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718" r:id="rId2"/>
    <p:sldId id="916" r:id="rId3"/>
    <p:sldId id="917" r:id="rId4"/>
    <p:sldId id="861" r:id="rId5"/>
    <p:sldId id="859" r:id="rId6"/>
    <p:sldId id="860" r:id="rId7"/>
    <p:sldId id="918" r:id="rId8"/>
    <p:sldId id="920" r:id="rId9"/>
    <p:sldId id="919" r:id="rId10"/>
    <p:sldId id="869" r:id="rId11"/>
    <p:sldId id="862" r:id="rId12"/>
    <p:sldId id="863" r:id="rId13"/>
    <p:sldId id="871" r:id="rId14"/>
    <p:sldId id="870" r:id="rId15"/>
    <p:sldId id="921" r:id="rId16"/>
    <p:sldId id="865" r:id="rId17"/>
    <p:sldId id="925" r:id="rId18"/>
    <p:sldId id="866" r:id="rId19"/>
    <p:sldId id="867" r:id="rId20"/>
    <p:sldId id="874" r:id="rId21"/>
    <p:sldId id="909" r:id="rId22"/>
    <p:sldId id="876" r:id="rId23"/>
    <p:sldId id="879" r:id="rId24"/>
    <p:sldId id="880" r:id="rId25"/>
    <p:sldId id="877" r:id="rId26"/>
    <p:sldId id="878" r:id="rId27"/>
    <p:sldId id="881" r:id="rId28"/>
    <p:sldId id="882" r:id="rId29"/>
    <p:sldId id="883" r:id="rId30"/>
    <p:sldId id="884" r:id="rId31"/>
    <p:sldId id="885" r:id="rId32"/>
    <p:sldId id="912" r:id="rId33"/>
    <p:sldId id="914" r:id="rId34"/>
    <p:sldId id="913" r:id="rId35"/>
    <p:sldId id="891" r:id="rId36"/>
    <p:sldId id="915" r:id="rId37"/>
    <p:sldId id="910" r:id="rId38"/>
    <p:sldId id="886" r:id="rId39"/>
    <p:sldId id="887" r:id="rId40"/>
    <p:sldId id="888" r:id="rId41"/>
    <p:sldId id="889" r:id="rId42"/>
    <p:sldId id="892" r:id="rId43"/>
    <p:sldId id="893" r:id="rId44"/>
    <p:sldId id="890" r:id="rId45"/>
    <p:sldId id="894" r:id="rId46"/>
    <p:sldId id="895" r:id="rId47"/>
    <p:sldId id="896" r:id="rId48"/>
    <p:sldId id="897" r:id="rId49"/>
    <p:sldId id="898" r:id="rId50"/>
    <p:sldId id="899" r:id="rId51"/>
    <p:sldId id="908" r:id="rId52"/>
    <p:sldId id="900" r:id="rId53"/>
    <p:sldId id="901" r:id="rId54"/>
    <p:sldId id="902" r:id="rId55"/>
    <p:sldId id="903" r:id="rId56"/>
    <p:sldId id="904" r:id="rId57"/>
    <p:sldId id="905" r:id="rId58"/>
    <p:sldId id="906" r:id="rId59"/>
    <p:sldId id="907" r:id="rId60"/>
    <p:sldId id="924" r:id="rId61"/>
    <p:sldId id="922" r:id="rId62"/>
    <p:sldId id="923" r:id="rId63"/>
  </p:sldIdLst>
  <p:sldSz cx="9144000" cy="6858000" type="screen4x3"/>
  <p:notesSz cx="6934200" cy="9220200"/>
  <p:embeddedFontLst>
    <p:embeddedFont>
      <p:font typeface="Corbel" pitchFamily="34" charset="0"/>
      <p:regular r:id="rId66"/>
      <p:bold r:id="rId67"/>
      <p:italic r:id="rId68"/>
      <p:boldItalic r:id="rId69"/>
    </p:embeddedFont>
    <p:embeddedFont>
      <p:font typeface="Cambria Math" pitchFamily="18" charset="0"/>
      <p:regular r:id="rId70"/>
    </p:embeddedFont>
    <p:embeddedFont>
      <p:font typeface="CMMI10" pitchFamily="34" charset="2"/>
      <p:regular r:id="rId71"/>
    </p:embeddedFont>
    <p:embeddedFont>
      <p:font typeface="CMR10" pitchFamily="34" charset="0"/>
      <p:regular r:id="rId72"/>
    </p:embeddedFont>
    <p:embeddedFont>
      <p:font typeface="CMEX10" pitchFamily="34" charset="0"/>
      <p:regular r:id="rId73"/>
    </p:embeddedFont>
    <p:embeddedFont>
      <p:font typeface="ＭＳ Ｐゴシック" pitchFamily="34" charset="-128"/>
      <p:regular r:id="rId74"/>
    </p:embeddedFont>
    <p:embeddedFont>
      <p:font typeface="CMMI7" pitchFamily="34" charset="2"/>
      <p:regular r:id="rId75"/>
    </p:embeddedFont>
    <p:embeddedFont>
      <p:font typeface="Tahoma" pitchFamily="34" charset="0"/>
      <p:regular r:id="rId76"/>
      <p:bold r:id="rId77"/>
    </p:embeddedFont>
    <p:embeddedFont>
      <p:font typeface="CMR7" pitchFamily="34" charset="0"/>
      <p:regular r:id="rId78"/>
    </p:embeddedFont>
    <p:embeddedFont>
      <p:font typeface="CMSY10ORIG"/>
      <p:regular r:id="rId79"/>
    </p:embeddedFont>
    <p:embeddedFont>
      <p:font typeface="cmsy10" pitchFamily="34" charset="0"/>
      <p:regular r:id="rId80"/>
    </p:embeddedFont>
    <p:embeddedFont>
      <p:font typeface="Wingdings 2" pitchFamily="18" charset="2"/>
      <p:regular r:id="rId81"/>
    </p:embeddedFont>
    <p:embeddedFont>
      <p:font typeface="Calibri" pitchFamily="34" charset="0"/>
      <p:regular r:id="rId82"/>
      <p:bold r:id="rId83"/>
      <p:italic r:id="rId84"/>
      <p:boldItalic r:id="rId85"/>
    </p:embeddedFont>
    <p:embeddedFont>
      <p:font typeface="Wingdings 3" pitchFamily="18" charset="2"/>
      <p:regular r:id="rId8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4F47C0BF-DE0E-418D-B951-E68469732FB7}">
          <p14:sldIdLst>
            <p14:sldId id="718"/>
            <p14:sldId id="916"/>
            <p14:sldId id="917"/>
            <p14:sldId id="861"/>
            <p14:sldId id="859"/>
            <p14:sldId id="860"/>
            <p14:sldId id="918"/>
            <p14:sldId id="920"/>
            <p14:sldId id="919"/>
            <p14:sldId id="869"/>
            <p14:sldId id="862"/>
            <p14:sldId id="863"/>
            <p14:sldId id="871"/>
            <p14:sldId id="870"/>
            <p14:sldId id="921"/>
            <p14:sldId id="865"/>
            <p14:sldId id="925"/>
            <p14:sldId id="866"/>
            <p14:sldId id="867"/>
            <p14:sldId id="874"/>
            <p14:sldId id="909"/>
            <p14:sldId id="876"/>
            <p14:sldId id="879"/>
            <p14:sldId id="880"/>
            <p14:sldId id="877"/>
            <p14:sldId id="878"/>
            <p14:sldId id="881"/>
            <p14:sldId id="882"/>
            <p14:sldId id="883"/>
            <p14:sldId id="884"/>
            <p14:sldId id="885"/>
            <p14:sldId id="912"/>
            <p14:sldId id="914"/>
            <p14:sldId id="913"/>
            <p14:sldId id="891"/>
            <p14:sldId id="915"/>
            <p14:sldId id="910"/>
            <p14:sldId id="886"/>
            <p14:sldId id="887"/>
            <p14:sldId id="888"/>
            <p14:sldId id="889"/>
            <p14:sldId id="892"/>
            <p14:sldId id="893"/>
            <p14:sldId id="890"/>
            <p14:sldId id="894"/>
            <p14:sldId id="895"/>
            <p14:sldId id="896"/>
            <p14:sldId id="897"/>
            <p14:sldId id="898"/>
            <p14:sldId id="899"/>
          </p14:sldIdLst>
        </p14:section>
        <p14:section name="Hedge Funds" id="{B2B3690B-F4A7-45F5-98F8-F4D427F49862}">
          <p14:sldIdLst>
            <p14:sldId id="908"/>
            <p14:sldId id="900"/>
            <p14:sldId id="901"/>
            <p14:sldId id="902"/>
            <p14:sldId id="903"/>
            <p14:sldId id="904"/>
            <p14:sldId id="905"/>
            <p14:sldId id="906"/>
            <p14:sldId id="907"/>
            <p14:sldId id="924"/>
            <p14:sldId id="922"/>
            <p14:sldId id="9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1069" autoAdjust="0"/>
  </p:normalViewPr>
  <p:slideViewPr>
    <p:cSldViewPr>
      <p:cViewPr>
        <p:scale>
          <a:sx n="100" d="100"/>
          <a:sy n="100" d="100"/>
        </p:scale>
        <p:origin x="-67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3.fntdata"/><Relationship Id="rId76" Type="http://schemas.openxmlformats.org/officeDocument/2006/relationships/font" Target="fonts/font11.fntdata"/><Relationship Id="rId84" Type="http://schemas.openxmlformats.org/officeDocument/2006/relationships/font" Target="fonts/font19.fntdata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1.fntdata"/><Relationship Id="rId74" Type="http://schemas.openxmlformats.org/officeDocument/2006/relationships/font" Target="fonts/font9.fntdata"/><Relationship Id="rId79" Type="http://schemas.openxmlformats.org/officeDocument/2006/relationships/font" Target="fonts/font14.fntdata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17.fntdata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4.fntdata"/><Relationship Id="rId77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7.fntdata"/><Relationship Id="rId80" Type="http://schemas.openxmlformats.org/officeDocument/2006/relationships/font" Target="fonts/font15.fntdata"/><Relationship Id="rId85" Type="http://schemas.openxmlformats.org/officeDocument/2006/relationships/font" Target="fonts/font2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5.fntdata"/><Relationship Id="rId75" Type="http://schemas.openxmlformats.org/officeDocument/2006/relationships/font" Target="fonts/font10.fntdata"/><Relationship Id="rId83" Type="http://schemas.openxmlformats.org/officeDocument/2006/relationships/font" Target="fonts/font18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73" Type="http://schemas.openxmlformats.org/officeDocument/2006/relationships/font" Target="fonts/font8.fntdata"/><Relationship Id="rId78" Type="http://schemas.openxmlformats.org/officeDocument/2006/relationships/font" Target="fonts/font13.fntdata"/><Relationship Id="rId81" Type="http://schemas.openxmlformats.org/officeDocument/2006/relationships/font" Target="fonts/font16.fntdata"/><Relationship Id="rId86" Type="http://schemas.openxmlformats.org/officeDocument/2006/relationships/font" Target="fonts/font21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38" cy="461963"/>
          </a:xfrm>
          <a:prstGeom prst="rect">
            <a:avLst/>
          </a:prstGeom>
        </p:spPr>
        <p:txBody>
          <a:bodyPr vert="horz" lIns="92293" tIns="46147" rIns="92293" bIns="4614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1"/>
            <a:ext cx="3005138" cy="461963"/>
          </a:xfrm>
          <a:prstGeom prst="rect">
            <a:avLst/>
          </a:prstGeom>
        </p:spPr>
        <p:txBody>
          <a:bodyPr vert="horz" lIns="92293" tIns="46147" rIns="92293" bIns="4614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93597F-6860-4B89-A586-0B186C1E1095}" type="datetimeFigureOut">
              <a:rPr lang="en-US"/>
              <a:pPr>
                <a:defRPr/>
              </a:pPr>
              <a:t>9/8/2011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6651"/>
            <a:ext cx="3005138" cy="461963"/>
          </a:xfrm>
          <a:prstGeom prst="rect">
            <a:avLst/>
          </a:prstGeom>
        </p:spPr>
        <p:txBody>
          <a:bodyPr vert="horz" lIns="92293" tIns="46147" rIns="92293" bIns="4614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56651"/>
            <a:ext cx="3005138" cy="461963"/>
          </a:xfrm>
          <a:prstGeom prst="rect">
            <a:avLst/>
          </a:prstGeom>
        </p:spPr>
        <p:txBody>
          <a:bodyPr vert="horz" lIns="92293" tIns="46147" rIns="92293" bIns="4614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A07F68-3D40-4428-B320-1470F4E08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78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38" cy="461963"/>
          </a:xfrm>
          <a:prstGeom prst="rect">
            <a:avLst/>
          </a:prstGeom>
        </p:spPr>
        <p:txBody>
          <a:bodyPr vert="horz" lIns="92293" tIns="46147" rIns="92293" bIns="4614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1"/>
            <a:ext cx="3005138" cy="461963"/>
          </a:xfrm>
          <a:prstGeom prst="rect">
            <a:avLst/>
          </a:prstGeom>
        </p:spPr>
        <p:txBody>
          <a:bodyPr vert="horz" lIns="92293" tIns="46147" rIns="92293" bIns="4614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B60F7F-B5EE-4E9E-AE33-EDF8D1105B8C}" type="datetimeFigureOut">
              <a:rPr lang="en-US"/>
              <a:pPr>
                <a:defRPr/>
              </a:pPr>
              <a:t>9/8/2011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0563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3" tIns="46147" rIns="92293" bIns="46147" rtlCol="0" anchor="ctr"/>
          <a:lstStyle>
            <a:extLst/>
          </a:lstStyle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9725"/>
          </a:xfrm>
          <a:prstGeom prst="rect">
            <a:avLst/>
          </a:prstGeom>
        </p:spPr>
        <p:txBody>
          <a:bodyPr vert="horz" lIns="92293" tIns="46147" rIns="92293" bIns="46147" rtlCol="0">
            <a:normAutofit/>
          </a:bodyPr>
          <a:lstStyle>
            <a:extLst/>
          </a:lstStyle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6651"/>
            <a:ext cx="3005138" cy="461963"/>
          </a:xfrm>
          <a:prstGeom prst="rect">
            <a:avLst/>
          </a:prstGeom>
        </p:spPr>
        <p:txBody>
          <a:bodyPr vert="horz" lIns="92293" tIns="46147" rIns="92293" bIns="4614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6651"/>
            <a:ext cx="3005138" cy="461963"/>
          </a:xfrm>
          <a:prstGeom prst="rect">
            <a:avLst/>
          </a:prstGeom>
        </p:spPr>
        <p:txBody>
          <a:bodyPr vert="horz" lIns="92293" tIns="46147" rIns="92293" bIns="4614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7B19ABE-D2EE-4A3B-B90C-45DD177A8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43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AB4A12-8C50-4FE4-BFF8-CA54413C43A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AB4A12-8C50-4FE4-BFF8-CA54413C43A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About RCA:</a:t>
            </a:r>
            <a:r>
              <a:rPr lang="en-US" baseline="0" dirty="0" smtClean="0"/>
              <a:t> read </a:t>
            </a:r>
            <a:r>
              <a:rPr lang="en-US" baseline="0" dirty="0" err="1" smtClean="0"/>
              <a:t>Bernheim</a:t>
            </a:r>
            <a:r>
              <a:rPr lang="en-US" baseline="0" dirty="0" smtClean="0"/>
              <a:t> et al (1935) “The </a:t>
            </a:r>
            <a:r>
              <a:rPr lang="en-US" baseline="0" dirty="0" err="1" smtClean="0"/>
              <a:t>Seucrity</a:t>
            </a:r>
            <a:r>
              <a:rPr lang="en-US" baseline="0" dirty="0" smtClean="0"/>
              <a:t> market” Findings and Recommendations of a special staff of the 20</a:t>
            </a:r>
            <a:r>
              <a:rPr lang="en-US" baseline="30000" dirty="0" smtClean="0"/>
              <a:t>th</a:t>
            </a:r>
            <a:r>
              <a:rPr lang="en-US" baseline="0" dirty="0" smtClean="0"/>
              <a:t> century fund – p. 475 and following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19ABE-D2EE-4A3B-B90C-45DD177A8E2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85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AB4A12-8C50-4FE4-BFF8-CA54413C43A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AB4A12-8C50-4FE4-BFF8-CA54413C43A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3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Shape 35"/>
          <p:cNvSpPr>
            <a:spLocks/>
          </p:cNvSpPr>
          <p:nvPr/>
        </p:nvSpPr>
        <p:spPr bwMode="auto">
          <a:xfrm>
            <a:off x="4821238" y="1066800"/>
            <a:ext cx="4343400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Shape 42"/>
          <p:cNvSpPr>
            <a:spLocks/>
          </p:cNvSpPr>
          <p:nvPr/>
        </p:nvSpPr>
        <p:spPr bwMode="auto">
          <a:xfrm>
            <a:off x="290513" y="-14288"/>
            <a:ext cx="5562600" cy="65532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Shape 21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hape 23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hape 25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hape 26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r">
              <a:defRPr sz="380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FFBD31-B073-400A-9501-4585797BEC0F}" type="datetime1">
              <a:rPr lang="en-US"/>
              <a:pPr>
                <a:defRPr/>
              </a:pPr>
              <a:t>9/8/2011</a:t>
            </a:fld>
            <a:endParaRPr lang="en-US"/>
          </a:p>
        </p:txBody>
      </p:sp>
      <p:sp>
        <p:nvSpPr>
          <p:cNvPr id="29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0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5233DC-BA11-4657-941E-8D6EDE6F2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49F19-A9F7-4888-A4B1-28DF589EA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2529D-23DC-49EC-9A74-7D6B444A2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3674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2D82C-A40B-416A-B9BB-2E388D5DBB60}" type="datetime1">
              <a:rPr lang="en-US"/>
              <a:pPr>
                <a:defRPr/>
              </a:pPr>
              <a:t>9/8/2011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620E6-5403-494B-BE32-D1F21878A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3674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804-1C17-4AC6-ABBD-C06806DC1BB7}" type="datetime1">
              <a:rPr lang="en-US"/>
              <a:pPr>
                <a:defRPr/>
              </a:pPr>
              <a:t>9/8/2011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D527F-D2EE-4F70-8131-8565B2709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3674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05FA5-414D-4620-89D7-9D0905591FF8}" type="datetime1">
              <a:rPr lang="en-US"/>
              <a:pPr>
                <a:defRPr/>
              </a:pPr>
              <a:t>9/8/2011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ADCAB-BD36-44D7-B437-D1CBDF0EC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3674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69912-0EE6-4ABB-A9DD-C48B357964D7}" type="datetime1">
              <a:rPr lang="en-US"/>
              <a:pPr>
                <a:defRPr/>
              </a:pPr>
              <a:t>9/8/2011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43BBF-6DBB-434A-B392-762A23E16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3674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4F458-46BB-4875-B253-D47F020C6487}" type="datetime1">
              <a:rPr lang="en-US"/>
              <a:pPr>
                <a:defRPr/>
              </a:pPr>
              <a:t>9/8/2011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F0544-7CA7-4193-B6D0-0143981E2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D056F-4BBB-46D5-BBC0-A1E9364DAF9A}" type="datetime1">
              <a:rPr lang="en-US"/>
              <a:pPr>
                <a:defRPr/>
              </a:pPr>
              <a:t>9/8/2011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44920-7CC5-4F8F-8FA3-54565D6DB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buNone/>
              <a:defRPr lang="en-US" sz="4000" b="1" cap="all" dirty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/>
          <a:lstStyle>
            <a:lvl1pPr marL="374904">
              <a:buNone/>
              <a:defRPr sz="20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7699E8-1CAA-4308-8771-FD0AAFE4B37F}" type="datetime1">
              <a:rPr lang="en-US"/>
              <a:pPr>
                <a:defRPr/>
              </a:pPr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CCCD74-B0E6-4AD4-A00B-692CFEF60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3674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8A82F3-8212-4DE6-A31D-2C5133B1A161}" type="datetime1">
              <a:rPr lang="en-US"/>
              <a:pPr>
                <a:defRPr/>
              </a:pPr>
              <a:t>9/8/2011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233139-31CC-4CA2-A73A-C1291B316C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 rot="16200000">
            <a:off x="-320693" y="6207796"/>
            <a:ext cx="9893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+mn-lt"/>
              </a:rPr>
              <a:t>Brunnermeier</a:t>
            </a:r>
            <a:endParaRPr lang="en-US" sz="1100" dirty="0">
              <a:latin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686800" cy="887412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03D152-DBA6-4030-9A11-AC35E1894C3D}" type="datetime1">
              <a:rPr lang="en-US"/>
              <a:pPr>
                <a:defRPr/>
              </a:pPr>
              <a:t>9/8/2011</a:t>
            </a:fld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3B0FED-77F7-4770-9B89-950C74E9F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BFAB8-4434-4596-B4AF-092148D30559}" type="datetime1">
              <a:rPr lang="en-US"/>
              <a:pPr>
                <a:defRPr/>
              </a:pPr>
              <a:t>9/8/2011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7D11E-F450-4CDB-A00D-F1517117D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024D96-D6E3-4FF5-BA01-9B25777B36FB}" type="datetime1">
              <a:rPr lang="en-US"/>
              <a:pPr>
                <a:defRPr/>
              </a:pPr>
              <a:t>9/8/2011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605351-8097-449A-A9A2-EF3A409B4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FDFB1D-FE2C-4EAE-99DB-8807D2576EBD}" type="datetime1">
              <a:rPr lang="en-US"/>
              <a:pPr>
                <a:defRPr/>
              </a:pPr>
              <a:t>9/8/2011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0EF56A-5AD5-4530-B1DB-69DB454B7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7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771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761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7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771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761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771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761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>
            <a:normAutofit/>
          </a:bodyPr>
          <a:lstStyle>
            <a:lvl1pPr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D483E9-F232-4CAD-A912-728E29E0EB91}" type="datetime1">
              <a:rPr lang="en-US"/>
              <a:pPr>
                <a:defRPr/>
              </a:pPr>
              <a:t>9/8/2011</a:t>
            </a:fld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FA4BCA-78E2-4BC5-A2F2-625B8B136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8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6FC90B6-F7AB-464C-821A-07A92C0FB30B}" type="datetime1">
              <a:rPr lang="en-US"/>
              <a:pPr>
                <a:defRPr/>
              </a:pPr>
              <a:t>9/8/2011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17C64B8-993A-4808-817E-B4CF2D3CC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5" r:id="rId1"/>
    <p:sldLayoutId id="2147484223" r:id="rId2"/>
    <p:sldLayoutId id="2147484226" r:id="rId3"/>
    <p:sldLayoutId id="2147484227" r:id="rId4"/>
    <p:sldLayoutId id="2147484228" r:id="rId5"/>
    <p:sldLayoutId id="2147484224" r:id="rId6"/>
    <p:sldLayoutId id="2147484229" r:id="rId7"/>
    <p:sldLayoutId id="2147484230" r:id="rId8"/>
    <p:sldLayoutId id="2147484231" r:id="rId9"/>
    <p:sldLayoutId id="2147484232" r:id="rId10"/>
    <p:sldLayoutId id="2147484233" r:id="rId11"/>
    <p:sldLayoutId id="2147484235" r:id="rId12"/>
    <p:sldLayoutId id="2147484237" r:id="rId13"/>
    <p:sldLayoutId id="2147484238" r:id="rId14"/>
    <p:sldLayoutId id="2147484239" r:id="rId15"/>
    <p:sldLayoutId id="2147484240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50">
          <a:solidFill>
            <a:srgbClr val="F0E8D5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Microsoft_Excel_97-2003_Worksheet1.xls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22.wmf"/><Relationship Id="rId3" Type="http://schemas.openxmlformats.org/officeDocument/2006/relationships/oleObject" Target="../embeddings/oleObject4.bin"/><Relationship Id="rId21" Type="http://schemas.openxmlformats.org/officeDocument/2006/relationships/image" Target="../media/image15.png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1.wmf"/><Relationship Id="rId20" Type="http://schemas.openxmlformats.org/officeDocument/2006/relationships/image" Target="../media/image14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8.bin"/><Relationship Id="rId24" Type="http://schemas.openxmlformats.org/officeDocument/2006/relationships/image" Target="../media/image18.png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23" Type="http://schemas.openxmlformats.org/officeDocument/2006/relationships/image" Target="../media/image17.png"/><Relationship Id="rId10" Type="http://schemas.openxmlformats.org/officeDocument/2006/relationships/image" Target="../media/image18.wmf"/><Relationship Id="rId19" Type="http://schemas.openxmlformats.org/officeDocument/2006/relationships/image" Target="../media/image13.png"/><Relationship Id="rId4" Type="http://schemas.openxmlformats.org/officeDocument/2006/relationships/image" Target="../media/image15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0.wmf"/><Relationship Id="rId22" Type="http://schemas.openxmlformats.org/officeDocument/2006/relationships/image" Target="../media/image16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914400" y="4045741"/>
            <a:ext cx="7924800" cy="1974059"/>
          </a:xfrm>
        </p:spPr>
        <p:txBody>
          <a:bodyPr/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/>
            </a:r>
            <a:br>
              <a:rPr dirty="0" smtClean="0"/>
            </a:br>
            <a:r>
              <a:rPr cap="small" dirty="0" smtClean="0"/>
              <a:t>Princeton I</a:t>
            </a:r>
            <a:r>
              <a:rPr lang="en-US" cap="small" dirty="0" smtClean="0"/>
              <a:t>n</a:t>
            </a:r>
            <a:r>
              <a:rPr cap="small" dirty="0" smtClean="0"/>
              <a:t>itiative: Bubbles</a:t>
            </a:r>
            <a:br>
              <a:rPr cap="small" dirty="0" smtClean="0"/>
            </a:br>
            <a:r>
              <a:rPr lang="en-US" sz="3200" cap="small" dirty="0" smtClean="0">
                <a:solidFill>
                  <a:srgbClr val="C00000"/>
                </a:solidFill>
              </a:rPr>
              <a:t>Markus Brunnermeier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8675" name="Text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>
                <a:latin typeface="Corbel" pitchFamily="34" charset="0"/>
              </a:rPr>
              <a:t>TexPoint</a:t>
            </a:r>
            <a:r>
              <a:rPr lang="en-US" dirty="0">
                <a:latin typeface="Corbel" pitchFamily="34" charset="0"/>
              </a:rPr>
              <a:t> fonts used in EMF. </a:t>
            </a:r>
          </a:p>
          <a:p>
            <a:r>
              <a:rPr lang="en-US" dirty="0">
                <a:latin typeface="Corbel" pitchFamily="34" charset="0"/>
              </a:rPr>
              <a:t>Read the </a:t>
            </a:r>
            <a:r>
              <a:rPr lang="en-US" dirty="0" err="1">
                <a:latin typeface="Corbel" pitchFamily="34" charset="0"/>
              </a:rPr>
              <a:t>TexPoint</a:t>
            </a:r>
            <a:r>
              <a:rPr lang="en-US" dirty="0">
                <a:latin typeface="Corbel" pitchFamily="34" charset="0"/>
              </a:rPr>
              <a:t> manual before you delete this box.: </a:t>
            </a:r>
            <a:r>
              <a:rPr lang="en-US" dirty="0">
                <a:latin typeface="CMMI10" pitchFamily="34" charset="2"/>
              </a:rPr>
              <a:t>A</a:t>
            </a:r>
            <a:r>
              <a:rPr lang="en-US" dirty="0">
                <a:latin typeface="CMR10" pitchFamily="34" charset="0"/>
              </a:rPr>
              <a:t>A</a:t>
            </a:r>
            <a:r>
              <a:rPr lang="en-US" dirty="0">
                <a:latin typeface="CMEX10" pitchFamily="34" charset="0"/>
              </a:rPr>
              <a:t>A</a:t>
            </a:r>
            <a:r>
              <a:rPr lang="en-US" dirty="0">
                <a:latin typeface="CMSY10ORIG" pitchFamily="34" charset="0"/>
              </a:rPr>
              <a:t>A</a:t>
            </a:r>
            <a:r>
              <a:rPr lang="en-US" dirty="0">
                <a:latin typeface="CMMI7" pitchFamily="34" charset="2"/>
              </a:rPr>
              <a:t>A</a:t>
            </a:r>
            <a:r>
              <a:rPr lang="en-US" dirty="0">
                <a:latin typeface="CMR7" pitchFamily="34" charset="0"/>
              </a:rPr>
              <a:t>A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914400" y="6034088"/>
            <a:ext cx="7772400" cy="10525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Princeton University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596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 bubble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 1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1295400"/>
            <a:ext cx="7798118" cy="535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5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534400" cy="1295400"/>
          </a:xfrm>
        </p:spPr>
        <p:txBody>
          <a:bodyPr/>
          <a:lstStyle/>
          <a:p>
            <a:r>
              <a:rPr lang="en-US" dirty="0" smtClean="0"/>
              <a:t>Do (rational) professionals ride the bubble?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8236744" cy="4525963"/>
          </a:xfrm>
        </p:spPr>
        <p:txBody>
          <a:bodyPr/>
          <a:lstStyle/>
          <a:p>
            <a:r>
              <a:rPr lang="en-US" dirty="0" smtClean="0"/>
              <a:t>South Sea Bubble (1710-1720)</a:t>
            </a:r>
          </a:p>
          <a:p>
            <a:pPr lvl="1"/>
            <a:r>
              <a:rPr lang="en-US" dirty="0" err="1" smtClean="0"/>
              <a:t>Issac</a:t>
            </a:r>
            <a:r>
              <a:rPr lang="en-US" dirty="0" smtClean="0"/>
              <a:t> Newton</a:t>
            </a:r>
          </a:p>
          <a:p>
            <a:pPr lvl="2"/>
            <a:r>
              <a:rPr lang="en-US" dirty="0" smtClean="0"/>
              <a:t>04/20/1720 sold shares at </a:t>
            </a:r>
            <a:r>
              <a:rPr lang="en-US" dirty="0"/>
              <a:t>£ </a:t>
            </a:r>
            <a:r>
              <a:rPr lang="en-US" dirty="0" smtClean="0"/>
              <a:t>7,000 profiting £3,500 </a:t>
            </a:r>
          </a:p>
          <a:p>
            <a:pPr lvl="2"/>
            <a:r>
              <a:rPr lang="en-US" dirty="0" smtClean="0"/>
              <a:t>Re-entered the market later – ending up losing £20,000</a:t>
            </a:r>
          </a:p>
          <a:p>
            <a:pPr lvl="2"/>
            <a:r>
              <a:rPr lang="en-US" dirty="0" smtClean="0"/>
              <a:t>“I can calculate the motions of the heavenly bodies, but not the madness of people”</a:t>
            </a:r>
          </a:p>
          <a:p>
            <a:r>
              <a:rPr lang="en-US" dirty="0" smtClean="0"/>
              <a:t>Internet Bubble (1992 – 2000)</a:t>
            </a:r>
          </a:p>
          <a:p>
            <a:pPr lvl="1"/>
            <a:r>
              <a:rPr lang="en-US" dirty="0" err="1" smtClean="0"/>
              <a:t>Druckenmiller</a:t>
            </a:r>
            <a:r>
              <a:rPr lang="en-US" dirty="0" smtClean="0"/>
              <a:t> of Soros’ Quantum Fund didn’t think that he party would end so quickly.</a:t>
            </a:r>
          </a:p>
          <a:p>
            <a:pPr lvl="2"/>
            <a:r>
              <a:rPr lang="en-US" dirty="0" smtClean="0"/>
              <a:t>“We thought it was the eighth inning, and it was the ninth.”</a:t>
            </a:r>
          </a:p>
          <a:p>
            <a:pPr lvl="1"/>
            <a:r>
              <a:rPr lang="en-US" dirty="0" smtClean="0"/>
              <a:t>Julian Robertson of Tiger Fund refused internet stocks.</a:t>
            </a:r>
          </a:p>
          <a:p>
            <a:r>
              <a:rPr lang="en-US" dirty="0" smtClean="0"/>
              <a:t>Housing bubble (2007)</a:t>
            </a:r>
          </a:p>
          <a:p>
            <a:pPr lvl="1"/>
            <a:r>
              <a:rPr lang="en-US" dirty="0" smtClean="0"/>
              <a:t>Chuck Prince “Dance as long as the music is playing”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968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Pros’ dilemma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“The </a:t>
            </a:r>
            <a:r>
              <a:rPr lang="en-US" dirty="0"/>
              <a:t>moral of this story is that irrational market can kill you … </a:t>
            </a:r>
          </a:p>
          <a:p>
            <a:r>
              <a:rPr lang="en-US" dirty="0"/>
              <a:t>Julian said ‘This is irrational and I won’t play’ and they carried him out feet first.</a:t>
            </a:r>
          </a:p>
          <a:p>
            <a:r>
              <a:rPr lang="en-US" dirty="0" err="1"/>
              <a:t>Druckenmiller</a:t>
            </a:r>
            <a:r>
              <a:rPr lang="en-US" dirty="0"/>
              <a:t> said ‘This is irrational and I will play’ and they carried him out feet first.”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Quote of a financial analyst, </a:t>
            </a:r>
            <a:r>
              <a:rPr lang="en-US" i="1" dirty="0"/>
              <a:t>New York Times</a:t>
            </a:r>
            <a:br>
              <a:rPr lang="en-US" i="1" dirty="0"/>
            </a:br>
            <a:r>
              <a:rPr lang="en-US" i="1" dirty="0"/>
              <a:t>						       April, 29  2000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4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Minsky</a:t>
            </a:r>
            <a:r>
              <a:rPr lang="en-US" dirty="0" smtClean="0"/>
              <a:t> moment – Wile E. Coyote Effect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5" descr="coy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587500"/>
            <a:ext cx="70231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164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Stylized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36744" cy="5257800"/>
          </a:xfrm>
        </p:spPr>
        <p:txBody>
          <a:bodyPr/>
          <a:lstStyle/>
          <a:p>
            <a:r>
              <a:rPr lang="en-US" dirty="0" smtClean="0"/>
              <a:t>Initial innovation justifies some price increase</a:t>
            </a:r>
          </a:p>
          <a:p>
            <a:r>
              <a:rPr lang="en-US" dirty="0" smtClean="0"/>
              <a:t>Momentum leads to price overshooting</a:t>
            </a:r>
          </a:p>
          <a:p>
            <a:pPr lvl="1"/>
            <a:r>
              <a:rPr lang="en-US" dirty="0" smtClean="0"/>
              <a:t>Extrapolative expectations</a:t>
            </a:r>
          </a:p>
          <a:p>
            <a:r>
              <a:rPr lang="en-US" dirty="0" smtClean="0"/>
              <a:t>Many market participants seem to be aware that the “price is too high” but keep on holding the asset</a:t>
            </a:r>
          </a:p>
          <a:p>
            <a:pPr lvl="1"/>
            <a:r>
              <a:rPr lang="en-US" dirty="0" smtClean="0"/>
              <a:t>“Play as long as the music is playing”</a:t>
            </a:r>
            <a:endParaRPr lang="en-US" dirty="0"/>
          </a:p>
          <a:p>
            <a:r>
              <a:rPr lang="en-US" dirty="0" smtClean="0"/>
              <a:t>Resell-option is crucial for speculative bubbles</a:t>
            </a:r>
          </a:p>
          <a:p>
            <a:r>
              <a:rPr lang="en-US" dirty="0" smtClean="0"/>
              <a:t>Credit bubbles lead to extra amplification effects in  downturn (since they can impair financial sector)</a:t>
            </a:r>
          </a:p>
          <a:p>
            <a:pPr lvl="1"/>
            <a:r>
              <a:rPr lang="en-US" dirty="0" smtClean="0"/>
              <a:t>subprime borrowing was only 4% of US mortgage market</a:t>
            </a:r>
          </a:p>
          <a:p>
            <a:pPr lvl="1"/>
            <a:r>
              <a:rPr lang="en-US" dirty="0" smtClean="0"/>
              <a:t>Amplification		focus of next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625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Bubble literature overview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" y="1524000"/>
                <a:ext cx="8915400" cy="4953000"/>
              </a:xfrm>
            </p:spPr>
            <p:txBody>
              <a:bodyPr/>
              <a:lstStyle/>
              <a:p>
                <a:r>
                  <a:rPr lang="en-US" dirty="0" smtClean="0"/>
                  <a:t>Rational Bubbles	</a:t>
                </a:r>
              </a:p>
              <a:p>
                <a:pPr lvl="1"/>
                <a:r>
                  <a:rPr lang="en-US" dirty="0" smtClean="0"/>
                  <a:t>Difference equation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[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1+</m:t>
                        </m:r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Zero-sum argument</a:t>
                </a:r>
              </a:p>
              <a:p>
                <a:r>
                  <a:rPr lang="en-US" dirty="0" smtClean="0"/>
                  <a:t>OLG and incompleteness frictions	  </a:t>
                </a:r>
                <a:r>
                  <a:rPr lang="en-US" sz="2000" dirty="0" smtClean="0"/>
                  <a:t>(morning lecture)</a:t>
                </a:r>
              </a:p>
              <a:p>
                <a:pPr lvl="1"/>
                <a:r>
                  <a:rPr lang="en-US" dirty="0" smtClean="0"/>
                  <a:t>Samuelson, … </a:t>
                </a:r>
                <a:r>
                  <a:rPr lang="en-US" dirty="0" err="1" smtClean="0"/>
                  <a:t>Bewley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Aiyagary</a:t>
                </a:r>
                <a:r>
                  <a:rPr lang="en-US" dirty="0" smtClean="0"/>
                  <a:t>, …Noise trader risk (DSSW)</a:t>
                </a: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Informational Frictions</a:t>
                </a:r>
              </a:p>
              <a:p>
                <a:pPr lvl="1"/>
                <a:r>
                  <a:rPr lang="en-US" dirty="0" smtClean="0"/>
                  <a:t>Synchronization Risk (Abreu &amp; Brunnermeier 2003)</a:t>
                </a:r>
              </a:p>
              <a:p>
                <a:r>
                  <a:rPr lang="en-US" dirty="0" smtClean="0"/>
                  <a:t>Delegated investment friction</a:t>
                </a:r>
              </a:p>
              <a:p>
                <a:pPr lvl="1"/>
                <a:r>
                  <a:rPr lang="en-US" dirty="0" smtClean="0"/>
                  <a:t>Allen &amp; Gorton 1993, Allen &amp; Gale 2000, </a:t>
                </a:r>
                <a:r>
                  <a:rPr lang="en-US" dirty="0" err="1" smtClean="0"/>
                  <a:t>Shleifer</a:t>
                </a:r>
                <a:r>
                  <a:rPr lang="en-US" dirty="0" smtClean="0"/>
                  <a:t> &amp; </a:t>
                </a:r>
                <a:r>
                  <a:rPr lang="en-US" dirty="0" err="1" smtClean="0"/>
                  <a:t>Vishny</a:t>
                </a:r>
                <a:r>
                  <a:rPr lang="en-US" dirty="0" smtClean="0"/>
                  <a:t> 1997</a:t>
                </a: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Heterogeneous beliefs bubbles</a:t>
                </a:r>
              </a:p>
              <a:p>
                <a:pPr lvl="1"/>
                <a:r>
                  <a:rPr lang="en-US" dirty="0" smtClean="0"/>
                  <a:t>Harrison &amp; Kreps 1979, </a:t>
                </a:r>
                <a:r>
                  <a:rPr lang="en-US" dirty="0" err="1" smtClean="0"/>
                  <a:t>Scheinkman</a:t>
                </a:r>
                <a:r>
                  <a:rPr lang="en-US" dirty="0" smtClean="0"/>
                  <a:t> &amp; Xiong, Hong &amp; Stein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" y="1524000"/>
                <a:ext cx="8915400" cy="4953000"/>
              </a:xfrm>
              <a:blipFill rotWithShape="1">
                <a:blip r:embed="rId2"/>
                <a:stretch>
                  <a:fillRect l="-273" t="-1107" b="-11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045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Market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Keynes </a:t>
            </a:r>
            <a:r>
              <a:rPr lang="en-US" dirty="0"/>
              <a:t>(1936) 		</a:t>
            </a:r>
            <a:r>
              <a:rPr lang="en-US" dirty="0" smtClean="0"/>
              <a:t>	</a:t>
            </a:r>
            <a:r>
              <a:rPr lang="en-US" dirty="0" smtClean="0">
                <a:latin typeface="cmsy10" pitchFamily="34" charset="0"/>
              </a:rPr>
              <a:t>)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bubble can emerge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“It might have been supposed that </a:t>
            </a:r>
            <a:r>
              <a:rPr lang="en-US" sz="1800" i="1" dirty="0"/>
              <a:t>competition between expert professionals</a:t>
            </a:r>
            <a:r>
              <a:rPr lang="en-US" sz="1800" dirty="0"/>
              <a:t>, possessing judgment and knowledge beyond that of the average private investor, would correct the vagaries of the ignorant individual left to himself.”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Friedman </a:t>
            </a:r>
            <a:r>
              <a:rPr lang="en-US" dirty="0"/>
              <a:t>(1953), </a:t>
            </a:r>
            <a:r>
              <a:rPr lang="en-US" dirty="0" err="1"/>
              <a:t>Fama</a:t>
            </a:r>
            <a:r>
              <a:rPr lang="en-US" dirty="0"/>
              <a:t> (1965)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Efficient </a:t>
            </a:r>
            <a:r>
              <a:rPr lang="en-US" dirty="0"/>
              <a:t>Market Hypothesis </a:t>
            </a:r>
            <a:r>
              <a:rPr lang="en-US" dirty="0">
                <a:latin typeface="cmsy10" pitchFamily="34" charset="0"/>
              </a:rPr>
              <a:t>)</a:t>
            </a:r>
            <a:r>
              <a:rPr lang="en-US" dirty="0"/>
              <a:t> 	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bubble emerges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1800" dirty="0"/>
              <a:t>“If there are many sophisticated traders in the market, they may cause these “bubbles” to burst before they really get under way</a:t>
            </a:r>
            <a:r>
              <a:rPr lang="en-US" sz="1800" dirty="0" smtClean="0"/>
              <a:t>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390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to Arbitrage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Fundamental risk (</a:t>
            </a:r>
            <a:r>
              <a:rPr lang="en-US" dirty="0" err="1" smtClean="0"/>
              <a:t>Campell</a:t>
            </a:r>
            <a:r>
              <a:rPr lang="en-US" dirty="0" smtClean="0"/>
              <a:t> &amp; Kyle 1993)</a:t>
            </a:r>
          </a:p>
          <a:p>
            <a:pPr lvl="1"/>
            <a:r>
              <a:rPr lang="en-US" dirty="0" smtClean="0"/>
              <a:t>Risk that fundamental overturns mispricing</a:t>
            </a:r>
          </a:p>
          <a:p>
            <a:r>
              <a:rPr lang="en-US" dirty="0" smtClean="0"/>
              <a:t>Noise trader risk (DSSW)</a:t>
            </a:r>
          </a:p>
          <a:p>
            <a:pPr lvl="1"/>
            <a:r>
              <a:rPr lang="en-US" dirty="0" smtClean="0"/>
              <a:t>Risk that irrational traders drive price even further from fundamentals</a:t>
            </a:r>
          </a:p>
          <a:p>
            <a:r>
              <a:rPr lang="en-US" dirty="0" smtClean="0"/>
              <a:t>Synchronization risk</a:t>
            </a:r>
          </a:p>
          <a:p>
            <a:pPr lvl="1"/>
            <a:r>
              <a:rPr lang="en-US" dirty="0" smtClean="0"/>
              <a:t>One trader alone cannot correct mispricing</a:t>
            </a:r>
            <a:br>
              <a:rPr lang="en-US" dirty="0" smtClean="0"/>
            </a:br>
            <a:r>
              <a:rPr lang="en-US" dirty="0" smtClean="0"/>
              <a:t>(can sustain a trade only for a limited time)</a:t>
            </a:r>
          </a:p>
          <a:p>
            <a:pPr lvl="1"/>
            <a:r>
              <a:rPr lang="en-US" dirty="0" smtClean="0"/>
              <a:t>Risk that other rational traders do not act against mispricing (in sufficiently close time)</a:t>
            </a:r>
          </a:p>
          <a:p>
            <a:pPr lvl="1"/>
            <a:r>
              <a:rPr lang="en-US" dirty="0" smtClean="0"/>
              <a:t>Relatively unimportant news can serve as synchronization device and trigger a large price correction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528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 Game - 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/>
              <a:t>When) will behavioral traders be overwhelmed by rational arbitrageurs?</a:t>
            </a:r>
          </a:p>
          <a:p>
            <a:r>
              <a:rPr lang="en-US" i="1" dirty="0"/>
              <a:t>Collective</a:t>
            </a:r>
            <a:r>
              <a:rPr lang="en-US" dirty="0"/>
              <a:t> selling pressure of arbitrageurs </a:t>
            </a:r>
            <a:r>
              <a:rPr lang="en-US" i="1" dirty="0"/>
              <a:t>more than suffices</a:t>
            </a:r>
            <a:r>
              <a:rPr lang="en-US" dirty="0"/>
              <a:t> to burst the bubble.</a:t>
            </a:r>
          </a:p>
          <a:p>
            <a:r>
              <a:rPr lang="en-US" dirty="0"/>
              <a:t>Rational arbitrageurs understand that an </a:t>
            </a:r>
            <a:r>
              <a:rPr lang="en-US" i="1" dirty="0"/>
              <a:t>eventual</a:t>
            </a:r>
            <a:r>
              <a:rPr lang="en-US" dirty="0"/>
              <a:t> collapse is inevitable. </a:t>
            </a:r>
            <a:br>
              <a:rPr lang="en-US" dirty="0"/>
            </a:br>
            <a:r>
              <a:rPr lang="en-US" dirty="0"/>
              <a:t>But when?</a:t>
            </a:r>
          </a:p>
          <a:p>
            <a:r>
              <a:rPr lang="en-US" dirty="0"/>
              <a:t>Delicate, difficult, dangerous </a:t>
            </a:r>
            <a:r>
              <a:rPr lang="en-US" i="1" dirty="0">
                <a:solidFill>
                  <a:schemeClr val="accent2"/>
                </a:solidFill>
              </a:rPr>
              <a:t>TIMING GAME </a:t>
            </a:r>
            <a:r>
              <a:rPr lang="en-US" i="1" dirty="0" smtClean="0">
                <a:solidFill>
                  <a:schemeClr val="accent2"/>
                </a:solidFill>
              </a:rPr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802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the Timing Game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" y="1600200"/>
                <a:ext cx="8686800" cy="4525963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i="1" dirty="0" smtClean="0">
                    <a:solidFill>
                      <a:schemeClr val="accent2"/>
                    </a:solidFill>
                  </a:rPr>
                  <a:t>Coordination</a:t>
                </a:r>
                <a:r>
                  <a:rPr lang="en-US" dirty="0"/>
                  <a:t>	</a:t>
                </a:r>
                <a:r>
                  <a:rPr lang="en-US" sz="2000" dirty="0"/>
                  <a:t>at </a:t>
                </a:r>
                <a:r>
                  <a:rPr lang="en-US" sz="2000" dirty="0" smtClean="0"/>
                  <a:t>least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𝜅</m:t>
                    </m:r>
                    <m:r>
                      <a:rPr lang="en-US" sz="20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ym typeface="Math1" pitchFamily="2" charset="2"/>
                  </a:rPr>
                  <a:t>arbs </a:t>
                </a:r>
                <a:r>
                  <a:rPr lang="en-US" sz="2000" dirty="0">
                    <a:sym typeface="Math1" pitchFamily="2" charset="2"/>
                  </a:rPr>
                  <a:t>have to be ‘out of the market’</a:t>
                </a:r>
                <a:endParaRPr lang="en-US" sz="2000" dirty="0"/>
              </a:p>
              <a:p>
                <a:pPr>
                  <a:lnSpc>
                    <a:spcPct val="90000"/>
                  </a:lnSpc>
                </a:pPr>
                <a:r>
                  <a:rPr lang="en-US" i="1" dirty="0">
                    <a:solidFill>
                      <a:schemeClr val="accent2"/>
                    </a:solidFill>
                  </a:rPr>
                  <a:t>Competition</a:t>
                </a:r>
                <a:r>
                  <a:rPr lang="en-US" dirty="0"/>
                  <a:t> </a:t>
                </a:r>
                <a:r>
                  <a:rPr lang="en-US" sz="2000" dirty="0"/>
                  <a:t>	only </a:t>
                </a:r>
                <a:r>
                  <a:rPr lang="en-US" sz="2000" i="1" dirty="0"/>
                  <a:t>first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𝜅</m:t>
                    </m:r>
                    <m:r>
                      <a:rPr lang="en-US" sz="2000" b="0" i="1" smtClean="0">
                        <a:latin typeface="Cambria Math"/>
                      </a:rPr>
                      <m:t>&lt;1</m:t>
                    </m:r>
                  </m:oMath>
                </a14:m>
                <a:r>
                  <a:rPr lang="en-US" sz="2000" dirty="0">
                    <a:sym typeface="Math1" pitchFamily="2" charset="2"/>
                  </a:rPr>
                  <a:t> </a:t>
                </a:r>
                <a:r>
                  <a:rPr lang="en-US" sz="2000" dirty="0" err="1">
                    <a:sym typeface="Math1" pitchFamily="2" charset="2"/>
                  </a:rPr>
                  <a:t>arbs</a:t>
                </a:r>
                <a:r>
                  <a:rPr lang="en-US" sz="2000" dirty="0">
                    <a:sym typeface="Math1" pitchFamily="2" charset="2"/>
                  </a:rPr>
                  <a:t> receive pre-crash price.</a:t>
                </a: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n-US" i="1" dirty="0">
                    <a:solidFill>
                      <a:schemeClr val="accent2"/>
                    </a:solidFill>
                  </a:rPr>
                  <a:t>Profitable </a:t>
                </a:r>
                <a:r>
                  <a:rPr lang="en-US" i="1" dirty="0" smtClean="0">
                    <a:solidFill>
                      <a:schemeClr val="accent2"/>
                    </a:solidFill>
                  </a:rPr>
                  <a:t>ride	</a:t>
                </a:r>
                <a:r>
                  <a:rPr lang="en-US" sz="2000" dirty="0" smtClean="0"/>
                  <a:t>ride </a:t>
                </a:r>
                <a:r>
                  <a:rPr lang="en-US" sz="2000" dirty="0"/>
                  <a:t>bubble as long as possible.</a:t>
                </a: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n-US" i="1" dirty="0">
                    <a:solidFill>
                      <a:schemeClr val="accent2"/>
                    </a:solidFill>
                  </a:rPr>
                  <a:t>Sequential Awareness</a:t>
                </a:r>
                <a:br>
                  <a:rPr lang="en-US" i="1" dirty="0">
                    <a:solidFill>
                      <a:schemeClr val="accent2"/>
                    </a:solidFill>
                  </a:rPr>
                </a:br>
                <a:endParaRPr lang="en-US" i="1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90000"/>
                  </a:lnSpc>
                  <a:buFont typeface="CommonBullets" pitchFamily="34" charset="2"/>
                  <a:buNone/>
                </a:pPr>
                <a:r>
                  <a:rPr lang="en-US" sz="2400" dirty="0"/>
                  <a:t>	                 </a:t>
                </a:r>
                <a:r>
                  <a:rPr lang="en-US" dirty="0">
                    <a:solidFill>
                      <a:srgbClr val="FF0000"/>
                    </a:solidFill>
                  </a:rPr>
                  <a:t>A </a:t>
                </a:r>
                <a:r>
                  <a:rPr lang="en-US" i="1" dirty="0">
                    <a:solidFill>
                      <a:srgbClr val="FF0000"/>
                    </a:solidFill>
                  </a:rPr>
                  <a:t>Synchronization Problem</a:t>
                </a:r>
                <a:r>
                  <a:rPr lang="en-US" dirty="0">
                    <a:solidFill>
                      <a:srgbClr val="FF0000"/>
                    </a:solidFill>
                  </a:rPr>
                  <a:t> arises!</a:t>
                </a:r>
                <a:endParaRPr lang="en-US" sz="2400" dirty="0">
                  <a:solidFill>
                    <a:schemeClr val="accent1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Absent of sequential awareness</a:t>
                </a:r>
                <a:br>
                  <a:rPr lang="en-US" dirty="0"/>
                </a:br>
                <a:r>
                  <a:rPr lang="en-US" dirty="0"/>
                  <a:t>competitive element dominates </a:t>
                </a:r>
                <a:r>
                  <a:rPr lang="en-US" dirty="0">
                    <a:latin typeface="cmsy10" pitchFamily="34" charset="0"/>
                  </a:rPr>
                  <a:t>)</a:t>
                </a:r>
                <a:r>
                  <a:rPr lang="en-US" dirty="0">
                    <a:sym typeface="Math1" pitchFamily="2" charset="2"/>
                  </a:rPr>
                  <a:t> </a:t>
                </a:r>
                <a:r>
                  <a:rPr lang="en-US" dirty="0"/>
                  <a:t>and bubble burst immediately.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With sequential awareness</a:t>
                </a:r>
                <a:br>
                  <a:rPr lang="en-US" dirty="0"/>
                </a:br>
                <a:r>
                  <a:rPr lang="en-US" dirty="0"/>
                  <a:t>incentive to TIME THE </a:t>
                </a:r>
                <a:r>
                  <a:rPr lang="en-US" dirty="0" smtClean="0"/>
                  <a:t>MARKET </a:t>
                </a:r>
                <a:r>
                  <a:rPr lang="en-US" dirty="0" smtClean="0">
                    <a:latin typeface="cmsy10" pitchFamily="34" charset="0"/>
                  </a:rPr>
                  <a:t>)</a:t>
                </a:r>
                <a:r>
                  <a:rPr lang="en-US" dirty="0" smtClean="0">
                    <a:solidFill>
                      <a:schemeClr val="accent2"/>
                    </a:solidFill>
                    <a:sym typeface="Math1" pitchFamily="2" charset="2"/>
                  </a:rPr>
                  <a:t> </a:t>
                </a:r>
                <a:r>
                  <a:rPr lang="en-US" dirty="0"/>
                  <a:t>“delayed arbitrage”</a:t>
                </a:r>
                <a:br>
                  <a:rPr lang="en-US" dirty="0"/>
                </a:br>
                <a:r>
                  <a:rPr lang="en-US" dirty="0"/>
                  <a:t>					   </a:t>
                </a:r>
                <a:r>
                  <a:rPr lang="en-US" dirty="0">
                    <a:latin typeface="cmsy10" pitchFamily="34" charset="0"/>
                  </a:rPr>
                  <a:t>)</a:t>
                </a:r>
                <a:r>
                  <a:rPr lang="en-US" dirty="0"/>
                  <a:t> persistence of </a:t>
                </a:r>
                <a:r>
                  <a:rPr lang="en-US" dirty="0" smtClean="0"/>
                  <a:t>bubble</a:t>
                </a:r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" y="1600200"/>
                <a:ext cx="8686800" cy="4525963"/>
              </a:xfrm>
              <a:blipFill rotWithShape="1">
                <a:blip r:embed="rId2"/>
                <a:stretch>
                  <a:fillRect l="-281" t="-2156" b="-11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365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9154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Systemic </a:t>
            </a:r>
            <a:r>
              <a:rPr lang="en-US" dirty="0" smtClean="0">
                <a:solidFill>
                  <a:srgbClr val="C00000"/>
                </a:solidFill>
              </a:rPr>
              <a:t>risk build-up </a:t>
            </a:r>
            <a:r>
              <a:rPr lang="en-US" dirty="0" smtClean="0"/>
              <a:t>during (credit) bubble  </a:t>
            </a:r>
            <a:br>
              <a:rPr lang="en-US" dirty="0" smtClean="0"/>
            </a:br>
            <a:r>
              <a:rPr lang="en-US" dirty="0" smtClean="0"/>
              <a:t> … and materializes in a crisis </a:t>
            </a:r>
          </a:p>
          <a:p>
            <a:pPr lvl="1"/>
            <a:r>
              <a:rPr lang="en-US" dirty="0" smtClean="0"/>
              <a:t>“Volatility Paradox”       contemp. measures inappropriate</a:t>
            </a:r>
          </a:p>
          <a:p>
            <a:r>
              <a:rPr lang="en-US" dirty="0" smtClean="0"/>
              <a:t>Spillovers/contagion – </a:t>
            </a:r>
            <a:r>
              <a:rPr lang="en-US" dirty="0" smtClean="0">
                <a:solidFill>
                  <a:srgbClr val="C00000"/>
                </a:solidFill>
              </a:rPr>
              <a:t>externalities	</a:t>
            </a:r>
          </a:p>
          <a:p>
            <a:pPr lvl="1"/>
            <a:r>
              <a:rPr lang="en-US" dirty="0" smtClean="0"/>
              <a:t>Direct contractual: domino effect (interconnectedness)</a:t>
            </a:r>
          </a:p>
          <a:p>
            <a:pPr lvl="1"/>
            <a:r>
              <a:rPr lang="en-US" dirty="0" smtClean="0"/>
              <a:t>Indirect:		       price effect (fire-sale externalities) </a:t>
            </a:r>
            <a:br>
              <a:rPr lang="en-US" dirty="0" smtClean="0"/>
            </a:br>
            <a:r>
              <a:rPr lang="en-US" dirty="0" smtClean="0"/>
              <a:t>			       credit crunch, liquidity spirals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Adverse GE response	      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amplification, persistence</a:t>
            </a:r>
            <a:endParaRPr lang="en-US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Systemic risk </a:t>
            </a:r>
            <a:r>
              <a:rPr lang="en-US" sz="2800" dirty="0" smtClean="0"/>
              <a:t>– a broad definition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820A4F64-EE77-42ED-8C35-DBDED12413B3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905000" y="4495800"/>
            <a:ext cx="5943600" cy="1949450"/>
            <a:chOff x="3124200" y="3079750"/>
            <a:chExt cx="5638800" cy="3397250"/>
          </a:xfrm>
        </p:grpSpPr>
        <p:grpSp>
          <p:nvGrpSpPr>
            <p:cNvPr id="6" name="Group 39"/>
            <p:cNvGrpSpPr>
              <a:grpSpLocks/>
            </p:cNvGrpSpPr>
            <p:nvPr/>
          </p:nvGrpSpPr>
          <p:grpSpPr bwMode="auto">
            <a:xfrm>
              <a:off x="4648200" y="3498848"/>
              <a:ext cx="2514600" cy="2444750"/>
              <a:chOff x="3320" y="3577"/>
              <a:chExt cx="1584" cy="1540"/>
            </a:xfrm>
          </p:grpSpPr>
          <p:sp>
            <p:nvSpPr>
              <p:cNvPr id="15" name="Oval 51"/>
              <p:cNvSpPr>
                <a:spLocks noChangeArrowheads="1"/>
              </p:cNvSpPr>
              <p:nvPr/>
            </p:nvSpPr>
            <p:spPr bwMode="auto">
              <a:xfrm>
                <a:off x="3320" y="4157"/>
                <a:ext cx="478" cy="654"/>
              </a:xfrm>
              <a:prstGeom prst="round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>
                      <a:alpha val="20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90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latin typeface="Arial" pitchFamily="34" charset="0"/>
                    <a:cs typeface="+mn-cs"/>
                  </a:rPr>
                  <a:t>Loss of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latin typeface="Arial" pitchFamily="34" charset="0"/>
                    <a:cs typeface="+mn-cs"/>
                  </a:rPr>
                  <a:t>net worth</a:t>
                </a:r>
              </a:p>
            </p:txBody>
          </p:sp>
          <p:sp>
            <p:nvSpPr>
              <p:cNvPr id="16" name="Arc 31"/>
              <p:cNvSpPr>
                <a:spLocks/>
              </p:cNvSpPr>
              <p:nvPr/>
            </p:nvSpPr>
            <p:spPr bwMode="auto">
              <a:xfrm flipH="1">
                <a:off x="3595" y="3577"/>
                <a:ext cx="1309" cy="4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Arc 34"/>
              <p:cNvSpPr>
                <a:spLocks/>
              </p:cNvSpPr>
              <p:nvPr/>
            </p:nvSpPr>
            <p:spPr bwMode="auto">
              <a:xfrm rot="5400000" flipV="1">
                <a:off x="4352" y="4565"/>
                <a:ext cx="288" cy="81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" name="Oval 51"/>
            <p:cNvSpPr>
              <a:spLocks noChangeArrowheads="1"/>
            </p:cNvSpPr>
            <p:nvPr/>
          </p:nvSpPr>
          <p:spPr bwMode="auto">
            <a:xfrm>
              <a:off x="3124200" y="4419118"/>
              <a:ext cx="758981" cy="1035917"/>
            </a:xfrm>
            <a:prstGeom prst="round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Arial" pitchFamily="34" charset="0"/>
                  <a:cs typeface="+mn-cs"/>
                </a:rPr>
                <a:t>Shock to </a:t>
              </a:r>
              <a:br>
                <a:rPr lang="en-US" sz="1200" dirty="0">
                  <a:latin typeface="Arial" pitchFamily="34" charset="0"/>
                  <a:cs typeface="+mn-cs"/>
                </a:rPr>
              </a:br>
              <a:r>
                <a:rPr lang="en-US" sz="1200" dirty="0">
                  <a:latin typeface="Arial" pitchFamily="34" charset="0"/>
                  <a:cs typeface="+mn-cs"/>
                </a:rPr>
                <a:t>capital</a:t>
              </a:r>
              <a:endParaRPr lang="en-US" sz="1200" baseline="-25000" dirty="0">
                <a:latin typeface="Arial" pitchFamily="34" charset="0"/>
                <a:cs typeface="+mn-cs"/>
              </a:endParaRPr>
            </a:p>
          </p:txBody>
        </p:sp>
        <p:sp>
          <p:nvSpPr>
            <p:cNvPr id="8" name="Oval 51"/>
            <p:cNvSpPr>
              <a:spLocks noChangeArrowheads="1"/>
            </p:cNvSpPr>
            <p:nvPr/>
          </p:nvSpPr>
          <p:spPr bwMode="auto">
            <a:xfrm>
              <a:off x="5464486" y="4413886"/>
              <a:ext cx="841905" cy="1035917"/>
            </a:xfrm>
            <a:prstGeom prst="round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Arial" pitchFamily="34" charset="0"/>
                  <a:cs typeface="+mn-cs"/>
                </a:rPr>
                <a:t>Precaution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Arial" pitchFamily="34" charset="0"/>
                  <a:cs typeface="+mn-cs"/>
                </a:rPr>
                <a:t>+ tighter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Arial" pitchFamily="34" charset="0"/>
                  <a:cs typeface="+mn-cs"/>
                </a:rPr>
                <a:t>margins</a:t>
              </a:r>
            </a:p>
          </p:txBody>
        </p:sp>
        <p:sp>
          <p:nvSpPr>
            <p:cNvPr id="9" name="Oval 51"/>
            <p:cNvSpPr>
              <a:spLocks noChangeArrowheads="1"/>
            </p:cNvSpPr>
            <p:nvPr/>
          </p:nvSpPr>
          <p:spPr bwMode="auto">
            <a:xfrm>
              <a:off x="7318749" y="5441083"/>
              <a:ext cx="758981" cy="1035917"/>
            </a:xfrm>
            <a:prstGeom prst="round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Arial" pitchFamily="34" charset="0"/>
                  <a:cs typeface="+mn-cs"/>
                  <a:sym typeface="Symbol" pitchFamily="18" charset="2"/>
                </a:rPr>
                <a:t>volatility</a:t>
              </a:r>
              <a:endParaRPr lang="en-US" sz="1200" baseline="30000" dirty="0">
                <a:latin typeface="Arial" pitchFamily="34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Arial" pitchFamily="34" charset="0"/>
                  <a:cs typeface="+mn-cs"/>
                </a:rPr>
                <a:t>price</a:t>
              </a:r>
              <a:endParaRPr lang="en-US" sz="1200" baseline="-25000" dirty="0">
                <a:latin typeface="Arial" pitchFamily="34" charset="0"/>
                <a:cs typeface="+mn-cs"/>
              </a:endParaRPr>
            </a:p>
          </p:txBody>
        </p:sp>
        <p:sp>
          <p:nvSpPr>
            <p:cNvPr id="10" name="Oval 51"/>
            <p:cNvSpPr>
              <a:spLocks noChangeArrowheads="1"/>
            </p:cNvSpPr>
            <p:nvPr/>
          </p:nvSpPr>
          <p:spPr bwMode="auto">
            <a:xfrm>
              <a:off x="7318749" y="3079750"/>
              <a:ext cx="758981" cy="1035917"/>
            </a:xfrm>
            <a:prstGeom prst="round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Arial" pitchFamily="34" charset="0"/>
                  <a:cs typeface="+mn-cs"/>
                </a:rPr>
                <a:t>Fire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Arial" pitchFamily="34" charset="0"/>
                  <a:cs typeface="+mn-cs"/>
                </a:rPr>
                <a:t>sales</a:t>
              </a:r>
            </a:p>
          </p:txBody>
        </p:sp>
        <p:sp>
          <p:nvSpPr>
            <p:cNvPr id="11" name="Arc 34"/>
            <p:cNvSpPr>
              <a:spLocks/>
            </p:cNvSpPr>
            <p:nvPr/>
          </p:nvSpPr>
          <p:spPr bwMode="auto">
            <a:xfrm rot="5400000" flipV="1">
              <a:off x="5791202" y="4800603"/>
              <a:ext cx="685799" cy="20574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rc 31"/>
            <p:cNvSpPr>
              <a:spLocks/>
            </p:cNvSpPr>
            <p:nvPr/>
          </p:nvSpPr>
          <p:spPr bwMode="auto">
            <a:xfrm flipH="1">
              <a:off x="5867400" y="3505200"/>
              <a:ext cx="1295400" cy="7683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3" name="Straight Arrow Connector 12"/>
            <p:cNvCxnSpPr>
              <a:stCxn id="7" idx="3"/>
              <a:endCxn id="15" idx="1"/>
            </p:cNvCxnSpPr>
            <p:nvPr/>
          </p:nvCxnSpPr>
          <p:spPr>
            <a:xfrm>
              <a:off x="3883181" y="4937077"/>
              <a:ext cx="765891" cy="0"/>
            </a:xfrm>
            <a:prstGeom prst="straightConnector1">
              <a:avLst/>
            </a:prstGeom>
            <a:ln w="28575">
              <a:solidFill>
                <a:srgbClr val="0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Arc 13"/>
            <p:cNvSpPr/>
            <p:nvPr/>
          </p:nvSpPr>
          <p:spPr>
            <a:xfrm>
              <a:off x="7620498" y="3505278"/>
              <a:ext cx="1142502" cy="2514802"/>
            </a:xfrm>
            <a:prstGeom prst="arc">
              <a:avLst>
                <a:gd name="adj1" fmla="val 16200000"/>
                <a:gd name="adj2" fmla="val 5435297"/>
              </a:avLst>
            </a:prstGeom>
            <a:ln w="28575">
              <a:solidFill>
                <a:srgbClr val="0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ＭＳ Ｐゴシック" pitchFamily="34" charset="-128"/>
              </a:endParaRPr>
            </a:p>
          </p:txBody>
        </p:sp>
      </p:grpSp>
      <p:sp>
        <p:nvSpPr>
          <p:cNvPr id="20" name="Right Arrow 19"/>
          <p:cNvSpPr/>
          <p:nvPr/>
        </p:nvSpPr>
        <p:spPr>
          <a:xfrm>
            <a:off x="4038600" y="6534150"/>
            <a:ext cx="4572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870652" y="2667000"/>
            <a:ext cx="2441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7959227" y="1865126"/>
            <a:ext cx="1755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preventive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7345671" y="4684526"/>
            <a:ext cx="2991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risis management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1829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Model setup</a:t>
            </a:r>
          </a:p>
          <a:p>
            <a:r>
              <a:rPr lang="en-US" dirty="0" smtClean="0"/>
              <a:t>Preliminary analysis</a:t>
            </a:r>
          </a:p>
          <a:p>
            <a:r>
              <a:rPr lang="en-US" dirty="0" smtClean="0"/>
              <a:t>Persistence of bubbles</a:t>
            </a:r>
          </a:p>
          <a:p>
            <a:r>
              <a:rPr lang="en-US" dirty="0" smtClean="0"/>
              <a:t>Public events</a:t>
            </a:r>
          </a:p>
          <a:p>
            <a:r>
              <a:rPr lang="en-US" dirty="0" smtClean="0"/>
              <a:t>Price cascades and rebounds</a:t>
            </a:r>
          </a:p>
          <a:p>
            <a:r>
              <a:rPr lang="en-US" dirty="0" smtClean="0"/>
              <a:t>Empirical evidence &amp; Hedge funds</a:t>
            </a:r>
          </a:p>
          <a:p>
            <a:pPr lvl="1"/>
            <a:r>
              <a:rPr lang="en-US" dirty="0" smtClean="0"/>
              <a:t>Brunnermeier &amp; Nagel (2004)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46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" y="1189037"/>
                <a:ext cx="8236744" cy="4525963"/>
              </a:xfrm>
            </p:spPr>
            <p:txBody>
              <a:bodyPr/>
              <a:lstStyle/>
              <a:p>
                <a:r>
                  <a:rPr lang="en-US" dirty="0" smtClean="0"/>
                  <a:t>Common action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𝜅</m:t>
                    </m:r>
                  </m:oMath>
                </a14:m>
                <a:r>
                  <a:rPr lang="en-US" dirty="0" smtClean="0"/>
                  <a:t> arbs</a:t>
                </a:r>
              </a:p>
              <a:p>
                <a:r>
                  <a:rPr lang="en-US" dirty="0" smtClean="0"/>
                  <a:t>Sequential awareness</a:t>
                </a:r>
              </a:p>
              <a:p>
                <a:pPr lvl="1"/>
                <a:r>
                  <a:rPr lang="en-US" dirty="0" smtClean="0"/>
                  <a:t>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=1−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" y="1189037"/>
                <a:ext cx="8236744" cy="4525963"/>
              </a:xfrm>
              <a:blipFill rotWithShape="1">
                <a:blip r:embed="rId2"/>
                <a:stretch>
                  <a:fillRect l="-296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685800" y="520700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621713" y="5176838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400" i="1">
                <a:solidFill>
                  <a:schemeClr val="tx1"/>
                </a:solidFill>
              </a:rPr>
              <a:t>t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14600" y="5308600"/>
            <a:ext cx="474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400" i="1" dirty="0">
                <a:solidFill>
                  <a:schemeClr val="tx1"/>
                </a:solidFill>
              </a:rPr>
              <a:t>t</a:t>
            </a:r>
            <a:r>
              <a:rPr lang="en-US" sz="1400" i="1" baseline="-25000" dirty="0">
                <a:solidFill>
                  <a:schemeClr val="tx1"/>
                </a:solidFill>
              </a:rPr>
              <a:t>0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457700" y="5308600"/>
            <a:ext cx="688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400" i="1">
                <a:solidFill>
                  <a:schemeClr val="tx1"/>
                </a:solidFill>
              </a:rPr>
              <a:t>t</a:t>
            </a:r>
            <a:r>
              <a:rPr lang="en-US" sz="1400" i="1" baseline="-25000">
                <a:solidFill>
                  <a:schemeClr val="tx1"/>
                </a:solidFill>
              </a:rPr>
              <a:t>0</a:t>
            </a:r>
            <a:r>
              <a:rPr lang="en-US" sz="1400">
                <a:solidFill>
                  <a:schemeClr val="tx1"/>
                </a:solidFill>
              </a:rPr>
              <a:t>+ </a:t>
            </a:r>
            <a:r>
              <a:rPr lang="en-US" sz="140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213100" y="53086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i="1">
                <a:solidFill>
                  <a:schemeClr val="tx1"/>
                </a:solidFill>
              </a:rPr>
              <a:t>t</a:t>
            </a:r>
            <a:r>
              <a:rPr lang="en-US" sz="1400" i="1" baseline="-25000">
                <a:solidFill>
                  <a:schemeClr val="tx1"/>
                </a:solidFill>
              </a:rPr>
              <a:t>0 </a:t>
            </a:r>
            <a:r>
              <a:rPr lang="en-US" sz="1400">
                <a:solidFill>
                  <a:schemeClr val="tx1"/>
                </a:solidFill>
              </a:rPr>
              <a:t>+ </a:t>
            </a:r>
            <a:r>
              <a:rPr lang="en-US" sz="140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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362200" y="5525869"/>
            <a:ext cx="7312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random</a:t>
            </a:r>
          </a:p>
          <a:p>
            <a:r>
              <a:rPr lang="en-US" sz="1200" dirty="0">
                <a:solidFill>
                  <a:schemeClr val="tx1"/>
                </a:solidFill>
              </a:rPr>
              <a:t>starting </a:t>
            </a:r>
          </a:p>
          <a:p>
            <a:r>
              <a:rPr lang="en-US" sz="1200" dirty="0">
                <a:solidFill>
                  <a:schemeClr val="tx1"/>
                </a:solidFill>
              </a:rPr>
              <a:t>point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543800" y="5283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400" i="1">
                <a:solidFill>
                  <a:schemeClr val="bg2"/>
                </a:solidFill>
              </a:rPr>
              <a:t>t</a:t>
            </a:r>
            <a:r>
              <a:rPr lang="en-US" sz="1400" i="1" baseline="-25000">
                <a:solidFill>
                  <a:schemeClr val="bg2"/>
                </a:solidFill>
              </a:rPr>
              <a:t>0</a:t>
            </a:r>
            <a:r>
              <a:rPr lang="en-US" sz="1400">
                <a:solidFill>
                  <a:schemeClr val="bg2"/>
                </a:solidFill>
              </a:rPr>
              <a:t>+ </a:t>
            </a:r>
            <a:r>
              <a:rPr lang="en-US" sz="140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</a:t>
            </a:r>
          </a:p>
        </p:txBody>
      </p:sp>
      <p:sp>
        <p:nvSpPr>
          <p:cNvPr id="13" name="AutoShape 10"/>
          <p:cNvSpPr>
            <a:spLocks/>
          </p:cNvSpPr>
          <p:nvPr/>
        </p:nvSpPr>
        <p:spPr bwMode="auto">
          <a:xfrm rot="5400000">
            <a:off x="5289550" y="3752850"/>
            <a:ext cx="152400" cy="5016500"/>
          </a:xfrm>
          <a:prstGeom prst="rightBrace">
            <a:avLst>
              <a:gd name="adj1" fmla="val 27430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>
              <a:lnSpc>
                <a:spcPct val="100000"/>
              </a:lnSpc>
            </a:pPr>
            <a:endParaRPr lang="en-US" sz="1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1"/>
              <p:cNvSpPr txBox="1">
                <a:spLocks noChangeArrowheads="1"/>
              </p:cNvSpPr>
              <p:nvPr/>
            </p:nvSpPr>
            <p:spPr bwMode="auto">
              <a:xfrm>
                <a:off x="3845182" y="6432748"/>
                <a:ext cx="2993768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b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maximum life-span of the bubble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𝜏</m:t>
                        </m:r>
                      </m:e>
                    </m:acc>
                  </m:oMath>
                </a14:m>
                <a:endParaRPr lang="en-US" sz="1400" dirty="0">
                  <a:solidFill>
                    <a:schemeClr val="bg2"/>
                  </a:solidFill>
                  <a:latin typeface="Symbol" pitchFamily="18" charset="2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4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45182" y="6432748"/>
                <a:ext cx="2993768" cy="307777"/>
              </a:xfrm>
              <a:prstGeom prst="rect">
                <a:avLst/>
              </a:prstGeom>
              <a:blipFill rotWithShape="1">
                <a:blip r:embed="rId3"/>
                <a:stretch>
                  <a:fillRect r="-6925" b="-196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110255" y="5525869"/>
            <a:ext cx="10807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</a:t>
            </a:r>
            <a:r>
              <a:rPr lang="en-US" sz="1200" dirty="0">
                <a:solidFill>
                  <a:schemeClr val="tx1"/>
                </a:solidFill>
                <a:latin typeface="Symbol" pitchFamily="18" charset="2"/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 traders </a:t>
            </a:r>
          </a:p>
          <a:p>
            <a:r>
              <a:rPr lang="en-US" sz="1200" dirty="0">
                <a:solidFill>
                  <a:schemeClr val="tx1"/>
                </a:solidFill>
              </a:rPr>
              <a:t>are aware of </a:t>
            </a:r>
          </a:p>
          <a:p>
            <a:r>
              <a:rPr lang="en-US" sz="1200" dirty="0">
                <a:solidFill>
                  <a:schemeClr val="tx1"/>
                </a:solidFill>
              </a:rPr>
              <a:t> the bubble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381500" y="5525869"/>
            <a:ext cx="10807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all traders </a:t>
            </a:r>
          </a:p>
          <a:p>
            <a:r>
              <a:rPr lang="en-US" sz="1200" dirty="0">
                <a:solidFill>
                  <a:schemeClr val="tx1"/>
                </a:solidFill>
              </a:rPr>
              <a:t>are aware of </a:t>
            </a:r>
          </a:p>
          <a:p>
            <a:r>
              <a:rPr lang="en-US" sz="1200" dirty="0">
                <a:solidFill>
                  <a:schemeClr val="tx1"/>
                </a:solidFill>
              </a:rPr>
              <a:t> the bubble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7239000" y="5525869"/>
            <a:ext cx="11890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bubble bursts </a:t>
            </a:r>
          </a:p>
          <a:p>
            <a:r>
              <a:rPr lang="en-US" sz="1200" dirty="0">
                <a:solidFill>
                  <a:schemeClr val="tx1"/>
                </a:solidFill>
              </a:rPr>
              <a:t>for exogenous </a:t>
            </a:r>
          </a:p>
          <a:p>
            <a:r>
              <a:rPr lang="en-US" sz="1200" dirty="0">
                <a:solidFill>
                  <a:schemeClr val="tx1"/>
                </a:solidFill>
              </a:rPr>
              <a:t>reasons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7826375" y="51308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V="1">
            <a:off x="1003300" y="1016000"/>
            <a:ext cx="0" cy="41910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 flipV="1">
            <a:off x="927100" y="4635500"/>
            <a:ext cx="177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24"/>
          <p:cNvSpPr>
            <a:spLocks/>
          </p:cNvSpPr>
          <p:nvPr/>
        </p:nvSpPr>
        <p:spPr bwMode="auto">
          <a:xfrm>
            <a:off x="1003300" y="825500"/>
            <a:ext cx="6807200" cy="3822700"/>
          </a:xfrm>
          <a:custGeom>
            <a:avLst/>
            <a:gdLst>
              <a:gd name="T0" fmla="*/ 0 w 4288"/>
              <a:gd name="T1" fmla="*/ 2408 h 2408"/>
              <a:gd name="T2" fmla="*/ 2901 w 4288"/>
              <a:gd name="T3" fmla="*/ 1227 h 2408"/>
              <a:gd name="T4" fmla="*/ 4288 w 4288"/>
              <a:gd name="T5" fmla="*/ 0 h 2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88" h="2408">
                <a:moveTo>
                  <a:pt x="0" y="2408"/>
                </a:moveTo>
                <a:cubicBezTo>
                  <a:pt x="1076" y="2035"/>
                  <a:pt x="2186" y="1628"/>
                  <a:pt x="2901" y="1227"/>
                </a:cubicBezTo>
                <a:cubicBezTo>
                  <a:pt x="3616" y="826"/>
                  <a:pt x="3999" y="256"/>
                  <a:pt x="4288" y="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Freeform 39"/>
          <p:cNvSpPr>
            <a:spLocks/>
          </p:cNvSpPr>
          <p:nvPr/>
        </p:nvSpPr>
        <p:spPr bwMode="auto">
          <a:xfrm>
            <a:off x="2832100" y="2870200"/>
            <a:ext cx="5969000" cy="1155700"/>
          </a:xfrm>
          <a:custGeom>
            <a:avLst/>
            <a:gdLst>
              <a:gd name="T0" fmla="*/ 0 w 3760"/>
              <a:gd name="T1" fmla="*/ 728 h 728"/>
              <a:gd name="T2" fmla="*/ 1904 w 3760"/>
              <a:gd name="T3" fmla="*/ 512 h 728"/>
              <a:gd name="T4" fmla="*/ 3760 w 3760"/>
              <a:gd name="T5" fmla="*/ 0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60" h="728">
                <a:moveTo>
                  <a:pt x="0" y="728"/>
                </a:moveTo>
                <a:cubicBezTo>
                  <a:pt x="679" y="668"/>
                  <a:pt x="1277" y="633"/>
                  <a:pt x="1904" y="512"/>
                </a:cubicBezTo>
                <a:cubicBezTo>
                  <a:pt x="2531" y="391"/>
                  <a:pt x="3373" y="107"/>
                  <a:pt x="3760" y="0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50"/>
          <p:cNvSpPr>
            <a:spLocks noChangeShapeType="1"/>
          </p:cNvSpPr>
          <p:nvPr/>
        </p:nvSpPr>
        <p:spPr bwMode="auto">
          <a:xfrm flipV="1">
            <a:off x="1003300" y="2324100"/>
            <a:ext cx="0" cy="288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51"/>
          <p:cNvSpPr txBox="1">
            <a:spLocks noChangeArrowheads="1"/>
          </p:cNvSpPr>
          <p:nvPr/>
        </p:nvSpPr>
        <p:spPr bwMode="auto">
          <a:xfrm>
            <a:off x="644525" y="43942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" name="Line 52"/>
          <p:cNvSpPr>
            <a:spLocks noChangeShapeType="1"/>
          </p:cNvSpPr>
          <p:nvPr/>
        </p:nvSpPr>
        <p:spPr bwMode="auto">
          <a:xfrm flipV="1">
            <a:off x="4876800" y="4826000"/>
            <a:ext cx="0" cy="377825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53"/>
          <p:cNvSpPr>
            <a:spLocks noChangeShapeType="1"/>
          </p:cNvSpPr>
          <p:nvPr/>
        </p:nvSpPr>
        <p:spPr bwMode="auto">
          <a:xfrm flipV="1">
            <a:off x="2844800" y="4826000"/>
            <a:ext cx="0" cy="377825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54"/>
          <p:cNvSpPr>
            <a:spLocks noChangeShapeType="1"/>
          </p:cNvSpPr>
          <p:nvPr/>
        </p:nvSpPr>
        <p:spPr bwMode="auto">
          <a:xfrm flipV="1">
            <a:off x="2844800" y="4826000"/>
            <a:ext cx="2032000" cy="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55"/>
          <p:cNvSpPr>
            <a:spLocks noChangeShapeType="1"/>
          </p:cNvSpPr>
          <p:nvPr/>
        </p:nvSpPr>
        <p:spPr bwMode="auto">
          <a:xfrm flipV="1">
            <a:off x="3517900" y="4826000"/>
            <a:ext cx="0" cy="377825"/>
          </a:xfrm>
          <a:prstGeom prst="line">
            <a:avLst/>
          </a:prstGeom>
          <a:noFill/>
          <a:ln w="12700">
            <a:solidFill>
              <a:srgbClr val="FF505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59"/>
          <p:cNvSpPr txBox="1">
            <a:spLocks noChangeArrowheads="1"/>
          </p:cNvSpPr>
          <p:nvPr/>
        </p:nvSpPr>
        <p:spPr bwMode="auto">
          <a:xfrm>
            <a:off x="5087938" y="4873625"/>
            <a:ext cx="439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400">
                <a:solidFill>
                  <a:schemeClr val="tx1"/>
                </a:solidFill>
              </a:rPr>
              <a:t>1/</a:t>
            </a:r>
            <a:r>
              <a:rPr lang="en-US" sz="140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</a:t>
            </a:r>
          </a:p>
        </p:txBody>
      </p:sp>
      <p:sp>
        <p:nvSpPr>
          <p:cNvPr id="33" name="AutoShape 60"/>
          <p:cNvSpPr>
            <a:spLocks/>
          </p:cNvSpPr>
          <p:nvPr/>
        </p:nvSpPr>
        <p:spPr bwMode="auto">
          <a:xfrm>
            <a:off x="4991100" y="4826000"/>
            <a:ext cx="127000" cy="381000"/>
          </a:xfrm>
          <a:prstGeom prst="rightBrace">
            <a:avLst>
              <a:gd name="adj1" fmla="val 250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66"/>
              <p:cNvSpPr txBox="1">
                <a:spLocks noChangeArrowheads="1"/>
              </p:cNvSpPr>
              <p:nvPr/>
            </p:nvSpPr>
            <p:spPr bwMode="auto">
              <a:xfrm>
                <a:off x="8077200" y="1753097"/>
                <a:ext cx="839268" cy="5329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54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acc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 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77200" y="1753097"/>
                <a:ext cx="839268" cy="53290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utoShape 67"/>
          <p:cNvSpPr>
            <a:spLocks/>
          </p:cNvSpPr>
          <p:nvPr/>
        </p:nvSpPr>
        <p:spPr bwMode="auto">
          <a:xfrm>
            <a:off x="7826375" y="787400"/>
            <a:ext cx="112713" cy="2400300"/>
          </a:xfrm>
          <a:prstGeom prst="rightBrace">
            <a:avLst>
              <a:gd name="adj1" fmla="val 17746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239000" y="5257800"/>
                <a:ext cx="830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dirty="0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𝜏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5257800"/>
                <a:ext cx="830548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28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816600" y="1295400"/>
                <a:ext cx="13848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𝑔𝑡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600" y="1295400"/>
                <a:ext cx="1384803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248400" y="3581400"/>
                <a:ext cx="1614866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𝛽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⋅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3581400"/>
                <a:ext cx="1614866" cy="439736"/>
              </a:xfrm>
              <a:prstGeom prst="rect">
                <a:avLst/>
              </a:prstGeom>
              <a:blipFill rotWithShape="1"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Line 19"/>
          <p:cNvSpPr>
            <a:spLocks noChangeShapeType="1"/>
          </p:cNvSpPr>
          <p:nvPr/>
        </p:nvSpPr>
        <p:spPr bwMode="auto">
          <a:xfrm flipV="1">
            <a:off x="889000" y="4614680"/>
            <a:ext cx="177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Freeform 40"/>
          <p:cNvSpPr>
            <a:spLocks/>
          </p:cNvSpPr>
          <p:nvPr/>
        </p:nvSpPr>
        <p:spPr bwMode="auto">
          <a:xfrm>
            <a:off x="334780" y="4627380"/>
            <a:ext cx="647700" cy="50800"/>
          </a:xfrm>
          <a:custGeom>
            <a:avLst/>
            <a:gdLst>
              <a:gd name="T0" fmla="*/ 408 w 408"/>
              <a:gd name="T1" fmla="*/ 0 h 32"/>
              <a:gd name="T2" fmla="*/ 184 w 408"/>
              <a:gd name="T3" fmla="*/ 24 h 32"/>
              <a:gd name="T4" fmla="*/ 0 w 408"/>
              <a:gd name="T5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8" h="32">
                <a:moveTo>
                  <a:pt x="408" y="0"/>
                </a:moveTo>
                <a:cubicBezTo>
                  <a:pt x="330" y="9"/>
                  <a:pt x="252" y="19"/>
                  <a:pt x="184" y="24"/>
                </a:cubicBezTo>
                <a:cubicBezTo>
                  <a:pt x="116" y="29"/>
                  <a:pt x="29" y="31"/>
                  <a:pt x="0" y="32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Text Box 48"/>
          <p:cNvSpPr txBox="1">
            <a:spLocks noChangeArrowheads="1"/>
          </p:cNvSpPr>
          <p:nvPr/>
        </p:nvSpPr>
        <p:spPr bwMode="auto">
          <a:xfrm>
            <a:off x="319087" y="5257800"/>
            <a:ext cx="1585913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55000"/>
              </a:lnSpc>
            </a:pPr>
            <a:r>
              <a:rPr lang="en-US" sz="1400" dirty="0">
                <a:solidFill>
                  <a:schemeClr val="tx1"/>
                </a:solidFill>
              </a:rPr>
              <a:t>            0</a:t>
            </a:r>
          </a:p>
          <a:p>
            <a:pPr algn="l">
              <a:lnSpc>
                <a:spcPct val="95000"/>
              </a:lnSpc>
            </a:pPr>
            <a:r>
              <a:rPr lang="en-US" sz="1600" b="1" dirty="0">
                <a:solidFill>
                  <a:srgbClr val="FF5050"/>
                </a:solidFill>
              </a:rPr>
              <a:t>paradigm shift</a:t>
            </a:r>
            <a:endParaRPr lang="en-US" sz="1400" dirty="0">
              <a:solidFill>
                <a:schemeClr val="tx1"/>
              </a:solidFill>
            </a:endParaRPr>
          </a:p>
          <a:p>
            <a:pPr algn="l">
              <a:lnSpc>
                <a:spcPct val="55000"/>
              </a:lnSpc>
            </a:pPr>
            <a:r>
              <a:rPr lang="en-US" sz="1400" dirty="0">
                <a:solidFill>
                  <a:schemeClr val="tx1"/>
                </a:solidFill>
              </a:rPr>
              <a:t>- internet 90’s</a:t>
            </a:r>
          </a:p>
          <a:p>
            <a:pPr algn="l">
              <a:lnSpc>
                <a:spcPct val="55000"/>
              </a:lnSpc>
            </a:pPr>
            <a:r>
              <a:rPr lang="en-US" sz="1400" dirty="0">
                <a:solidFill>
                  <a:schemeClr val="tx1"/>
                </a:solidFill>
              </a:rPr>
              <a:t>- railways</a:t>
            </a:r>
          </a:p>
          <a:p>
            <a:pPr algn="l">
              <a:lnSpc>
                <a:spcPct val="55000"/>
              </a:lnSpc>
            </a:pPr>
            <a:r>
              <a:rPr lang="en-US" sz="1400" dirty="0">
                <a:solidFill>
                  <a:schemeClr val="tx1"/>
                </a:solidFill>
              </a:rPr>
              <a:t>- etc.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Payoff structure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Focus: “when does bubble burst”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is only random variables, all others are CK</a:t>
                </a:r>
              </a:p>
              <a:p>
                <a:r>
                  <a:rPr lang="en-US" dirty="0" smtClean="0"/>
                  <a:t>Cash payoff (difference)</a:t>
                </a:r>
              </a:p>
              <a:p>
                <a:pPr lvl="1"/>
                <a:r>
                  <a:rPr lang="en-US" dirty="0" smtClean="0"/>
                  <a:t>Sell one share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</m:t>
                    </m:r>
                  </m:oMath>
                </a14:m>
                <a:r>
                  <a:rPr lang="en-US" dirty="0" smtClean="0"/>
                  <a:t> instead of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pPr marL="454025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3200" b="0" i="1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</a:rPr>
                          <m:t>Δ</m:t>
                        </m:r>
                      </m:sub>
                    </m:sSub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𝑟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</a:rPr>
                          <m:t>Δ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 marL="454025" lvl="1" indent="0">
                  <a:buNone/>
                </a:pPr>
                <a:r>
                  <a:rPr lang="en-US" dirty="0" smtClean="0"/>
                  <a:t> 	w</a:t>
                </a:r>
                <a:r>
                  <a:rPr lang="en-US" b="0" dirty="0" smtClean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  <m:e/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prior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to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crash</m:t>
                              </m:r>
                            </m:e>
                          </m:mr>
                          <m:m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𝛽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𝑔𝑡</m:t>
                                  </m:r>
                                </m:sup>
                              </m:sSup>
                            </m:e>
                            <m:e/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after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the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crash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r>
                  <a:rPr lang="en-US" dirty="0" smtClean="0"/>
                  <a:t>Price at the time of bursting (tie breaking rule)</a:t>
                </a:r>
              </a:p>
              <a:p>
                <a:pPr lvl="2"/>
                <a:r>
                  <a:rPr lang="en-US" dirty="0" smtClean="0"/>
                  <a:t>Pre crash price for first random orders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2"/>
                <a:stretch>
                  <a:fillRect l="-296" t="-1213" b="-8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30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Payoff structure, Trading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Small transaction costs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𝑟𝑡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Risk-neutrality but max/min stock position</a:t>
                </a:r>
              </a:p>
              <a:p>
                <a:pPr lvl="1"/>
                <a:r>
                  <a:rPr lang="en-US" dirty="0" smtClean="0"/>
                  <a:t>Max long position</a:t>
                </a:r>
              </a:p>
              <a:p>
                <a:pPr lvl="1"/>
                <a:r>
                  <a:rPr lang="en-US" dirty="0" smtClean="0"/>
                  <a:t>Max short position</a:t>
                </a:r>
              </a:p>
              <a:p>
                <a:pPr lvl="1"/>
                <a:r>
                  <a:rPr lang="en-US" dirty="0" smtClean="0"/>
                  <a:t>Due to capital constraints, margin requirements etc.</a:t>
                </a:r>
              </a:p>
              <a:p>
                <a:r>
                  <a:rPr lang="en-US" dirty="0" smtClean="0"/>
                  <a:t>Definition 1: trading equilibrium</a:t>
                </a:r>
              </a:p>
              <a:p>
                <a:pPr lvl="1"/>
                <a:r>
                  <a:rPr lang="en-US" dirty="0" smtClean="0"/>
                  <a:t>Perfect Bayesian Nash Equilibrium</a:t>
                </a:r>
              </a:p>
              <a:p>
                <a:pPr lvl="1"/>
                <a:r>
                  <a:rPr lang="en-US" dirty="0" smtClean="0"/>
                  <a:t>Belief restriction: trader who attacks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believes that all traders who became aware of the bubble prior to her also attack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2"/>
                <a:stretch>
                  <a:fillRect l="-296" t="-1213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9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Sell out condition </a:t>
                </a:r>
                <a:r>
                  <a:rPr lang="en-US" sz="2000" dirty="0" smtClean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Δ</m:t>
                    </m:r>
                    <m:r>
                      <a:rPr lang="en-US" sz="2000" b="0" i="1" smtClean="0">
                        <a:latin typeface="Cambria Math"/>
                      </a:rPr>
                      <m:t>→0</m:t>
                    </m:r>
                  </m:oMath>
                </a14:m>
                <a:r>
                  <a:rPr lang="en-US" sz="2000" dirty="0" smtClean="0"/>
                  <a:t> periods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741"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Sell out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:br>
                  <a:rPr lang="en-US" dirty="0" smtClean="0"/>
                </a:br>
                <a:r>
                  <a:rPr lang="en-US" dirty="0" smtClean="0"/>
                  <a:t>if</a:t>
                </a:r>
              </a:p>
              <a:p>
                <a:pPr marL="6826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Δ</m:t>
                      </m:r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𝛽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⋅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≥(1−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Δ</m:t>
                      </m:r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Δ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pPr marL="68263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6826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r>
                  <a:rPr lang="en-US" sz="2000" dirty="0" smtClean="0"/>
                  <a:t>RHS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→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2000" dirty="0" smtClean="0"/>
                  <a:t> 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𝑡</m:t>
                    </m:r>
                    <m:r>
                      <a:rPr lang="en-US" sz="2000" b="0" i="1" smtClean="0">
                        <a:latin typeface="Cambria Math"/>
                      </a:rPr>
                      <m:t>→∞</m:t>
                    </m:r>
                  </m:oMath>
                </a14:m>
                <a:endParaRPr lang="en-US" sz="2000" dirty="0" smtClean="0"/>
              </a:p>
              <a:p>
                <a:endParaRPr lang="en-US" sz="2000" dirty="0"/>
              </a:p>
              <a:p>
                <a:pPr lvl="1"/>
                <a:r>
                  <a:rPr lang="en-US" sz="1800" dirty="0" smtClean="0"/>
                  <a:t>Bursting date: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</a:rPr>
                      <m:t>min</m:t>
                    </m:r>
                    <m:r>
                      <a:rPr lang="en-US" sz="1800" b="0" i="1" smtClean="0">
                        <a:latin typeface="Cambria Math"/>
                      </a:rPr>
                      <m:t>⁡{</m:t>
                    </m:r>
                    <m:r>
                      <a:rPr lang="en-US" sz="1800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𝜂𝜅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1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/>
                          </a:rPr>
                          <m:t>𝜏</m:t>
                        </m:r>
                      </m:e>
                    </m:acc>
                    <m:r>
                      <a:rPr lang="en-US" sz="18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296" t="-1213" b="-11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867400" y="2039257"/>
            <a:ext cx="188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2"/>
                </a:solidFill>
              </a:rPr>
              <a:t>appreciation rate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" name="AutoShape 12"/>
          <p:cNvSpPr>
            <a:spLocks/>
          </p:cNvSpPr>
          <p:nvPr/>
        </p:nvSpPr>
        <p:spPr bwMode="auto">
          <a:xfrm rot="16110624">
            <a:off x="6703339" y="1967819"/>
            <a:ext cx="187325" cy="1031875"/>
          </a:xfrm>
          <a:prstGeom prst="rightBrace">
            <a:avLst>
              <a:gd name="adj1" fmla="val 45904"/>
              <a:gd name="adj2" fmla="val 50000"/>
            </a:avLst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7" name="AutoShape 8"/>
          <p:cNvSpPr>
            <a:spLocks/>
          </p:cNvSpPr>
          <p:nvPr/>
        </p:nvSpPr>
        <p:spPr bwMode="auto">
          <a:xfrm rot="5369246">
            <a:off x="7123113" y="2157412"/>
            <a:ext cx="147637" cy="1681163"/>
          </a:xfrm>
          <a:prstGeom prst="rightBrace">
            <a:avLst>
              <a:gd name="adj1" fmla="val 9489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9"/>
          <p:cNvSpPr>
            <a:spLocks/>
          </p:cNvSpPr>
          <p:nvPr/>
        </p:nvSpPr>
        <p:spPr bwMode="auto">
          <a:xfrm rot="5369246">
            <a:off x="2991620" y="2231674"/>
            <a:ext cx="148885" cy="1486602"/>
          </a:xfrm>
          <a:prstGeom prst="rightBrace">
            <a:avLst>
              <a:gd name="adj1" fmla="val 102899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954212" y="3184525"/>
            <a:ext cx="2312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>
                <a:solidFill>
                  <a:schemeClr val="accent1"/>
                </a:solidFill>
              </a:rPr>
              <a:t>benefit of attacking</a:t>
            </a:r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137275" y="3157537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>
                <a:solidFill>
                  <a:schemeClr val="accent1"/>
                </a:solidFill>
              </a:rPr>
              <a:t>cost of attacking</a:t>
            </a:r>
            <a:endParaRPr lang="en-US" sz="200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9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awareness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Line 49"/>
          <p:cNvSpPr>
            <a:spLocks noChangeShapeType="1"/>
          </p:cNvSpPr>
          <p:nvPr/>
        </p:nvSpPr>
        <p:spPr bwMode="auto">
          <a:xfrm>
            <a:off x="3276600" y="2209800"/>
            <a:ext cx="0" cy="3962400"/>
          </a:xfrm>
          <a:prstGeom prst="line">
            <a:avLst/>
          </a:prstGeom>
          <a:noFill/>
          <a:ln w="254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48"/>
          <p:cNvSpPr>
            <a:spLocks noChangeShapeType="1"/>
          </p:cNvSpPr>
          <p:nvPr/>
        </p:nvSpPr>
        <p:spPr bwMode="auto">
          <a:xfrm>
            <a:off x="6705600" y="2286000"/>
            <a:ext cx="0" cy="3810000"/>
          </a:xfrm>
          <a:prstGeom prst="line">
            <a:avLst/>
          </a:prstGeom>
          <a:noFill/>
          <a:ln w="254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990600" y="30480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8896350" y="3100388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-47625" y="2697163"/>
            <a:ext cx="1190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41275">
                <a:solidFill>
                  <a:srgbClr val="9B3367">
                    <a:alpha val="50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</a:rPr>
              <a:t>trader </a:t>
            </a:r>
            <a:r>
              <a:rPr lang="en-US" sz="2000" i="1" dirty="0" err="1">
                <a:solidFill>
                  <a:schemeClr val="tx1"/>
                </a:solidFill>
              </a:rPr>
              <a:t>t</a:t>
            </a:r>
            <a:r>
              <a:rPr lang="en-US" sz="2000" i="1" baseline="-25000" dirty="0" err="1">
                <a:solidFill>
                  <a:schemeClr val="tx1"/>
                </a:solidFill>
              </a:rPr>
              <a:t>i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863600" y="31242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- 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196850" y="3503613"/>
            <a:ext cx="17287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>
              <a:lnSpc>
                <a:spcPct val="70000"/>
              </a:lnSpc>
            </a:pPr>
            <a:r>
              <a:rPr lang="en-US">
                <a:solidFill>
                  <a:schemeClr val="tx1"/>
                </a:solidFill>
              </a:rPr>
              <a:t>since </a:t>
            </a: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tx1"/>
                </a:solidFill>
                <a:latin typeface="cmsy10" pitchFamily="34" charset="0"/>
              </a:rPr>
              <a:t>·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0</a:t>
            </a:r>
            <a:r>
              <a:rPr lang="en-US">
                <a:solidFill>
                  <a:schemeClr val="tx1"/>
                </a:solidFill>
              </a:rPr>
              <a:t> + 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</a:t>
            </a:r>
          </a:p>
        </p:txBody>
      </p: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2628900" y="3505200"/>
            <a:ext cx="15017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lnSpc>
                <a:spcPct val="70000"/>
              </a:lnSpc>
            </a:pPr>
            <a:r>
              <a:rPr lang="en-US">
                <a:solidFill>
                  <a:schemeClr val="tx1"/>
                </a:solidFill>
              </a:rPr>
              <a:t>since </a:t>
            </a: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tx1"/>
                </a:solidFill>
                <a:latin typeface="cmsy10" pitchFamily="34" charset="0"/>
              </a:rPr>
              <a:t>¸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0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3086100" y="30622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Line 71"/>
          <p:cNvSpPr>
            <a:spLocks noChangeShapeType="1"/>
          </p:cNvSpPr>
          <p:nvPr/>
        </p:nvSpPr>
        <p:spPr bwMode="auto">
          <a:xfrm flipV="1">
            <a:off x="3263900" y="2832100"/>
            <a:ext cx="1588" cy="2254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72"/>
          <p:cNvSpPr>
            <a:spLocks noChangeShapeType="1"/>
          </p:cNvSpPr>
          <p:nvPr/>
        </p:nvSpPr>
        <p:spPr bwMode="auto">
          <a:xfrm flipV="1">
            <a:off x="1231900" y="2476500"/>
            <a:ext cx="1588" cy="5810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73"/>
          <p:cNvSpPr>
            <a:spLocks noChangeShapeType="1"/>
          </p:cNvSpPr>
          <p:nvPr/>
        </p:nvSpPr>
        <p:spPr bwMode="auto">
          <a:xfrm flipV="1">
            <a:off x="1905000" y="2679700"/>
            <a:ext cx="1588" cy="377825"/>
          </a:xfrm>
          <a:prstGeom prst="line">
            <a:avLst/>
          </a:prstGeom>
          <a:noFill/>
          <a:ln w="12700">
            <a:solidFill>
              <a:srgbClr val="339966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74"/>
          <p:cNvSpPr>
            <a:spLocks/>
          </p:cNvSpPr>
          <p:nvPr/>
        </p:nvSpPr>
        <p:spPr bwMode="auto">
          <a:xfrm>
            <a:off x="1244600" y="2476500"/>
            <a:ext cx="2032000" cy="368300"/>
          </a:xfrm>
          <a:custGeom>
            <a:avLst/>
            <a:gdLst>
              <a:gd name="T0" fmla="*/ 0 w 1280"/>
              <a:gd name="T1" fmla="*/ 0 h 232"/>
              <a:gd name="T2" fmla="*/ 496 w 1280"/>
              <a:gd name="T3" fmla="*/ 160 h 232"/>
              <a:gd name="T4" fmla="*/ 1280 w 1280"/>
              <a:gd name="T5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80" h="232">
                <a:moveTo>
                  <a:pt x="0" y="0"/>
                </a:moveTo>
                <a:cubicBezTo>
                  <a:pt x="141" y="60"/>
                  <a:pt x="283" y="121"/>
                  <a:pt x="496" y="160"/>
                </a:cubicBezTo>
                <a:cubicBezTo>
                  <a:pt x="709" y="199"/>
                  <a:pt x="1152" y="221"/>
                  <a:pt x="1280" y="232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84"/>
          <p:cNvSpPr>
            <a:spLocks noChangeShapeType="1"/>
          </p:cNvSpPr>
          <p:nvPr/>
        </p:nvSpPr>
        <p:spPr bwMode="auto">
          <a:xfrm flipV="1">
            <a:off x="6692900" y="2819400"/>
            <a:ext cx="1588" cy="225425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85"/>
          <p:cNvSpPr>
            <a:spLocks noChangeShapeType="1"/>
          </p:cNvSpPr>
          <p:nvPr/>
        </p:nvSpPr>
        <p:spPr bwMode="auto">
          <a:xfrm flipV="1">
            <a:off x="4660900" y="2463800"/>
            <a:ext cx="1588" cy="581025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86"/>
          <p:cNvSpPr>
            <a:spLocks noChangeShapeType="1"/>
          </p:cNvSpPr>
          <p:nvPr/>
        </p:nvSpPr>
        <p:spPr bwMode="auto">
          <a:xfrm flipV="1">
            <a:off x="5334000" y="2667000"/>
            <a:ext cx="1588" cy="377825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reeform 87"/>
          <p:cNvSpPr>
            <a:spLocks/>
          </p:cNvSpPr>
          <p:nvPr/>
        </p:nvSpPr>
        <p:spPr bwMode="auto">
          <a:xfrm>
            <a:off x="4673600" y="2463800"/>
            <a:ext cx="2032000" cy="368300"/>
          </a:xfrm>
          <a:custGeom>
            <a:avLst/>
            <a:gdLst>
              <a:gd name="T0" fmla="*/ 0 w 1280"/>
              <a:gd name="T1" fmla="*/ 0 h 232"/>
              <a:gd name="T2" fmla="*/ 496 w 1280"/>
              <a:gd name="T3" fmla="*/ 160 h 232"/>
              <a:gd name="T4" fmla="*/ 1280 w 1280"/>
              <a:gd name="T5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80" h="232">
                <a:moveTo>
                  <a:pt x="0" y="0"/>
                </a:moveTo>
                <a:cubicBezTo>
                  <a:pt x="141" y="60"/>
                  <a:pt x="283" y="121"/>
                  <a:pt x="496" y="160"/>
                </a:cubicBezTo>
                <a:cubicBezTo>
                  <a:pt x="709" y="199"/>
                  <a:pt x="1152" y="221"/>
                  <a:pt x="1280" y="23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10"/>
              <p:cNvSpPr txBox="1">
                <a:spLocks noChangeArrowheads="1"/>
              </p:cNvSpPr>
              <p:nvPr/>
            </p:nvSpPr>
            <p:spPr bwMode="auto">
              <a:xfrm>
                <a:off x="1389211" y="1494020"/>
                <a:ext cx="203978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000" u="sn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9211" y="1494020"/>
                <a:ext cx="2039789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3284" b="-157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xmlns:a14="http://schemas.microsoft.com/office/drawing/2010/main"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21"/>
              <p:cNvSpPr txBox="1">
                <a:spLocks noChangeArrowheads="1"/>
              </p:cNvSpPr>
              <p:nvPr/>
            </p:nvSpPr>
            <p:spPr bwMode="auto">
              <a:xfrm>
                <a:off x="4741774" y="1501914"/>
                <a:ext cx="3259226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𝜏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Symbol" pitchFamily="18" charset="2"/>
                    <a:sym typeface="Symbol" pitchFamily="18" charset="2"/>
                  </a:rPr>
                  <a:t> </a:t>
                </a:r>
                <a:br>
                  <a:rPr lang="en-US" sz="2000" dirty="0" smtClean="0">
                    <a:solidFill>
                      <a:schemeClr val="tx1"/>
                    </a:solidFill>
                    <a:latin typeface="Symbol" pitchFamily="18" charset="2"/>
                    <a:sym typeface="Symbol" pitchFamily="18" charset="2"/>
                  </a:rPr>
                </a:br>
                <a:r>
                  <a:rPr lang="en-US" sz="2000" dirty="0" smtClean="0">
                    <a:solidFill>
                      <a:schemeClr val="tx1"/>
                    </a:solidFill>
                  </a:rPr>
                  <a:t>(bursting if nobody </a:t>
                </a:r>
                <a:r>
                  <a:rPr lang="en-US" sz="2000" dirty="0">
                    <a:solidFill>
                      <a:schemeClr val="tx1"/>
                    </a:solidFill>
                  </a:rPr>
                  <a:t>attacks)</a:t>
                </a:r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9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1774" y="1501914"/>
                <a:ext cx="3259226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2056" t="-2564" r="-935" b="-153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xmlns:a14="http://schemas.microsoft.com/office/drawing/2010/main"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11"/>
              <p:cNvSpPr txBox="1">
                <a:spLocks noChangeArrowheads="1"/>
              </p:cNvSpPr>
              <p:nvPr/>
            </p:nvSpPr>
            <p:spPr bwMode="auto">
              <a:xfrm>
                <a:off x="3068638" y="6176625"/>
                <a:ext cx="472052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w="41275">
                    <a:solidFill>
                      <a:srgbClr val="0033CC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0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68638" y="6176625"/>
                <a:ext cx="472052" cy="430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xmlns:a14="http://schemas.microsoft.com/office/drawing/2010/main" w="41275">
                    <a:solidFill>
                      <a:srgbClr val="0033CC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12"/>
              <p:cNvSpPr txBox="1">
                <a:spLocks noChangeArrowheads="1"/>
              </p:cNvSpPr>
              <p:nvPr/>
            </p:nvSpPr>
            <p:spPr bwMode="auto">
              <a:xfrm>
                <a:off x="6172200" y="6155987"/>
                <a:ext cx="894540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w="41275">
                    <a:solidFill>
                      <a:srgbClr val="0033CC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𝜏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srgbClr val="0033CC"/>
                    </a:solidFill>
                    <a:latin typeface="Symbol" pitchFamily="18" charset="2"/>
                    <a:sym typeface="Symbol" pitchFamily="18" charset="2"/>
                  </a:rPr>
                  <a:t> </a:t>
                </a:r>
                <a:endParaRPr lang="en-US" sz="2000" dirty="0">
                  <a:solidFill>
                    <a:srgbClr val="0033CC"/>
                  </a:solidFill>
                  <a:latin typeface="Symbol" pitchFamily="18" charset="2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1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2200" y="6155987"/>
                <a:ext cx="894540" cy="430887"/>
              </a:xfrm>
              <a:prstGeom prst="rect">
                <a:avLst/>
              </a:prstGeom>
              <a:blipFill rotWithShape="1">
                <a:blip r:embed="rId5"/>
                <a:stretch>
                  <a:fillRect r="-253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xmlns:a14="http://schemas.microsoft.com/office/drawing/2010/main" w="41275">
                    <a:solidFill>
                      <a:srgbClr val="0033CC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246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awareness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3276600" y="2209800"/>
            <a:ext cx="0" cy="3962400"/>
          </a:xfrm>
          <a:prstGeom prst="line">
            <a:avLst/>
          </a:prstGeom>
          <a:noFill/>
          <a:ln w="254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6705600" y="2286000"/>
            <a:ext cx="0" cy="3810000"/>
          </a:xfrm>
          <a:prstGeom prst="line">
            <a:avLst/>
          </a:prstGeom>
          <a:noFill/>
          <a:ln w="254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990600" y="30480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896350" y="3100388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-47625" y="2697163"/>
            <a:ext cx="1190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41275">
                <a:solidFill>
                  <a:srgbClr val="9B3367">
                    <a:alpha val="50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</a:rPr>
              <a:t>trader </a:t>
            </a:r>
            <a:r>
              <a:rPr lang="en-US" sz="2000" i="1" dirty="0" err="1">
                <a:solidFill>
                  <a:schemeClr val="tx1"/>
                </a:solidFill>
              </a:rPr>
              <a:t>t</a:t>
            </a:r>
            <a:r>
              <a:rPr lang="en-US" sz="2000" i="1" baseline="-25000" dirty="0" err="1">
                <a:solidFill>
                  <a:schemeClr val="tx1"/>
                </a:solidFill>
              </a:rPr>
              <a:t>i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863600" y="31242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- 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6850" y="3503613"/>
            <a:ext cx="17287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>
              <a:lnSpc>
                <a:spcPct val="70000"/>
              </a:lnSpc>
            </a:pPr>
            <a:r>
              <a:rPr lang="en-US">
                <a:solidFill>
                  <a:schemeClr val="tx1"/>
                </a:solidFill>
              </a:rPr>
              <a:t>since </a:t>
            </a: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tx1"/>
                </a:solidFill>
                <a:latin typeface="cmsy10" pitchFamily="34" charset="0"/>
              </a:rPr>
              <a:t>·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0</a:t>
            </a:r>
            <a:r>
              <a:rPr lang="en-US">
                <a:solidFill>
                  <a:schemeClr val="tx1"/>
                </a:solidFill>
              </a:rPr>
              <a:t> + 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628900" y="3505200"/>
            <a:ext cx="15017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lnSpc>
                <a:spcPct val="70000"/>
              </a:lnSpc>
            </a:pPr>
            <a:r>
              <a:rPr lang="en-US">
                <a:solidFill>
                  <a:schemeClr val="tx1"/>
                </a:solidFill>
              </a:rPr>
              <a:t>since </a:t>
            </a: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tx1"/>
                </a:solidFill>
                <a:latin typeface="cmsy10" pitchFamily="34" charset="0"/>
              </a:rPr>
              <a:t>¸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0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086100" y="30622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3263900" y="2832100"/>
            <a:ext cx="1588" cy="2254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1231900" y="2476500"/>
            <a:ext cx="1588" cy="5810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1905000" y="2679700"/>
            <a:ext cx="1588" cy="377825"/>
          </a:xfrm>
          <a:prstGeom prst="line">
            <a:avLst/>
          </a:prstGeom>
          <a:noFill/>
          <a:ln w="12700">
            <a:solidFill>
              <a:srgbClr val="339966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1244600" y="2476500"/>
            <a:ext cx="2032000" cy="368300"/>
          </a:xfrm>
          <a:custGeom>
            <a:avLst/>
            <a:gdLst>
              <a:gd name="T0" fmla="*/ 0 w 1280"/>
              <a:gd name="T1" fmla="*/ 0 h 232"/>
              <a:gd name="T2" fmla="*/ 496 w 1280"/>
              <a:gd name="T3" fmla="*/ 160 h 232"/>
              <a:gd name="T4" fmla="*/ 1280 w 1280"/>
              <a:gd name="T5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80" h="232">
                <a:moveTo>
                  <a:pt x="0" y="0"/>
                </a:moveTo>
                <a:cubicBezTo>
                  <a:pt x="141" y="60"/>
                  <a:pt x="283" y="121"/>
                  <a:pt x="496" y="160"/>
                </a:cubicBezTo>
                <a:cubicBezTo>
                  <a:pt x="709" y="199"/>
                  <a:pt x="1152" y="221"/>
                  <a:pt x="1280" y="232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V="1">
            <a:off x="6692900" y="2819400"/>
            <a:ext cx="1588" cy="225425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V="1">
            <a:off x="4660900" y="2463800"/>
            <a:ext cx="1588" cy="581025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V="1">
            <a:off x="5334000" y="2667000"/>
            <a:ext cx="1588" cy="377825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4673600" y="2463800"/>
            <a:ext cx="2032000" cy="368300"/>
          </a:xfrm>
          <a:custGeom>
            <a:avLst/>
            <a:gdLst>
              <a:gd name="T0" fmla="*/ 0 w 1280"/>
              <a:gd name="T1" fmla="*/ 0 h 232"/>
              <a:gd name="T2" fmla="*/ 496 w 1280"/>
              <a:gd name="T3" fmla="*/ 160 h 232"/>
              <a:gd name="T4" fmla="*/ 1280 w 1280"/>
              <a:gd name="T5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80" h="232">
                <a:moveTo>
                  <a:pt x="0" y="0"/>
                </a:moveTo>
                <a:cubicBezTo>
                  <a:pt x="141" y="60"/>
                  <a:pt x="283" y="121"/>
                  <a:pt x="496" y="160"/>
                </a:cubicBezTo>
                <a:cubicBezTo>
                  <a:pt x="709" y="199"/>
                  <a:pt x="1152" y="221"/>
                  <a:pt x="1280" y="23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" name="Group 27"/>
          <p:cNvGrpSpPr>
            <a:grpSpLocks/>
          </p:cNvGrpSpPr>
          <p:nvPr/>
        </p:nvGrpSpPr>
        <p:grpSpPr bwMode="auto">
          <a:xfrm>
            <a:off x="273051" y="4368800"/>
            <a:ext cx="8870950" cy="1003300"/>
            <a:chOff x="172" y="2752"/>
            <a:chExt cx="5588" cy="632"/>
          </a:xfrm>
        </p:grpSpPr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624" y="3120"/>
              <a:ext cx="5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5616" y="3153"/>
              <a:ext cx="1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i="1">
                  <a:solidFill>
                    <a:schemeClr val="tx1"/>
                  </a:solidFill>
                </a:rPr>
                <a:t>t</a:t>
              </a:r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172" y="2880"/>
              <a:ext cx="6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FF"/>
                  </a:solidFill>
                </a14:hiddenFill>
              </a:ext>
              <a:ext uri="{91240B29-F687-4F45-9708-019B960494DF}">
                <a14:hiddenLine xmlns:a14="http://schemas.microsoft.com/office/drawing/2010/main" w="41275">
                  <a:solidFill>
                    <a:srgbClr val="9B3367">
                      <a:alpha val="50000"/>
                    </a:srgb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rgbClr val="DC96B9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solidFill>
                    <a:schemeClr val="tx1"/>
                  </a:solidFill>
                </a:rPr>
                <a:t>trader </a:t>
              </a:r>
              <a:r>
                <a:rPr lang="en-US" sz="2000" i="1" dirty="0" err="1">
                  <a:solidFill>
                    <a:schemeClr val="tx1"/>
                  </a:solidFill>
                </a:rPr>
                <a:t>t</a:t>
              </a:r>
              <a:r>
                <a:rPr lang="en-US" sz="2000" i="1" baseline="-25000" dirty="0" err="1">
                  <a:solidFill>
                    <a:schemeClr val="tx1"/>
                  </a:solidFill>
                </a:rPr>
                <a:t>j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2376" y="313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i="1">
                  <a:solidFill>
                    <a:schemeClr val="tx1"/>
                  </a:solidFill>
                </a:rPr>
                <a:t>t</a:t>
              </a:r>
              <a:r>
                <a:rPr lang="en-US" i="1" baseline="-25000">
                  <a:solidFill>
                    <a:schemeClr val="tx1"/>
                  </a:solidFill>
                </a:rPr>
                <a:t>j</a:t>
              </a:r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 flipV="1">
              <a:off x="2472" y="2976"/>
              <a:ext cx="1" cy="14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 flipV="1">
              <a:off x="1192" y="2752"/>
              <a:ext cx="1" cy="36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 flipV="1">
              <a:off x="1616" y="2880"/>
              <a:ext cx="1" cy="238"/>
            </a:xfrm>
            <a:prstGeom prst="line">
              <a:avLst/>
            </a:prstGeom>
            <a:noFill/>
            <a:ln w="12700">
              <a:solidFill>
                <a:srgbClr val="339966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1200" y="2752"/>
              <a:ext cx="1280" cy="232"/>
            </a:xfrm>
            <a:custGeom>
              <a:avLst/>
              <a:gdLst>
                <a:gd name="T0" fmla="*/ 0 w 1280"/>
                <a:gd name="T1" fmla="*/ 0 h 232"/>
                <a:gd name="T2" fmla="*/ 496 w 1280"/>
                <a:gd name="T3" fmla="*/ 160 h 232"/>
                <a:gd name="T4" fmla="*/ 1280 w 1280"/>
                <a:gd name="T5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0" h="232">
                  <a:moveTo>
                    <a:pt x="0" y="0"/>
                  </a:moveTo>
                  <a:cubicBezTo>
                    <a:pt x="141" y="60"/>
                    <a:pt x="283" y="121"/>
                    <a:pt x="496" y="160"/>
                  </a:cubicBezTo>
                  <a:cubicBezTo>
                    <a:pt x="709" y="199"/>
                    <a:pt x="1152" y="221"/>
                    <a:pt x="1280" y="232"/>
                  </a:cubicBez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36"/>
            <p:cNvSpPr txBox="1">
              <a:spLocks noChangeArrowheads="1"/>
            </p:cNvSpPr>
            <p:nvPr/>
          </p:nvSpPr>
          <p:spPr bwMode="auto">
            <a:xfrm>
              <a:off x="976" y="3153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i="1">
                  <a:solidFill>
                    <a:schemeClr val="tx1"/>
                  </a:solidFill>
                </a:rPr>
                <a:t>t</a:t>
              </a:r>
              <a:r>
                <a:rPr lang="en-US" i="1" baseline="-25000">
                  <a:solidFill>
                    <a:schemeClr val="tx1"/>
                  </a:solidFill>
                </a:rPr>
                <a:t>j</a:t>
              </a:r>
              <a:r>
                <a:rPr lang="en-US">
                  <a:solidFill>
                    <a:schemeClr val="tx1"/>
                  </a:solidFill>
                </a:rPr>
                <a:t> - </a:t>
              </a:r>
              <a:r>
                <a:rPr lang="en-US">
                  <a:solidFill>
                    <a:schemeClr val="tx1"/>
                  </a:solidFill>
                  <a:latin typeface="Symbol" pitchFamily="18" charset="2"/>
                  <a:sym typeface="Symbol" pitchFamily="18" charset="2"/>
                </a:rPr>
                <a:t></a:t>
              </a:r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 flipV="1">
              <a:off x="4616" y="2992"/>
              <a:ext cx="1" cy="14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 flipV="1">
              <a:off x="3336" y="2768"/>
              <a:ext cx="1" cy="36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 flipV="1">
              <a:off x="3760" y="2896"/>
              <a:ext cx="1" cy="23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3344" y="2768"/>
              <a:ext cx="1280" cy="232"/>
            </a:xfrm>
            <a:custGeom>
              <a:avLst/>
              <a:gdLst>
                <a:gd name="T0" fmla="*/ 0 w 1280"/>
                <a:gd name="T1" fmla="*/ 0 h 232"/>
                <a:gd name="T2" fmla="*/ 496 w 1280"/>
                <a:gd name="T3" fmla="*/ 160 h 232"/>
                <a:gd name="T4" fmla="*/ 1280 w 1280"/>
                <a:gd name="T5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0" h="232">
                  <a:moveTo>
                    <a:pt x="0" y="0"/>
                  </a:moveTo>
                  <a:cubicBezTo>
                    <a:pt x="141" y="60"/>
                    <a:pt x="283" y="121"/>
                    <a:pt x="496" y="160"/>
                  </a:cubicBezTo>
                  <a:cubicBezTo>
                    <a:pt x="709" y="199"/>
                    <a:pt x="1152" y="221"/>
                    <a:pt x="1280" y="232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10"/>
              <p:cNvSpPr txBox="1">
                <a:spLocks noChangeArrowheads="1"/>
              </p:cNvSpPr>
              <p:nvPr/>
            </p:nvSpPr>
            <p:spPr bwMode="auto">
              <a:xfrm>
                <a:off x="1389211" y="1494020"/>
                <a:ext cx="203978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000" u="sn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9211" y="1494020"/>
                <a:ext cx="2039789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3284" b="-157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xmlns:a14="http://schemas.microsoft.com/office/drawing/2010/main"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21"/>
              <p:cNvSpPr txBox="1">
                <a:spLocks noChangeArrowheads="1"/>
              </p:cNvSpPr>
              <p:nvPr/>
            </p:nvSpPr>
            <p:spPr bwMode="auto">
              <a:xfrm>
                <a:off x="4741774" y="1501914"/>
                <a:ext cx="3259226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𝜏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Symbol" pitchFamily="18" charset="2"/>
                    <a:sym typeface="Symbol" pitchFamily="18" charset="2"/>
                  </a:rPr>
                  <a:t> </a:t>
                </a:r>
                <a:br>
                  <a:rPr lang="en-US" sz="2000" dirty="0" smtClean="0">
                    <a:solidFill>
                      <a:schemeClr val="tx1"/>
                    </a:solidFill>
                    <a:latin typeface="Symbol" pitchFamily="18" charset="2"/>
                    <a:sym typeface="Symbol" pitchFamily="18" charset="2"/>
                  </a:rPr>
                </a:br>
                <a:r>
                  <a:rPr lang="en-US" sz="2000" dirty="0" smtClean="0">
                    <a:solidFill>
                      <a:schemeClr val="tx1"/>
                    </a:solidFill>
                  </a:rPr>
                  <a:t>(bursting if nobody </a:t>
                </a:r>
                <a:r>
                  <a:rPr lang="en-US" sz="2000" dirty="0">
                    <a:solidFill>
                      <a:schemeClr val="tx1"/>
                    </a:solidFill>
                  </a:rPr>
                  <a:t>attacks)</a:t>
                </a:r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3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1774" y="1501914"/>
                <a:ext cx="3259226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2056" t="-2564" r="-935" b="-153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xmlns:a14="http://schemas.microsoft.com/office/drawing/2010/main"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11"/>
              <p:cNvSpPr txBox="1">
                <a:spLocks noChangeArrowheads="1"/>
              </p:cNvSpPr>
              <p:nvPr/>
            </p:nvSpPr>
            <p:spPr bwMode="auto">
              <a:xfrm>
                <a:off x="3068638" y="6176625"/>
                <a:ext cx="472052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w="41275">
                    <a:solidFill>
                      <a:srgbClr val="0033CC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44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68638" y="6176625"/>
                <a:ext cx="472052" cy="430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xmlns:a14="http://schemas.microsoft.com/office/drawing/2010/main" w="41275">
                    <a:solidFill>
                      <a:srgbClr val="0033CC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12"/>
              <p:cNvSpPr txBox="1">
                <a:spLocks noChangeArrowheads="1"/>
              </p:cNvSpPr>
              <p:nvPr/>
            </p:nvSpPr>
            <p:spPr bwMode="auto">
              <a:xfrm>
                <a:off x="6172200" y="6155987"/>
                <a:ext cx="894540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w="41275">
                    <a:solidFill>
                      <a:srgbClr val="0033CC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𝜏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srgbClr val="0033CC"/>
                    </a:solidFill>
                    <a:latin typeface="Symbol" pitchFamily="18" charset="2"/>
                    <a:sym typeface="Symbol" pitchFamily="18" charset="2"/>
                  </a:rPr>
                  <a:t> </a:t>
                </a:r>
                <a:endParaRPr lang="en-US" sz="2000" dirty="0">
                  <a:solidFill>
                    <a:srgbClr val="0033CC"/>
                  </a:solidFill>
                  <a:latin typeface="Symbol" pitchFamily="18" charset="2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45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2200" y="6155987"/>
                <a:ext cx="894540" cy="430887"/>
              </a:xfrm>
              <a:prstGeom prst="rect">
                <a:avLst/>
              </a:prstGeom>
              <a:blipFill rotWithShape="1">
                <a:blip r:embed="rId5"/>
                <a:stretch>
                  <a:fillRect r="-253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xmlns:a14="http://schemas.microsoft.com/office/drawing/2010/main" w="41275">
                    <a:solidFill>
                      <a:srgbClr val="0033CC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53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awareness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3276600" y="2209800"/>
            <a:ext cx="0" cy="3962400"/>
          </a:xfrm>
          <a:prstGeom prst="line">
            <a:avLst/>
          </a:prstGeom>
          <a:noFill/>
          <a:ln w="254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6705600" y="2286000"/>
            <a:ext cx="0" cy="3810000"/>
          </a:xfrm>
          <a:prstGeom prst="line">
            <a:avLst/>
          </a:prstGeom>
          <a:noFill/>
          <a:ln w="254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990600" y="30480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896350" y="3100388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-47625" y="2697163"/>
            <a:ext cx="1190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41275">
                <a:solidFill>
                  <a:srgbClr val="9B3367">
                    <a:alpha val="50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</a:rPr>
              <a:t>trader </a:t>
            </a:r>
            <a:r>
              <a:rPr lang="en-US" sz="2000" i="1" dirty="0" err="1">
                <a:solidFill>
                  <a:schemeClr val="tx1"/>
                </a:solidFill>
              </a:rPr>
              <a:t>t</a:t>
            </a:r>
            <a:r>
              <a:rPr lang="en-US" sz="2000" i="1" baseline="-25000" dirty="0" err="1">
                <a:solidFill>
                  <a:schemeClr val="tx1"/>
                </a:solidFill>
              </a:rPr>
              <a:t>i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863600" y="31242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- 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6850" y="3503613"/>
            <a:ext cx="17287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>
              <a:lnSpc>
                <a:spcPct val="70000"/>
              </a:lnSpc>
            </a:pPr>
            <a:r>
              <a:rPr lang="en-US">
                <a:solidFill>
                  <a:schemeClr val="tx1"/>
                </a:solidFill>
              </a:rPr>
              <a:t>since </a:t>
            </a: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tx1"/>
                </a:solidFill>
                <a:latin typeface="cmsy10" pitchFamily="34" charset="0"/>
              </a:rPr>
              <a:t>·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0</a:t>
            </a:r>
            <a:r>
              <a:rPr lang="en-US">
                <a:solidFill>
                  <a:schemeClr val="tx1"/>
                </a:solidFill>
              </a:rPr>
              <a:t> + 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3068638" y="6176625"/>
                <a:ext cx="472052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w="41275">
                    <a:solidFill>
                      <a:srgbClr val="0033CC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3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68638" y="6176625"/>
                <a:ext cx="472052" cy="43088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xmlns:a14="http://schemas.microsoft.com/office/drawing/2010/main" w="41275">
                    <a:solidFill>
                      <a:srgbClr val="0033CC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auto">
              <a:xfrm>
                <a:off x="6172200" y="6155987"/>
                <a:ext cx="894540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w="41275">
                    <a:solidFill>
                      <a:srgbClr val="0033CC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𝜏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srgbClr val="0033CC"/>
                    </a:solidFill>
                    <a:latin typeface="Symbol" pitchFamily="18" charset="2"/>
                    <a:sym typeface="Symbol" pitchFamily="18" charset="2"/>
                  </a:rPr>
                  <a:t> </a:t>
                </a:r>
                <a:endParaRPr lang="en-US" sz="2000" dirty="0">
                  <a:solidFill>
                    <a:srgbClr val="0033CC"/>
                  </a:solidFill>
                  <a:latin typeface="Symbol" pitchFamily="18" charset="2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4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2200" y="6155987"/>
                <a:ext cx="894540" cy="430887"/>
              </a:xfrm>
              <a:prstGeom prst="rect">
                <a:avLst/>
              </a:prstGeom>
              <a:blipFill rotWithShape="1">
                <a:blip r:embed="rId3"/>
                <a:stretch>
                  <a:fillRect r="-253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xmlns:a14="http://schemas.microsoft.com/office/drawing/2010/main" w="41275">
                    <a:solidFill>
                      <a:srgbClr val="0033CC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628900" y="3505200"/>
            <a:ext cx="15017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lnSpc>
                <a:spcPct val="70000"/>
              </a:lnSpc>
            </a:pPr>
            <a:r>
              <a:rPr lang="en-US">
                <a:solidFill>
                  <a:schemeClr val="tx1"/>
                </a:solidFill>
              </a:rPr>
              <a:t>since </a:t>
            </a: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tx1"/>
                </a:solidFill>
                <a:latin typeface="cmsy10" pitchFamily="34" charset="0"/>
              </a:rPr>
              <a:t>¸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0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086100" y="30622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15"/>
              <p:cNvSpPr txBox="1">
                <a:spLocks noChangeArrowheads="1"/>
              </p:cNvSpPr>
              <p:nvPr/>
            </p:nvSpPr>
            <p:spPr bwMode="auto">
              <a:xfrm>
                <a:off x="5029200" y="6198156"/>
                <a:ext cx="53340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b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9200" y="6198156"/>
                <a:ext cx="53340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3263900" y="2832100"/>
            <a:ext cx="1588" cy="2254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1231900" y="2476500"/>
            <a:ext cx="1588" cy="5810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V="1">
            <a:off x="1905000" y="2679700"/>
            <a:ext cx="1588" cy="377825"/>
          </a:xfrm>
          <a:prstGeom prst="line">
            <a:avLst/>
          </a:prstGeom>
          <a:noFill/>
          <a:ln w="12700">
            <a:solidFill>
              <a:srgbClr val="339966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1244600" y="2476500"/>
            <a:ext cx="2032000" cy="368300"/>
          </a:xfrm>
          <a:custGeom>
            <a:avLst/>
            <a:gdLst>
              <a:gd name="T0" fmla="*/ 0 w 1280"/>
              <a:gd name="T1" fmla="*/ 0 h 232"/>
              <a:gd name="T2" fmla="*/ 496 w 1280"/>
              <a:gd name="T3" fmla="*/ 160 h 232"/>
              <a:gd name="T4" fmla="*/ 1280 w 1280"/>
              <a:gd name="T5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80" h="232">
                <a:moveTo>
                  <a:pt x="0" y="0"/>
                </a:moveTo>
                <a:cubicBezTo>
                  <a:pt x="141" y="60"/>
                  <a:pt x="283" y="121"/>
                  <a:pt x="496" y="160"/>
                </a:cubicBezTo>
                <a:cubicBezTo>
                  <a:pt x="709" y="199"/>
                  <a:pt x="1152" y="221"/>
                  <a:pt x="1280" y="232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 flipV="1">
            <a:off x="6692900" y="2819400"/>
            <a:ext cx="1588" cy="225425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 flipV="1">
            <a:off x="4660900" y="2463800"/>
            <a:ext cx="1588" cy="581025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V="1">
            <a:off x="5334000" y="2667000"/>
            <a:ext cx="1588" cy="377825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673600" y="2463800"/>
            <a:ext cx="2032000" cy="368300"/>
          </a:xfrm>
          <a:custGeom>
            <a:avLst/>
            <a:gdLst>
              <a:gd name="T0" fmla="*/ 0 w 1280"/>
              <a:gd name="T1" fmla="*/ 0 h 232"/>
              <a:gd name="T2" fmla="*/ 496 w 1280"/>
              <a:gd name="T3" fmla="*/ 160 h 232"/>
              <a:gd name="T4" fmla="*/ 1280 w 1280"/>
              <a:gd name="T5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80" h="232">
                <a:moveTo>
                  <a:pt x="0" y="0"/>
                </a:moveTo>
                <a:cubicBezTo>
                  <a:pt x="141" y="60"/>
                  <a:pt x="283" y="121"/>
                  <a:pt x="496" y="160"/>
                </a:cubicBezTo>
                <a:cubicBezTo>
                  <a:pt x="709" y="199"/>
                  <a:pt x="1152" y="221"/>
                  <a:pt x="1280" y="23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273051" y="4368800"/>
            <a:ext cx="8870950" cy="1003300"/>
            <a:chOff x="172" y="2752"/>
            <a:chExt cx="5588" cy="632"/>
          </a:xfrm>
        </p:grpSpPr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624" y="3120"/>
              <a:ext cx="5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5616" y="3153"/>
              <a:ext cx="1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i="1">
                  <a:solidFill>
                    <a:schemeClr val="tx1"/>
                  </a:solidFill>
                </a:rPr>
                <a:t>t</a:t>
              </a:r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31" name="Text Box 30"/>
            <p:cNvSpPr txBox="1">
              <a:spLocks noChangeArrowheads="1"/>
            </p:cNvSpPr>
            <p:nvPr/>
          </p:nvSpPr>
          <p:spPr bwMode="auto">
            <a:xfrm>
              <a:off x="172" y="2880"/>
              <a:ext cx="6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FF"/>
                  </a:solidFill>
                </a14:hiddenFill>
              </a:ext>
              <a:ext uri="{91240B29-F687-4F45-9708-019B960494DF}">
                <a14:hiddenLine xmlns:a14="http://schemas.microsoft.com/office/drawing/2010/main" w="41275">
                  <a:solidFill>
                    <a:srgbClr val="9B3367">
                      <a:alpha val="50000"/>
                    </a:srgb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rgbClr val="DC96B9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solidFill>
                    <a:schemeClr val="tx1"/>
                  </a:solidFill>
                </a:rPr>
                <a:t>trader </a:t>
              </a:r>
              <a:r>
                <a:rPr lang="en-US" sz="2000" i="1" dirty="0" err="1">
                  <a:solidFill>
                    <a:schemeClr val="tx1"/>
                  </a:solidFill>
                </a:rPr>
                <a:t>t</a:t>
              </a:r>
              <a:r>
                <a:rPr lang="en-US" sz="2000" i="1" baseline="-25000" dirty="0" err="1">
                  <a:solidFill>
                    <a:schemeClr val="tx1"/>
                  </a:solidFill>
                </a:rPr>
                <a:t>j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2376" y="313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i="1">
                  <a:solidFill>
                    <a:schemeClr val="tx1"/>
                  </a:solidFill>
                </a:rPr>
                <a:t>t</a:t>
              </a:r>
              <a:r>
                <a:rPr lang="en-US" i="1" baseline="-25000">
                  <a:solidFill>
                    <a:schemeClr val="tx1"/>
                  </a:solidFill>
                </a:rPr>
                <a:t>j</a:t>
              </a:r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 flipV="1">
              <a:off x="2472" y="2976"/>
              <a:ext cx="1" cy="14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 flipV="1">
              <a:off x="1192" y="2752"/>
              <a:ext cx="1" cy="36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 flipV="1">
              <a:off x="1616" y="2880"/>
              <a:ext cx="1" cy="238"/>
            </a:xfrm>
            <a:prstGeom prst="line">
              <a:avLst/>
            </a:prstGeom>
            <a:noFill/>
            <a:ln w="12700">
              <a:solidFill>
                <a:srgbClr val="339966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200" y="2752"/>
              <a:ext cx="1280" cy="232"/>
            </a:xfrm>
            <a:custGeom>
              <a:avLst/>
              <a:gdLst>
                <a:gd name="T0" fmla="*/ 0 w 1280"/>
                <a:gd name="T1" fmla="*/ 0 h 232"/>
                <a:gd name="T2" fmla="*/ 496 w 1280"/>
                <a:gd name="T3" fmla="*/ 160 h 232"/>
                <a:gd name="T4" fmla="*/ 1280 w 1280"/>
                <a:gd name="T5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0" h="232">
                  <a:moveTo>
                    <a:pt x="0" y="0"/>
                  </a:moveTo>
                  <a:cubicBezTo>
                    <a:pt x="141" y="60"/>
                    <a:pt x="283" y="121"/>
                    <a:pt x="496" y="160"/>
                  </a:cubicBezTo>
                  <a:cubicBezTo>
                    <a:pt x="709" y="199"/>
                    <a:pt x="1152" y="221"/>
                    <a:pt x="1280" y="232"/>
                  </a:cubicBez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36"/>
            <p:cNvSpPr txBox="1">
              <a:spLocks noChangeArrowheads="1"/>
            </p:cNvSpPr>
            <p:nvPr/>
          </p:nvSpPr>
          <p:spPr bwMode="auto">
            <a:xfrm>
              <a:off x="976" y="3153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i="1">
                  <a:solidFill>
                    <a:schemeClr val="tx1"/>
                  </a:solidFill>
                </a:rPr>
                <a:t>t</a:t>
              </a:r>
              <a:r>
                <a:rPr lang="en-US" i="1" baseline="-25000">
                  <a:solidFill>
                    <a:schemeClr val="tx1"/>
                  </a:solidFill>
                </a:rPr>
                <a:t>j</a:t>
              </a:r>
              <a:r>
                <a:rPr lang="en-US">
                  <a:solidFill>
                    <a:schemeClr val="tx1"/>
                  </a:solidFill>
                </a:rPr>
                <a:t> - </a:t>
              </a:r>
              <a:r>
                <a:rPr lang="en-US">
                  <a:solidFill>
                    <a:schemeClr val="tx1"/>
                  </a:solidFill>
                  <a:latin typeface="Symbol" pitchFamily="18" charset="2"/>
                  <a:sym typeface="Symbol" pitchFamily="18" charset="2"/>
                </a:rPr>
                <a:t></a:t>
              </a:r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 flipV="1">
              <a:off x="4616" y="2992"/>
              <a:ext cx="1" cy="14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 flipV="1">
              <a:off x="3336" y="2768"/>
              <a:ext cx="1" cy="36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V="1">
              <a:off x="3760" y="2896"/>
              <a:ext cx="1" cy="23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344" y="2768"/>
              <a:ext cx="1280" cy="232"/>
            </a:xfrm>
            <a:custGeom>
              <a:avLst/>
              <a:gdLst>
                <a:gd name="T0" fmla="*/ 0 w 1280"/>
                <a:gd name="T1" fmla="*/ 0 h 232"/>
                <a:gd name="T2" fmla="*/ 496 w 1280"/>
                <a:gd name="T3" fmla="*/ 160 h 232"/>
                <a:gd name="T4" fmla="*/ 1280 w 1280"/>
                <a:gd name="T5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0" h="232">
                  <a:moveTo>
                    <a:pt x="0" y="0"/>
                  </a:moveTo>
                  <a:cubicBezTo>
                    <a:pt x="141" y="60"/>
                    <a:pt x="283" y="121"/>
                    <a:pt x="496" y="160"/>
                  </a:cubicBezTo>
                  <a:cubicBezTo>
                    <a:pt x="709" y="199"/>
                    <a:pt x="1152" y="221"/>
                    <a:pt x="1280" y="232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265113" y="5346700"/>
            <a:ext cx="8878887" cy="1054100"/>
            <a:chOff x="167" y="3368"/>
            <a:chExt cx="5593" cy="664"/>
          </a:xfrm>
        </p:grpSpPr>
        <p:sp>
          <p:nvSpPr>
            <p:cNvPr id="43" name="Line 42"/>
            <p:cNvSpPr>
              <a:spLocks noChangeShapeType="1"/>
            </p:cNvSpPr>
            <p:nvPr/>
          </p:nvSpPr>
          <p:spPr bwMode="auto">
            <a:xfrm>
              <a:off x="624" y="3744"/>
              <a:ext cx="5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43"/>
            <p:cNvSpPr txBox="1">
              <a:spLocks noChangeArrowheads="1"/>
            </p:cNvSpPr>
            <p:nvPr/>
          </p:nvSpPr>
          <p:spPr bwMode="auto">
            <a:xfrm>
              <a:off x="5604" y="3801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b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i="1">
                  <a:solidFill>
                    <a:schemeClr val="tx1"/>
                  </a:solidFill>
                </a:rPr>
                <a:t>t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Text Box 44"/>
            <p:cNvSpPr txBox="1">
              <a:spLocks noChangeArrowheads="1"/>
            </p:cNvSpPr>
            <p:nvPr/>
          </p:nvSpPr>
          <p:spPr bwMode="auto">
            <a:xfrm>
              <a:off x="167" y="3504"/>
              <a:ext cx="6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FF"/>
                  </a:solidFill>
                </a14:hiddenFill>
              </a:ext>
              <a:ext uri="{91240B29-F687-4F45-9708-019B960494DF}">
                <a14:hiddenLine xmlns:a14="http://schemas.microsoft.com/office/drawing/2010/main" w="41275">
                  <a:solidFill>
                    <a:srgbClr val="9B3367">
                      <a:alpha val="50000"/>
                    </a:srgb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rgbClr val="DC96B9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solidFill>
                    <a:schemeClr val="tx1"/>
                  </a:solidFill>
                </a:rPr>
                <a:t>trader </a:t>
              </a:r>
              <a:r>
                <a:rPr lang="en-US" sz="2000" i="1" dirty="0" err="1">
                  <a:solidFill>
                    <a:schemeClr val="tx1"/>
                  </a:solidFill>
                </a:rPr>
                <a:t>t</a:t>
              </a:r>
              <a:r>
                <a:rPr lang="en-US" sz="2000" i="1" baseline="-25000" dirty="0" err="1">
                  <a:solidFill>
                    <a:schemeClr val="tx1"/>
                  </a:solidFill>
                </a:rPr>
                <a:t>k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6" name="Line 45"/>
            <p:cNvSpPr>
              <a:spLocks noChangeShapeType="1"/>
            </p:cNvSpPr>
            <p:nvPr/>
          </p:nvSpPr>
          <p:spPr bwMode="auto">
            <a:xfrm flipV="1">
              <a:off x="3344" y="3592"/>
              <a:ext cx="1" cy="14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 flipV="1">
              <a:off x="2064" y="3368"/>
              <a:ext cx="1" cy="36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 flipV="1">
              <a:off x="2488" y="3496"/>
              <a:ext cx="1" cy="238"/>
            </a:xfrm>
            <a:prstGeom prst="line">
              <a:avLst/>
            </a:prstGeom>
            <a:noFill/>
            <a:ln w="12700">
              <a:solidFill>
                <a:srgbClr val="339966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072" y="3368"/>
              <a:ext cx="1280" cy="232"/>
            </a:xfrm>
            <a:custGeom>
              <a:avLst/>
              <a:gdLst>
                <a:gd name="T0" fmla="*/ 0 w 1280"/>
                <a:gd name="T1" fmla="*/ 0 h 232"/>
                <a:gd name="T2" fmla="*/ 496 w 1280"/>
                <a:gd name="T3" fmla="*/ 160 h 232"/>
                <a:gd name="T4" fmla="*/ 1280 w 1280"/>
                <a:gd name="T5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0" h="232">
                  <a:moveTo>
                    <a:pt x="0" y="0"/>
                  </a:moveTo>
                  <a:cubicBezTo>
                    <a:pt x="141" y="60"/>
                    <a:pt x="283" y="121"/>
                    <a:pt x="496" y="160"/>
                  </a:cubicBezTo>
                  <a:cubicBezTo>
                    <a:pt x="709" y="199"/>
                    <a:pt x="1152" y="221"/>
                    <a:pt x="1280" y="232"/>
                  </a:cubicBez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49"/>
            <p:cNvSpPr>
              <a:spLocks noChangeShapeType="1"/>
            </p:cNvSpPr>
            <p:nvPr/>
          </p:nvSpPr>
          <p:spPr bwMode="auto">
            <a:xfrm flipV="1">
              <a:off x="5512" y="3600"/>
              <a:ext cx="1" cy="14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50"/>
            <p:cNvSpPr>
              <a:spLocks noChangeShapeType="1"/>
            </p:cNvSpPr>
            <p:nvPr/>
          </p:nvSpPr>
          <p:spPr bwMode="auto">
            <a:xfrm flipV="1">
              <a:off x="4232" y="3376"/>
              <a:ext cx="1" cy="36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51"/>
            <p:cNvSpPr>
              <a:spLocks noChangeShapeType="1"/>
            </p:cNvSpPr>
            <p:nvPr/>
          </p:nvSpPr>
          <p:spPr bwMode="auto">
            <a:xfrm flipV="1">
              <a:off x="4656" y="3504"/>
              <a:ext cx="1" cy="23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4240" y="3376"/>
              <a:ext cx="1280" cy="232"/>
            </a:xfrm>
            <a:custGeom>
              <a:avLst/>
              <a:gdLst>
                <a:gd name="T0" fmla="*/ 0 w 1280"/>
                <a:gd name="T1" fmla="*/ 0 h 232"/>
                <a:gd name="T2" fmla="*/ 496 w 1280"/>
                <a:gd name="T3" fmla="*/ 160 h 232"/>
                <a:gd name="T4" fmla="*/ 1280 w 1280"/>
                <a:gd name="T5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0" h="232">
                  <a:moveTo>
                    <a:pt x="0" y="0"/>
                  </a:moveTo>
                  <a:cubicBezTo>
                    <a:pt x="141" y="60"/>
                    <a:pt x="283" y="121"/>
                    <a:pt x="496" y="160"/>
                  </a:cubicBezTo>
                  <a:cubicBezTo>
                    <a:pt x="709" y="199"/>
                    <a:pt x="1152" y="221"/>
                    <a:pt x="1280" y="232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 Box 10"/>
              <p:cNvSpPr txBox="1">
                <a:spLocks noChangeArrowheads="1"/>
              </p:cNvSpPr>
              <p:nvPr/>
            </p:nvSpPr>
            <p:spPr bwMode="auto">
              <a:xfrm>
                <a:off x="1389211" y="1494020"/>
                <a:ext cx="203978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000" u="sn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9211" y="1494020"/>
                <a:ext cx="2039789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3284" b="-157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xmlns:a14="http://schemas.microsoft.com/office/drawing/2010/main"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 Box 21"/>
              <p:cNvSpPr txBox="1">
                <a:spLocks noChangeArrowheads="1"/>
              </p:cNvSpPr>
              <p:nvPr/>
            </p:nvSpPr>
            <p:spPr bwMode="auto">
              <a:xfrm>
                <a:off x="4741774" y="1501914"/>
                <a:ext cx="3259226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𝜏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Symbol" pitchFamily="18" charset="2"/>
                    <a:sym typeface="Symbol" pitchFamily="18" charset="2"/>
                  </a:rPr>
                  <a:t> </a:t>
                </a:r>
                <a:br>
                  <a:rPr lang="en-US" sz="2000" dirty="0" smtClean="0">
                    <a:solidFill>
                      <a:schemeClr val="tx1"/>
                    </a:solidFill>
                    <a:latin typeface="Symbol" pitchFamily="18" charset="2"/>
                    <a:sym typeface="Symbol" pitchFamily="18" charset="2"/>
                  </a:rPr>
                </a:br>
                <a:r>
                  <a:rPr lang="en-US" sz="2000" dirty="0" smtClean="0">
                    <a:solidFill>
                      <a:schemeClr val="tx1"/>
                    </a:solidFill>
                  </a:rPr>
                  <a:t>(bursting if nobody </a:t>
                </a:r>
                <a:r>
                  <a:rPr lang="en-US" sz="2000" dirty="0">
                    <a:solidFill>
                      <a:schemeClr val="tx1"/>
                    </a:solidFill>
                  </a:rPr>
                  <a:t>attacks)</a:t>
                </a:r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56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1774" y="1501914"/>
                <a:ext cx="3259226" cy="707886"/>
              </a:xfrm>
              <a:prstGeom prst="rect">
                <a:avLst/>
              </a:prstGeom>
              <a:blipFill rotWithShape="1">
                <a:blip r:embed="rId6"/>
                <a:stretch>
                  <a:fillRect l="-2056" t="-2564" r="-935" b="-153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xmlns:a14="http://schemas.microsoft.com/office/drawing/2010/main"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438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Conjecture 1: Immediate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3"/>
              <p:cNvSpPr txBox="1">
                <a:spLocks noChangeArrowheads="1"/>
              </p:cNvSpPr>
              <p:nvPr/>
            </p:nvSpPr>
            <p:spPr bwMode="auto">
              <a:xfrm>
                <a:off x="3954463" y="1789847"/>
                <a:ext cx="4884350" cy="800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b="1" dirty="0" smtClean="0">
                    <a:solidFill>
                      <a:srgbClr val="C00000"/>
                    </a:solidFill>
                    <a:latin typeface="cmsy10" pitchFamily="34" charset="0"/>
                  </a:rPr>
                  <a:t>)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 Bubble bursts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𝜼𝜿</m:t>
                    </m:r>
                  </m:oMath>
                </a14:m>
                <a:endParaRPr lang="en-US" sz="1400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rgbClr val="C00000"/>
                    </a:solidFill>
                  </a:rPr>
                  <a:t>       when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𝜅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traders are aware of the bubble</a:t>
                </a:r>
              </a:p>
            </p:txBody>
          </p:sp>
        </mc:Choice>
        <mc:Fallback xmlns="">
          <p:sp>
            <p:nvSpPr>
              <p:cNvPr id="5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4463" y="1789847"/>
                <a:ext cx="4884350" cy="800219"/>
              </a:xfrm>
              <a:prstGeom prst="rect">
                <a:avLst/>
              </a:prstGeom>
              <a:blipFill rotWithShape="1">
                <a:blip r:embed="rId2"/>
                <a:stretch>
                  <a:fillRect l="-2622" t="-19084" b="-114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xmlns:a14="http://schemas.microsoft.com/office/drawing/2010/main"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2390775" y="4775200"/>
            <a:ext cx="2044700" cy="581025"/>
            <a:chOff x="1428" y="2918"/>
            <a:chExt cx="1288" cy="366"/>
          </a:xfrm>
        </p:grpSpPr>
        <p:sp>
          <p:nvSpPr>
            <p:cNvPr id="7" name="Line 34"/>
            <p:cNvSpPr>
              <a:spLocks noChangeShapeType="1"/>
            </p:cNvSpPr>
            <p:nvPr/>
          </p:nvSpPr>
          <p:spPr bwMode="auto">
            <a:xfrm flipV="1">
              <a:off x="2708" y="3142"/>
              <a:ext cx="1" cy="142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35"/>
            <p:cNvSpPr>
              <a:spLocks noChangeShapeType="1"/>
            </p:cNvSpPr>
            <p:nvPr/>
          </p:nvSpPr>
          <p:spPr bwMode="auto">
            <a:xfrm flipV="1">
              <a:off x="1428" y="2918"/>
              <a:ext cx="1" cy="366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36"/>
            <p:cNvSpPr>
              <a:spLocks noChangeShapeType="1"/>
            </p:cNvSpPr>
            <p:nvPr/>
          </p:nvSpPr>
          <p:spPr bwMode="auto">
            <a:xfrm flipV="1">
              <a:off x="1852" y="3046"/>
              <a:ext cx="1" cy="238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37"/>
            <p:cNvSpPr>
              <a:spLocks/>
            </p:cNvSpPr>
            <p:nvPr/>
          </p:nvSpPr>
          <p:spPr bwMode="auto">
            <a:xfrm>
              <a:off x="1436" y="2918"/>
              <a:ext cx="1280" cy="232"/>
            </a:xfrm>
            <a:custGeom>
              <a:avLst/>
              <a:gdLst>
                <a:gd name="T0" fmla="*/ 0 w 1280"/>
                <a:gd name="T1" fmla="*/ 0 h 232"/>
                <a:gd name="T2" fmla="*/ 496 w 1280"/>
                <a:gd name="T3" fmla="*/ 160 h 232"/>
                <a:gd name="T4" fmla="*/ 1280 w 1280"/>
                <a:gd name="T5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0" h="232">
                  <a:moveTo>
                    <a:pt x="0" y="0"/>
                  </a:moveTo>
                  <a:cubicBezTo>
                    <a:pt x="141" y="60"/>
                    <a:pt x="283" y="121"/>
                    <a:pt x="496" y="160"/>
                  </a:cubicBezTo>
                  <a:cubicBezTo>
                    <a:pt x="709" y="199"/>
                    <a:pt x="1152" y="221"/>
                    <a:pt x="1280" y="232"/>
                  </a:cubicBez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Line 49"/>
          <p:cNvSpPr>
            <a:spLocks noChangeShapeType="1"/>
          </p:cNvSpPr>
          <p:nvPr/>
        </p:nvSpPr>
        <p:spPr bwMode="auto">
          <a:xfrm>
            <a:off x="957263" y="5338763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50"/>
          <p:cNvSpPr txBox="1">
            <a:spLocks noChangeArrowheads="1"/>
          </p:cNvSpPr>
          <p:nvPr/>
        </p:nvSpPr>
        <p:spPr bwMode="auto">
          <a:xfrm>
            <a:off x="8653463" y="5414963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400" i="1">
                <a:solidFill>
                  <a:schemeClr val="tx1"/>
                </a:solidFill>
              </a:rPr>
              <a:t>t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3" name="Text Box 51"/>
          <p:cNvSpPr txBox="1">
            <a:spLocks noChangeArrowheads="1"/>
          </p:cNvSpPr>
          <p:nvPr/>
        </p:nvSpPr>
        <p:spPr bwMode="auto">
          <a:xfrm>
            <a:off x="2003425" y="540067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 err="1">
                <a:solidFill>
                  <a:schemeClr val="tx1"/>
                </a:solidFill>
              </a:rPr>
              <a:t>t</a:t>
            </a:r>
            <a:r>
              <a:rPr lang="en-US" i="1" baseline="-25000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- </a:t>
            </a:r>
            <a:r>
              <a:rPr lang="en-US" i="1" dirty="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" name="Text Box 54"/>
          <p:cNvSpPr txBox="1">
            <a:spLocks noChangeArrowheads="1"/>
          </p:cNvSpPr>
          <p:nvPr/>
        </p:nvSpPr>
        <p:spPr bwMode="auto">
          <a:xfrm>
            <a:off x="4149725" y="5373688"/>
            <a:ext cx="5334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lnSpc>
                <a:spcPct val="11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29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Conjecture 1: </a:t>
            </a:r>
            <a:r>
              <a:rPr lang="en-US" dirty="0"/>
              <a:t>Immediate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3"/>
              <p:cNvSpPr txBox="1">
                <a:spLocks noChangeArrowheads="1"/>
              </p:cNvSpPr>
              <p:nvPr/>
            </p:nvSpPr>
            <p:spPr bwMode="auto">
              <a:xfrm>
                <a:off x="3954463" y="1789847"/>
                <a:ext cx="4884350" cy="800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b="1" dirty="0" smtClean="0">
                    <a:solidFill>
                      <a:srgbClr val="C00000"/>
                    </a:solidFill>
                    <a:latin typeface="cmsy10" pitchFamily="34" charset="0"/>
                  </a:rPr>
                  <a:t>)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 Bubble bursts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𝜼𝜿</m:t>
                    </m:r>
                  </m:oMath>
                </a14:m>
                <a:endParaRPr lang="en-US" sz="1400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rgbClr val="C00000"/>
                    </a:solidFill>
                  </a:rPr>
                  <a:t>       when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𝜅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traders are aware of the bubble</a:t>
                </a:r>
              </a:p>
            </p:txBody>
          </p:sp>
        </mc:Choice>
        <mc:Fallback xmlns="">
          <p:sp>
            <p:nvSpPr>
              <p:cNvPr id="5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4463" y="1789847"/>
                <a:ext cx="4884350" cy="800219"/>
              </a:xfrm>
              <a:prstGeom prst="rect">
                <a:avLst/>
              </a:prstGeom>
              <a:blipFill rotWithShape="1">
                <a:blip r:embed="rId2"/>
                <a:stretch>
                  <a:fillRect l="-2622" t="-19084" b="-114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xmlns:a14="http://schemas.microsoft.com/office/drawing/2010/main"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527175" y="5886450"/>
            <a:ext cx="2797175" cy="833438"/>
            <a:chOff x="884" y="3618"/>
            <a:chExt cx="1762" cy="525"/>
          </a:xfrm>
        </p:grpSpPr>
        <p:sp>
          <p:nvSpPr>
            <p:cNvPr id="7" name="AutoShape 5"/>
            <p:cNvSpPr>
              <a:spLocks/>
            </p:cNvSpPr>
            <p:nvPr/>
          </p:nvSpPr>
          <p:spPr bwMode="auto">
            <a:xfrm rot="5400000">
              <a:off x="1724" y="3278"/>
              <a:ext cx="96" cy="776"/>
            </a:xfrm>
            <a:prstGeom prst="rightBrace">
              <a:avLst>
                <a:gd name="adj1" fmla="val 67361"/>
                <a:gd name="adj2" fmla="val 50000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rgbClr val="DC96B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884" y="3736"/>
              <a:ext cx="176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rgbClr val="DC96B9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If </a:t>
              </a:r>
              <a:r>
                <a:rPr lang="en-US" i="1" dirty="0">
                  <a:solidFill>
                    <a:schemeClr val="tx1"/>
                  </a:solidFill>
                </a:rPr>
                <a:t>t</a:t>
              </a:r>
              <a:r>
                <a:rPr lang="en-US" i="1" baseline="-25000" dirty="0">
                  <a:solidFill>
                    <a:schemeClr val="tx1"/>
                  </a:solidFill>
                </a:rPr>
                <a:t>0</a:t>
              </a:r>
              <a:r>
                <a:rPr lang="en-US" i="1" dirty="0">
                  <a:solidFill>
                    <a:schemeClr val="tx1"/>
                  </a:solidFill>
                </a:rPr>
                <a:t>&lt;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i="1" dirty="0" err="1">
                  <a:solidFill>
                    <a:schemeClr val="tx1"/>
                  </a:solidFill>
                </a:rPr>
                <a:t>t</a:t>
              </a:r>
              <a:r>
                <a:rPr lang="en-US" i="1" baseline="-25000" dirty="0" err="1">
                  <a:solidFill>
                    <a:schemeClr val="tx1"/>
                  </a:solidFill>
                </a:rPr>
                <a:t>i</a:t>
              </a:r>
              <a:r>
                <a:rPr lang="en-US" dirty="0">
                  <a:solidFill>
                    <a:schemeClr val="tx1"/>
                  </a:solidFill>
                </a:rPr>
                <a:t> - </a:t>
              </a:r>
              <a:r>
                <a:rPr lang="en-US" dirty="0">
                  <a:solidFill>
                    <a:schemeClr val="tx1"/>
                  </a:solidFill>
                  <a:latin typeface="Symbol" pitchFamily="18" charset="2"/>
                  <a:sym typeface="Symbol" pitchFamily="18" charset="2"/>
                </a:rPr>
                <a:t></a:t>
              </a:r>
              <a:r>
                <a:rPr lang="en-US" dirty="0">
                  <a:solidFill>
                    <a:schemeClr val="tx1"/>
                  </a:solidFill>
                </a:rPr>
                <a:t> , the bubble 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would have burst already.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390775" y="4775200"/>
            <a:ext cx="2044700" cy="581025"/>
            <a:chOff x="1428" y="2918"/>
            <a:chExt cx="1288" cy="366"/>
          </a:xfrm>
        </p:grpSpPr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2708" y="3142"/>
              <a:ext cx="1" cy="142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1428" y="2918"/>
              <a:ext cx="1" cy="366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V="1">
              <a:off x="1852" y="3046"/>
              <a:ext cx="1" cy="238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436" y="2918"/>
              <a:ext cx="1280" cy="232"/>
            </a:xfrm>
            <a:custGeom>
              <a:avLst/>
              <a:gdLst>
                <a:gd name="T0" fmla="*/ 0 w 1280"/>
                <a:gd name="T1" fmla="*/ 0 h 232"/>
                <a:gd name="T2" fmla="*/ 496 w 1280"/>
                <a:gd name="T3" fmla="*/ 160 h 232"/>
                <a:gd name="T4" fmla="*/ 1280 w 1280"/>
                <a:gd name="T5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0" h="232">
                  <a:moveTo>
                    <a:pt x="0" y="0"/>
                  </a:moveTo>
                  <a:cubicBezTo>
                    <a:pt x="141" y="60"/>
                    <a:pt x="283" y="121"/>
                    <a:pt x="496" y="160"/>
                  </a:cubicBezTo>
                  <a:cubicBezTo>
                    <a:pt x="709" y="199"/>
                    <a:pt x="1152" y="221"/>
                    <a:pt x="1280" y="232"/>
                  </a:cubicBez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957263" y="5338763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8653463" y="5414963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400" i="1">
                <a:solidFill>
                  <a:schemeClr val="tx1"/>
                </a:solidFill>
              </a:rPr>
              <a:t>t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003425" y="540067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- 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149725" y="5373688"/>
            <a:ext cx="5334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lnSpc>
                <a:spcPct val="11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082925" y="5400675"/>
            <a:ext cx="850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- 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</a:t>
            </a:r>
          </a:p>
        </p:txBody>
      </p:sp>
    </p:spTree>
    <p:extLst>
      <p:ext uri="{BB962C8B-B14F-4D97-AF65-F5344CB8AC3E}">
        <p14:creationId xmlns:p14="http://schemas.microsoft.com/office/powerpoint/2010/main" val="120539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914400" y="4045741"/>
            <a:ext cx="7924800" cy="1974059"/>
          </a:xfrm>
        </p:spPr>
        <p:txBody>
          <a:bodyPr/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/>
            </a:r>
            <a:br>
              <a:rPr dirty="0" smtClean="0"/>
            </a:br>
            <a:r>
              <a:rPr cap="small" dirty="0" smtClean="0"/>
              <a:t>Bubbles and Crashes</a:t>
            </a:r>
            <a:br>
              <a:rPr cap="small" dirty="0" smtClean="0"/>
            </a:br>
            <a:r>
              <a:rPr lang="en-US" sz="3200" cap="small" dirty="0" smtClean="0">
                <a:solidFill>
                  <a:srgbClr val="C00000"/>
                </a:solidFill>
              </a:rPr>
              <a:t>Dilip Abreu and Markus Brunnermeier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8675" name="Text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>
                <a:latin typeface="Corbel" pitchFamily="34" charset="0"/>
              </a:rPr>
              <a:t>TexPoint</a:t>
            </a:r>
            <a:r>
              <a:rPr lang="en-US" dirty="0">
                <a:latin typeface="Corbel" pitchFamily="34" charset="0"/>
              </a:rPr>
              <a:t> fonts used in EMF. </a:t>
            </a:r>
          </a:p>
          <a:p>
            <a:r>
              <a:rPr lang="en-US" dirty="0">
                <a:latin typeface="Corbel" pitchFamily="34" charset="0"/>
              </a:rPr>
              <a:t>Read the </a:t>
            </a:r>
            <a:r>
              <a:rPr lang="en-US" dirty="0" err="1">
                <a:latin typeface="Corbel" pitchFamily="34" charset="0"/>
              </a:rPr>
              <a:t>TexPoint</a:t>
            </a:r>
            <a:r>
              <a:rPr lang="en-US" dirty="0">
                <a:latin typeface="Corbel" pitchFamily="34" charset="0"/>
              </a:rPr>
              <a:t> manual before you delete this box.: </a:t>
            </a:r>
            <a:r>
              <a:rPr lang="en-US" dirty="0">
                <a:latin typeface="CMMI10" pitchFamily="34" charset="2"/>
              </a:rPr>
              <a:t>A</a:t>
            </a:r>
            <a:r>
              <a:rPr lang="en-US" dirty="0">
                <a:latin typeface="CMR10" pitchFamily="34" charset="0"/>
              </a:rPr>
              <a:t>A</a:t>
            </a:r>
            <a:r>
              <a:rPr lang="en-US" dirty="0">
                <a:latin typeface="CMEX10" pitchFamily="34" charset="0"/>
              </a:rPr>
              <a:t>A</a:t>
            </a:r>
            <a:r>
              <a:rPr lang="en-US" dirty="0">
                <a:latin typeface="CMSY10ORIG" pitchFamily="34" charset="0"/>
              </a:rPr>
              <a:t>A</a:t>
            </a:r>
            <a:r>
              <a:rPr lang="en-US" dirty="0">
                <a:latin typeface="CMMI7" pitchFamily="34" charset="2"/>
              </a:rPr>
              <a:t>A</a:t>
            </a:r>
            <a:r>
              <a:rPr lang="en-US" dirty="0">
                <a:latin typeface="CMR7" pitchFamily="34" charset="0"/>
              </a:rPr>
              <a:t>A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914400" y="6034088"/>
            <a:ext cx="7772400" cy="10525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Princeton University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57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Conjecture 1: </a:t>
            </a:r>
            <a:r>
              <a:rPr lang="en-US" dirty="0"/>
              <a:t>Immediate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3"/>
              <p:cNvSpPr txBox="1">
                <a:spLocks noChangeArrowheads="1"/>
              </p:cNvSpPr>
              <p:nvPr/>
            </p:nvSpPr>
            <p:spPr bwMode="auto">
              <a:xfrm>
                <a:off x="3954463" y="1789847"/>
                <a:ext cx="4884350" cy="800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b="1" dirty="0" smtClean="0">
                    <a:solidFill>
                      <a:srgbClr val="C00000"/>
                    </a:solidFill>
                    <a:latin typeface="cmsy10" pitchFamily="34" charset="0"/>
                  </a:rPr>
                  <a:t>)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 Bubble bursts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𝜼𝜿</m:t>
                    </m:r>
                  </m:oMath>
                </a14:m>
                <a:endParaRPr lang="en-US" sz="1400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rgbClr val="C00000"/>
                    </a:solidFill>
                  </a:rPr>
                  <a:t>       when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𝜅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traders are aware of the bubble</a:t>
                </a:r>
              </a:p>
            </p:txBody>
          </p:sp>
        </mc:Choice>
        <mc:Fallback xmlns="">
          <p:sp>
            <p:nvSpPr>
              <p:cNvPr id="5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4463" y="1789847"/>
                <a:ext cx="4884350" cy="800219"/>
              </a:xfrm>
              <a:prstGeom prst="rect">
                <a:avLst/>
              </a:prstGeom>
              <a:blipFill rotWithShape="1">
                <a:blip r:embed="rId2"/>
                <a:stretch>
                  <a:fillRect l="-2622" t="-19084" b="-114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xmlns:a14="http://schemas.microsoft.com/office/drawing/2010/main"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527175" y="5886450"/>
            <a:ext cx="2797175" cy="833438"/>
            <a:chOff x="884" y="3618"/>
            <a:chExt cx="1762" cy="525"/>
          </a:xfrm>
        </p:grpSpPr>
        <p:sp>
          <p:nvSpPr>
            <p:cNvPr id="7" name="AutoShape 5"/>
            <p:cNvSpPr>
              <a:spLocks/>
            </p:cNvSpPr>
            <p:nvPr/>
          </p:nvSpPr>
          <p:spPr bwMode="auto">
            <a:xfrm rot="5400000">
              <a:off x="1724" y="3278"/>
              <a:ext cx="96" cy="776"/>
            </a:xfrm>
            <a:prstGeom prst="rightBrace">
              <a:avLst>
                <a:gd name="adj1" fmla="val 67361"/>
                <a:gd name="adj2" fmla="val 50000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rgbClr val="DC96B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884" y="3736"/>
              <a:ext cx="176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rgbClr val="DC96B9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If </a:t>
              </a:r>
              <a:r>
                <a:rPr lang="en-US" i="1" dirty="0">
                  <a:solidFill>
                    <a:schemeClr val="tx1"/>
                  </a:solidFill>
                </a:rPr>
                <a:t>t</a:t>
              </a:r>
              <a:r>
                <a:rPr lang="en-US" i="1" baseline="-25000" dirty="0">
                  <a:solidFill>
                    <a:schemeClr val="tx1"/>
                  </a:solidFill>
                </a:rPr>
                <a:t>0</a:t>
              </a:r>
              <a:r>
                <a:rPr lang="en-US" i="1" dirty="0">
                  <a:solidFill>
                    <a:schemeClr val="tx1"/>
                  </a:solidFill>
                </a:rPr>
                <a:t>&lt;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i="1" dirty="0" err="1">
                  <a:solidFill>
                    <a:schemeClr val="tx1"/>
                  </a:solidFill>
                </a:rPr>
                <a:t>t</a:t>
              </a:r>
              <a:r>
                <a:rPr lang="en-US" i="1" baseline="-25000" dirty="0" err="1">
                  <a:solidFill>
                    <a:schemeClr val="tx1"/>
                  </a:solidFill>
                </a:rPr>
                <a:t>i</a:t>
              </a:r>
              <a:r>
                <a:rPr lang="en-US" dirty="0">
                  <a:solidFill>
                    <a:schemeClr val="tx1"/>
                  </a:solidFill>
                </a:rPr>
                <a:t> - </a:t>
              </a:r>
              <a:r>
                <a:rPr lang="en-US" dirty="0">
                  <a:solidFill>
                    <a:schemeClr val="tx1"/>
                  </a:solidFill>
                  <a:latin typeface="Symbol" pitchFamily="18" charset="2"/>
                  <a:sym typeface="Symbol" pitchFamily="18" charset="2"/>
                </a:rPr>
                <a:t></a:t>
              </a:r>
              <a:r>
                <a:rPr lang="en-US" dirty="0">
                  <a:solidFill>
                    <a:schemeClr val="tx1"/>
                  </a:solidFill>
                </a:rPr>
                <a:t> , the bubble 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would have burst already.</a:t>
              </a:r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62213" y="4546600"/>
            <a:ext cx="936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41275">
                <a:solidFill>
                  <a:srgbClr val="9B3367">
                    <a:alpha val="50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</a:t>
            </a:r>
            <a:r>
              <a:rPr lang="en-US" sz="1400">
                <a:solidFill>
                  <a:schemeClr val="tx1"/>
                </a:solidFill>
                <a:latin typeface="Symbol" pitchFamily="18" charset="2"/>
              </a:rPr>
              <a:t>/</a:t>
            </a:r>
            <a:r>
              <a:rPr lang="en-US" sz="1400">
                <a:solidFill>
                  <a:schemeClr val="tx1"/>
                </a:solidFill>
              </a:rPr>
              <a:t>(1-e</a:t>
            </a:r>
            <a:r>
              <a:rPr lang="en-US" sz="1400" baseline="30000">
                <a:solidFill>
                  <a:schemeClr val="tx1"/>
                </a:solidFill>
              </a:rPr>
              <a:t>-</a:t>
            </a:r>
            <a:r>
              <a:rPr lang="en-US" sz="1400" baseline="3000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</a:t>
            </a:r>
            <a:r>
              <a:rPr lang="en-US" sz="1400">
                <a:solidFill>
                  <a:schemeClr val="tx1"/>
                </a:solidFill>
              </a:rPr>
              <a:t>)</a:t>
            </a:r>
            <a:endParaRPr lang="en-US" sz="1400">
              <a:solidFill>
                <a:schemeClr val="bg2"/>
              </a:solidFill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390775" y="4775200"/>
            <a:ext cx="2044700" cy="581025"/>
            <a:chOff x="1428" y="2918"/>
            <a:chExt cx="1288" cy="366"/>
          </a:xfrm>
        </p:grpSpPr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2708" y="3142"/>
              <a:ext cx="1" cy="142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V="1">
              <a:off x="1428" y="2918"/>
              <a:ext cx="1" cy="366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V="1">
              <a:off x="1852" y="3046"/>
              <a:ext cx="1" cy="238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436" y="2918"/>
              <a:ext cx="1280" cy="232"/>
            </a:xfrm>
            <a:custGeom>
              <a:avLst/>
              <a:gdLst>
                <a:gd name="T0" fmla="*/ 0 w 1280"/>
                <a:gd name="T1" fmla="*/ 0 h 232"/>
                <a:gd name="T2" fmla="*/ 496 w 1280"/>
                <a:gd name="T3" fmla="*/ 160 h 232"/>
                <a:gd name="T4" fmla="*/ 1280 w 1280"/>
                <a:gd name="T5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0" h="232">
                  <a:moveTo>
                    <a:pt x="0" y="0"/>
                  </a:moveTo>
                  <a:cubicBezTo>
                    <a:pt x="141" y="60"/>
                    <a:pt x="283" y="121"/>
                    <a:pt x="496" y="160"/>
                  </a:cubicBezTo>
                  <a:cubicBezTo>
                    <a:pt x="709" y="199"/>
                    <a:pt x="1152" y="221"/>
                    <a:pt x="1280" y="232"/>
                  </a:cubicBez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524125" y="3594100"/>
            <a:ext cx="1924050" cy="1739900"/>
            <a:chOff x="1512" y="2174"/>
            <a:chExt cx="1212" cy="1096"/>
          </a:xfrm>
        </p:grpSpPr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H="1" flipV="1">
              <a:off x="2724" y="2742"/>
              <a:ext cx="0" cy="52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rgbClr val="DC96B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 flipV="1">
              <a:off x="2155" y="2526"/>
              <a:ext cx="0" cy="74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rgbClr val="DC96B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17"/>
            <p:cNvSpPr>
              <a:spLocks/>
            </p:cNvSpPr>
            <p:nvPr/>
          </p:nvSpPr>
          <p:spPr bwMode="auto">
            <a:xfrm rot="10800000">
              <a:off x="2044" y="2526"/>
              <a:ext cx="56" cy="736"/>
            </a:xfrm>
            <a:prstGeom prst="rightBrace">
              <a:avLst>
                <a:gd name="adj1" fmla="val 109524"/>
                <a:gd name="adj2" fmla="val 50134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rgbClr val="DC96B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512" y="2174"/>
              <a:ext cx="115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rgbClr val="DC96B9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>
                  <a:solidFill>
                    <a:schemeClr val="accent1"/>
                  </a:solidFill>
                </a:rPr>
                <a:t>Distribution of </a:t>
              </a:r>
              <a:r>
                <a:rPr lang="en-US" b="1" i="1">
                  <a:solidFill>
                    <a:schemeClr val="accent1"/>
                  </a:solidFill>
                </a:rPr>
                <a:t>t</a:t>
              </a:r>
              <a:r>
                <a:rPr lang="en-US" b="1" i="1" baseline="-25000">
                  <a:solidFill>
                    <a:schemeClr val="accent1"/>
                  </a:solidFill>
                </a:rPr>
                <a:t>0</a:t>
              </a:r>
              <a:r>
                <a:rPr lang="en-US" b="1">
                  <a:solidFill>
                    <a:schemeClr val="accent1"/>
                  </a:solidFill>
                </a:rPr>
                <a:t> 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148" y="2518"/>
              <a:ext cx="576" cy="240"/>
            </a:xfrm>
            <a:custGeom>
              <a:avLst/>
              <a:gdLst>
                <a:gd name="T0" fmla="*/ 0 w 576"/>
                <a:gd name="T1" fmla="*/ 0 h 240"/>
                <a:gd name="T2" fmla="*/ 288 w 576"/>
                <a:gd name="T3" fmla="*/ 168 h 240"/>
                <a:gd name="T4" fmla="*/ 576 w 57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6" h="240">
                  <a:moveTo>
                    <a:pt x="0" y="0"/>
                  </a:moveTo>
                  <a:cubicBezTo>
                    <a:pt x="96" y="64"/>
                    <a:pt x="192" y="128"/>
                    <a:pt x="288" y="168"/>
                  </a:cubicBezTo>
                  <a:cubicBezTo>
                    <a:pt x="384" y="208"/>
                    <a:pt x="529" y="228"/>
                    <a:pt x="576" y="240"/>
                  </a:cubicBez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4473575" y="3959225"/>
            <a:ext cx="3148013" cy="1349375"/>
            <a:chOff x="2740" y="2404"/>
            <a:chExt cx="1983" cy="850"/>
          </a:xfrm>
        </p:grpSpPr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216" y="2404"/>
              <a:ext cx="15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rgbClr val="DC96B9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>
                  <a:solidFill>
                    <a:srgbClr val="0066FF"/>
                  </a:solidFill>
                </a:rPr>
                <a:t>Distribution of </a:t>
              </a:r>
              <a:r>
                <a:rPr lang="en-US" b="1" i="1">
                  <a:solidFill>
                    <a:srgbClr val="0066FF"/>
                  </a:solidFill>
                </a:rPr>
                <a:t>t</a:t>
              </a:r>
              <a:r>
                <a:rPr lang="en-US" b="1" i="1" baseline="-25000">
                  <a:solidFill>
                    <a:srgbClr val="0066FF"/>
                  </a:solidFill>
                </a:rPr>
                <a:t>0</a:t>
              </a:r>
              <a:r>
                <a:rPr lang="en-US" b="1">
                  <a:solidFill>
                    <a:srgbClr val="0066FF"/>
                  </a:solidFill>
                </a:rPr>
                <a:t> + </a:t>
              </a:r>
              <a:r>
                <a:rPr lang="en-US" b="1">
                  <a:solidFill>
                    <a:srgbClr val="0066FF"/>
                  </a:solidFill>
                  <a:latin typeface="Symbol" pitchFamily="18" charset="2"/>
                  <a:sym typeface="Symbol" pitchFamily="18" charset="2"/>
                </a:rPr>
                <a:t></a:t>
              </a:r>
              <a:r>
                <a:rPr lang="en-US">
                  <a:solidFill>
                    <a:srgbClr val="0066FF"/>
                  </a:solidFill>
                </a:rPr>
                <a:t> </a:t>
              </a:r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H="1" flipV="1">
              <a:off x="3316" y="2726"/>
              <a:ext cx="0" cy="52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rgbClr val="DC96B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 flipV="1">
              <a:off x="2747" y="2510"/>
              <a:ext cx="0" cy="74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rgbClr val="DC96B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740" y="2502"/>
              <a:ext cx="576" cy="240"/>
            </a:xfrm>
            <a:custGeom>
              <a:avLst/>
              <a:gdLst>
                <a:gd name="T0" fmla="*/ 0 w 576"/>
                <a:gd name="T1" fmla="*/ 0 h 240"/>
                <a:gd name="T2" fmla="*/ 288 w 576"/>
                <a:gd name="T3" fmla="*/ 168 h 240"/>
                <a:gd name="T4" fmla="*/ 576 w 57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6" h="240">
                  <a:moveTo>
                    <a:pt x="0" y="0"/>
                  </a:moveTo>
                  <a:cubicBezTo>
                    <a:pt x="96" y="64"/>
                    <a:pt x="192" y="128"/>
                    <a:pt x="288" y="168"/>
                  </a:cubicBezTo>
                  <a:cubicBezTo>
                    <a:pt x="384" y="208"/>
                    <a:pt x="529" y="228"/>
                    <a:pt x="576" y="240"/>
                  </a:cubicBezTo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957263" y="5338763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8653463" y="5414963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400" i="1">
                <a:solidFill>
                  <a:schemeClr val="tx1"/>
                </a:solidFill>
              </a:rPr>
              <a:t>t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2003425" y="540067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- 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3082925" y="5400675"/>
            <a:ext cx="850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- 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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4962525" y="5400675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+ 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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4149725" y="5373688"/>
            <a:ext cx="5334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lnSpc>
                <a:spcPct val="11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23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Conjecture 1: Immediate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3"/>
              <p:cNvSpPr txBox="1">
                <a:spLocks noChangeArrowheads="1"/>
              </p:cNvSpPr>
              <p:nvPr/>
            </p:nvSpPr>
            <p:spPr bwMode="auto">
              <a:xfrm>
                <a:off x="3954463" y="1789847"/>
                <a:ext cx="4884350" cy="800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b="1" dirty="0" smtClean="0">
                    <a:solidFill>
                      <a:srgbClr val="C00000"/>
                    </a:solidFill>
                    <a:latin typeface="cmsy10" pitchFamily="34" charset="0"/>
                  </a:rPr>
                  <a:t>)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 Bubble bursts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𝜼𝜿</m:t>
                    </m:r>
                  </m:oMath>
                </a14:m>
                <a:endParaRPr lang="en-US" sz="1400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rgbClr val="C00000"/>
                    </a:solidFill>
                  </a:rPr>
                  <a:t>       when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𝜅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traders are aware of the bubble</a:t>
                </a:r>
              </a:p>
            </p:txBody>
          </p:sp>
        </mc:Choice>
        <mc:Fallback xmlns="">
          <p:sp>
            <p:nvSpPr>
              <p:cNvPr id="5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4463" y="1789847"/>
                <a:ext cx="4884350" cy="800219"/>
              </a:xfrm>
              <a:prstGeom prst="rect">
                <a:avLst/>
              </a:prstGeom>
              <a:blipFill rotWithShape="1">
                <a:blip r:embed="rId2"/>
                <a:stretch>
                  <a:fillRect l="-2622" t="-19084" b="-114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xmlns:a14="http://schemas.microsoft.com/office/drawing/2010/main"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985838" y="5348288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682038" y="5424488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400" i="1">
                <a:solidFill>
                  <a:schemeClr val="tx1"/>
                </a:solidFill>
              </a:rPr>
              <a:t>t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4445000" y="4521200"/>
            <a:ext cx="0" cy="83820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 flipV="1">
            <a:off x="3529013" y="4178300"/>
            <a:ext cx="0" cy="118110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11"/>
          <p:cNvSpPr>
            <a:spLocks/>
          </p:cNvSpPr>
          <p:nvPr/>
        </p:nvSpPr>
        <p:spPr bwMode="auto">
          <a:xfrm rot="10800000">
            <a:off x="3352800" y="4178300"/>
            <a:ext cx="88900" cy="1168400"/>
          </a:xfrm>
          <a:prstGeom prst="rightBrace">
            <a:avLst>
              <a:gd name="adj1" fmla="val 109524"/>
              <a:gd name="adj2" fmla="val 50134"/>
            </a:avLst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379663" y="4556125"/>
            <a:ext cx="10652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41275">
                <a:solidFill>
                  <a:srgbClr val="9B3367">
                    <a:alpha val="50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</a:t>
            </a:r>
            <a:r>
              <a:rPr lang="en-US" sz="1600">
                <a:solidFill>
                  <a:schemeClr val="tx1"/>
                </a:solidFill>
                <a:latin typeface="Symbol" pitchFamily="18" charset="2"/>
              </a:rPr>
              <a:t>/</a:t>
            </a:r>
            <a:r>
              <a:rPr lang="en-US" sz="1600">
                <a:solidFill>
                  <a:schemeClr val="tx1"/>
                </a:solidFill>
              </a:rPr>
              <a:t>(1-</a:t>
            </a:r>
            <a:r>
              <a:rPr lang="en-US" sz="1600" i="1">
                <a:solidFill>
                  <a:schemeClr val="tx1"/>
                </a:solidFill>
              </a:rPr>
              <a:t>e</a:t>
            </a:r>
            <a:r>
              <a:rPr lang="en-US" sz="1600" baseline="30000">
                <a:solidFill>
                  <a:schemeClr val="tx1"/>
                </a:solidFill>
              </a:rPr>
              <a:t>-</a:t>
            </a:r>
            <a:r>
              <a:rPr lang="en-US" sz="1600" baseline="3000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</a:t>
            </a:r>
            <a:r>
              <a:rPr lang="en-US" sz="16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V="1">
            <a:off x="2374900" y="4800600"/>
            <a:ext cx="1588" cy="581025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3048000" y="5029200"/>
            <a:ext cx="0" cy="320675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2387600" y="4800600"/>
            <a:ext cx="2032000" cy="368300"/>
          </a:xfrm>
          <a:custGeom>
            <a:avLst/>
            <a:gdLst>
              <a:gd name="T0" fmla="*/ 0 w 1280"/>
              <a:gd name="T1" fmla="*/ 0 h 232"/>
              <a:gd name="T2" fmla="*/ 496 w 1280"/>
              <a:gd name="T3" fmla="*/ 160 h 232"/>
              <a:gd name="T4" fmla="*/ 1280 w 1280"/>
              <a:gd name="T5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80" h="232">
                <a:moveTo>
                  <a:pt x="0" y="0"/>
                </a:moveTo>
                <a:cubicBezTo>
                  <a:pt x="141" y="60"/>
                  <a:pt x="283" y="121"/>
                  <a:pt x="496" y="160"/>
                </a:cubicBezTo>
                <a:cubicBezTo>
                  <a:pt x="709" y="199"/>
                  <a:pt x="1152" y="221"/>
                  <a:pt x="1280" y="232"/>
                </a:cubicBezTo>
              </a:path>
            </a:pathLst>
          </a:custGeom>
          <a:noFill/>
          <a:ln w="1270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16"/>
          <p:cNvSpPr>
            <a:spLocks/>
          </p:cNvSpPr>
          <p:nvPr/>
        </p:nvSpPr>
        <p:spPr bwMode="auto">
          <a:xfrm>
            <a:off x="3517900" y="4165600"/>
            <a:ext cx="914400" cy="381000"/>
          </a:xfrm>
          <a:custGeom>
            <a:avLst/>
            <a:gdLst>
              <a:gd name="T0" fmla="*/ 0 w 576"/>
              <a:gd name="T1" fmla="*/ 0 h 240"/>
              <a:gd name="T2" fmla="*/ 288 w 576"/>
              <a:gd name="T3" fmla="*/ 168 h 240"/>
              <a:gd name="T4" fmla="*/ 576 w 576"/>
              <a:gd name="T5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240">
                <a:moveTo>
                  <a:pt x="0" y="0"/>
                </a:moveTo>
                <a:cubicBezTo>
                  <a:pt x="96" y="64"/>
                  <a:pt x="192" y="128"/>
                  <a:pt x="288" y="168"/>
                </a:cubicBezTo>
                <a:cubicBezTo>
                  <a:pt x="384" y="208"/>
                  <a:pt x="529" y="228"/>
                  <a:pt x="576" y="240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H="1" flipV="1">
            <a:off x="4468813" y="4152900"/>
            <a:ext cx="0" cy="11811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Freeform 19"/>
          <p:cNvSpPr>
            <a:spLocks/>
          </p:cNvSpPr>
          <p:nvPr/>
        </p:nvSpPr>
        <p:spPr bwMode="auto">
          <a:xfrm>
            <a:off x="4457700" y="4159250"/>
            <a:ext cx="914400" cy="381000"/>
          </a:xfrm>
          <a:custGeom>
            <a:avLst/>
            <a:gdLst>
              <a:gd name="T0" fmla="*/ 0 w 576"/>
              <a:gd name="T1" fmla="*/ 0 h 240"/>
              <a:gd name="T2" fmla="*/ 288 w 576"/>
              <a:gd name="T3" fmla="*/ 168 h 240"/>
              <a:gd name="T4" fmla="*/ 576 w 576"/>
              <a:gd name="T5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240">
                <a:moveTo>
                  <a:pt x="0" y="0"/>
                </a:moveTo>
                <a:cubicBezTo>
                  <a:pt x="96" y="64"/>
                  <a:pt x="192" y="128"/>
                  <a:pt x="288" y="168"/>
                </a:cubicBezTo>
                <a:cubicBezTo>
                  <a:pt x="384" y="208"/>
                  <a:pt x="529" y="228"/>
                  <a:pt x="576" y="24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2032000" y="54102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- 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3111500" y="5410200"/>
            <a:ext cx="850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- 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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4991100" y="54102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+ 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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4178300" y="5383213"/>
            <a:ext cx="5334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lnSpc>
                <a:spcPct val="11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2303463" y="3886200"/>
            <a:ext cx="169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accent1"/>
                </a:solidFill>
              </a:rPr>
              <a:t>Distribution of </a:t>
            </a:r>
            <a:r>
              <a:rPr lang="en-US" sz="1600" b="1" i="1">
                <a:solidFill>
                  <a:schemeClr val="accent1"/>
                </a:solidFill>
              </a:rPr>
              <a:t>t</a:t>
            </a:r>
            <a:r>
              <a:rPr lang="en-US" sz="1600" b="1" i="1" baseline="-25000">
                <a:solidFill>
                  <a:schemeClr val="accent1"/>
                </a:solidFill>
              </a:rPr>
              <a:t>0</a:t>
            </a:r>
            <a:r>
              <a:rPr lang="en-US" b="1">
                <a:solidFill>
                  <a:srgbClr val="006600"/>
                </a:solidFill>
              </a:rPr>
              <a:t> 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 flipV="1">
            <a:off x="4419600" y="5168900"/>
            <a:ext cx="0" cy="174625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7527925" y="3532188"/>
            <a:ext cx="18415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H="1" flipV="1">
            <a:off x="5383213" y="4540250"/>
            <a:ext cx="0" cy="8191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Conjecture 1: Immediate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985838" y="5348288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682038" y="5424488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400" i="1">
                <a:solidFill>
                  <a:schemeClr val="tx1"/>
                </a:solidFill>
              </a:rPr>
              <a:t>t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4445000" y="4521200"/>
            <a:ext cx="0" cy="83820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 flipV="1">
            <a:off x="3529013" y="4178300"/>
            <a:ext cx="0" cy="118110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11"/>
          <p:cNvSpPr>
            <a:spLocks/>
          </p:cNvSpPr>
          <p:nvPr/>
        </p:nvSpPr>
        <p:spPr bwMode="auto">
          <a:xfrm rot="10800000">
            <a:off x="3352800" y="4178300"/>
            <a:ext cx="88900" cy="1168400"/>
          </a:xfrm>
          <a:prstGeom prst="rightBrace">
            <a:avLst>
              <a:gd name="adj1" fmla="val 109524"/>
              <a:gd name="adj2" fmla="val 50134"/>
            </a:avLst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379663" y="4556125"/>
            <a:ext cx="10652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41275">
                <a:solidFill>
                  <a:srgbClr val="9B3367">
                    <a:alpha val="50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</a:t>
            </a:r>
            <a:r>
              <a:rPr lang="en-US" sz="1600">
                <a:solidFill>
                  <a:schemeClr val="tx1"/>
                </a:solidFill>
                <a:latin typeface="Symbol" pitchFamily="18" charset="2"/>
              </a:rPr>
              <a:t>/</a:t>
            </a:r>
            <a:r>
              <a:rPr lang="en-US" sz="1600">
                <a:solidFill>
                  <a:schemeClr val="tx1"/>
                </a:solidFill>
              </a:rPr>
              <a:t>(1-</a:t>
            </a:r>
            <a:r>
              <a:rPr lang="en-US" sz="1600" i="1">
                <a:solidFill>
                  <a:schemeClr val="tx1"/>
                </a:solidFill>
              </a:rPr>
              <a:t>e</a:t>
            </a:r>
            <a:r>
              <a:rPr lang="en-US" sz="1600" baseline="30000">
                <a:solidFill>
                  <a:schemeClr val="tx1"/>
                </a:solidFill>
              </a:rPr>
              <a:t>-</a:t>
            </a:r>
            <a:r>
              <a:rPr lang="en-US" sz="1600" baseline="3000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</a:t>
            </a:r>
            <a:r>
              <a:rPr lang="en-US" sz="16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V="1">
            <a:off x="2374900" y="4800600"/>
            <a:ext cx="1588" cy="581025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3048000" y="5029200"/>
            <a:ext cx="0" cy="320675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2387600" y="4800600"/>
            <a:ext cx="2032000" cy="368300"/>
          </a:xfrm>
          <a:custGeom>
            <a:avLst/>
            <a:gdLst>
              <a:gd name="T0" fmla="*/ 0 w 1280"/>
              <a:gd name="T1" fmla="*/ 0 h 232"/>
              <a:gd name="T2" fmla="*/ 496 w 1280"/>
              <a:gd name="T3" fmla="*/ 160 h 232"/>
              <a:gd name="T4" fmla="*/ 1280 w 1280"/>
              <a:gd name="T5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80" h="232">
                <a:moveTo>
                  <a:pt x="0" y="0"/>
                </a:moveTo>
                <a:cubicBezTo>
                  <a:pt x="141" y="60"/>
                  <a:pt x="283" y="121"/>
                  <a:pt x="496" y="160"/>
                </a:cubicBezTo>
                <a:cubicBezTo>
                  <a:pt x="709" y="199"/>
                  <a:pt x="1152" y="221"/>
                  <a:pt x="1280" y="232"/>
                </a:cubicBezTo>
              </a:path>
            </a:pathLst>
          </a:custGeom>
          <a:noFill/>
          <a:ln w="1270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16"/>
          <p:cNvSpPr>
            <a:spLocks/>
          </p:cNvSpPr>
          <p:nvPr/>
        </p:nvSpPr>
        <p:spPr bwMode="auto">
          <a:xfrm>
            <a:off x="3517900" y="4165600"/>
            <a:ext cx="914400" cy="381000"/>
          </a:xfrm>
          <a:custGeom>
            <a:avLst/>
            <a:gdLst>
              <a:gd name="T0" fmla="*/ 0 w 576"/>
              <a:gd name="T1" fmla="*/ 0 h 240"/>
              <a:gd name="T2" fmla="*/ 288 w 576"/>
              <a:gd name="T3" fmla="*/ 168 h 240"/>
              <a:gd name="T4" fmla="*/ 576 w 576"/>
              <a:gd name="T5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240">
                <a:moveTo>
                  <a:pt x="0" y="0"/>
                </a:moveTo>
                <a:cubicBezTo>
                  <a:pt x="96" y="64"/>
                  <a:pt x="192" y="128"/>
                  <a:pt x="288" y="168"/>
                </a:cubicBezTo>
                <a:cubicBezTo>
                  <a:pt x="384" y="208"/>
                  <a:pt x="529" y="228"/>
                  <a:pt x="576" y="240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H="1" flipV="1">
            <a:off x="4468813" y="4152900"/>
            <a:ext cx="0" cy="11811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Freeform 19"/>
          <p:cNvSpPr>
            <a:spLocks/>
          </p:cNvSpPr>
          <p:nvPr/>
        </p:nvSpPr>
        <p:spPr bwMode="auto">
          <a:xfrm>
            <a:off x="4457700" y="4159250"/>
            <a:ext cx="914400" cy="381000"/>
          </a:xfrm>
          <a:custGeom>
            <a:avLst/>
            <a:gdLst>
              <a:gd name="T0" fmla="*/ 0 w 576"/>
              <a:gd name="T1" fmla="*/ 0 h 240"/>
              <a:gd name="T2" fmla="*/ 288 w 576"/>
              <a:gd name="T3" fmla="*/ 168 h 240"/>
              <a:gd name="T4" fmla="*/ 576 w 576"/>
              <a:gd name="T5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240">
                <a:moveTo>
                  <a:pt x="0" y="0"/>
                </a:moveTo>
                <a:cubicBezTo>
                  <a:pt x="96" y="64"/>
                  <a:pt x="192" y="128"/>
                  <a:pt x="288" y="168"/>
                </a:cubicBezTo>
                <a:cubicBezTo>
                  <a:pt x="384" y="208"/>
                  <a:pt x="529" y="228"/>
                  <a:pt x="576" y="24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2032000" y="54102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- 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3111500" y="5410200"/>
            <a:ext cx="850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- 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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4991100" y="54102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+ 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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4178300" y="5383213"/>
            <a:ext cx="5334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lnSpc>
                <a:spcPct val="11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2303463" y="3886200"/>
            <a:ext cx="169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accent1"/>
                </a:solidFill>
              </a:rPr>
              <a:t>Distribution of </a:t>
            </a:r>
            <a:r>
              <a:rPr lang="en-US" sz="1600" b="1" i="1">
                <a:solidFill>
                  <a:schemeClr val="accent1"/>
                </a:solidFill>
              </a:rPr>
              <a:t>t</a:t>
            </a:r>
            <a:r>
              <a:rPr lang="en-US" sz="1600" b="1" i="1" baseline="-25000">
                <a:solidFill>
                  <a:schemeClr val="accent1"/>
                </a:solidFill>
              </a:rPr>
              <a:t>0</a:t>
            </a:r>
            <a:r>
              <a:rPr lang="en-US" b="1">
                <a:solidFill>
                  <a:srgbClr val="006600"/>
                </a:solidFill>
              </a:rPr>
              <a:t> 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 flipV="1">
            <a:off x="4419600" y="5168900"/>
            <a:ext cx="0" cy="174625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7527925" y="3532188"/>
            <a:ext cx="18415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H="1" flipV="1">
            <a:off x="5383213" y="4540250"/>
            <a:ext cx="0" cy="8191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 flipV="1">
            <a:off x="5386388" y="1320800"/>
            <a:ext cx="0" cy="40386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0" y="5867400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Bubble bursts</a:t>
            </a:r>
            <a:br>
              <a:rPr lang="en-US" dirty="0" smtClean="0"/>
            </a:br>
            <a:r>
              <a:rPr lang="en-US" dirty="0" smtClean="0"/>
              <a:t>for sure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13"/>
              <p:cNvSpPr txBox="1">
                <a:spLocks noChangeArrowheads="1"/>
              </p:cNvSpPr>
              <p:nvPr/>
            </p:nvSpPr>
            <p:spPr bwMode="auto">
              <a:xfrm>
                <a:off x="76200" y="1447800"/>
                <a:ext cx="478496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b="1" dirty="0" smtClean="0">
                    <a:solidFill>
                      <a:srgbClr val="C00000"/>
                    </a:solidFill>
                    <a:latin typeface="cmsy10" pitchFamily="34" charset="0"/>
                  </a:rPr>
                  <a:t>) </a:t>
                </a:r>
                <a:r>
                  <a:rPr lang="en-US" sz="2800" b="1" dirty="0" smtClean="0">
                    <a:solidFill>
                      <a:srgbClr val="C00000"/>
                    </a:solidFill>
                  </a:rPr>
                  <a:t>Bubble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bursts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𝜼𝜿</m:t>
                    </m:r>
                  </m:oMath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447800"/>
                <a:ext cx="4784964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2679" t="-29412" b="-458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xmlns:a14="http://schemas.microsoft.com/office/drawing/2010/main"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5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Conjecture 1: Immediate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985838" y="5348288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682038" y="5424488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400" i="1">
                <a:solidFill>
                  <a:schemeClr val="tx1"/>
                </a:solidFill>
              </a:rPr>
              <a:t>t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4445000" y="4521200"/>
            <a:ext cx="0" cy="83820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 flipV="1">
            <a:off x="3529013" y="4178300"/>
            <a:ext cx="0" cy="118110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11"/>
          <p:cNvSpPr>
            <a:spLocks/>
          </p:cNvSpPr>
          <p:nvPr/>
        </p:nvSpPr>
        <p:spPr bwMode="auto">
          <a:xfrm rot="10800000">
            <a:off x="3352800" y="4178300"/>
            <a:ext cx="88900" cy="1168400"/>
          </a:xfrm>
          <a:prstGeom prst="rightBrace">
            <a:avLst>
              <a:gd name="adj1" fmla="val 109524"/>
              <a:gd name="adj2" fmla="val 50134"/>
            </a:avLst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379663" y="4556125"/>
            <a:ext cx="10652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41275">
                <a:solidFill>
                  <a:srgbClr val="9B3367">
                    <a:alpha val="50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</a:t>
            </a:r>
            <a:r>
              <a:rPr lang="en-US" sz="1600">
                <a:solidFill>
                  <a:schemeClr val="tx1"/>
                </a:solidFill>
                <a:latin typeface="Symbol" pitchFamily="18" charset="2"/>
              </a:rPr>
              <a:t>/</a:t>
            </a:r>
            <a:r>
              <a:rPr lang="en-US" sz="1600">
                <a:solidFill>
                  <a:schemeClr val="tx1"/>
                </a:solidFill>
              </a:rPr>
              <a:t>(1-</a:t>
            </a:r>
            <a:r>
              <a:rPr lang="en-US" sz="1600" i="1">
                <a:solidFill>
                  <a:schemeClr val="tx1"/>
                </a:solidFill>
              </a:rPr>
              <a:t>e</a:t>
            </a:r>
            <a:r>
              <a:rPr lang="en-US" sz="1600" baseline="30000">
                <a:solidFill>
                  <a:schemeClr val="tx1"/>
                </a:solidFill>
              </a:rPr>
              <a:t>-</a:t>
            </a:r>
            <a:r>
              <a:rPr lang="en-US" sz="1600" baseline="3000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</a:t>
            </a:r>
            <a:r>
              <a:rPr lang="en-US" sz="16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V="1">
            <a:off x="2374900" y="4800600"/>
            <a:ext cx="1588" cy="581025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3048000" y="5029200"/>
            <a:ext cx="0" cy="320675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2387600" y="4800600"/>
            <a:ext cx="2032000" cy="368300"/>
          </a:xfrm>
          <a:custGeom>
            <a:avLst/>
            <a:gdLst>
              <a:gd name="T0" fmla="*/ 0 w 1280"/>
              <a:gd name="T1" fmla="*/ 0 h 232"/>
              <a:gd name="T2" fmla="*/ 496 w 1280"/>
              <a:gd name="T3" fmla="*/ 160 h 232"/>
              <a:gd name="T4" fmla="*/ 1280 w 1280"/>
              <a:gd name="T5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80" h="232">
                <a:moveTo>
                  <a:pt x="0" y="0"/>
                </a:moveTo>
                <a:cubicBezTo>
                  <a:pt x="141" y="60"/>
                  <a:pt x="283" y="121"/>
                  <a:pt x="496" y="160"/>
                </a:cubicBezTo>
                <a:cubicBezTo>
                  <a:pt x="709" y="199"/>
                  <a:pt x="1152" y="221"/>
                  <a:pt x="1280" y="232"/>
                </a:cubicBezTo>
              </a:path>
            </a:pathLst>
          </a:custGeom>
          <a:noFill/>
          <a:ln w="1270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16"/>
          <p:cNvSpPr>
            <a:spLocks/>
          </p:cNvSpPr>
          <p:nvPr/>
        </p:nvSpPr>
        <p:spPr bwMode="auto">
          <a:xfrm>
            <a:off x="3517900" y="4165600"/>
            <a:ext cx="914400" cy="381000"/>
          </a:xfrm>
          <a:custGeom>
            <a:avLst/>
            <a:gdLst>
              <a:gd name="T0" fmla="*/ 0 w 576"/>
              <a:gd name="T1" fmla="*/ 0 h 240"/>
              <a:gd name="T2" fmla="*/ 288 w 576"/>
              <a:gd name="T3" fmla="*/ 168 h 240"/>
              <a:gd name="T4" fmla="*/ 576 w 576"/>
              <a:gd name="T5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240">
                <a:moveTo>
                  <a:pt x="0" y="0"/>
                </a:moveTo>
                <a:cubicBezTo>
                  <a:pt x="96" y="64"/>
                  <a:pt x="192" y="128"/>
                  <a:pt x="288" y="168"/>
                </a:cubicBezTo>
                <a:cubicBezTo>
                  <a:pt x="384" y="208"/>
                  <a:pt x="529" y="228"/>
                  <a:pt x="576" y="240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H="1" flipV="1">
            <a:off x="4468813" y="4152900"/>
            <a:ext cx="0" cy="11811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Freeform 19"/>
          <p:cNvSpPr>
            <a:spLocks/>
          </p:cNvSpPr>
          <p:nvPr/>
        </p:nvSpPr>
        <p:spPr bwMode="auto">
          <a:xfrm>
            <a:off x="4457700" y="4159250"/>
            <a:ext cx="914400" cy="381000"/>
          </a:xfrm>
          <a:custGeom>
            <a:avLst/>
            <a:gdLst>
              <a:gd name="T0" fmla="*/ 0 w 576"/>
              <a:gd name="T1" fmla="*/ 0 h 240"/>
              <a:gd name="T2" fmla="*/ 288 w 576"/>
              <a:gd name="T3" fmla="*/ 168 h 240"/>
              <a:gd name="T4" fmla="*/ 576 w 576"/>
              <a:gd name="T5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240">
                <a:moveTo>
                  <a:pt x="0" y="0"/>
                </a:moveTo>
                <a:cubicBezTo>
                  <a:pt x="96" y="64"/>
                  <a:pt x="192" y="128"/>
                  <a:pt x="288" y="168"/>
                </a:cubicBezTo>
                <a:cubicBezTo>
                  <a:pt x="384" y="208"/>
                  <a:pt x="529" y="228"/>
                  <a:pt x="576" y="24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2032000" y="54102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- 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3111500" y="5410200"/>
            <a:ext cx="850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- 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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4991100" y="54102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+ 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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4178300" y="5383213"/>
            <a:ext cx="5334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lnSpc>
                <a:spcPct val="11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2303463" y="3886200"/>
            <a:ext cx="169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accent1"/>
                </a:solidFill>
              </a:rPr>
              <a:t>Distribution of </a:t>
            </a:r>
            <a:r>
              <a:rPr lang="en-US" sz="1600" b="1" i="1">
                <a:solidFill>
                  <a:schemeClr val="accent1"/>
                </a:solidFill>
              </a:rPr>
              <a:t>t</a:t>
            </a:r>
            <a:r>
              <a:rPr lang="en-US" sz="1600" b="1" i="1" baseline="-25000">
                <a:solidFill>
                  <a:schemeClr val="accent1"/>
                </a:solidFill>
              </a:rPr>
              <a:t>0</a:t>
            </a:r>
            <a:r>
              <a:rPr lang="en-US" b="1">
                <a:solidFill>
                  <a:srgbClr val="006600"/>
                </a:solidFill>
              </a:rPr>
              <a:t> 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 flipV="1">
            <a:off x="4419600" y="5168900"/>
            <a:ext cx="0" cy="174625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7527925" y="3532188"/>
            <a:ext cx="18415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H="1" flipV="1">
            <a:off x="5383213" y="4540250"/>
            <a:ext cx="0" cy="8191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 flipV="1">
            <a:off x="5386388" y="1320800"/>
            <a:ext cx="0" cy="40386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0" y="5867400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Bubble bursts</a:t>
            </a:r>
            <a:br>
              <a:rPr lang="en-US" dirty="0" smtClean="0"/>
            </a:br>
            <a:r>
              <a:rPr lang="en-US" dirty="0" smtClean="0"/>
              <a:t>for sure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13"/>
              <p:cNvSpPr txBox="1">
                <a:spLocks noChangeArrowheads="1"/>
              </p:cNvSpPr>
              <p:nvPr/>
            </p:nvSpPr>
            <p:spPr bwMode="auto">
              <a:xfrm>
                <a:off x="76200" y="1447800"/>
                <a:ext cx="478496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b="1" dirty="0" smtClean="0">
                    <a:solidFill>
                      <a:srgbClr val="C00000"/>
                    </a:solidFill>
                    <a:latin typeface="cmsy10" pitchFamily="34" charset="0"/>
                  </a:rPr>
                  <a:t>) </a:t>
                </a:r>
                <a:r>
                  <a:rPr lang="en-US" sz="2800" b="1" dirty="0" smtClean="0">
                    <a:solidFill>
                      <a:srgbClr val="C00000"/>
                    </a:solidFill>
                  </a:rPr>
                  <a:t>Bubble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bursts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𝜼𝜿</m:t>
                    </m:r>
                  </m:oMath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447800"/>
                <a:ext cx="4784964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2679" t="-29412" b="-458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xmlns:a14="http://schemas.microsoft.com/office/drawing/2010/main"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Line 8"/>
          <p:cNvSpPr>
            <a:spLocks noChangeShapeType="1"/>
          </p:cNvSpPr>
          <p:nvPr/>
        </p:nvSpPr>
        <p:spPr bwMode="auto">
          <a:xfrm flipV="1">
            <a:off x="4891088" y="3441700"/>
            <a:ext cx="0" cy="1919288"/>
          </a:xfrm>
          <a:prstGeom prst="line">
            <a:avLst/>
          </a:prstGeom>
          <a:noFill/>
          <a:ln w="12700">
            <a:solidFill>
              <a:srgbClr val="0000FF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 flipH="1" flipV="1">
            <a:off x="5372100" y="4495800"/>
            <a:ext cx="0" cy="838200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28"/>
          <p:cNvSpPr>
            <a:spLocks/>
          </p:cNvSpPr>
          <p:nvPr/>
        </p:nvSpPr>
        <p:spPr bwMode="auto">
          <a:xfrm>
            <a:off x="4889500" y="3454400"/>
            <a:ext cx="495300" cy="241300"/>
          </a:xfrm>
          <a:custGeom>
            <a:avLst/>
            <a:gdLst>
              <a:gd name="T0" fmla="*/ 0 w 312"/>
              <a:gd name="T1" fmla="*/ 0 h 152"/>
              <a:gd name="T2" fmla="*/ 120 w 312"/>
              <a:gd name="T3" fmla="*/ 104 h 152"/>
              <a:gd name="T4" fmla="*/ 312 w 312"/>
              <a:gd name="T5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2" h="152">
                <a:moveTo>
                  <a:pt x="0" y="0"/>
                </a:moveTo>
                <a:cubicBezTo>
                  <a:pt x="34" y="39"/>
                  <a:pt x="68" y="79"/>
                  <a:pt x="120" y="104"/>
                </a:cubicBezTo>
                <a:cubicBezTo>
                  <a:pt x="172" y="129"/>
                  <a:pt x="281" y="145"/>
                  <a:pt x="312" y="152"/>
                </a:cubicBezTo>
              </a:path>
            </a:pathLst>
          </a:custGeom>
          <a:noFill/>
          <a:ln w="12700" cap="flat" cmpd="sng">
            <a:solidFill>
              <a:srgbClr val="002060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1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Conjecture 1: Immediate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985838" y="5348288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682038" y="5424488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400" i="1">
                <a:solidFill>
                  <a:schemeClr val="tx1"/>
                </a:solidFill>
              </a:rPr>
              <a:t>t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4445000" y="4521200"/>
            <a:ext cx="0" cy="83820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 flipV="1">
            <a:off x="3529013" y="4178300"/>
            <a:ext cx="0" cy="118110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11"/>
          <p:cNvSpPr>
            <a:spLocks/>
          </p:cNvSpPr>
          <p:nvPr/>
        </p:nvSpPr>
        <p:spPr bwMode="auto">
          <a:xfrm rot="10800000">
            <a:off x="3352800" y="4178300"/>
            <a:ext cx="88900" cy="1168400"/>
          </a:xfrm>
          <a:prstGeom prst="rightBrace">
            <a:avLst>
              <a:gd name="adj1" fmla="val 109524"/>
              <a:gd name="adj2" fmla="val 50134"/>
            </a:avLst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379663" y="4556125"/>
            <a:ext cx="10652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41275">
                <a:solidFill>
                  <a:srgbClr val="9B3367">
                    <a:alpha val="50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</a:t>
            </a:r>
            <a:r>
              <a:rPr lang="en-US" sz="1600">
                <a:solidFill>
                  <a:schemeClr val="tx1"/>
                </a:solidFill>
                <a:latin typeface="Symbol" pitchFamily="18" charset="2"/>
              </a:rPr>
              <a:t>/</a:t>
            </a:r>
            <a:r>
              <a:rPr lang="en-US" sz="1600">
                <a:solidFill>
                  <a:schemeClr val="tx1"/>
                </a:solidFill>
              </a:rPr>
              <a:t>(1-</a:t>
            </a:r>
            <a:r>
              <a:rPr lang="en-US" sz="1600" i="1">
                <a:solidFill>
                  <a:schemeClr val="tx1"/>
                </a:solidFill>
              </a:rPr>
              <a:t>e</a:t>
            </a:r>
            <a:r>
              <a:rPr lang="en-US" sz="1600" baseline="30000">
                <a:solidFill>
                  <a:schemeClr val="tx1"/>
                </a:solidFill>
              </a:rPr>
              <a:t>-</a:t>
            </a:r>
            <a:r>
              <a:rPr lang="en-US" sz="1600" baseline="3000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</a:t>
            </a:r>
            <a:r>
              <a:rPr lang="en-US" sz="16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V="1">
            <a:off x="2374900" y="4800600"/>
            <a:ext cx="1588" cy="581025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3048000" y="5029200"/>
            <a:ext cx="0" cy="320675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2387600" y="4800600"/>
            <a:ext cx="2032000" cy="368300"/>
          </a:xfrm>
          <a:custGeom>
            <a:avLst/>
            <a:gdLst>
              <a:gd name="T0" fmla="*/ 0 w 1280"/>
              <a:gd name="T1" fmla="*/ 0 h 232"/>
              <a:gd name="T2" fmla="*/ 496 w 1280"/>
              <a:gd name="T3" fmla="*/ 160 h 232"/>
              <a:gd name="T4" fmla="*/ 1280 w 1280"/>
              <a:gd name="T5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80" h="232">
                <a:moveTo>
                  <a:pt x="0" y="0"/>
                </a:moveTo>
                <a:cubicBezTo>
                  <a:pt x="141" y="60"/>
                  <a:pt x="283" y="121"/>
                  <a:pt x="496" y="160"/>
                </a:cubicBezTo>
                <a:cubicBezTo>
                  <a:pt x="709" y="199"/>
                  <a:pt x="1152" y="221"/>
                  <a:pt x="1280" y="232"/>
                </a:cubicBezTo>
              </a:path>
            </a:pathLst>
          </a:custGeom>
          <a:noFill/>
          <a:ln w="1270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16"/>
          <p:cNvSpPr>
            <a:spLocks/>
          </p:cNvSpPr>
          <p:nvPr/>
        </p:nvSpPr>
        <p:spPr bwMode="auto">
          <a:xfrm>
            <a:off x="3517900" y="4165600"/>
            <a:ext cx="914400" cy="381000"/>
          </a:xfrm>
          <a:custGeom>
            <a:avLst/>
            <a:gdLst>
              <a:gd name="T0" fmla="*/ 0 w 576"/>
              <a:gd name="T1" fmla="*/ 0 h 240"/>
              <a:gd name="T2" fmla="*/ 288 w 576"/>
              <a:gd name="T3" fmla="*/ 168 h 240"/>
              <a:gd name="T4" fmla="*/ 576 w 576"/>
              <a:gd name="T5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240">
                <a:moveTo>
                  <a:pt x="0" y="0"/>
                </a:moveTo>
                <a:cubicBezTo>
                  <a:pt x="96" y="64"/>
                  <a:pt x="192" y="128"/>
                  <a:pt x="288" y="168"/>
                </a:cubicBezTo>
                <a:cubicBezTo>
                  <a:pt x="384" y="208"/>
                  <a:pt x="529" y="228"/>
                  <a:pt x="576" y="240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H="1" flipV="1">
            <a:off x="4468813" y="4152900"/>
            <a:ext cx="0" cy="11811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Freeform 19"/>
          <p:cNvSpPr>
            <a:spLocks/>
          </p:cNvSpPr>
          <p:nvPr/>
        </p:nvSpPr>
        <p:spPr bwMode="auto">
          <a:xfrm>
            <a:off x="4457700" y="4159250"/>
            <a:ext cx="914400" cy="381000"/>
          </a:xfrm>
          <a:custGeom>
            <a:avLst/>
            <a:gdLst>
              <a:gd name="T0" fmla="*/ 0 w 576"/>
              <a:gd name="T1" fmla="*/ 0 h 240"/>
              <a:gd name="T2" fmla="*/ 288 w 576"/>
              <a:gd name="T3" fmla="*/ 168 h 240"/>
              <a:gd name="T4" fmla="*/ 576 w 576"/>
              <a:gd name="T5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240">
                <a:moveTo>
                  <a:pt x="0" y="0"/>
                </a:moveTo>
                <a:cubicBezTo>
                  <a:pt x="96" y="64"/>
                  <a:pt x="192" y="128"/>
                  <a:pt x="288" y="168"/>
                </a:cubicBezTo>
                <a:cubicBezTo>
                  <a:pt x="384" y="208"/>
                  <a:pt x="529" y="228"/>
                  <a:pt x="576" y="24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2032000" y="54102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- 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3111500" y="5410200"/>
            <a:ext cx="850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- 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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4991100" y="54102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+ 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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4178300" y="5383213"/>
            <a:ext cx="5334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lnSpc>
                <a:spcPct val="11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2303463" y="3886200"/>
            <a:ext cx="169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accent1"/>
                </a:solidFill>
              </a:rPr>
              <a:t>Distribution of </a:t>
            </a:r>
            <a:r>
              <a:rPr lang="en-US" sz="1600" b="1" i="1">
                <a:solidFill>
                  <a:schemeClr val="accent1"/>
                </a:solidFill>
              </a:rPr>
              <a:t>t</a:t>
            </a:r>
            <a:r>
              <a:rPr lang="en-US" sz="1600" b="1" i="1" baseline="-25000">
                <a:solidFill>
                  <a:schemeClr val="accent1"/>
                </a:solidFill>
              </a:rPr>
              <a:t>0</a:t>
            </a:r>
            <a:r>
              <a:rPr lang="en-US" b="1">
                <a:solidFill>
                  <a:srgbClr val="006600"/>
                </a:solidFill>
              </a:rPr>
              <a:t> 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 flipV="1">
            <a:off x="4419600" y="5168900"/>
            <a:ext cx="0" cy="174625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7527925" y="3532188"/>
            <a:ext cx="18415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H="1" flipV="1">
            <a:off x="5383213" y="4540250"/>
            <a:ext cx="0" cy="8191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 flipV="1">
            <a:off x="5386388" y="1320800"/>
            <a:ext cx="0" cy="40386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0" y="5867400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Bubble bursts</a:t>
            </a:r>
            <a:br>
              <a:rPr lang="en-US" dirty="0" smtClean="0"/>
            </a:br>
            <a:r>
              <a:rPr lang="en-US" dirty="0" smtClean="0"/>
              <a:t>for sure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13"/>
              <p:cNvSpPr txBox="1">
                <a:spLocks noChangeArrowheads="1"/>
              </p:cNvSpPr>
              <p:nvPr/>
            </p:nvSpPr>
            <p:spPr bwMode="auto">
              <a:xfrm>
                <a:off x="76200" y="1447800"/>
                <a:ext cx="478496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b="1" dirty="0" smtClean="0">
                    <a:solidFill>
                      <a:srgbClr val="C00000"/>
                    </a:solidFill>
                    <a:latin typeface="cmsy10" pitchFamily="34" charset="0"/>
                  </a:rPr>
                  <a:t>) </a:t>
                </a:r>
                <a:r>
                  <a:rPr lang="en-US" sz="2800" b="1" dirty="0" smtClean="0">
                    <a:solidFill>
                      <a:srgbClr val="C00000"/>
                    </a:solidFill>
                  </a:rPr>
                  <a:t>Bubble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bursts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𝜼𝜿</m:t>
                    </m:r>
                  </m:oMath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447800"/>
                <a:ext cx="4784964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2679" t="-29412" b="-458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xmlns:a14="http://schemas.microsoft.com/office/drawing/2010/main"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Line 8"/>
          <p:cNvSpPr>
            <a:spLocks noChangeShapeType="1"/>
          </p:cNvSpPr>
          <p:nvPr/>
        </p:nvSpPr>
        <p:spPr bwMode="auto">
          <a:xfrm flipV="1">
            <a:off x="4891088" y="3441700"/>
            <a:ext cx="0" cy="1919288"/>
          </a:xfrm>
          <a:prstGeom prst="line">
            <a:avLst/>
          </a:prstGeom>
          <a:noFill/>
          <a:ln w="12700">
            <a:solidFill>
              <a:srgbClr val="0000FF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 flipH="1" flipV="1">
            <a:off x="5145088" y="2054225"/>
            <a:ext cx="12700" cy="3290888"/>
          </a:xfrm>
          <a:prstGeom prst="line">
            <a:avLst/>
          </a:prstGeom>
          <a:noFill/>
          <a:ln w="12700">
            <a:solidFill>
              <a:srgbClr val="00008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 flipH="1" flipV="1">
            <a:off x="5372100" y="4495800"/>
            <a:ext cx="0" cy="838200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Freeform 28"/>
          <p:cNvSpPr>
            <a:spLocks/>
          </p:cNvSpPr>
          <p:nvPr/>
        </p:nvSpPr>
        <p:spPr bwMode="auto">
          <a:xfrm>
            <a:off x="5130800" y="2070100"/>
            <a:ext cx="242888" cy="90488"/>
          </a:xfrm>
          <a:custGeom>
            <a:avLst/>
            <a:gdLst>
              <a:gd name="T0" fmla="*/ 0 w 153"/>
              <a:gd name="T1" fmla="*/ 0 h 57"/>
              <a:gd name="T2" fmla="*/ 64 w 153"/>
              <a:gd name="T3" fmla="*/ 48 h 57"/>
              <a:gd name="T4" fmla="*/ 152 w 153"/>
              <a:gd name="T5" fmla="*/ 56 h 57"/>
              <a:gd name="T6" fmla="*/ 72 w 153"/>
              <a:gd name="T7" fmla="*/ 5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" h="57">
                <a:moveTo>
                  <a:pt x="0" y="0"/>
                </a:moveTo>
                <a:cubicBezTo>
                  <a:pt x="19" y="19"/>
                  <a:pt x="39" y="39"/>
                  <a:pt x="64" y="48"/>
                </a:cubicBezTo>
                <a:cubicBezTo>
                  <a:pt x="89" y="57"/>
                  <a:pt x="151" y="55"/>
                  <a:pt x="152" y="56"/>
                </a:cubicBezTo>
                <a:cubicBezTo>
                  <a:pt x="153" y="57"/>
                  <a:pt x="112" y="56"/>
                  <a:pt x="72" y="56"/>
                </a:cubicBezTo>
              </a:path>
            </a:pathLst>
          </a:custGeom>
          <a:noFill/>
          <a:ln w="12700" cap="flat" cmpd="sng">
            <a:solidFill>
              <a:srgbClr val="333399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28"/>
          <p:cNvSpPr>
            <a:spLocks/>
          </p:cNvSpPr>
          <p:nvPr/>
        </p:nvSpPr>
        <p:spPr bwMode="auto">
          <a:xfrm>
            <a:off x="4889500" y="3454400"/>
            <a:ext cx="495300" cy="241300"/>
          </a:xfrm>
          <a:custGeom>
            <a:avLst/>
            <a:gdLst>
              <a:gd name="T0" fmla="*/ 0 w 312"/>
              <a:gd name="T1" fmla="*/ 0 h 152"/>
              <a:gd name="T2" fmla="*/ 120 w 312"/>
              <a:gd name="T3" fmla="*/ 104 h 152"/>
              <a:gd name="T4" fmla="*/ 312 w 312"/>
              <a:gd name="T5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2" h="152">
                <a:moveTo>
                  <a:pt x="0" y="0"/>
                </a:moveTo>
                <a:cubicBezTo>
                  <a:pt x="34" y="39"/>
                  <a:pt x="68" y="79"/>
                  <a:pt x="120" y="104"/>
                </a:cubicBezTo>
                <a:cubicBezTo>
                  <a:pt x="172" y="129"/>
                  <a:pt x="281" y="145"/>
                  <a:pt x="312" y="152"/>
                </a:cubicBezTo>
              </a:path>
            </a:pathLst>
          </a:custGeom>
          <a:noFill/>
          <a:ln w="12700" cap="flat" cmpd="sng">
            <a:solidFill>
              <a:srgbClr val="002060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4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Conjecture 1: Immediate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3"/>
              <p:cNvSpPr txBox="1">
                <a:spLocks noChangeArrowheads="1"/>
              </p:cNvSpPr>
              <p:nvPr/>
            </p:nvSpPr>
            <p:spPr bwMode="auto">
              <a:xfrm>
                <a:off x="76200" y="1447800"/>
                <a:ext cx="478496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b="1" dirty="0" smtClean="0">
                    <a:solidFill>
                      <a:srgbClr val="C00000"/>
                    </a:solidFill>
                    <a:latin typeface="cmsy10" pitchFamily="34" charset="0"/>
                  </a:rPr>
                  <a:t>) </a:t>
                </a:r>
                <a:r>
                  <a:rPr lang="en-US" sz="2800" b="1" dirty="0" smtClean="0">
                    <a:solidFill>
                      <a:srgbClr val="C00000"/>
                    </a:solidFill>
                  </a:rPr>
                  <a:t>Bubble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bursts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𝜼𝜿</m:t>
                    </m:r>
                  </m:oMath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447800"/>
                <a:ext cx="4784964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2679" t="-29412" b="-458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xmlns:a14="http://schemas.microsoft.com/office/drawing/2010/main"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ine 3"/>
          <p:cNvSpPr>
            <a:spLocks noChangeShapeType="1"/>
          </p:cNvSpPr>
          <p:nvPr/>
        </p:nvSpPr>
        <p:spPr bwMode="auto">
          <a:xfrm>
            <a:off x="985838" y="5348288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8682038" y="5424488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400" i="1">
                <a:solidFill>
                  <a:schemeClr val="tx1"/>
                </a:solidFill>
              </a:rPr>
              <a:t>t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9" name="Line 6"/>
          <p:cNvSpPr>
            <a:spLocks noChangeShapeType="1"/>
          </p:cNvSpPr>
          <p:nvPr/>
        </p:nvSpPr>
        <p:spPr bwMode="auto">
          <a:xfrm flipV="1">
            <a:off x="5386388" y="1320800"/>
            <a:ext cx="0" cy="40386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 flipV="1">
            <a:off x="4891088" y="3390900"/>
            <a:ext cx="0" cy="1981200"/>
          </a:xfrm>
          <a:prstGeom prst="line">
            <a:avLst/>
          </a:prstGeom>
          <a:noFill/>
          <a:ln w="12700">
            <a:solidFill>
              <a:srgbClr val="0000FF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 flipH="1" flipV="1">
            <a:off x="5145088" y="1968500"/>
            <a:ext cx="12700" cy="3390900"/>
          </a:xfrm>
          <a:prstGeom prst="line">
            <a:avLst/>
          </a:prstGeom>
          <a:noFill/>
          <a:ln w="12700">
            <a:solidFill>
              <a:srgbClr val="00008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Freeform 11"/>
          <p:cNvSpPr>
            <a:spLocks/>
          </p:cNvSpPr>
          <p:nvPr/>
        </p:nvSpPr>
        <p:spPr bwMode="auto">
          <a:xfrm>
            <a:off x="4471988" y="1316038"/>
            <a:ext cx="766762" cy="2824162"/>
          </a:xfrm>
          <a:custGeom>
            <a:avLst/>
            <a:gdLst>
              <a:gd name="T0" fmla="*/ 0 w 483"/>
              <a:gd name="T1" fmla="*/ 1779 h 1779"/>
              <a:gd name="T2" fmla="*/ 158 w 483"/>
              <a:gd name="T3" fmla="*/ 1629 h 1779"/>
              <a:gd name="T4" fmla="*/ 304 w 483"/>
              <a:gd name="T5" fmla="*/ 1159 h 1779"/>
              <a:gd name="T6" fmla="*/ 483 w 483"/>
              <a:gd name="T7" fmla="*/ 0 h 1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3" h="1779">
                <a:moveTo>
                  <a:pt x="0" y="1779"/>
                </a:moveTo>
                <a:cubicBezTo>
                  <a:pt x="26" y="1754"/>
                  <a:pt x="107" y="1732"/>
                  <a:pt x="158" y="1629"/>
                </a:cubicBezTo>
                <a:cubicBezTo>
                  <a:pt x="209" y="1526"/>
                  <a:pt x="250" y="1431"/>
                  <a:pt x="304" y="1159"/>
                </a:cubicBezTo>
                <a:cubicBezTo>
                  <a:pt x="358" y="887"/>
                  <a:pt x="446" y="241"/>
                  <a:pt x="483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12"/>
              <p:cNvSpPr txBox="1">
                <a:spLocks noChangeArrowheads="1"/>
              </p:cNvSpPr>
              <p:nvPr/>
            </p:nvSpPr>
            <p:spPr bwMode="auto">
              <a:xfrm>
                <a:off x="2411412" y="2140892"/>
                <a:ext cx="2922588" cy="90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hazard rate of the bubble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𝜆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𝜂𝜅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i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1412" y="2140892"/>
                <a:ext cx="2922588" cy="907108"/>
              </a:xfrm>
              <a:prstGeom prst="rect">
                <a:avLst/>
              </a:prstGeom>
              <a:blipFill rotWithShape="1">
                <a:blip r:embed="rId3"/>
                <a:stretch>
                  <a:fillRect l="-1879" t="-26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Line 14"/>
          <p:cNvSpPr>
            <a:spLocks noChangeShapeType="1"/>
          </p:cNvSpPr>
          <p:nvPr/>
        </p:nvSpPr>
        <p:spPr bwMode="auto">
          <a:xfrm flipH="1" flipV="1">
            <a:off x="4445000" y="4521200"/>
            <a:ext cx="0" cy="83820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15"/>
          <p:cNvSpPr>
            <a:spLocks noChangeShapeType="1"/>
          </p:cNvSpPr>
          <p:nvPr/>
        </p:nvSpPr>
        <p:spPr bwMode="auto">
          <a:xfrm flipH="1" flipV="1">
            <a:off x="3529013" y="4178300"/>
            <a:ext cx="0" cy="118110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AutoShape 16"/>
          <p:cNvSpPr>
            <a:spLocks/>
          </p:cNvSpPr>
          <p:nvPr/>
        </p:nvSpPr>
        <p:spPr bwMode="auto">
          <a:xfrm rot="10800000">
            <a:off x="3352800" y="4178300"/>
            <a:ext cx="88900" cy="1168400"/>
          </a:xfrm>
          <a:prstGeom prst="rightBrace">
            <a:avLst>
              <a:gd name="adj1" fmla="val 109524"/>
              <a:gd name="adj2" fmla="val 50134"/>
            </a:avLst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17"/>
              <p:cNvSpPr>
                <a:spLocks noChangeArrowheads="1"/>
              </p:cNvSpPr>
              <p:nvPr/>
            </p:nvSpPr>
            <p:spPr bwMode="auto">
              <a:xfrm>
                <a:off x="2435459" y="4343400"/>
                <a:ext cx="993541" cy="5654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Symbol" pitchFamily="18" charset="2"/>
                            </a:rPr>
                            <m:t>𝜆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Symbol" pitchFamily="18" charset="2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𝜆𝜂𝜅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5459" y="4343400"/>
                <a:ext cx="993541" cy="56541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xmlns:a14="http://schemas.microsoft.com/office/drawing/2010/main"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ine 18"/>
          <p:cNvSpPr>
            <a:spLocks noChangeShapeType="1"/>
          </p:cNvSpPr>
          <p:nvPr/>
        </p:nvSpPr>
        <p:spPr bwMode="auto">
          <a:xfrm flipV="1">
            <a:off x="2374900" y="4800600"/>
            <a:ext cx="1588" cy="581025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9"/>
          <p:cNvSpPr>
            <a:spLocks noChangeShapeType="1"/>
          </p:cNvSpPr>
          <p:nvPr/>
        </p:nvSpPr>
        <p:spPr bwMode="auto">
          <a:xfrm flipV="1">
            <a:off x="3048000" y="5029200"/>
            <a:ext cx="0" cy="320675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Freeform 20"/>
          <p:cNvSpPr>
            <a:spLocks/>
          </p:cNvSpPr>
          <p:nvPr/>
        </p:nvSpPr>
        <p:spPr bwMode="auto">
          <a:xfrm>
            <a:off x="2387600" y="4800600"/>
            <a:ext cx="2032000" cy="368300"/>
          </a:xfrm>
          <a:custGeom>
            <a:avLst/>
            <a:gdLst>
              <a:gd name="T0" fmla="*/ 0 w 1280"/>
              <a:gd name="T1" fmla="*/ 0 h 232"/>
              <a:gd name="T2" fmla="*/ 496 w 1280"/>
              <a:gd name="T3" fmla="*/ 160 h 232"/>
              <a:gd name="T4" fmla="*/ 1280 w 1280"/>
              <a:gd name="T5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80" h="232">
                <a:moveTo>
                  <a:pt x="0" y="0"/>
                </a:moveTo>
                <a:cubicBezTo>
                  <a:pt x="141" y="60"/>
                  <a:pt x="283" y="121"/>
                  <a:pt x="496" y="160"/>
                </a:cubicBezTo>
                <a:cubicBezTo>
                  <a:pt x="709" y="199"/>
                  <a:pt x="1152" y="221"/>
                  <a:pt x="1280" y="232"/>
                </a:cubicBezTo>
              </a:path>
            </a:pathLst>
          </a:custGeom>
          <a:noFill/>
          <a:ln w="1270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Freeform 21"/>
          <p:cNvSpPr>
            <a:spLocks/>
          </p:cNvSpPr>
          <p:nvPr/>
        </p:nvSpPr>
        <p:spPr bwMode="auto">
          <a:xfrm>
            <a:off x="3517900" y="4165600"/>
            <a:ext cx="914400" cy="381000"/>
          </a:xfrm>
          <a:custGeom>
            <a:avLst/>
            <a:gdLst>
              <a:gd name="T0" fmla="*/ 0 w 576"/>
              <a:gd name="T1" fmla="*/ 0 h 240"/>
              <a:gd name="T2" fmla="*/ 288 w 576"/>
              <a:gd name="T3" fmla="*/ 168 h 240"/>
              <a:gd name="T4" fmla="*/ 576 w 576"/>
              <a:gd name="T5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240">
                <a:moveTo>
                  <a:pt x="0" y="0"/>
                </a:moveTo>
                <a:cubicBezTo>
                  <a:pt x="96" y="64"/>
                  <a:pt x="192" y="128"/>
                  <a:pt x="288" y="168"/>
                </a:cubicBezTo>
                <a:cubicBezTo>
                  <a:pt x="384" y="208"/>
                  <a:pt x="529" y="228"/>
                  <a:pt x="576" y="240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22"/>
          <p:cNvSpPr>
            <a:spLocks noChangeShapeType="1"/>
          </p:cNvSpPr>
          <p:nvPr/>
        </p:nvSpPr>
        <p:spPr bwMode="auto">
          <a:xfrm flipH="1" flipV="1">
            <a:off x="5372100" y="4495800"/>
            <a:ext cx="0" cy="838200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23"/>
          <p:cNvSpPr>
            <a:spLocks noChangeShapeType="1"/>
          </p:cNvSpPr>
          <p:nvPr/>
        </p:nvSpPr>
        <p:spPr bwMode="auto">
          <a:xfrm flipH="1" flipV="1">
            <a:off x="4468813" y="4152900"/>
            <a:ext cx="0" cy="11811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Freeform 24"/>
          <p:cNvSpPr>
            <a:spLocks/>
          </p:cNvSpPr>
          <p:nvPr/>
        </p:nvSpPr>
        <p:spPr bwMode="auto">
          <a:xfrm>
            <a:off x="4457700" y="4159250"/>
            <a:ext cx="914400" cy="381000"/>
          </a:xfrm>
          <a:custGeom>
            <a:avLst/>
            <a:gdLst>
              <a:gd name="T0" fmla="*/ 0 w 576"/>
              <a:gd name="T1" fmla="*/ 0 h 240"/>
              <a:gd name="T2" fmla="*/ 288 w 576"/>
              <a:gd name="T3" fmla="*/ 168 h 240"/>
              <a:gd name="T4" fmla="*/ 576 w 576"/>
              <a:gd name="T5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240">
                <a:moveTo>
                  <a:pt x="0" y="0"/>
                </a:moveTo>
                <a:cubicBezTo>
                  <a:pt x="96" y="64"/>
                  <a:pt x="192" y="128"/>
                  <a:pt x="288" y="168"/>
                </a:cubicBezTo>
                <a:cubicBezTo>
                  <a:pt x="384" y="208"/>
                  <a:pt x="529" y="228"/>
                  <a:pt x="576" y="24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25"/>
          <p:cNvSpPr txBox="1">
            <a:spLocks noChangeArrowheads="1"/>
          </p:cNvSpPr>
          <p:nvPr/>
        </p:nvSpPr>
        <p:spPr bwMode="auto">
          <a:xfrm>
            <a:off x="2032000" y="54102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- 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</a:t>
            </a:r>
          </a:p>
        </p:txBody>
      </p:sp>
      <p:sp>
        <p:nvSpPr>
          <p:cNvPr id="46" name="Text Box 26"/>
          <p:cNvSpPr txBox="1">
            <a:spLocks noChangeArrowheads="1"/>
          </p:cNvSpPr>
          <p:nvPr/>
        </p:nvSpPr>
        <p:spPr bwMode="auto">
          <a:xfrm>
            <a:off x="3111500" y="5410200"/>
            <a:ext cx="850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- 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</a:t>
            </a:r>
          </a:p>
        </p:txBody>
      </p:sp>
      <p:sp>
        <p:nvSpPr>
          <p:cNvPr id="47" name="Text Box 27"/>
          <p:cNvSpPr txBox="1">
            <a:spLocks noChangeArrowheads="1"/>
          </p:cNvSpPr>
          <p:nvPr/>
        </p:nvSpPr>
        <p:spPr bwMode="auto">
          <a:xfrm>
            <a:off x="4991100" y="54102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+ 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</a:t>
            </a:r>
          </a:p>
        </p:txBody>
      </p:sp>
      <p:sp>
        <p:nvSpPr>
          <p:cNvPr id="48" name="Text Box 28"/>
          <p:cNvSpPr txBox="1">
            <a:spLocks noChangeArrowheads="1"/>
          </p:cNvSpPr>
          <p:nvPr/>
        </p:nvSpPr>
        <p:spPr bwMode="auto">
          <a:xfrm>
            <a:off x="4178300" y="5383213"/>
            <a:ext cx="5334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lnSpc>
                <a:spcPct val="11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 29"/>
          <p:cNvSpPr>
            <a:spLocks/>
          </p:cNvSpPr>
          <p:nvPr/>
        </p:nvSpPr>
        <p:spPr bwMode="auto">
          <a:xfrm>
            <a:off x="5130800" y="2082800"/>
            <a:ext cx="242888" cy="90488"/>
          </a:xfrm>
          <a:custGeom>
            <a:avLst/>
            <a:gdLst>
              <a:gd name="T0" fmla="*/ 0 w 153"/>
              <a:gd name="T1" fmla="*/ 0 h 57"/>
              <a:gd name="T2" fmla="*/ 64 w 153"/>
              <a:gd name="T3" fmla="*/ 48 h 57"/>
              <a:gd name="T4" fmla="*/ 152 w 153"/>
              <a:gd name="T5" fmla="*/ 56 h 57"/>
              <a:gd name="T6" fmla="*/ 72 w 153"/>
              <a:gd name="T7" fmla="*/ 5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" h="57">
                <a:moveTo>
                  <a:pt x="0" y="0"/>
                </a:moveTo>
                <a:cubicBezTo>
                  <a:pt x="19" y="19"/>
                  <a:pt x="39" y="39"/>
                  <a:pt x="64" y="48"/>
                </a:cubicBezTo>
                <a:cubicBezTo>
                  <a:pt x="89" y="57"/>
                  <a:pt x="151" y="55"/>
                  <a:pt x="152" y="56"/>
                </a:cubicBezTo>
                <a:cubicBezTo>
                  <a:pt x="153" y="57"/>
                  <a:pt x="112" y="56"/>
                  <a:pt x="72" y="56"/>
                </a:cubicBezTo>
              </a:path>
            </a:pathLst>
          </a:custGeom>
          <a:noFill/>
          <a:ln w="12700" cap="flat" cmpd="sng">
            <a:solidFill>
              <a:srgbClr val="333399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30"/>
          <p:cNvSpPr>
            <a:spLocks noChangeArrowheads="1"/>
          </p:cNvSpPr>
          <p:nvPr/>
        </p:nvSpPr>
        <p:spPr bwMode="auto">
          <a:xfrm>
            <a:off x="2574925" y="3901190"/>
            <a:ext cx="169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accent1"/>
                </a:solidFill>
              </a:rPr>
              <a:t>Distribution of </a:t>
            </a:r>
            <a:r>
              <a:rPr lang="en-US" sz="1600" b="1" i="1" dirty="0">
                <a:solidFill>
                  <a:schemeClr val="accent1"/>
                </a:solidFill>
              </a:rPr>
              <a:t>t</a:t>
            </a:r>
            <a:r>
              <a:rPr lang="en-US" sz="1600" b="1" i="1" baseline="-25000" dirty="0">
                <a:solidFill>
                  <a:schemeClr val="accent1"/>
                </a:solidFill>
              </a:rPr>
              <a:t>0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6" name="Line 38"/>
          <p:cNvSpPr>
            <a:spLocks noChangeShapeType="1"/>
          </p:cNvSpPr>
          <p:nvPr/>
        </p:nvSpPr>
        <p:spPr bwMode="auto">
          <a:xfrm flipV="1">
            <a:off x="4419600" y="5168900"/>
            <a:ext cx="0" cy="174625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Text Box 45"/>
          <p:cNvSpPr txBox="1">
            <a:spLocks noChangeArrowheads="1"/>
          </p:cNvSpPr>
          <p:nvPr/>
        </p:nvSpPr>
        <p:spPr bwMode="auto">
          <a:xfrm>
            <a:off x="7527925" y="3532188"/>
            <a:ext cx="18415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6" name="Freeform 28"/>
          <p:cNvSpPr>
            <a:spLocks/>
          </p:cNvSpPr>
          <p:nvPr/>
        </p:nvSpPr>
        <p:spPr bwMode="auto">
          <a:xfrm>
            <a:off x="4889500" y="3454400"/>
            <a:ext cx="495300" cy="241300"/>
          </a:xfrm>
          <a:custGeom>
            <a:avLst/>
            <a:gdLst>
              <a:gd name="T0" fmla="*/ 0 w 312"/>
              <a:gd name="T1" fmla="*/ 0 h 152"/>
              <a:gd name="T2" fmla="*/ 120 w 312"/>
              <a:gd name="T3" fmla="*/ 104 h 152"/>
              <a:gd name="T4" fmla="*/ 312 w 312"/>
              <a:gd name="T5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2" h="152">
                <a:moveTo>
                  <a:pt x="0" y="0"/>
                </a:moveTo>
                <a:cubicBezTo>
                  <a:pt x="34" y="39"/>
                  <a:pt x="68" y="79"/>
                  <a:pt x="120" y="104"/>
                </a:cubicBezTo>
                <a:cubicBezTo>
                  <a:pt x="172" y="129"/>
                  <a:pt x="281" y="145"/>
                  <a:pt x="312" y="152"/>
                </a:cubicBezTo>
              </a:path>
            </a:pathLst>
          </a:custGeom>
          <a:noFill/>
          <a:ln w="12700" cap="flat" cmpd="sng">
            <a:solidFill>
              <a:srgbClr val="002060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4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Conjecture 1: Immediate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3"/>
              <p:cNvSpPr txBox="1">
                <a:spLocks noChangeArrowheads="1"/>
              </p:cNvSpPr>
              <p:nvPr/>
            </p:nvSpPr>
            <p:spPr bwMode="auto">
              <a:xfrm>
                <a:off x="76200" y="1447800"/>
                <a:ext cx="478496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b="1" dirty="0" smtClean="0">
                    <a:solidFill>
                      <a:srgbClr val="C00000"/>
                    </a:solidFill>
                    <a:latin typeface="cmsy10" pitchFamily="34" charset="0"/>
                  </a:rPr>
                  <a:t>) </a:t>
                </a:r>
                <a:r>
                  <a:rPr lang="en-US" sz="2800" b="1" dirty="0" smtClean="0">
                    <a:solidFill>
                      <a:srgbClr val="C00000"/>
                    </a:solidFill>
                  </a:rPr>
                  <a:t>Bubble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bursts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𝜼𝜿</m:t>
                    </m:r>
                  </m:oMath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447800"/>
                <a:ext cx="4784964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2679" t="-29412" b="-458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xmlns:a14="http://schemas.microsoft.com/office/drawing/2010/main"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ine 3"/>
          <p:cNvSpPr>
            <a:spLocks noChangeShapeType="1"/>
          </p:cNvSpPr>
          <p:nvPr/>
        </p:nvSpPr>
        <p:spPr bwMode="auto">
          <a:xfrm>
            <a:off x="985838" y="5348288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8682038" y="5424488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400" i="1">
                <a:solidFill>
                  <a:schemeClr val="tx1"/>
                </a:solidFill>
              </a:rPr>
              <a:t>t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9" name="Line 6"/>
          <p:cNvSpPr>
            <a:spLocks noChangeShapeType="1"/>
          </p:cNvSpPr>
          <p:nvPr/>
        </p:nvSpPr>
        <p:spPr bwMode="auto">
          <a:xfrm flipV="1">
            <a:off x="5386388" y="1320800"/>
            <a:ext cx="0" cy="40386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 flipV="1">
            <a:off x="4891088" y="3390900"/>
            <a:ext cx="0" cy="1981200"/>
          </a:xfrm>
          <a:prstGeom prst="line">
            <a:avLst/>
          </a:prstGeom>
          <a:noFill/>
          <a:ln w="12700">
            <a:solidFill>
              <a:srgbClr val="0000FF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 flipH="1" flipV="1">
            <a:off x="5145088" y="1968500"/>
            <a:ext cx="12700" cy="3390900"/>
          </a:xfrm>
          <a:prstGeom prst="line">
            <a:avLst/>
          </a:prstGeom>
          <a:noFill/>
          <a:ln w="12700">
            <a:solidFill>
              <a:srgbClr val="00008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Freeform 11"/>
          <p:cNvSpPr>
            <a:spLocks/>
          </p:cNvSpPr>
          <p:nvPr/>
        </p:nvSpPr>
        <p:spPr bwMode="auto">
          <a:xfrm>
            <a:off x="4471988" y="1316038"/>
            <a:ext cx="766762" cy="2824162"/>
          </a:xfrm>
          <a:custGeom>
            <a:avLst/>
            <a:gdLst>
              <a:gd name="T0" fmla="*/ 0 w 483"/>
              <a:gd name="T1" fmla="*/ 1779 h 1779"/>
              <a:gd name="T2" fmla="*/ 158 w 483"/>
              <a:gd name="T3" fmla="*/ 1629 h 1779"/>
              <a:gd name="T4" fmla="*/ 304 w 483"/>
              <a:gd name="T5" fmla="*/ 1159 h 1779"/>
              <a:gd name="T6" fmla="*/ 483 w 483"/>
              <a:gd name="T7" fmla="*/ 0 h 1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3" h="1779">
                <a:moveTo>
                  <a:pt x="0" y="1779"/>
                </a:moveTo>
                <a:cubicBezTo>
                  <a:pt x="26" y="1754"/>
                  <a:pt x="107" y="1732"/>
                  <a:pt x="158" y="1629"/>
                </a:cubicBezTo>
                <a:cubicBezTo>
                  <a:pt x="209" y="1526"/>
                  <a:pt x="250" y="1431"/>
                  <a:pt x="304" y="1159"/>
                </a:cubicBezTo>
                <a:cubicBezTo>
                  <a:pt x="358" y="887"/>
                  <a:pt x="446" y="241"/>
                  <a:pt x="483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12"/>
              <p:cNvSpPr txBox="1">
                <a:spLocks noChangeArrowheads="1"/>
              </p:cNvSpPr>
              <p:nvPr/>
            </p:nvSpPr>
            <p:spPr bwMode="auto">
              <a:xfrm>
                <a:off x="2411412" y="2140892"/>
                <a:ext cx="2922588" cy="90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hazard rate of the bubble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𝜆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𝜂𝜅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i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1412" y="2140892"/>
                <a:ext cx="2922588" cy="907108"/>
              </a:xfrm>
              <a:prstGeom prst="rect">
                <a:avLst/>
              </a:prstGeom>
              <a:blipFill rotWithShape="1">
                <a:blip r:embed="rId3"/>
                <a:stretch>
                  <a:fillRect l="-1879" t="-26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Line 14"/>
          <p:cNvSpPr>
            <a:spLocks noChangeShapeType="1"/>
          </p:cNvSpPr>
          <p:nvPr/>
        </p:nvSpPr>
        <p:spPr bwMode="auto">
          <a:xfrm flipH="1" flipV="1">
            <a:off x="4445000" y="4521200"/>
            <a:ext cx="0" cy="83820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15"/>
          <p:cNvSpPr>
            <a:spLocks noChangeShapeType="1"/>
          </p:cNvSpPr>
          <p:nvPr/>
        </p:nvSpPr>
        <p:spPr bwMode="auto">
          <a:xfrm flipH="1" flipV="1">
            <a:off x="3529013" y="4178300"/>
            <a:ext cx="0" cy="118110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AutoShape 16"/>
          <p:cNvSpPr>
            <a:spLocks/>
          </p:cNvSpPr>
          <p:nvPr/>
        </p:nvSpPr>
        <p:spPr bwMode="auto">
          <a:xfrm rot="10800000">
            <a:off x="3352800" y="4178300"/>
            <a:ext cx="88900" cy="1168400"/>
          </a:xfrm>
          <a:prstGeom prst="rightBrace">
            <a:avLst>
              <a:gd name="adj1" fmla="val 109524"/>
              <a:gd name="adj2" fmla="val 50134"/>
            </a:avLst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17"/>
              <p:cNvSpPr>
                <a:spLocks noChangeArrowheads="1"/>
              </p:cNvSpPr>
              <p:nvPr/>
            </p:nvSpPr>
            <p:spPr bwMode="auto">
              <a:xfrm>
                <a:off x="2435459" y="4343400"/>
                <a:ext cx="993541" cy="5654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Symbol" pitchFamily="18" charset="2"/>
                            </a:rPr>
                            <m:t>𝜆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Symbol" pitchFamily="18" charset="2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𝜆𝜂𝜅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5459" y="4343400"/>
                <a:ext cx="993541" cy="56541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xmlns:a14="http://schemas.microsoft.com/office/drawing/2010/main"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ine 18"/>
          <p:cNvSpPr>
            <a:spLocks noChangeShapeType="1"/>
          </p:cNvSpPr>
          <p:nvPr/>
        </p:nvSpPr>
        <p:spPr bwMode="auto">
          <a:xfrm flipV="1">
            <a:off x="2374900" y="4800600"/>
            <a:ext cx="1588" cy="581025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9"/>
          <p:cNvSpPr>
            <a:spLocks noChangeShapeType="1"/>
          </p:cNvSpPr>
          <p:nvPr/>
        </p:nvSpPr>
        <p:spPr bwMode="auto">
          <a:xfrm flipV="1">
            <a:off x="3048000" y="5029200"/>
            <a:ext cx="0" cy="320675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Freeform 20"/>
          <p:cNvSpPr>
            <a:spLocks/>
          </p:cNvSpPr>
          <p:nvPr/>
        </p:nvSpPr>
        <p:spPr bwMode="auto">
          <a:xfrm>
            <a:off x="2387600" y="4800600"/>
            <a:ext cx="2032000" cy="368300"/>
          </a:xfrm>
          <a:custGeom>
            <a:avLst/>
            <a:gdLst>
              <a:gd name="T0" fmla="*/ 0 w 1280"/>
              <a:gd name="T1" fmla="*/ 0 h 232"/>
              <a:gd name="T2" fmla="*/ 496 w 1280"/>
              <a:gd name="T3" fmla="*/ 160 h 232"/>
              <a:gd name="T4" fmla="*/ 1280 w 1280"/>
              <a:gd name="T5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80" h="232">
                <a:moveTo>
                  <a:pt x="0" y="0"/>
                </a:moveTo>
                <a:cubicBezTo>
                  <a:pt x="141" y="60"/>
                  <a:pt x="283" y="121"/>
                  <a:pt x="496" y="160"/>
                </a:cubicBezTo>
                <a:cubicBezTo>
                  <a:pt x="709" y="199"/>
                  <a:pt x="1152" y="221"/>
                  <a:pt x="1280" y="232"/>
                </a:cubicBezTo>
              </a:path>
            </a:pathLst>
          </a:custGeom>
          <a:noFill/>
          <a:ln w="1270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Freeform 21"/>
          <p:cNvSpPr>
            <a:spLocks/>
          </p:cNvSpPr>
          <p:nvPr/>
        </p:nvSpPr>
        <p:spPr bwMode="auto">
          <a:xfrm>
            <a:off x="3517900" y="4165600"/>
            <a:ext cx="914400" cy="381000"/>
          </a:xfrm>
          <a:custGeom>
            <a:avLst/>
            <a:gdLst>
              <a:gd name="T0" fmla="*/ 0 w 576"/>
              <a:gd name="T1" fmla="*/ 0 h 240"/>
              <a:gd name="T2" fmla="*/ 288 w 576"/>
              <a:gd name="T3" fmla="*/ 168 h 240"/>
              <a:gd name="T4" fmla="*/ 576 w 576"/>
              <a:gd name="T5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240">
                <a:moveTo>
                  <a:pt x="0" y="0"/>
                </a:moveTo>
                <a:cubicBezTo>
                  <a:pt x="96" y="64"/>
                  <a:pt x="192" y="128"/>
                  <a:pt x="288" y="168"/>
                </a:cubicBezTo>
                <a:cubicBezTo>
                  <a:pt x="384" y="208"/>
                  <a:pt x="529" y="228"/>
                  <a:pt x="576" y="240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22"/>
          <p:cNvSpPr>
            <a:spLocks noChangeShapeType="1"/>
          </p:cNvSpPr>
          <p:nvPr/>
        </p:nvSpPr>
        <p:spPr bwMode="auto">
          <a:xfrm flipH="1" flipV="1">
            <a:off x="5372100" y="4495800"/>
            <a:ext cx="0" cy="838200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23"/>
          <p:cNvSpPr>
            <a:spLocks noChangeShapeType="1"/>
          </p:cNvSpPr>
          <p:nvPr/>
        </p:nvSpPr>
        <p:spPr bwMode="auto">
          <a:xfrm flipH="1" flipV="1">
            <a:off x="4468813" y="4152900"/>
            <a:ext cx="0" cy="11811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Freeform 24"/>
          <p:cNvSpPr>
            <a:spLocks/>
          </p:cNvSpPr>
          <p:nvPr/>
        </p:nvSpPr>
        <p:spPr bwMode="auto">
          <a:xfrm>
            <a:off x="4457700" y="4159250"/>
            <a:ext cx="914400" cy="381000"/>
          </a:xfrm>
          <a:custGeom>
            <a:avLst/>
            <a:gdLst>
              <a:gd name="T0" fmla="*/ 0 w 576"/>
              <a:gd name="T1" fmla="*/ 0 h 240"/>
              <a:gd name="T2" fmla="*/ 288 w 576"/>
              <a:gd name="T3" fmla="*/ 168 h 240"/>
              <a:gd name="T4" fmla="*/ 576 w 576"/>
              <a:gd name="T5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240">
                <a:moveTo>
                  <a:pt x="0" y="0"/>
                </a:moveTo>
                <a:cubicBezTo>
                  <a:pt x="96" y="64"/>
                  <a:pt x="192" y="128"/>
                  <a:pt x="288" y="168"/>
                </a:cubicBezTo>
                <a:cubicBezTo>
                  <a:pt x="384" y="208"/>
                  <a:pt x="529" y="228"/>
                  <a:pt x="576" y="24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25"/>
          <p:cNvSpPr txBox="1">
            <a:spLocks noChangeArrowheads="1"/>
          </p:cNvSpPr>
          <p:nvPr/>
        </p:nvSpPr>
        <p:spPr bwMode="auto">
          <a:xfrm>
            <a:off x="2032000" y="54102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- 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</a:t>
            </a:r>
          </a:p>
        </p:txBody>
      </p:sp>
      <p:sp>
        <p:nvSpPr>
          <p:cNvPr id="46" name="Text Box 26"/>
          <p:cNvSpPr txBox="1">
            <a:spLocks noChangeArrowheads="1"/>
          </p:cNvSpPr>
          <p:nvPr/>
        </p:nvSpPr>
        <p:spPr bwMode="auto">
          <a:xfrm>
            <a:off x="3111500" y="5410200"/>
            <a:ext cx="850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- 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</a:t>
            </a:r>
          </a:p>
        </p:txBody>
      </p:sp>
      <p:sp>
        <p:nvSpPr>
          <p:cNvPr id="47" name="Text Box 27"/>
          <p:cNvSpPr txBox="1">
            <a:spLocks noChangeArrowheads="1"/>
          </p:cNvSpPr>
          <p:nvPr/>
        </p:nvSpPr>
        <p:spPr bwMode="auto">
          <a:xfrm>
            <a:off x="4991100" y="54102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+ 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</a:t>
            </a:r>
          </a:p>
        </p:txBody>
      </p:sp>
      <p:sp>
        <p:nvSpPr>
          <p:cNvPr id="48" name="Text Box 28"/>
          <p:cNvSpPr txBox="1">
            <a:spLocks noChangeArrowheads="1"/>
          </p:cNvSpPr>
          <p:nvPr/>
        </p:nvSpPr>
        <p:spPr bwMode="auto">
          <a:xfrm>
            <a:off x="4178300" y="5383213"/>
            <a:ext cx="5334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lnSpc>
                <a:spcPct val="11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 29"/>
          <p:cNvSpPr>
            <a:spLocks/>
          </p:cNvSpPr>
          <p:nvPr/>
        </p:nvSpPr>
        <p:spPr bwMode="auto">
          <a:xfrm>
            <a:off x="5130800" y="2082800"/>
            <a:ext cx="242888" cy="90488"/>
          </a:xfrm>
          <a:custGeom>
            <a:avLst/>
            <a:gdLst>
              <a:gd name="T0" fmla="*/ 0 w 153"/>
              <a:gd name="T1" fmla="*/ 0 h 57"/>
              <a:gd name="T2" fmla="*/ 64 w 153"/>
              <a:gd name="T3" fmla="*/ 48 h 57"/>
              <a:gd name="T4" fmla="*/ 152 w 153"/>
              <a:gd name="T5" fmla="*/ 56 h 57"/>
              <a:gd name="T6" fmla="*/ 72 w 153"/>
              <a:gd name="T7" fmla="*/ 5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" h="57">
                <a:moveTo>
                  <a:pt x="0" y="0"/>
                </a:moveTo>
                <a:cubicBezTo>
                  <a:pt x="19" y="19"/>
                  <a:pt x="39" y="39"/>
                  <a:pt x="64" y="48"/>
                </a:cubicBezTo>
                <a:cubicBezTo>
                  <a:pt x="89" y="57"/>
                  <a:pt x="151" y="55"/>
                  <a:pt x="152" y="56"/>
                </a:cubicBezTo>
                <a:cubicBezTo>
                  <a:pt x="153" y="57"/>
                  <a:pt x="112" y="56"/>
                  <a:pt x="72" y="56"/>
                </a:cubicBezTo>
              </a:path>
            </a:pathLst>
          </a:custGeom>
          <a:noFill/>
          <a:ln w="12700" cap="flat" cmpd="sng">
            <a:solidFill>
              <a:srgbClr val="333399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30"/>
          <p:cNvSpPr>
            <a:spLocks noChangeArrowheads="1"/>
          </p:cNvSpPr>
          <p:nvPr/>
        </p:nvSpPr>
        <p:spPr bwMode="auto">
          <a:xfrm>
            <a:off x="2574925" y="3901190"/>
            <a:ext cx="169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accent1"/>
                </a:solidFill>
              </a:rPr>
              <a:t>Distribution of </a:t>
            </a:r>
            <a:r>
              <a:rPr lang="en-US" sz="1600" b="1" i="1" dirty="0">
                <a:solidFill>
                  <a:schemeClr val="accent1"/>
                </a:solidFill>
              </a:rPr>
              <a:t>t</a:t>
            </a:r>
            <a:r>
              <a:rPr lang="en-US" sz="1600" b="1" i="1" baseline="-25000" dirty="0">
                <a:solidFill>
                  <a:schemeClr val="accent1"/>
                </a:solidFill>
              </a:rPr>
              <a:t>0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6" name="Line 38"/>
          <p:cNvSpPr>
            <a:spLocks noChangeShapeType="1"/>
          </p:cNvSpPr>
          <p:nvPr/>
        </p:nvSpPr>
        <p:spPr bwMode="auto">
          <a:xfrm flipV="1">
            <a:off x="4419600" y="5168900"/>
            <a:ext cx="0" cy="174625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41"/>
              <p:cNvSpPr txBox="1">
                <a:spLocks noChangeArrowheads="1"/>
              </p:cNvSpPr>
              <p:nvPr/>
            </p:nvSpPr>
            <p:spPr bwMode="auto">
              <a:xfrm>
                <a:off x="5775325" y="1232578"/>
                <a:ext cx="3057247" cy="10640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Recall the sell out condition: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75325" y="1232578"/>
                <a:ext cx="3057247" cy="1064074"/>
              </a:xfrm>
              <a:prstGeom prst="rect">
                <a:avLst/>
              </a:prstGeom>
              <a:blipFill rotWithShape="1">
                <a:blip r:embed="rId5"/>
                <a:stretch>
                  <a:fillRect l="-1594" t="-2286" r="-13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 Box 45"/>
          <p:cNvSpPr txBox="1">
            <a:spLocks noChangeArrowheads="1"/>
          </p:cNvSpPr>
          <p:nvPr/>
        </p:nvSpPr>
        <p:spPr bwMode="auto">
          <a:xfrm>
            <a:off x="7527925" y="3532188"/>
            <a:ext cx="18415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" name="Freeform 28"/>
          <p:cNvSpPr>
            <a:spLocks/>
          </p:cNvSpPr>
          <p:nvPr/>
        </p:nvSpPr>
        <p:spPr bwMode="auto">
          <a:xfrm>
            <a:off x="4889500" y="3454400"/>
            <a:ext cx="495300" cy="241300"/>
          </a:xfrm>
          <a:custGeom>
            <a:avLst/>
            <a:gdLst>
              <a:gd name="T0" fmla="*/ 0 w 312"/>
              <a:gd name="T1" fmla="*/ 0 h 152"/>
              <a:gd name="T2" fmla="*/ 120 w 312"/>
              <a:gd name="T3" fmla="*/ 104 h 152"/>
              <a:gd name="T4" fmla="*/ 312 w 312"/>
              <a:gd name="T5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2" h="152">
                <a:moveTo>
                  <a:pt x="0" y="0"/>
                </a:moveTo>
                <a:cubicBezTo>
                  <a:pt x="34" y="39"/>
                  <a:pt x="68" y="79"/>
                  <a:pt x="120" y="104"/>
                </a:cubicBezTo>
                <a:cubicBezTo>
                  <a:pt x="172" y="129"/>
                  <a:pt x="281" y="145"/>
                  <a:pt x="312" y="152"/>
                </a:cubicBezTo>
              </a:path>
            </a:pathLst>
          </a:custGeom>
          <a:noFill/>
          <a:ln w="12700" cap="flat" cmpd="sng">
            <a:solidFill>
              <a:srgbClr val="002060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2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Conjecture 1: Immediate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3"/>
              <p:cNvSpPr txBox="1">
                <a:spLocks noChangeArrowheads="1"/>
              </p:cNvSpPr>
              <p:nvPr/>
            </p:nvSpPr>
            <p:spPr bwMode="auto">
              <a:xfrm>
                <a:off x="76200" y="1447800"/>
                <a:ext cx="478496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b="1" dirty="0" smtClean="0">
                    <a:solidFill>
                      <a:srgbClr val="C00000"/>
                    </a:solidFill>
                    <a:latin typeface="cmsy10" pitchFamily="34" charset="0"/>
                  </a:rPr>
                  <a:t>) </a:t>
                </a:r>
                <a:r>
                  <a:rPr lang="en-US" sz="2800" b="1" dirty="0" smtClean="0">
                    <a:solidFill>
                      <a:srgbClr val="C00000"/>
                    </a:solidFill>
                  </a:rPr>
                  <a:t>Bubble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bursts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𝜼𝜿</m:t>
                    </m:r>
                  </m:oMath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447800"/>
                <a:ext cx="4784964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2679" t="-29412" b="-458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xmlns:a14="http://schemas.microsoft.com/office/drawing/2010/main"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ine 3"/>
          <p:cNvSpPr>
            <a:spLocks noChangeShapeType="1"/>
          </p:cNvSpPr>
          <p:nvPr/>
        </p:nvSpPr>
        <p:spPr bwMode="auto">
          <a:xfrm>
            <a:off x="985838" y="5348288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8682038" y="5424488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400" i="1">
                <a:solidFill>
                  <a:schemeClr val="tx1"/>
                </a:solidFill>
              </a:rPr>
              <a:t>t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9" name="Line 6"/>
          <p:cNvSpPr>
            <a:spLocks noChangeShapeType="1"/>
          </p:cNvSpPr>
          <p:nvPr/>
        </p:nvSpPr>
        <p:spPr bwMode="auto">
          <a:xfrm flipV="1">
            <a:off x="5386388" y="1320800"/>
            <a:ext cx="0" cy="40386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 flipV="1">
            <a:off x="4891088" y="3390900"/>
            <a:ext cx="0" cy="1981200"/>
          </a:xfrm>
          <a:prstGeom prst="line">
            <a:avLst/>
          </a:prstGeom>
          <a:noFill/>
          <a:ln w="12700">
            <a:solidFill>
              <a:srgbClr val="0000FF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 flipH="1" flipV="1">
            <a:off x="5145088" y="1968500"/>
            <a:ext cx="12700" cy="3390900"/>
          </a:xfrm>
          <a:prstGeom prst="line">
            <a:avLst/>
          </a:prstGeom>
          <a:noFill/>
          <a:ln w="12700">
            <a:solidFill>
              <a:srgbClr val="00008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Freeform 11"/>
          <p:cNvSpPr>
            <a:spLocks/>
          </p:cNvSpPr>
          <p:nvPr/>
        </p:nvSpPr>
        <p:spPr bwMode="auto">
          <a:xfrm>
            <a:off x="4471988" y="1316038"/>
            <a:ext cx="766762" cy="2824162"/>
          </a:xfrm>
          <a:custGeom>
            <a:avLst/>
            <a:gdLst>
              <a:gd name="T0" fmla="*/ 0 w 483"/>
              <a:gd name="T1" fmla="*/ 1779 h 1779"/>
              <a:gd name="T2" fmla="*/ 158 w 483"/>
              <a:gd name="T3" fmla="*/ 1629 h 1779"/>
              <a:gd name="T4" fmla="*/ 304 w 483"/>
              <a:gd name="T5" fmla="*/ 1159 h 1779"/>
              <a:gd name="T6" fmla="*/ 483 w 483"/>
              <a:gd name="T7" fmla="*/ 0 h 1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3" h="1779">
                <a:moveTo>
                  <a:pt x="0" y="1779"/>
                </a:moveTo>
                <a:cubicBezTo>
                  <a:pt x="26" y="1754"/>
                  <a:pt x="107" y="1732"/>
                  <a:pt x="158" y="1629"/>
                </a:cubicBezTo>
                <a:cubicBezTo>
                  <a:pt x="209" y="1526"/>
                  <a:pt x="250" y="1431"/>
                  <a:pt x="304" y="1159"/>
                </a:cubicBezTo>
                <a:cubicBezTo>
                  <a:pt x="358" y="887"/>
                  <a:pt x="446" y="241"/>
                  <a:pt x="483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12"/>
              <p:cNvSpPr txBox="1">
                <a:spLocks noChangeArrowheads="1"/>
              </p:cNvSpPr>
              <p:nvPr/>
            </p:nvSpPr>
            <p:spPr bwMode="auto">
              <a:xfrm>
                <a:off x="2411412" y="2140892"/>
                <a:ext cx="2922588" cy="90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hazard rate of the bubble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𝜆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𝜂𝜅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i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1412" y="2140892"/>
                <a:ext cx="2922588" cy="907108"/>
              </a:xfrm>
              <a:prstGeom prst="rect">
                <a:avLst/>
              </a:prstGeom>
              <a:blipFill rotWithShape="1">
                <a:blip r:embed="rId3"/>
                <a:stretch>
                  <a:fillRect l="-1879" t="-26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Line 14"/>
          <p:cNvSpPr>
            <a:spLocks noChangeShapeType="1"/>
          </p:cNvSpPr>
          <p:nvPr/>
        </p:nvSpPr>
        <p:spPr bwMode="auto">
          <a:xfrm flipH="1" flipV="1">
            <a:off x="4445000" y="4521200"/>
            <a:ext cx="0" cy="83820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15"/>
          <p:cNvSpPr>
            <a:spLocks noChangeShapeType="1"/>
          </p:cNvSpPr>
          <p:nvPr/>
        </p:nvSpPr>
        <p:spPr bwMode="auto">
          <a:xfrm flipH="1" flipV="1">
            <a:off x="3529013" y="4178300"/>
            <a:ext cx="0" cy="118110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AutoShape 16"/>
          <p:cNvSpPr>
            <a:spLocks/>
          </p:cNvSpPr>
          <p:nvPr/>
        </p:nvSpPr>
        <p:spPr bwMode="auto">
          <a:xfrm rot="10800000">
            <a:off x="3352800" y="4178300"/>
            <a:ext cx="88900" cy="1168400"/>
          </a:xfrm>
          <a:prstGeom prst="rightBrace">
            <a:avLst>
              <a:gd name="adj1" fmla="val 109524"/>
              <a:gd name="adj2" fmla="val 50134"/>
            </a:avLst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17"/>
              <p:cNvSpPr>
                <a:spLocks noChangeArrowheads="1"/>
              </p:cNvSpPr>
              <p:nvPr/>
            </p:nvSpPr>
            <p:spPr bwMode="auto">
              <a:xfrm>
                <a:off x="2435459" y="4343400"/>
                <a:ext cx="993541" cy="5654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Symbol" pitchFamily="18" charset="2"/>
                            </a:rPr>
                            <m:t>𝜆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Symbol" pitchFamily="18" charset="2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𝜆𝜂𝜅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5459" y="4343400"/>
                <a:ext cx="993541" cy="56541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xmlns:a14="http://schemas.microsoft.com/office/drawing/2010/main"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ine 18"/>
          <p:cNvSpPr>
            <a:spLocks noChangeShapeType="1"/>
          </p:cNvSpPr>
          <p:nvPr/>
        </p:nvSpPr>
        <p:spPr bwMode="auto">
          <a:xfrm flipV="1">
            <a:off x="2374900" y="4800600"/>
            <a:ext cx="1588" cy="581025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9"/>
          <p:cNvSpPr>
            <a:spLocks noChangeShapeType="1"/>
          </p:cNvSpPr>
          <p:nvPr/>
        </p:nvSpPr>
        <p:spPr bwMode="auto">
          <a:xfrm flipV="1">
            <a:off x="3048000" y="5029200"/>
            <a:ext cx="0" cy="320675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Freeform 20"/>
          <p:cNvSpPr>
            <a:spLocks/>
          </p:cNvSpPr>
          <p:nvPr/>
        </p:nvSpPr>
        <p:spPr bwMode="auto">
          <a:xfrm>
            <a:off x="2387600" y="4800600"/>
            <a:ext cx="2032000" cy="368300"/>
          </a:xfrm>
          <a:custGeom>
            <a:avLst/>
            <a:gdLst>
              <a:gd name="T0" fmla="*/ 0 w 1280"/>
              <a:gd name="T1" fmla="*/ 0 h 232"/>
              <a:gd name="T2" fmla="*/ 496 w 1280"/>
              <a:gd name="T3" fmla="*/ 160 h 232"/>
              <a:gd name="T4" fmla="*/ 1280 w 1280"/>
              <a:gd name="T5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80" h="232">
                <a:moveTo>
                  <a:pt x="0" y="0"/>
                </a:moveTo>
                <a:cubicBezTo>
                  <a:pt x="141" y="60"/>
                  <a:pt x="283" y="121"/>
                  <a:pt x="496" y="160"/>
                </a:cubicBezTo>
                <a:cubicBezTo>
                  <a:pt x="709" y="199"/>
                  <a:pt x="1152" y="221"/>
                  <a:pt x="1280" y="232"/>
                </a:cubicBezTo>
              </a:path>
            </a:pathLst>
          </a:custGeom>
          <a:noFill/>
          <a:ln w="1270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Freeform 21"/>
          <p:cNvSpPr>
            <a:spLocks/>
          </p:cNvSpPr>
          <p:nvPr/>
        </p:nvSpPr>
        <p:spPr bwMode="auto">
          <a:xfrm>
            <a:off x="3517900" y="4165600"/>
            <a:ext cx="914400" cy="381000"/>
          </a:xfrm>
          <a:custGeom>
            <a:avLst/>
            <a:gdLst>
              <a:gd name="T0" fmla="*/ 0 w 576"/>
              <a:gd name="T1" fmla="*/ 0 h 240"/>
              <a:gd name="T2" fmla="*/ 288 w 576"/>
              <a:gd name="T3" fmla="*/ 168 h 240"/>
              <a:gd name="T4" fmla="*/ 576 w 576"/>
              <a:gd name="T5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240">
                <a:moveTo>
                  <a:pt x="0" y="0"/>
                </a:moveTo>
                <a:cubicBezTo>
                  <a:pt x="96" y="64"/>
                  <a:pt x="192" y="128"/>
                  <a:pt x="288" y="168"/>
                </a:cubicBezTo>
                <a:cubicBezTo>
                  <a:pt x="384" y="208"/>
                  <a:pt x="529" y="228"/>
                  <a:pt x="576" y="240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22"/>
          <p:cNvSpPr>
            <a:spLocks noChangeShapeType="1"/>
          </p:cNvSpPr>
          <p:nvPr/>
        </p:nvSpPr>
        <p:spPr bwMode="auto">
          <a:xfrm flipH="1" flipV="1">
            <a:off x="5372100" y="4495800"/>
            <a:ext cx="0" cy="838200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23"/>
          <p:cNvSpPr>
            <a:spLocks noChangeShapeType="1"/>
          </p:cNvSpPr>
          <p:nvPr/>
        </p:nvSpPr>
        <p:spPr bwMode="auto">
          <a:xfrm flipH="1" flipV="1">
            <a:off x="4468813" y="4152900"/>
            <a:ext cx="0" cy="11811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Freeform 24"/>
          <p:cNvSpPr>
            <a:spLocks/>
          </p:cNvSpPr>
          <p:nvPr/>
        </p:nvSpPr>
        <p:spPr bwMode="auto">
          <a:xfrm>
            <a:off x="4457700" y="4159250"/>
            <a:ext cx="914400" cy="381000"/>
          </a:xfrm>
          <a:custGeom>
            <a:avLst/>
            <a:gdLst>
              <a:gd name="T0" fmla="*/ 0 w 576"/>
              <a:gd name="T1" fmla="*/ 0 h 240"/>
              <a:gd name="T2" fmla="*/ 288 w 576"/>
              <a:gd name="T3" fmla="*/ 168 h 240"/>
              <a:gd name="T4" fmla="*/ 576 w 576"/>
              <a:gd name="T5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240">
                <a:moveTo>
                  <a:pt x="0" y="0"/>
                </a:moveTo>
                <a:cubicBezTo>
                  <a:pt x="96" y="64"/>
                  <a:pt x="192" y="128"/>
                  <a:pt x="288" y="168"/>
                </a:cubicBezTo>
                <a:cubicBezTo>
                  <a:pt x="384" y="208"/>
                  <a:pt x="529" y="228"/>
                  <a:pt x="576" y="24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25"/>
          <p:cNvSpPr txBox="1">
            <a:spLocks noChangeArrowheads="1"/>
          </p:cNvSpPr>
          <p:nvPr/>
        </p:nvSpPr>
        <p:spPr bwMode="auto">
          <a:xfrm>
            <a:off x="2032000" y="54102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- 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</a:t>
            </a:r>
          </a:p>
        </p:txBody>
      </p:sp>
      <p:sp>
        <p:nvSpPr>
          <p:cNvPr id="46" name="Text Box 26"/>
          <p:cNvSpPr txBox="1">
            <a:spLocks noChangeArrowheads="1"/>
          </p:cNvSpPr>
          <p:nvPr/>
        </p:nvSpPr>
        <p:spPr bwMode="auto">
          <a:xfrm>
            <a:off x="3111500" y="5410200"/>
            <a:ext cx="850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- 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</a:t>
            </a:r>
          </a:p>
        </p:txBody>
      </p:sp>
      <p:sp>
        <p:nvSpPr>
          <p:cNvPr id="47" name="Text Box 27"/>
          <p:cNvSpPr txBox="1">
            <a:spLocks noChangeArrowheads="1"/>
          </p:cNvSpPr>
          <p:nvPr/>
        </p:nvSpPr>
        <p:spPr bwMode="auto">
          <a:xfrm>
            <a:off x="4991100" y="54102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+ 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</a:t>
            </a:r>
          </a:p>
        </p:txBody>
      </p:sp>
      <p:sp>
        <p:nvSpPr>
          <p:cNvPr id="48" name="Text Box 28"/>
          <p:cNvSpPr txBox="1">
            <a:spLocks noChangeArrowheads="1"/>
          </p:cNvSpPr>
          <p:nvPr/>
        </p:nvSpPr>
        <p:spPr bwMode="auto">
          <a:xfrm>
            <a:off x="4178300" y="5383213"/>
            <a:ext cx="5334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lnSpc>
                <a:spcPct val="11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 29"/>
          <p:cNvSpPr>
            <a:spLocks/>
          </p:cNvSpPr>
          <p:nvPr/>
        </p:nvSpPr>
        <p:spPr bwMode="auto">
          <a:xfrm>
            <a:off x="5130800" y="2082800"/>
            <a:ext cx="242888" cy="90488"/>
          </a:xfrm>
          <a:custGeom>
            <a:avLst/>
            <a:gdLst>
              <a:gd name="T0" fmla="*/ 0 w 153"/>
              <a:gd name="T1" fmla="*/ 0 h 57"/>
              <a:gd name="T2" fmla="*/ 64 w 153"/>
              <a:gd name="T3" fmla="*/ 48 h 57"/>
              <a:gd name="T4" fmla="*/ 152 w 153"/>
              <a:gd name="T5" fmla="*/ 56 h 57"/>
              <a:gd name="T6" fmla="*/ 72 w 153"/>
              <a:gd name="T7" fmla="*/ 5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" h="57">
                <a:moveTo>
                  <a:pt x="0" y="0"/>
                </a:moveTo>
                <a:cubicBezTo>
                  <a:pt x="19" y="19"/>
                  <a:pt x="39" y="39"/>
                  <a:pt x="64" y="48"/>
                </a:cubicBezTo>
                <a:cubicBezTo>
                  <a:pt x="89" y="57"/>
                  <a:pt x="151" y="55"/>
                  <a:pt x="152" y="56"/>
                </a:cubicBezTo>
                <a:cubicBezTo>
                  <a:pt x="153" y="57"/>
                  <a:pt x="112" y="56"/>
                  <a:pt x="72" y="56"/>
                </a:cubicBezTo>
              </a:path>
            </a:pathLst>
          </a:custGeom>
          <a:noFill/>
          <a:ln w="12700" cap="flat" cmpd="sng">
            <a:solidFill>
              <a:srgbClr val="333399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30"/>
          <p:cNvSpPr>
            <a:spLocks noChangeArrowheads="1"/>
          </p:cNvSpPr>
          <p:nvPr/>
        </p:nvSpPr>
        <p:spPr bwMode="auto">
          <a:xfrm>
            <a:off x="2574925" y="3901190"/>
            <a:ext cx="169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accent1"/>
                </a:solidFill>
              </a:rPr>
              <a:t>Distribution of </a:t>
            </a:r>
            <a:r>
              <a:rPr lang="en-US" sz="1600" b="1" i="1" dirty="0">
                <a:solidFill>
                  <a:schemeClr val="accent1"/>
                </a:solidFill>
              </a:rPr>
              <a:t>t</a:t>
            </a:r>
            <a:r>
              <a:rPr lang="en-US" sz="1600" b="1" i="1" baseline="-25000" dirty="0">
                <a:solidFill>
                  <a:schemeClr val="accent1"/>
                </a:solidFill>
              </a:rPr>
              <a:t>0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1" name="Line 33"/>
          <p:cNvSpPr>
            <a:spLocks noChangeShapeType="1"/>
          </p:cNvSpPr>
          <p:nvPr/>
        </p:nvSpPr>
        <p:spPr bwMode="auto">
          <a:xfrm>
            <a:off x="4787900" y="3733800"/>
            <a:ext cx="0" cy="1600200"/>
          </a:xfrm>
          <a:prstGeom prst="line">
            <a:avLst/>
          </a:prstGeom>
          <a:noFill/>
          <a:ln w="38100">
            <a:solidFill>
              <a:srgbClr val="99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34"/>
          <p:cNvSpPr>
            <a:spLocks noChangeShapeType="1"/>
          </p:cNvSpPr>
          <p:nvPr/>
        </p:nvSpPr>
        <p:spPr bwMode="auto">
          <a:xfrm flipV="1">
            <a:off x="4787900" y="5410200"/>
            <a:ext cx="0" cy="53340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Text Box 35"/>
          <p:cNvSpPr txBox="1">
            <a:spLocks noChangeArrowheads="1"/>
          </p:cNvSpPr>
          <p:nvPr/>
        </p:nvSpPr>
        <p:spPr bwMode="auto">
          <a:xfrm>
            <a:off x="3732213" y="5862529"/>
            <a:ext cx="14927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dirty="0"/>
              <a:t>optimal time </a:t>
            </a:r>
          </a:p>
          <a:p>
            <a:r>
              <a:rPr lang="en-US" dirty="0"/>
              <a:t>to attack </a:t>
            </a:r>
            <a:r>
              <a:rPr lang="en-US" i="1" dirty="0" err="1"/>
              <a:t>t</a:t>
            </a:r>
            <a:r>
              <a:rPr lang="en-US" i="1" baseline="-25000" dirty="0" err="1"/>
              <a:t>i</a:t>
            </a:r>
            <a:r>
              <a:rPr lang="en-US" i="1" dirty="0"/>
              <a:t>+</a:t>
            </a:r>
            <a:r>
              <a:rPr lang="en-US" i="1" dirty="0">
                <a:latin typeface="Symbol" pitchFamily="18" charset="2"/>
                <a:sym typeface="Symbol" pitchFamily="18" charset="2"/>
              </a:rPr>
              <a:t></a:t>
            </a:r>
            <a:r>
              <a:rPr lang="en-US" baseline="-25000" dirty="0"/>
              <a:t>i</a:t>
            </a:r>
            <a:endParaRPr lang="en-US" sz="1400" dirty="0"/>
          </a:p>
        </p:txBody>
      </p:sp>
      <p:sp>
        <p:nvSpPr>
          <p:cNvPr id="54" name="Text Box 36"/>
          <p:cNvSpPr txBox="1">
            <a:spLocks noChangeArrowheads="1"/>
          </p:cNvSpPr>
          <p:nvPr/>
        </p:nvSpPr>
        <p:spPr bwMode="auto">
          <a:xfrm>
            <a:off x="5329238" y="6046427"/>
            <a:ext cx="4424362" cy="52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)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“delayed attack is optimal”</a:t>
            </a:r>
          </a:p>
          <a:p>
            <a:pPr>
              <a:lnSpc>
                <a:spcPct val="30000"/>
              </a:lnSpc>
            </a:pP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56" name="Line 38"/>
          <p:cNvSpPr>
            <a:spLocks noChangeShapeType="1"/>
          </p:cNvSpPr>
          <p:nvPr/>
        </p:nvSpPr>
        <p:spPr bwMode="auto">
          <a:xfrm flipV="1">
            <a:off x="4419600" y="5168900"/>
            <a:ext cx="0" cy="174625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Text Box 32"/>
          <p:cNvSpPr txBox="1">
            <a:spLocks noChangeArrowheads="1"/>
          </p:cNvSpPr>
          <p:nvPr/>
        </p:nvSpPr>
        <p:spPr bwMode="auto">
          <a:xfrm>
            <a:off x="5619750" y="3344863"/>
            <a:ext cx="35242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</a:rPr>
              <a:t>bubble appreciation / bubble size</a:t>
            </a:r>
          </a:p>
        </p:txBody>
      </p:sp>
      <p:sp>
        <p:nvSpPr>
          <p:cNvPr id="58" name="Freeform 39"/>
          <p:cNvSpPr>
            <a:spLocks/>
          </p:cNvSpPr>
          <p:nvPr/>
        </p:nvSpPr>
        <p:spPr bwMode="auto">
          <a:xfrm>
            <a:off x="863600" y="2451100"/>
            <a:ext cx="8013700" cy="1490663"/>
          </a:xfrm>
          <a:custGeom>
            <a:avLst/>
            <a:gdLst>
              <a:gd name="T0" fmla="*/ 0 w 5048"/>
              <a:gd name="T1" fmla="*/ 0 h 939"/>
              <a:gd name="T2" fmla="*/ 2232 w 5048"/>
              <a:gd name="T3" fmla="*/ 792 h 939"/>
              <a:gd name="T4" fmla="*/ 5048 w 5048"/>
              <a:gd name="T5" fmla="*/ 880 h 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48" h="939">
                <a:moveTo>
                  <a:pt x="0" y="0"/>
                </a:moveTo>
                <a:cubicBezTo>
                  <a:pt x="372" y="131"/>
                  <a:pt x="1391" y="645"/>
                  <a:pt x="2232" y="792"/>
                </a:cubicBezTo>
                <a:cubicBezTo>
                  <a:pt x="3073" y="939"/>
                  <a:pt x="4461" y="862"/>
                  <a:pt x="5048" y="880"/>
                </a:cubicBezTo>
              </a:path>
            </a:pathLst>
          </a:custGeom>
          <a:noFill/>
          <a:ln w="28575" cap="flat" cmpd="sng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41"/>
              <p:cNvSpPr txBox="1">
                <a:spLocks noChangeArrowheads="1"/>
              </p:cNvSpPr>
              <p:nvPr/>
            </p:nvSpPr>
            <p:spPr bwMode="auto">
              <a:xfrm>
                <a:off x="5775325" y="1232578"/>
                <a:ext cx="3057247" cy="10640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Recall the sell out condition: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75325" y="1232578"/>
                <a:ext cx="3057247" cy="1064074"/>
              </a:xfrm>
              <a:prstGeom prst="rect">
                <a:avLst/>
              </a:prstGeom>
              <a:blipFill rotWithShape="1">
                <a:blip r:embed="rId5"/>
                <a:stretch>
                  <a:fillRect l="-1594" t="-2286" r="-13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 Box 45"/>
          <p:cNvSpPr txBox="1">
            <a:spLocks noChangeArrowheads="1"/>
          </p:cNvSpPr>
          <p:nvPr/>
        </p:nvSpPr>
        <p:spPr bwMode="auto">
          <a:xfrm>
            <a:off x="7527925" y="3532188"/>
            <a:ext cx="18415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61" name="Group 48"/>
          <p:cNvGrpSpPr>
            <a:grpSpLocks/>
          </p:cNvGrpSpPr>
          <p:nvPr/>
        </p:nvGrpSpPr>
        <p:grpSpPr bwMode="auto">
          <a:xfrm>
            <a:off x="1125534" y="3962400"/>
            <a:ext cx="8039107" cy="530225"/>
            <a:chOff x="528" y="2458"/>
            <a:chExt cx="5064" cy="334"/>
          </a:xfrm>
        </p:grpSpPr>
        <p:sp>
          <p:nvSpPr>
            <p:cNvPr id="62" name="Line 31"/>
            <p:cNvSpPr>
              <a:spLocks noChangeShapeType="1"/>
            </p:cNvSpPr>
            <p:nvPr/>
          </p:nvSpPr>
          <p:spPr bwMode="auto">
            <a:xfrm>
              <a:off x="528" y="2458"/>
              <a:ext cx="5064" cy="8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rgbClr val="DC96B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3473" y="2477"/>
                  <a:ext cx="2095" cy="3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45791" dir="3378596" algn="ctr" rotWithShape="0">
                          <a:srgbClr val="DC96B9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7030A0"/>
                      </a:solidFill>
                    </a:rPr>
                    <a:t>lower bound: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&gt;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𝜆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𝜆𝜂𝜅</m:t>
                              </m:r>
                            </m:sup>
                          </m:sSup>
                        </m:den>
                      </m:f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Text 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73" y="2477"/>
                  <a:ext cx="2095" cy="31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651" b="-609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45791" dir="3378596" algn="ctr" rotWithShape="0">
                          <a:srgbClr val="DC96B9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Freeform 28"/>
          <p:cNvSpPr>
            <a:spLocks/>
          </p:cNvSpPr>
          <p:nvPr/>
        </p:nvSpPr>
        <p:spPr bwMode="auto">
          <a:xfrm>
            <a:off x="4889500" y="3454400"/>
            <a:ext cx="495300" cy="241300"/>
          </a:xfrm>
          <a:custGeom>
            <a:avLst/>
            <a:gdLst>
              <a:gd name="T0" fmla="*/ 0 w 312"/>
              <a:gd name="T1" fmla="*/ 0 h 152"/>
              <a:gd name="T2" fmla="*/ 120 w 312"/>
              <a:gd name="T3" fmla="*/ 104 h 152"/>
              <a:gd name="T4" fmla="*/ 312 w 312"/>
              <a:gd name="T5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2" h="152">
                <a:moveTo>
                  <a:pt x="0" y="0"/>
                </a:moveTo>
                <a:cubicBezTo>
                  <a:pt x="34" y="39"/>
                  <a:pt x="68" y="79"/>
                  <a:pt x="120" y="104"/>
                </a:cubicBezTo>
                <a:cubicBezTo>
                  <a:pt x="172" y="129"/>
                  <a:pt x="281" y="145"/>
                  <a:pt x="312" y="152"/>
                </a:cubicBezTo>
              </a:path>
            </a:pathLst>
          </a:custGeom>
          <a:noFill/>
          <a:ln w="12700" cap="flat" cmpd="sng">
            <a:solidFill>
              <a:srgbClr val="002060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4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60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09550"/>
                <a:ext cx="8686800" cy="1295400"/>
              </a:xfrm>
            </p:spPr>
            <p:txBody>
              <a:bodyPr/>
              <a:lstStyle/>
              <a:p>
                <a:r>
                  <a:rPr lang="en-US" dirty="0" smtClean="0"/>
                  <a:t>Endogenous  Crash for large enough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𝜏</m:t>
                        </m:r>
                      </m:e>
                    </m:acc>
                    <m:r>
                      <a:rPr lang="en-US" sz="2800" b="0" i="0" dirty="0" smtClean="0"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/>
                      </a:rPr>
                      <m:t>i</m:t>
                    </m:r>
                    <m:r>
                      <a:rPr lang="en-US" sz="2800" b="0" i="0" dirty="0" smtClean="0"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/>
                      </a:rPr>
                      <m:t>e</m:t>
                    </m:r>
                    <m:r>
                      <a:rPr lang="en-US" sz="2800" b="0" i="0" dirty="0" smtClean="0">
                        <a:latin typeface="Cambria Math"/>
                      </a:rPr>
                      <m:t>. </m:t>
                    </m:r>
                    <m:acc>
                      <m:accPr>
                        <m:chr m:val="̅"/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𝛽</m:t>
                        </m:r>
                      </m:e>
                    </m:acc>
                    <m:r>
                      <a:rPr lang="en-US" sz="2800" b="0" i="1" dirty="0" smtClean="0">
                        <a:latin typeface="Cambria Math"/>
                      </a:rPr>
                      <m:t>)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09550"/>
                <a:ext cx="8686800" cy="1295400"/>
              </a:xfrm>
              <a:blipFill rotWithShape="1">
                <a:blip r:embed="rId2"/>
                <a:stretch>
                  <a:fillRect l="-2596"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Proposition 3: Suppose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𝜆𝜂𝜅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𝛽</m:t>
                            </m:r>
                          </m:e>
                        </m:acc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Unique trading equilibrium</a:t>
                </a:r>
              </a:p>
              <a:p>
                <a:pPr lvl="1"/>
                <a:r>
                  <a:rPr lang="en-US" dirty="0" smtClean="0"/>
                  <a:t>Traders begin attacking after a delay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periods</a:t>
                </a:r>
              </a:p>
              <a:p>
                <a:pPr lvl="1"/>
                <a:r>
                  <a:rPr lang="en-US" dirty="0" smtClean="0"/>
                  <a:t>Bubble bursts due to endogenous selling pressure at a 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times</a:t>
                </a:r>
              </a:p>
              <a:p>
                <a:pPr lvl="1"/>
                <a:endParaRPr lang="en-US" dirty="0" smtClean="0"/>
              </a:p>
              <a:p>
                <a:pPr marL="45402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𝛽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𝜆𝜂𝜅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𝜆</m:t>
                          </m:r>
                        </m:den>
                      </m:f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296" r="-1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3724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Endogenous crash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3"/>
              <p:cNvSpPr txBox="1">
                <a:spLocks noChangeArrowheads="1"/>
              </p:cNvSpPr>
              <p:nvPr/>
            </p:nvSpPr>
            <p:spPr bwMode="auto">
              <a:xfrm>
                <a:off x="76200" y="1447800"/>
                <a:ext cx="5536452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b="1" dirty="0" smtClean="0">
                    <a:solidFill>
                      <a:srgbClr val="C00000"/>
                    </a:solidFill>
                    <a:latin typeface="cmsy10" pitchFamily="34" charset="0"/>
                  </a:rPr>
                  <a:t>) </a:t>
                </a:r>
                <a:r>
                  <a:rPr lang="en-US" sz="2800" b="1" dirty="0" smtClean="0">
                    <a:solidFill>
                      <a:srgbClr val="C00000"/>
                    </a:solidFill>
                  </a:rPr>
                  <a:t>Bubble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bursts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𝜼𝜿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𝝉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447800"/>
                <a:ext cx="5536452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2313" t="-29412" b="-458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xmlns:a14="http://schemas.microsoft.com/office/drawing/2010/main"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350838" y="5018088"/>
            <a:ext cx="858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72538" y="5081588"/>
            <a:ext cx="233362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400" i="1">
                <a:solidFill>
                  <a:schemeClr val="tx1"/>
                </a:solidFill>
              </a:rPr>
              <a:t>t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8205788" y="990600"/>
            <a:ext cx="0" cy="40386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7710488" y="3060700"/>
            <a:ext cx="0" cy="1981200"/>
          </a:xfrm>
          <a:prstGeom prst="line">
            <a:avLst/>
          </a:prstGeom>
          <a:noFill/>
          <a:ln w="12700">
            <a:solidFill>
              <a:srgbClr val="0000FF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 flipV="1">
            <a:off x="7964488" y="1638300"/>
            <a:ext cx="12700" cy="3390900"/>
          </a:xfrm>
          <a:prstGeom prst="line">
            <a:avLst/>
          </a:prstGeom>
          <a:noFill/>
          <a:ln w="12700">
            <a:solidFill>
              <a:srgbClr val="00008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7291388" y="985838"/>
            <a:ext cx="766762" cy="2824162"/>
          </a:xfrm>
          <a:custGeom>
            <a:avLst/>
            <a:gdLst>
              <a:gd name="T0" fmla="*/ 0 w 483"/>
              <a:gd name="T1" fmla="*/ 1779 h 1779"/>
              <a:gd name="T2" fmla="*/ 111 w 483"/>
              <a:gd name="T3" fmla="*/ 1635 h 1779"/>
              <a:gd name="T4" fmla="*/ 304 w 483"/>
              <a:gd name="T5" fmla="*/ 1159 h 1779"/>
              <a:gd name="T6" fmla="*/ 483 w 483"/>
              <a:gd name="T7" fmla="*/ 0 h 1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3" h="1779">
                <a:moveTo>
                  <a:pt x="0" y="1779"/>
                </a:moveTo>
                <a:cubicBezTo>
                  <a:pt x="18" y="1755"/>
                  <a:pt x="60" y="1738"/>
                  <a:pt x="111" y="1635"/>
                </a:cubicBezTo>
                <a:cubicBezTo>
                  <a:pt x="162" y="1532"/>
                  <a:pt x="242" y="1431"/>
                  <a:pt x="304" y="1159"/>
                </a:cubicBezTo>
                <a:cubicBezTo>
                  <a:pt x="366" y="887"/>
                  <a:pt x="446" y="241"/>
                  <a:pt x="483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787400" y="4470400"/>
            <a:ext cx="1588" cy="581025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V="1">
            <a:off x="1460500" y="4673600"/>
            <a:ext cx="1588" cy="377825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800100" y="4470400"/>
            <a:ext cx="2032000" cy="368300"/>
          </a:xfrm>
          <a:custGeom>
            <a:avLst/>
            <a:gdLst>
              <a:gd name="T0" fmla="*/ 0 w 1280"/>
              <a:gd name="T1" fmla="*/ 0 h 232"/>
              <a:gd name="T2" fmla="*/ 496 w 1280"/>
              <a:gd name="T3" fmla="*/ 160 h 232"/>
              <a:gd name="T4" fmla="*/ 1280 w 1280"/>
              <a:gd name="T5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80" h="232">
                <a:moveTo>
                  <a:pt x="0" y="0"/>
                </a:moveTo>
                <a:cubicBezTo>
                  <a:pt x="141" y="60"/>
                  <a:pt x="283" y="121"/>
                  <a:pt x="496" y="160"/>
                </a:cubicBezTo>
                <a:cubicBezTo>
                  <a:pt x="709" y="199"/>
                  <a:pt x="1152" y="221"/>
                  <a:pt x="1280" y="232"/>
                </a:cubicBezTo>
              </a:path>
            </a:pathLst>
          </a:custGeom>
          <a:noFill/>
          <a:ln w="1270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 flipV="1">
            <a:off x="8191500" y="4165600"/>
            <a:ext cx="0" cy="838200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 flipV="1">
            <a:off x="7288213" y="3822700"/>
            <a:ext cx="0" cy="1181100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7277100" y="3810000"/>
            <a:ext cx="914400" cy="381000"/>
          </a:xfrm>
          <a:custGeom>
            <a:avLst/>
            <a:gdLst>
              <a:gd name="T0" fmla="*/ 0 w 576"/>
              <a:gd name="T1" fmla="*/ 0 h 240"/>
              <a:gd name="T2" fmla="*/ 288 w 576"/>
              <a:gd name="T3" fmla="*/ 168 h 240"/>
              <a:gd name="T4" fmla="*/ 576 w 576"/>
              <a:gd name="T5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240">
                <a:moveTo>
                  <a:pt x="0" y="0"/>
                </a:moveTo>
                <a:cubicBezTo>
                  <a:pt x="96" y="64"/>
                  <a:pt x="192" y="128"/>
                  <a:pt x="288" y="168"/>
                </a:cubicBezTo>
                <a:cubicBezTo>
                  <a:pt x="384" y="208"/>
                  <a:pt x="529" y="228"/>
                  <a:pt x="576" y="240"/>
                </a:cubicBezTo>
              </a:path>
            </a:pathLst>
          </a:custGeom>
          <a:noFill/>
          <a:ln w="1270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46100" y="50419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- 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524000" y="5080000"/>
            <a:ext cx="850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- 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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590800" y="5053013"/>
            <a:ext cx="5334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lnSpc>
                <a:spcPct val="11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eeform 20"/>
          <p:cNvSpPr>
            <a:spLocks/>
          </p:cNvSpPr>
          <p:nvPr/>
        </p:nvSpPr>
        <p:spPr bwMode="auto">
          <a:xfrm>
            <a:off x="7950200" y="2946400"/>
            <a:ext cx="242888" cy="90488"/>
          </a:xfrm>
          <a:custGeom>
            <a:avLst/>
            <a:gdLst>
              <a:gd name="T0" fmla="*/ 0 w 153"/>
              <a:gd name="T1" fmla="*/ 0 h 57"/>
              <a:gd name="T2" fmla="*/ 64 w 153"/>
              <a:gd name="T3" fmla="*/ 48 h 57"/>
              <a:gd name="T4" fmla="*/ 152 w 153"/>
              <a:gd name="T5" fmla="*/ 56 h 57"/>
              <a:gd name="T6" fmla="*/ 72 w 153"/>
              <a:gd name="T7" fmla="*/ 5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" h="57">
                <a:moveTo>
                  <a:pt x="0" y="0"/>
                </a:moveTo>
                <a:cubicBezTo>
                  <a:pt x="19" y="19"/>
                  <a:pt x="39" y="39"/>
                  <a:pt x="64" y="48"/>
                </a:cubicBezTo>
                <a:cubicBezTo>
                  <a:pt x="89" y="57"/>
                  <a:pt x="151" y="55"/>
                  <a:pt x="152" y="56"/>
                </a:cubicBezTo>
                <a:cubicBezTo>
                  <a:pt x="153" y="57"/>
                  <a:pt x="112" y="56"/>
                  <a:pt x="72" y="56"/>
                </a:cubicBezTo>
              </a:path>
            </a:pathLst>
          </a:custGeom>
          <a:noFill/>
          <a:ln w="12700" cap="flat" cmpd="sng">
            <a:solidFill>
              <a:srgbClr val="333399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 flipH="1">
            <a:off x="7289800" y="3797300"/>
            <a:ext cx="0" cy="1206500"/>
          </a:xfrm>
          <a:prstGeom prst="line">
            <a:avLst/>
          </a:prstGeom>
          <a:noFill/>
          <a:ln w="38100">
            <a:solidFill>
              <a:srgbClr val="99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reeform 23"/>
          <p:cNvSpPr>
            <a:spLocks/>
          </p:cNvSpPr>
          <p:nvPr/>
        </p:nvSpPr>
        <p:spPr bwMode="auto">
          <a:xfrm>
            <a:off x="7708900" y="3124200"/>
            <a:ext cx="495300" cy="241300"/>
          </a:xfrm>
          <a:custGeom>
            <a:avLst/>
            <a:gdLst>
              <a:gd name="T0" fmla="*/ 0 w 312"/>
              <a:gd name="T1" fmla="*/ 0 h 152"/>
              <a:gd name="T2" fmla="*/ 120 w 312"/>
              <a:gd name="T3" fmla="*/ 104 h 152"/>
              <a:gd name="T4" fmla="*/ 312 w 312"/>
              <a:gd name="T5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2" h="152">
                <a:moveTo>
                  <a:pt x="0" y="0"/>
                </a:moveTo>
                <a:cubicBezTo>
                  <a:pt x="34" y="39"/>
                  <a:pt x="68" y="79"/>
                  <a:pt x="120" y="104"/>
                </a:cubicBezTo>
                <a:cubicBezTo>
                  <a:pt x="172" y="129"/>
                  <a:pt x="281" y="145"/>
                  <a:pt x="312" y="152"/>
                </a:cubicBezTo>
              </a:path>
            </a:pathLst>
          </a:custGeom>
          <a:noFill/>
          <a:ln w="12700" cap="flat" cmpd="sng">
            <a:solidFill>
              <a:schemeClr val="accent2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 flipV="1">
            <a:off x="2832100" y="4826000"/>
            <a:ext cx="1588" cy="200025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5168900" y="5143500"/>
            <a:ext cx="1638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- 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</a:t>
            </a:r>
            <a:r>
              <a:rPr lang="en-US">
                <a:solidFill>
                  <a:schemeClr val="tx1"/>
                </a:solidFill>
              </a:rPr>
              <a:t> + 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</a:t>
            </a:r>
            <a:r>
              <a:rPr lang="en-US">
                <a:solidFill>
                  <a:schemeClr val="tx1"/>
                </a:solidFill>
              </a:rPr>
              <a:t> +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</a:t>
            </a:r>
            <a:r>
              <a:rPr lang="en-US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7594600" y="5143500"/>
            <a:ext cx="1308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+ 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</a:t>
            </a:r>
            <a:r>
              <a:rPr lang="en-US">
                <a:solidFill>
                  <a:schemeClr val="tx1"/>
                </a:solidFill>
              </a:rPr>
              <a:t> +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</a:t>
            </a:r>
            <a:r>
              <a:rPr lang="en-US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6892925" y="51435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>
                <a:solidFill>
                  <a:srgbClr val="FF0000"/>
                </a:solidFill>
              </a:rPr>
              <a:t>t</a:t>
            </a:r>
            <a:r>
              <a:rPr lang="en-US" i="1" baseline="-25000">
                <a:solidFill>
                  <a:srgbClr val="FF0000"/>
                </a:solidFill>
              </a:rPr>
              <a:t>i</a:t>
            </a:r>
            <a:r>
              <a:rPr lang="en-US">
                <a:solidFill>
                  <a:srgbClr val="FF0000"/>
                </a:solidFill>
              </a:rPr>
              <a:t> +</a:t>
            </a:r>
            <a:r>
              <a:rPr lang="en-US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</a:t>
            </a:r>
            <a:r>
              <a:rPr lang="en-US">
                <a:solidFill>
                  <a:srgbClr val="FF0000"/>
                </a:solidFill>
              </a:rPr>
              <a:t>*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6858000" y="600233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66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7030A0"/>
                </a:solidFill>
              </a:rPr>
              <a:t>optimal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 flipV="1">
            <a:off x="7289800" y="5473700"/>
            <a:ext cx="0" cy="53340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5465763" y="5670550"/>
            <a:ext cx="11001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66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solidFill>
                  <a:srgbClr val="FF0000"/>
                </a:solidFill>
              </a:rPr>
              <a:t>conjectured</a:t>
            </a:r>
            <a:br>
              <a:rPr lang="en-US" sz="1400">
                <a:solidFill>
                  <a:srgbClr val="FF0000"/>
                </a:solidFill>
              </a:rPr>
            </a:br>
            <a:r>
              <a:rPr lang="en-US" sz="1400">
                <a:solidFill>
                  <a:srgbClr val="FF0000"/>
                </a:solidFill>
              </a:rPr>
              <a:t>attack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 flipV="1">
            <a:off x="6178550" y="5067300"/>
            <a:ext cx="1085850" cy="6032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 flipV="1">
            <a:off x="6121400" y="4457700"/>
            <a:ext cx="1588" cy="581025"/>
          </a:xfrm>
          <a:prstGeom prst="line">
            <a:avLst/>
          </a:prstGeom>
          <a:noFill/>
          <a:ln w="12700">
            <a:solidFill>
              <a:srgbClr val="0066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 flipV="1">
            <a:off x="6794500" y="4660900"/>
            <a:ext cx="1588" cy="377825"/>
          </a:xfrm>
          <a:prstGeom prst="line">
            <a:avLst/>
          </a:prstGeom>
          <a:noFill/>
          <a:ln w="12700">
            <a:solidFill>
              <a:srgbClr val="0066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Freeform 35"/>
          <p:cNvSpPr>
            <a:spLocks/>
          </p:cNvSpPr>
          <p:nvPr/>
        </p:nvSpPr>
        <p:spPr bwMode="auto">
          <a:xfrm>
            <a:off x="6134100" y="4457700"/>
            <a:ext cx="2032000" cy="368300"/>
          </a:xfrm>
          <a:custGeom>
            <a:avLst/>
            <a:gdLst>
              <a:gd name="T0" fmla="*/ 0 w 1280"/>
              <a:gd name="T1" fmla="*/ 0 h 232"/>
              <a:gd name="T2" fmla="*/ 496 w 1280"/>
              <a:gd name="T3" fmla="*/ 160 h 232"/>
              <a:gd name="T4" fmla="*/ 1280 w 1280"/>
              <a:gd name="T5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80" h="232">
                <a:moveTo>
                  <a:pt x="0" y="0"/>
                </a:moveTo>
                <a:cubicBezTo>
                  <a:pt x="141" y="60"/>
                  <a:pt x="283" y="121"/>
                  <a:pt x="496" y="160"/>
                </a:cubicBezTo>
                <a:cubicBezTo>
                  <a:pt x="709" y="199"/>
                  <a:pt x="1152" y="221"/>
                  <a:pt x="1280" y="232"/>
                </a:cubicBezTo>
              </a:path>
            </a:pathLst>
          </a:custGeom>
          <a:noFill/>
          <a:ln w="12700" cap="flat" cmpd="sng">
            <a:solidFill>
              <a:srgbClr val="0066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/>
          <p:cNvSpPr>
            <a:spLocks noChangeShapeType="1"/>
          </p:cNvSpPr>
          <p:nvPr/>
        </p:nvSpPr>
        <p:spPr bwMode="auto">
          <a:xfrm flipV="1">
            <a:off x="8166100" y="4813300"/>
            <a:ext cx="1588" cy="200025"/>
          </a:xfrm>
          <a:prstGeom prst="line">
            <a:avLst/>
          </a:prstGeom>
          <a:noFill/>
          <a:ln w="12700">
            <a:solidFill>
              <a:srgbClr val="0066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Freeform 37"/>
          <p:cNvSpPr>
            <a:spLocks/>
          </p:cNvSpPr>
          <p:nvPr/>
        </p:nvSpPr>
        <p:spPr bwMode="auto">
          <a:xfrm>
            <a:off x="6121400" y="3822700"/>
            <a:ext cx="1168400" cy="609600"/>
          </a:xfrm>
          <a:custGeom>
            <a:avLst/>
            <a:gdLst>
              <a:gd name="T0" fmla="*/ 0 w 736"/>
              <a:gd name="T1" fmla="*/ 384 h 384"/>
              <a:gd name="T2" fmla="*/ 336 w 736"/>
              <a:gd name="T3" fmla="*/ 256 h 384"/>
              <a:gd name="T4" fmla="*/ 736 w 736"/>
              <a:gd name="T5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6" h="384">
                <a:moveTo>
                  <a:pt x="0" y="384"/>
                </a:moveTo>
                <a:cubicBezTo>
                  <a:pt x="56" y="363"/>
                  <a:pt x="213" y="320"/>
                  <a:pt x="336" y="256"/>
                </a:cubicBezTo>
                <a:cubicBezTo>
                  <a:pt x="459" y="192"/>
                  <a:pt x="653" y="53"/>
                  <a:pt x="736" y="0"/>
                </a:cubicBezTo>
              </a:path>
            </a:pathLst>
          </a:custGeom>
          <a:noFill/>
          <a:ln w="38100" cap="flat" cmpd="sng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/>
          <p:cNvSpPr>
            <a:spLocks noChangeShapeType="1"/>
          </p:cNvSpPr>
          <p:nvPr/>
        </p:nvSpPr>
        <p:spPr bwMode="auto">
          <a:xfrm>
            <a:off x="2832100" y="4994275"/>
            <a:ext cx="3302000" cy="3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/>
          <p:cNvSpPr>
            <a:spLocks noChangeShapeType="1"/>
          </p:cNvSpPr>
          <p:nvPr/>
        </p:nvSpPr>
        <p:spPr bwMode="auto">
          <a:xfrm>
            <a:off x="850900" y="3937000"/>
            <a:ext cx="7696200" cy="0"/>
          </a:xfrm>
          <a:prstGeom prst="line">
            <a:avLst/>
          </a:prstGeom>
          <a:noFill/>
          <a:ln w="31750">
            <a:solidFill>
              <a:srgbClr val="800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Freeform 40"/>
          <p:cNvSpPr>
            <a:spLocks/>
          </p:cNvSpPr>
          <p:nvPr/>
        </p:nvSpPr>
        <p:spPr bwMode="auto">
          <a:xfrm>
            <a:off x="1066800" y="1828800"/>
            <a:ext cx="7493000" cy="2044700"/>
          </a:xfrm>
          <a:custGeom>
            <a:avLst/>
            <a:gdLst>
              <a:gd name="T0" fmla="*/ 0 w 4888"/>
              <a:gd name="T1" fmla="*/ 0 h 1440"/>
              <a:gd name="T2" fmla="*/ 2120 w 4888"/>
              <a:gd name="T3" fmla="*/ 1160 h 1440"/>
              <a:gd name="T4" fmla="*/ 4888 w 4888"/>
              <a:gd name="T5" fmla="*/ 1440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88" h="1440">
                <a:moveTo>
                  <a:pt x="0" y="0"/>
                </a:moveTo>
                <a:cubicBezTo>
                  <a:pt x="353" y="193"/>
                  <a:pt x="1305" y="920"/>
                  <a:pt x="2120" y="1160"/>
                </a:cubicBezTo>
                <a:cubicBezTo>
                  <a:pt x="2935" y="1400"/>
                  <a:pt x="4311" y="1382"/>
                  <a:pt x="4888" y="1440"/>
                </a:cubicBezTo>
              </a:path>
            </a:pathLst>
          </a:custGeom>
          <a:noFill/>
          <a:ln w="38100" cap="flat" cmpd="sng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 Box 41"/>
          <p:cNvSpPr txBox="1">
            <a:spLocks noChangeArrowheads="1"/>
          </p:cNvSpPr>
          <p:nvPr/>
        </p:nvSpPr>
        <p:spPr bwMode="auto">
          <a:xfrm>
            <a:off x="709642" y="2630269"/>
            <a:ext cx="22621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u="sng" dirty="0">
                <a:solidFill>
                  <a:srgbClr val="7030A0"/>
                </a:solidFill>
              </a:rPr>
              <a:t>bubble appreciation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  <a:p>
            <a:r>
              <a:rPr lang="en-US" dirty="0">
                <a:solidFill>
                  <a:srgbClr val="7030A0"/>
                </a:solidFill>
              </a:rPr>
              <a:t>bubble size</a:t>
            </a:r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787400" y="3365500"/>
            <a:ext cx="35480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70000"/>
              </a:lnSpc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257800" y="2265491"/>
                <a:ext cx="2629951" cy="630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h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𝜆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𝜂𝜅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𝜏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265491"/>
                <a:ext cx="2629951" cy="6301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6"/>
              <p:cNvSpPr txBox="1">
                <a:spLocks noChangeArrowheads="1"/>
              </p:cNvSpPr>
              <p:nvPr/>
            </p:nvSpPr>
            <p:spPr bwMode="auto">
              <a:xfrm>
                <a:off x="685800" y="3916180"/>
                <a:ext cx="2731773" cy="5330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7030A0"/>
                    </a:solidFill>
                  </a:rPr>
                  <a:t>lower bound: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𝑟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𝛽</m:t>
                            </m:r>
                          </m:e>
                        </m:acc>
                      </m:den>
                    </m:f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𝜆</m:t>
                        </m:r>
                      </m:num>
                      <m:den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𝜆𝜂𝜅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8" name="Text 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3916180"/>
                <a:ext cx="2731773" cy="533095"/>
              </a:xfrm>
              <a:prstGeom prst="rect">
                <a:avLst/>
              </a:prstGeom>
              <a:blipFill rotWithShape="1">
                <a:blip r:embed="rId4"/>
                <a:stretch>
                  <a:fillRect l="-2009" b="-56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0259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of a typical technology stock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Company </a:t>
            </a:r>
            <a:r>
              <a:rPr lang="en-US" dirty="0"/>
              <a:t>X introduced a revolutionary wireless communication technology.</a:t>
            </a:r>
          </a:p>
          <a:p>
            <a:r>
              <a:rPr lang="en-US" dirty="0"/>
              <a:t>It not only provided support for such a technology but also provided the informational content itself.</a:t>
            </a:r>
          </a:p>
          <a:p>
            <a:r>
              <a:rPr lang="en-US" dirty="0"/>
              <a:t>It’s IPO price was $1.50 per share. Six years later it was traded at $ 85.50 and in the seventh year it hit $ 114.00.</a:t>
            </a:r>
          </a:p>
          <a:p>
            <a:r>
              <a:rPr lang="en-US" dirty="0"/>
              <a:t>The P/E ratio got as high as 73. </a:t>
            </a:r>
          </a:p>
          <a:p>
            <a:r>
              <a:rPr lang="en-US" dirty="0"/>
              <a:t>The company never paid dividends.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87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Exogenous crash for low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𝜏</m:t>
                        </m:r>
                      </m:e>
                    </m:acc>
                  </m:oMath>
                </a14:m>
                <a:r>
                  <a:rPr lang="en-US" dirty="0" smtClean="0"/>
                  <a:t> (i.e. low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741" b="-2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Proposition 2: Suppose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𝜆𝜂𝜅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𝑔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𝛽</m:t>
                            </m:r>
                          </m:e>
                        </m:acc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Unique trading equilibrium</a:t>
                </a:r>
              </a:p>
              <a:p>
                <a:pPr lvl="1"/>
                <a:r>
                  <a:rPr lang="en-US" dirty="0" smtClean="0"/>
                  <a:t>Traders begin attacking after a delay of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&lt;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𝜏</m:t>
                        </m:r>
                      </m:e>
                    </m:acc>
                  </m:oMath>
                </a14:m>
                <a:r>
                  <a:rPr lang="en-US" dirty="0" smtClean="0"/>
                  <a:t> periods.</a:t>
                </a:r>
              </a:p>
              <a:p>
                <a:pPr lvl="1"/>
                <a:r>
                  <a:rPr lang="en-US" dirty="0" smtClean="0"/>
                  <a:t>Bubble does not burst due to endogenous selling pressure prior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𝜏</m:t>
                        </m:r>
                      </m:e>
                    </m:acc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296" r="-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5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Delayed attack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𝜏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741"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 flipV="1">
            <a:off x="8205788" y="1728787"/>
            <a:ext cx="0" cy="40386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3"/>
          <p:cNvSpPr>
            <a:spLocks/>
          </p:cNvSpPr>
          <p:nvPr/>
        </p:nvSpPr>
        <p:spPr bwMode="auto">
          <a:xfrm>
            <a:off x="7291388" y="1724025"/>
            <a:ext cx="766762" cy="2824162"/>
          </a:xfrm>
          <a:custGeom>
            <a:avLst/>
            <a:gdLst>
              <a:gd name="T0" fmla="*/ 0 w 483"/>
              <a:gd name="T1" fmla="*/ 1779 h 1779"/>
              <a:gd name="T2" fmla="*/ 111 w 483"/>
              <a:gd name="T3" fmla="*/ 1635 h 1779"/>
              <a:gd name="T4" fmla="*/ 304 w 483"/>
              <a:gd name="T5" fmla="*/ 1159 h 1779"/>
              <a:gd name="T6" fmla="*/ 483 w 483"/>
              <a:gd name="T7" fmla="*/ 0 h 1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3" h="1779">
                <a:moveTo>
                  <a:pt x="0" y="1779"/>
                </a:moveTo>
                <a:cubicBezTo>
                  <a:pt x="18" y="1755"/>
                  <a:pt x="60" y="1738"/>
                  <a:pt x="111" y="1635"/>
                </a:cubicBezTo>
                <a:cubicBezTo>
                  <a:pt x="162" y="1532"/>
                  <a:pt x="242" y="1431"/>
                  <a:pt x="304" y="1159"/>
                </a:cubicBezTo>
                <a:cubicBezTo>
                  <a:pt x="366" y="887"/>
                  <a:pt x="446" y="241"/>
                  <a:pt x="483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350838" y="5756275"/>
            <a:ext cx="858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877300" y="5832475"/>
            <a:ext cx="233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400" i="1">
                <a:solidFill>
                  <a:schemeClr val="tx1"/>
                </a:solidFill>
              </a:rPr>
              <a:t>t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7710488" y="3798887"/>
            <a:ext cx="0" cy="1981200"/>
          </a:xfrm>
          <a:prstGeom prst="line">
            <a:avLst/>
          </a:prstGeom>
          <a:noFill/>
          <a:ln w="12700">
            <a:solidFill>
              <a:srgbClr val="0000FF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 flipV="1">
            <a:off x="7964488" y="2376487"/>
            <a:ext cx="12700" cy="3390900"/>
          </a:xfrm>
          <a:prstGeom prst="line">
            <a:avLst/>
          </a:prstGeom>
          <a:noFill/>
          <a:ln w="12700">
            <a:solidFill>
              <a:srgbClr val="00008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787400" y="5208587"/>
            <a:ext cx="1588" cy="581025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V="1">
            <a:off x="1460500" y="5411787"/>
            <a:ext cx="0" cy="330200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800100" y="5208587"/>
            <a:ext cx="2032000" cy="368300"/>
          </a:xfrm>
          <a:custGeom>
            <a:avLst/>
            <a:gdLst>
              <a:gd name="T0" fmla="*/ 0 w 1280"/>
              <a:gd name="T1" fmla="*/ 0 h 232"/>
              <a:gd name="T2" fmla="*/ 496 w 1280"/>
              <a:gd name="T3" fmla="*/ 160 h 232"/>
              <a:gd name="T4" fmla="*/ 1280 w 1280"/>
              <a:gd name="T5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80" h="232">
                <a:moveTo>
                  <a:pt x="0" y="0"/>
                </a:moveTo>
                <a:cubicBezTo>
                  <a:pt x="141" y="60"/>
                  <a:pt x="283" y="121"/>
                  <a:pt x="496" y="160"/>
                </a:cubicBezTo>
                <a:cubicBezTo>
                  <a:pt x="709" y="199"/>
                  <a:pt x="1152" y="221"/>
                  <a:pt x="1280" y="232"/>
                </a:cubicBezTo>
              </a:path>
            </a:pathLst>
          </a:custGeom>
          <a:noFill/>
          <a:ln w="1270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 flipV="1">
            <a:off x="8191500" y="4903787"/>
            <a:ext cx="0" cy="838200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 flipV="1">
            <a:off x="7288213" y="4560887"/>
            <a:ext cx="0" cy="1181100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7277100" y="4662487"/>
            <a:ext cx="914400" cy="381000"/>
          </a:xfrm>
          <a:custGeom>
            <a:avLst/>
            <a:gdLst>
              <a:gd name="T0" fmla="*/ 0 w 576"/>
              <a:gd name="T1" fmla="*/ 0 h 240"/>
              <a:gd name="T2" fmla="*/ 288 w 576"/>
              <a:gd name="T3" fmla="*/ 168 h 240"/>
              <a:gd name="T4" fmla="*/ 576 w 576"/>
              <a:gd name="T5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240">
                <a:moveTo>
                  <a:pt x="0" y="0"/>
                </a:moveTo>
                <a:cubicBezTo>
                  <a:pt x="96" y="64"/>
                  <a:pt x="192" y="128"/>
                  <a:pt x="288" y="168"/>
                </a:cubicBezTo>
                <a:cubicBezTo>
                  <a:pt x="384" y="208"/>
                  <a:pt x="529" y="228"/>
                  <a:pt x="576" y="240"/>
                </a:cubicBezTo>
              </a:path>
            </a:pathLst>
          </a:custGeom>
          <a:noFill/>
          <a:ln w="1270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431800" y="5780087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- 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</a:t>
            </a:r>
            <a:endParaRPr lang="en-US" sz="2000">
              <a:solidFill>
                <a:schemeClr val="bg2"/>
              </a:solidFill>
              <a:latin typeface="Symbol" pitchFamily="18" charset="2"/>
              <a:sym typeface="Symbol" pitchFamily="18" charset="2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2590800" y="5791200"/>
            <a:ext cx="5334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lnSpc>
                <a:spcPct val="11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7950200" y="2351087"/>
            <a:ext cx="242888" cy="90488"/>
          </a:xfrm>
          <a:custGeom>
            <a:avLst/>
            <a:gdLst>
              <a:gd name="T0" fmla="*/ 0 w 153"/>
              <a:gd name="T1" fmla="*/ 0 h 57"/>
              <a:gd name="T2" fmla="*/ 64 w 153"/>
              <a:gd name="T3" fmla="*/ 48 h 57"/>
              <a:gd name="T4" fmla="*/ 152 w 153"/>
              <a:gd name="T5" fmla="*/ 56 h 57"/>
              <a:gd name="T6" fmla="*/ 72 w 153"/>
              <a:gd name="T7" fmla="*/ 5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" h="57">
                <a:moveTo>
                  <a:pt x="0" y="0"/>
                </a:moveTo>
                <a:cubicBezTo>
                  <a:pt x="19" y="19"/>
                  <a:pt x="39" y="39"/>
                  <a:pt x="64" y="48"/>
                </a:cubicBezTo>
                <a:cubicBezTo>
                  <a:pt x="89" y="57"/>
                  <a:pt x="151" y="55"/>
                  <a:pt x="152" y="56"/>
                </a:cubicBezTo>
                <a:cubicBezTo>
                  <a:pt x="153" y="57"/>
                  <a:pt x="112" y="56"/>
                  <a:pt x="72" y="56"/>
                </a:cubicBezTo>
              </a:path>
            </a:pathLst>
          </a:custGeom>
          <a:noFill/>
          <a:ln w="12700" cap="flat" cmpd="sng">
            <a:solidFill>
              <a:srgbClr val="333399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6399213" y="4573587"/>
            <a:ext cx="1587" cy="1168400"/>
          </a:xfrm>
          <a:prstGeom prst="line">
            <a:avLst/>
          </a:prstGeom>
          <a:noFill/>
          <a:ln w="38100">
            <a:solidFill>
              <a:srgbClr val="99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7708900" y="3786187"/>
            <a:ext cx="495300" cy="241300"/>
          </a:xfrm>
          <a:custGeom>
            <a:avLst/>
            <a:gdLst>
              <a:gd name="T0" fmla="*/ 0 w 312"/>
              <a:gd name="T1" fmla="*/ 0 h 152"/>
              <a:gd name="T2" fmla="*/ 120 w 312"/>
              <a:gd name="T3" fmla="*/ 104 h 152"/>
              <a:gd name="T4" fmla="*/ 312 w 312"/>
              <a:gd name="T5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2" h="152">
                <a:moveTo>
                  <a:pt x="0" y="0"/>
                </a:moveTo>
                <a:cubicBezTo>
                  <a:pt x="34" y="39"/>
                  <a:pt x="68" y="79"/>
                  <a:pt x="120" y="104"/>
                </a:cubicBezTo>
                <a:cubicBezTo>
                  <a:pt x="172" y="129"/>
                  <a:pt x="281" y="145"/>
                  <a:pt x="312" y="152"/>
                </a:cubicBezTo>
              </a:path>
            </a:pathLst>
          </a:custGeom>
          <a:noFill/>
          <a:ln w="12700" cap="flat" cmpd="sng">
            <a:solidFill>
              <a:schemeClr val="accent2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V="1">
            <a:off x="2832100" y="5564187"/>
            <a:ext cx="1588" cy="200025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7683500" y="5881687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+ 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</a:t>
            </a:r>
            <a:r>
              <a:rPr lang="en-US">
                <a:solidFill>
                  <a:schemeClr val="tx1"/>
                </a:solidFill>
              </a:rPr>
              <a:t> +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</a:t>
            </a:r>
            <a:r>
              <a:rPr lang="en-US">
                <a:solidFill>
                  <a:schemeClr val="tx1"/>
                </a:solidFill>
              </a:rPr>
              <a:t>’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6892925" y="5881687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>
                <a:solidFill>
                  <a:srgbClr val="FF0000"/>
                </a:solidFill>
              </a:rPr>
              <a:t>t</a:t>
            </a:r>
            <a:r>
              <a:rPr lang="en-US" i="1" baseline="-25000">
                <a:solidFill>
                  <a:srgbClr val="FF0000"/>
                </a:solidFill>
              </a:rPr>
              <a:t>i</a:t>
            </a:r>
            <a:r>
              <a:rPr lang="en-US">
                <a:solidFill>
                  <a:srgbClr val="FF0000"/>
                </a:solidFill>
              </a:rPr>
              <a:t> +</a:t>
            </a:r>
            <a:r>
              <a:rPr lang="en-US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</a:t>
            </a:r>
            <a:r>
              <a:rPr lang="en-US">
                <a:solidFill>
                  <a:srgbClr val="FF0000"/>
                </a:solidFill>
              </a:rPr>
              <a:t>’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V="1">
            <a:off x="6121400" y="5195887"/>
            <a:ext cx="1588" cy="581025"/>
          </a:xfrm>
          <a:prstGeom prst="line">
            <a:avLst/>
          </a:prstGeom>
          <a:noFill/>
          <a:ln w="12700">
            <a:solidFill>
              <a:srgbClr val="0066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V="1">
            <a:off x="6794500" y="5399087"/>
            <a:ext cx="1588" cy="377825"/>
          </a:xfrm>
          <a:prstGeom prst="line">
            <a:avLst/>
          </a:prstGeom>
          <a:noFill/>
          <a:ln w="12700">
            <a:solidFill>
              <a:srgbClr val="0066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Freeform 29"/>
          <p:cNvSpPr>
            <a:spLocks/>
          </p:cNvSpPr>
          <p:nvPr/>
        </p:nvSpPr>
        <p:spPr bwMode="auto">
          <a:xfrm>
            <a:off x="6134100" y="5195887"/>
            <a:ext cx="2032000" cy="368300"/>
          </a:xfrm>
          <a:custGeom>
            <a:avLst/>
            <a:gdLst>
              <a:gd name="T0" fmla="*/ 0 w 1280"/>
              <a:gd name="T1" fmla="*/ 0 h 232"/>
              <a:gd name="T2" fmla="*/ 496 w 1280"/>
              <a:gd name="T3" fmla="*/ 160 h 232"/>
              <a:gd name="T4" fmla="*/ 1280 w 1280"/>
              <a:gd name="T5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80" h="232">
                <a:moveTo>
                  <a:pt x="0" y="0"/>
                </a:moveTo>
                <a:cubicBezTo>
                  <a:pt x="141" y="60"/>
                  <a:pt x="283" y="121"/>
                  <a:pt x="496" y="160"/>
                </a:cubicBezTo>
                <a:cubicBezTo>
                  <a:pt x="709" y="199"/>
                  <a:pt x="1152" y="221"/>
                  <a:pt x="1280" y="232"/>
                </a:cubicBezTo>
              </a:path>
            </a:pathLst>
          </a:custGeom>
          <a:noFill/>
          <a:ln w="12700" cap="flat" cmpd="sng">
            <a:solidFill>
              <a:srgbClr val="0066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 flipV="1">
            <a:off x="8166100" y="5551487"/>
            <a:ext cx="1588" cy="200025"/>
          </a:xfrm>
          <a:prstGeom prst="line">
            <a:avLst/>
          </a:prstGeom>
          <a:noFill/>
          <a:ln w="12700">
            <a:solidFill>
              <a:srgbClr val="0066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Freeform 31"/>
          <p:cNvSpPr>
            <a:spLocks/>
          </p:cNvSpPr>
          <p:nvPr/>
        </p:nvSpPr>
        <p:spPr bwMode="auto">
          <a:xfrm>
            <a:off x="6121400" y="4560887"/>
            <a:ext cx="1168400" cy="609600"/>
          </a:xfrm>
          <a:custGeom>
            <a:avLst/>
            <a:gdLst>
              <a:gd name="T0" fmla="*/ 0 w 736"/>
              <a:gd name="T1" fmla="*/ 384 h 384"/>
              <a:gd name="T2" fmla="*/ 336 w 736"/>
              <a:gd name="T3" fmla="*/ 256 h 384"/>
              <a:gd name="T4" fmla="*/ 736 w 736"/>
              <a:gd name="T5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6" h="384">
                <a:moveTo>
                  <a:pt x="0" y="384"/>
                </a:moveTo>
                <a:cubicBezTo>
                  <a:pt x="56" y="363"/>
                  <a:pt x="213" y="320"/>
                  <a:pt x="336" y="256"/>
                </a:cubicBezTo>
                <a:cubicBezTo>
                  <a:pt x="459" y="192"/>
                  <a:pt x="653" y="53"/>
                  <a:pt x="736" y="0"/>
                </a:cubicBezTo>
              </a:path>
            </a:pathLst>
          </a:custGeom>
          <a:noFill/>
          <a:ln w="38100" cap="flat" cmpd="sng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2832100" y="5732462"/>
            <a:ext cx="3302000" cy="3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850900" y="4751387"/>
            <a:ext cx="7696200" cy="0"/>
          </a:xfrm>
          <a:prstGeom prst="line">
            <a:avLst/>
          </a:prstGeom>
          <a:noFill/>
          <a:ln w="38100">
            <a:solidFill>
              <a:srgbClr val="800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863600" y="3252787"/>
            <a:ext cx="8013700" cy="1397000"/>
          </a:xfrm>
          <a:custGeom>
            <a:avLst/>
            <a:gdLst>
              <a:gd name="T0" fmla="*/ 0 w 5048"/>
              <a:gd name="T1" fmla="*/ 0 h 880"/>
              <a:gd name="T2" fmla="*/ 2248 w 5048"/>
              <a:gd name="T3" fmla="*/ 720 h 880"/>
              <a:gd name="T4" fmla="*/ 5048 w 5048"/>
              <a:gd name="T5" fmla="*/ 880 h 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48" h="880">
                <a:moveTo>
                  <a:pt x="0" y="0"/>
                </a:moveTo>
                <a:cubicBezTo>
                  <a:pt x="375" y="120"/>
                  <a:pt x="1407" y="573"/>
                  <a:pt x="2248" y="720"/>
                </a:cubicBezTo>
                <a:cubicBezTo>
                  <a:pt x="3089" y="867"/>
                  <a:pt x="4465" y="847"/>
                  <a:pt x="5048" y="880"/>
                </a:cubicBezTo>
              </a:path>
            </a:pathLst>
          </a:custGeom>
          <a:noFill/>
          <a:ln w="28575" cap="flat" cmpd="sng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38"/>
          <p:cNvSpPr>
            <a:spLocks/>
          </p:cNvSpPr>
          <p:nvPr/>
        </p:nvSpPr>
        <p:spPr bwMode="auto">
          <a:xfrm rot="10800000">
            <a:off x="7150100" y="4598987"/>
            <a:ext cx="88900" cy="1168400"/>
          </a:xfrm>
          <a:prstGeom prst="rightBrace">
            <a:avLst>
              <a:gd name="adj1" fmla="val 109524"/>
              <a:gd name="adj2" fmla="val 50134"/>
            </a:avLst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4765675" y="1703387"/>
            <a:ext cx="18415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181600" y="2265491"/>
                <a:ext cx="2808910" cy="118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Cambria Math"/>
                  </a:rPr>
                  <a:t>h</a:t>
                </a:r>
                <a:r>
                  <a:rPr lang="en-US" dirty="0" smtClean="0">
                    <a:solidFill>
                      <a:srgbClr val="FF0000"/>
                    </a:solidFill>
                    <a:latin typeface="Cambria Math"/>
                  </a:rPr>
                  <a:t>azard rate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𝜂𝜅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𝜏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endParaRPr lang="en-US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h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𝜆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𝜂𝜅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𝜏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′−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265491"/>
                <a:ext cx="2808910" cy="1184107"/>
              </a:xfrm>
              <a:prstGeom prst="rect">
                <a:avLst/>
              </a:prstGeom>
              <a:blipFill rotWithShape="1">
                <a:blip r:embed="rId3"/>
                <a:stretch>
                  <a:fillRect l="-1735" t="-3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17"/>
              <p:cNvSpPr>
                <a:spLocks noChangeArrowheads="1"/>
              </p:cNvSpPr>
              <p:nvPr/>
            </p:nvSpPr>
            <p:spPr bwMode="auto">
              <a:xfrm>
                <a:off x="6305419" y="4876800"/>
                <a:ext cx="993541" cy="5654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Symbol" pitchFamily="18" charset="2"/>
                            </a:rPr>
                            <m:t>𝜆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Symbol" pitchFamily="18" charset="2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𝜆𝜂𝜅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5419" y="4876800"/>
                <a:ext cx="993541" cy="56541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xmlns:a14="http://schemas.microsoft.com/office/drawing/2010/main"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 Box 41"/>
          <p:cNvSpPr txBox="1">
            <a:spLocks noChangeArrowheads="1"/>
          </p:cNvSpPr>
          <p:nvPr/>
        </p:nvSpPr>
        <p:spPr bwMode="auto">
          <a:xfrm>
            <a:off x="709642" y="3548026"/>
            <a:ext cx="22621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u="sng" dirty="0">
                <a:solidFill>
                  <a:srgbClr val="7030A0"/>
                </a:solidFill>
              </a:rPr>
              <a:t>bubble appreciation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  <a:p>
            <a:r>
              <a:rPr lang="en-US" dirty="0">
                <a:solidFill>
                  <a:srgbClr val="7030A0"/>
                </a:solidFill>
              </a:rPr>
              <a:t>bubble size</a:t>
            </a:r>
          </a:p>
        </p:txBody>
      </p:sp>
      <p:sp>
        <p:nvSpPr>
          <p:cNvPr id="65" name="Line 5"/>
          <p:cNvSpPr>
            <a:spLocks noChangeShapeType="1"/>
          </p:cNvSpPr>
          <p:nvPr/>
        </p:nvSpPr>
        <p:spPr bwMode="auto">
          <a:xfrm flipV="1">
            <a:off x="7710488" y="3806825"/>
            <a:ext cx="0" cy="1981200"/>
          </a:xfrm>
          <a:prstGeom prst="line">
            <a:avLst/>
          </a:prstGeom>
          <a:noFill/>
          <a:ln w="12700">
            <a:solidFill>
              <a:srgbClr val="0000FF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14"/>
          <p:cNvSpPr>
            <a:spLocks noChangeShapeType="1"/>
          </p:cNvSpPr>
          <p:nvPr/>
        </p:nvSpPr>
        <p:spPr bwMode="auto">
          <a:xfrm flipH="1" flipV="1">
            <a:off x="7288213" y="4568825"/>
            <a:ext cx="0" cy="1181100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19"/>
          <p:cNvSpPr>
            <a:spLocks noChangeShapeType="1"/>
          </p:cNvSpPr>
          <p:nvPr/>
        </p:nvSpPr>
        <p:spPr bwMode="auto">
          <a:xfrm>
            <a:off x="6399213" y="4581525"/>
            <a:ext cx="1587" cy="1168400"/>
          </a:xfrm>
          <a:prstGeom prst="line">
            <a:avLst/>
          </a:prstGeom>
          <a:noFill/>
          <a:ln w="38100">
            <a:solidFill>
              <a:srgbClr val="99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Text Box 26"/>
          <p:cNvSpPr txBox="1">
            <a:spLocks noChangeArrowheads="1"/>
          </p:cNvSpPr>
          <p:nvPr/>
        </p:nvSpPr>
        <p:spPr bwMode="auto">
          <a:xfrm>
            <a:off x="6892925" y="5889625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>
                <a:solidFill>
                  <a:srgbClr val="FF0000"/>
                </a:solidFill>
              </a:rPr>
              <a:t>t</a:t>
            </a:r>
            <a:r>
              <a:rPr lang="en-US" i="1" baseline="-25000">
                <a:solidFill>
                  <a:srgbClr val="FF0000"/>
                </a:solidFill>
              </a:rPr>
              <a:t>i</a:t>
            </a:r>
            <a:r>
              <a:rPr lang="en-US">
                <a:solidFill>
                  <a:srgbClr val="FF0000"/>
                </a:solidFill>
              </a:rPr>
              <a:t> +</a:t>
            </a:r>
            <a:r>
              <a:rPr lang="en-US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</a:t>
            </a:r>
            <a:r>
              <a:rPr lang="en-US">
                <a:solidFill>
                  <a:srgbClr val="FF0000"/>
                </a:solidFill>
              </a:rPr>
              <a:t>’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69" name="Line 31"/>
          <p:cNvSpPr>
            <a:spLocks noChangeShapeType="1"/>
          </p:cNvSpPr>
          <p:nvPr/>
        </p:nvSpPr>
        <p:spPr bwMode="auto">
          <a:xfrm flipV="1">
            <a:off x="6121400" y="5203825"/>
            <a:ext cx="1588" cy="581025"/>
          </a:xfrm>
          <a:prstGeom prst="line">
            <a:avLst/>
          </a:prstGeom>
          <a:noFill/>
          <a:ln w="12700">
            <a:solidFill>
              <a:srgbClr val="0066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32"/>
          <p:cNvSpPr>
            <a:spLocks noChangeShapeType="1"/>
          </p:cNvSpPr>
          <p:nvPr/>
        </p:nvSpPr>
        <p:spPr bwMode="auto">
          <a:xfrm flipV="1">
            <a:off x="6794500" y="5407025"/>
            <a:ext cx="1588" cy="377825"/>
          </a:xfrm>
          <a:prstGeom prst="line">
            <a:avLst/>
          </a:prstGeom>
          <a:noFill/>
          <a:ln w="12700">
            <a:solidFill>
              <a:srgbClr val="0066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AutoShape 42"/>
          <p:cNvSpPr>
            <a:spLocks/>
          </p:cNvSpPr>
          <p:nvPr/>
        </p:nvSpPr>
        <p:spPr bwMode="auto">
          <a:xfrm rot="10800000">
            <a:off x="7150100" y="4606925"/>
            <a:ext cx="88900" cy="1168400"/>
          </a:xfrm>
          <a:prstGeom prst="rightBrace">
            <a:avLst>
              <a:gd name="adj1" fmla="val 109524"/>
              <a:gd name="adj2" fmla="val 50134"/>
            </a:avLst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 Box 46"/>
              <p:cNvSpPr txBox="1">
                <a:spLocks noChangeArrowheads="1"/>
              </p:cNvSpPr>
              <p:nvPr/>
            </p:nvSpPr>
            <p:spPr bwMode="auto">
              <a:xfrm>
                <a:off x="849627" y="4724705"/>
                <a:ext cx="2731773" cy="5330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7030A0"/>
                    </a:solidFill>
                  </a:rPr>
                  <a:t>lower bound: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𝑟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𝛽</m:t>
                            </m:r>
                          </m:e>
                        </m:acc>
                      </m:den>
                    </m:f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𝜆</m:t>
                        </m:r>
                      </m:num>
                      <m:den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𝜆𝜂𝜅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0" name="Text 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9627" y="4724705"/>
                <a:ext cx="2731773" cy="533095"/>
              </a:xfrm>
              <a:prstGeom prst="rect">
                <a:avLst/>
              </a:prstGeom>
              <a:blipFill rotWithShape="1">
                <a:blip r:embed="rId5"/>
                <a:stretch>
                  <a:fillRect l="-1782" b="-56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 Box 13"/>
              <p:cNvSpPr txBox="1">
                <a:spLocks noChangeArrowheads="1"/>
              </p:cNvSpPr>
              <p:nvPr/>
            </p:nvSpPr>
            <p:spPr bwMode="auto">
              <a:xfrm>
                <a:off x="76200" y="1447801"/>
                <a:ext cx="6748001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b="1" dirty="0" smtClean="0">
                    <a:solidFill>
                      <a:srgbClr val="C00000"/>
                    </a:solidFill>
                    <a:latin typeface="cmsy10" pitchFamily="34" charset="0"/>
                  </a:rPr>
                  <a:t>) </a:t>
                </a:r>
                <a:r>
                  <a:rPr lang="en-US" sz="2800" b="1" dirty="0" smtClean="0">
                    <a:solidFill>
                      <a:srgbClr val="C00000"/>
                    </a:solidFill>
                  </a:rPr>
                  <a:t>Bubble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bursts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𝒎𝒊𝒏</m:t>
                    </m:r>
                    <m:r>
                      <a:rPr lang="en-US" sz="2800" b="1" i="0" smtClean="0">
                        <a:solidFill>
                          <a:srgbClr val="C00000"/>
                        </a:solidFill>
                        <a:latin typeface="Cambria Math"/>
                      </a:rPr>
                      <m:t>{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𝜼𝜿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𝝉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′, </m:t>
                    </m:r>
                    <m:acc>
                      <m:accPr>
                        <m:chr m:val="̅"/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𝝉</m:t>
                        </m:r>
                      </m:e>
                    </m:acc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1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447801"/>
                <a:ext cx="6748001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1899" t="-29412" r="-3345" b="-458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xmlns:a14="http://schemas.microsoft.com/office/drawing/2010/main"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011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Delayed attack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𝜏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741"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 flipV="1">
            <a:off x="8205788" y="1728787"/>
            <a:ext cx="0" cy="40386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3"/>
          <p:cNvSpPr>
            <a:spLocks/>
          </p:cNvSpPr>
          <p:nvPr/>
        </p:nvSpPr>
        <p:spPr bwMode="auto">
          <a:xfrm>
            <a:off x="7291388" y="1724025"/>
            <a:ext cx="766762" cy="2824162"/>
          </a:xfrm>
          <a:custGeom>
            <a:avLst/>
            <a:gdLst>
              <a:gd name="T0" fmla="*/ 0 w 483"/>
              <a:gd name="T1" fmla="*/ 1779 h 1779"/>
              <a:gd name="T2" fmla="*/ 111 w 483"/>
              <a:gd name="T3" fmla="*/ 1635 h 1779"/>
              <a:gd name="T4" fmla="*/ 304 w 483"/>
              <a:gd name="T5" fmla="*/ 1159 h 1779"/>
              <a:gd name="T6" fmla="*/ 483 w 483"/>
              <a:gd name="T7" fmla="*/ 0 h 1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3" h="1779">
                <a:moveTo>
                  <a:pt x="0" y="1779"/>
                </a:moveTo>
                <a:cubicBezTo>
                  <a:pt x="18" y="1755"/>
                  <a:pt x="60" y="1738"/>
                  <a:pt x="111" y="1635"/>
                </a:cubicBezTo>
                <a:cubicBezTo>
                  <a:pt x="162" y="1532"/>
                  <a:pt x="242" y="1431"/>
                  <a:pt x="304" y="1159"/>
                </a:cubicBezTo>
                <a:cubicBezTo>
                  <a:pt x="366" y="887"/>
                  <a:pt x="446" y="241"/>
                  <a:pt x="483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350838" y="5756275"/>
            <a:ext cx="858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877300" y="5832475"/>
            <a:ext cx="233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400" i="1">
                <a:solidFill>
                  <a:schemeClr val="tx1"/>
                </a:solidFill>
              </a:rPr>
              <a:t>t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7710488" y="3798887"/>
            <a:ext cx="0" cy="1981200"/>
          </a:xfrm>
          <a:prstGeom prst="line">
            <a:avLst/>
          </a:prstGeom>
          <a:noFill/>
          <a:ln w="12700">
            <a:solidFill>
              <a:srgbClr val="0000FF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 flipV="1">
            <a:off x="7964488" y="2376487"/>
            <a:ext cx="12700" cy="3390900"/>
          </a:xfrm>
          <a:prstGeom prst="line">
            <a:avLst/>
          </a:prstGeom>
          <a:noFill/>
          <a:ln w="12700">
            <a:solidFill>
              <a:srgbClr val="00008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787400" y="5208587"/>
            <a:ext cx="1588" cy="581025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V="1">
            <a:off x="1460500" y="5411787"/>
            <a:ext cx="0" cy="330200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800100" y="5208587"/>
            <a:ext cx="2032000" cy="368300"/>
          </a:xfrm>
          <a:custGeom>
            <a:avLst/>
            <a:gdLst>
              <a:gd name="T0" fmla="*/ 0 w 1280"/>
              <a:gd name="T1" fmla="*/ 0 h 232"/>
              <a:gd name="T2" fmla="*/ 496 w 1280"/>
              <a:gd name="T3" fmla="*/ 160 h 232"/>
              <a:gd name="T4" fmla="*/ 1280 w 1280"/>
              <a:gd name="T5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80" h="232">
                <a:moveTo>
                  <a:pt x="0" y="0"/>
                </a:moveTo>
                <a:cubicBezTo>
                  <a:pt x="141" y="60"/>
                  <a:pt x="283" y="121"/>
                  <a:pt x="496" y="160"/>
                </a:cubicBezTo>
                <a:cubicBezTo>
                  <a:pt x="709" y="199"/>
                  <a:pt x="1152" y="221"/>
                  <a:pt x="1280" y="232"/>
                </a:cubicBezTo>
              </a:path>
            </a:pathLst>
          </a:custGeom>
          <a:noFill/>
          <a:ln w="1270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 flipV="1">
            <a:off x="8191500" y="4903787"/>
            <a:ext cx="0" cy="838200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 flipV="1">
            <a:off x="7288213" y="4560887"/>
            <a:ext cx="0" cy="1181100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7277100" y="4662487"/>
            <a:ext cx="914400" cy="381000"/>
          </a:xfrm>
          <a:custGeom>
            <a:avLst/>
            <a:gdLst>
              <a:gd name="T0" fmla="*/ 0 w 576"/>
              <a:gd name="T1" fmla="*/ 0 h 240"/>
              <a:gd name="T2" fmla="*/ 288 w 576"/>
              <a:gd name="T3" fmla="*/ 168 h 240"/>
              <a:gd name="T4" fmla="*/ 576 w 576"/>
              <a:gd name="T5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240">
                <a:moveTo>
                  <a:pt x="0" y="0"/>
                </a:moveTo>
                <a:cubicBezTo>
                  <a:pt x="96" y="64"/>
                  <a:pt x="192" y="128"/>
                  <a:pt x="288" y="168"/>
                </a:cubicBezTo>
                <a:cubicBezTo>
                  <a:pt x="384" y="208"/>
                  <a:pt x="529" y="228"/>
                  <a:pt x="576" y="240"/>
                </a:cubicBezTo>
              </a:path>
            </a:pathLst>
          </a:custGeom>
          <a:noFill/>
          <a:ln w="1270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431800" y="5780087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- 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</a:t>
            </a:r>
            <a:endParaRPr lang="en-US" sz="2000">
              <a:solidFill>
                <a:schemeClr val="bg2"/>
              </a:solidFill>
              <a:latin typeface="Symbol" pitchFamily="18" charset="2"/>
              <a:sym typeface="Symbol" pitchFamily="18" charset="2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2590800" y="5791200"/>
            <a:ext cx="5334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lnSpc>
                <a:spcPct val="11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7950200" y="2351087"/>
            <a:ext cx="242888" cy="90488"/>
          </a:xfrm>
          <a:custGeom>
            <a:avLst/>
            <a:gdLst>
              <a:gd name="T0" fmla="*/ 0 w 153"/>
              <a:gd name="T1" fmla="*/ 0 h 57"/>
              <a:gd name="T2" fmla="*/ 64 w 153"/>
              <a:gd name="T3" fmla="*/ 48 h 57"/>
              <a:gd name="T4" fmla="*/ 152 w 153"/>
              <a:gd name="T5" fmla="*/ 56 h 57"/>
              <a:gd name="T6" fmla="*/ 72 w 153"/>
              <a:gd name="T7" fmla="*/ 5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" h="57">
                <a:moveTo>
                  <a:pt x="0" y="0"/>
                </a:moveTo>
                <a:cubicBezTo>
                  <a:pt x="19" y="19"/>
                  <a:pt x="39" y="39"/>
                  <a:pt x="64" y="48"/>
                </a:cubicBezTo>
                <a:cubicBezTo>
                  <a:pt x="89" y="57"/>
                  <a:pt x="151" y="55"/>
                  <a:pt x="152" y="56"/>
                </a:cubicBezTo>
                <a:cubicBezTo>
                  <a:pt x="153" y="57"/>
                  <a:pt x="112" y="56"/>
                  <a:pt x="72" y="56"/>
                </a:cubicBezTo>
              </a:path>
            </a:pathLst>
          </a:custGeom>
          <a:noFill/>
          <a:ln w="12700" cap="flat" cmpd="sng">
            <a:solidFill>
              <a:srgbClr val="333399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6399213" y="4573587"/>
            <a:ext cx="1587" cy="1168400"/>
          </a:xfrm>
          <a:prstGeom prst="line">
            <a:avLst/>
          </a:prstGeom>
          <a:noFill/>
          <a:ln w="38100">
            <a:solidFill>
              <a:srgbClr val="99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7708900" y="3786187"/>
            <a:ext cx="495300" cy="241300"/>
          </a:xfrm>
          <a:custGeom>
            <a:avLst/>
            <a:gdLst>
              <a:gd name="T0" fmla="*/ 0 w 312"/>
              <a:gd name="T1" fmla="*/ 0 h 152"/>
              <a:gd name="T2" fmla="*/ 120 w 312"/>
              <a:gd name="T3" fmla="*/ 104 h 152"/>
              <a:gd name="T4" fmla="*/ 312 w 312"/>
              <a:gd name="T5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2" h="152">
                <a:moveTo>
                  <a:pt x="0" y="0"/>
                </a:moveTo>
                <a:cubicBezTo>
                  <a:pt x="34" y="39"/>
                  <a:pt x="68" y="79"/>
                  <a:pt x="120" y="104"/>
                </a:cubicBezTo>
                <a:cubicBezTo>
                  <a:pt x="172" y="129"/>
                  <a:pt x="281" y="145"/>
                  <a:pt x="312" y="152"/>
                </a:cubicBezTo>
              </a:path>
            </a:pathLst>
          </a:custGeom>
          <a:noFill/>
          <a:ln w="12700" cap="flat" cmpd="sng">
            <a:solidFill>
              <a:schemeClr val="accent2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V="1">
            <a:off x="2832100" y="5564187"/>
            <a:ext cx="1588" cy="200025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7683500" y="5881687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+ 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</a:t>
            </a:r>
            <a:r>
              <a:rPr lang="en-US">
                <a:solidFill>
                  <a:schemeClr val="tx1"/>
                </a:solidFill>
              </a:rPr>
              <a:t> +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</a:t>
            </a:r>
            <a:r>
              <a:rPr lang="en-US">
                <a:solidFill>
                  <a:schemeClr val="tx1"/>
                </a:solidFill>
              </a:rPr>
              <a:t>’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6892925" y="5881687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>
                <a:solidFill>
                  <a:srgbClr val="FF0000"/>
                </a:solidFill>
              </a:rPr>
              <a:t>t</a:t>
            </a:r>
            <a:r>
              <a:rPr lang="en-US" i="1" baseline="-25000">
                <a:solidFill>
                  <a:srgbClr val="FF0000"/>
                </a:solidFill>
              </a:rPr>
              <a:t>i</a:t>
            </a:r>
            <a:r>
              <a:rPr lang="en-US">
                <a:solidFill>
                  <a:srgbClr val="FF0000"/>
                </a:solidFill>
              </a:rPr>
              <a:t> +</a:t>
            </a:r>
            <a:r>
              <a:rPr lang="en-US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</a:t>
            </a:r>
            <a:r>
              <a:rPr lang="en-US">
                <a:solidFill>
                  <a:srgbClr val="FF0000"/>
                </a:solidFill>
              </a:rPr>
              <a:t>’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V="1">
            <a:off x="6121400" y="5195887"/>
            <a:ext cx="1588" cy="581025"/>
          </a:xfrm>
          <a:prstGeom prst="line">
            <a:avLst/>
          </a:prstGeom>
          <a:noFill/>
          <a:ln w="12700">
            <a:solidFill>
              <a:srgbClr val="0066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V="1">
            <a:off x="6794500" y="5399087"/>
            <a:ext cx="1588" cy="377825"/>
          </a:xfrm>
          <a:prstGeom prst="line">
            <a:avLst/>
          </a:prstGeom>
          <a:noFill/>
          <a:ln w="12700">
            <a:solidFill>
              <a:srgbClr val="0066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Freeform 29"/>
          <p:cNvSpPr>
            <a:spLocks/>
          </p:cNvSpPr>
          <p:nvPr/>
        </p:nvSpPr>
        <p:spPr bwMode="auto">
          <a:xfrm>
            <a:off x="6134100" y="5195887"/>
            <a:ext cx="2032000" cy="368300"/>
          </a:xfrm>
          <a:custGeom>
            <a:avLst/>
            <a:gdLst>
              <a:gd name="T0" fmla="*/ 0 w 1280"/>
              <a:gd name="T1" fmla="*/ 0 h 232"/>
              <a:gd name="T2" fmla="*/ 496 w 1280"/>
              <a:gd name="T3" fmla="*/ 160 h 232"/>
              <a:gd name="T4" fmla="*/ 1280 w 1280"/>
              <a:gd name="T5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80" h="232">
                <a:moveTo>
                  <a:pt x="0" y="0"/>
                </a:moveTo>
                <a:cubicBezTo>
                  <a:pt x="141" y="60"/>
                  <a:pt x="283" y="121"/>
                  <a:pt x="496" y="160"/>
                </a:cubicBezTo>
                <a:cubicBezTo>
                  <a:pt x="709" y="199"/>
                  <a:pt x="1152" y="221"/>
                  <a:pt x="1280" y="232"/>
                </a:cubicBezTo>
              </a:path>
            </a:pathLst>
          </a:custGeom>
          <a:noFill/>
          <a:ln w="12700" cap="flat" cmpd="sng">
            <a:solidFill>
              <a:srgbClr val="0066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 flipV="1">
            <a:off x="8166100" y="5551487"/>
            <a:ext cx="1588" cy="200025"/>
          </a:xfrm>
          <a:prstGeom prst="line">
            <a:avLst/>
          </a:prstGeom>
          <a:noFill/>
          <a:ln w="12700">
            <a:solidFill>
              <a:srgbClr val="0066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Freeform 31"/>
          <p:cNvSpPr>
            <a:spLocks/>
          </p:cNvSpPr>
          <p:nvPr/>
        </p:nvSpPr>
        <p:spPr bwMode="auto">
          <a:xfrm>
            <a:off x="6121400" y="4560887"/>
            <a:ext cx="1168400" cy="609600"/>
          </a:xfrm>
          <a:custGeom>
            <a:avLst/>
            <a:gdLst>
              <a:gd name="T0" fmla="*/ 0 w 736"/>
              <a:gd name="T1" fmla="*/ 384 h 384"/>
              <a:gd name="T2" fmla="*/ 336 w 736"/>
              <a:gd name="T3" fmla="*/ 256 h 384"/>
              <a:gd name="T4" fmla="*/ 736 w 736"/>
              <a:gd name="T5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6" h="384">
                <a:moveTo>
                  <a:pt x="0" y="384"/>
                </a:moveTo>
                <a:cubicBezTo>
                  <a:pt x="56" y="363"/>
                  <a:pt x="213" y="320"/>
                  <a:pt x="336" y="256"/>
                </a:cubicBezTo>
                <a:cubicBezTo>
                  <a:pt x="459" y="192"/>
                  <a:pt x="653" y="53"/>
                  <a:pt x="736" y="0"/>
                </a:cubicBezTo>
              </a:path>
            </a:pathLst>
          </a:custGeom>
          <a:noFill/>
          <a:ln w="38100" cap="flat" cmpd="sng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2832100" y="5732462"/>
            <a:ext cx="3302000" cy="3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850900" y="4751387"/>
            <a:ext cx="7696200" cy="0"/>
          </a:xfrm>
          <a:prstGeom prst="line">
            <a:avLst/>
          </a:prstGeom>
          <a:noFill/>
          <a:ln w="38100">
            <a:solidFill>
              <a:srgbClr val="800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863600" y="3252787"/>
            <a:ext cx="8013700" cy="1397000"/>
          </a:xfrm>
          <a:custGeom>
            <a:avLst/>
            <a:gdLst>
              <a:gd name="T0" fmla="*/ 0 w 5048"/>
              <a:gd name="T1" fmla="*/ 0 h 880"/>
              <a:gd name="T2" fmla="*/ 2248 w 5048"/>
              <a:gd name="T3" fmla="*/ 720 h 880"/>
              <a:gd name="T4" fmla="*/ 5048 w 5048"/>
              <a:gd name="T5" fmla="*/ 880 h 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48" h="880">
                <a:moveTo>
                  <a:pt x="0" y="0"/>
                </a:moveTo>
                <a:cubicBezTo>
                  <a:pt x="375" y="120"/>
                  <a:pt x="1407" y="573"/>
                  <a:pt x="2248" y="720"/>
                </a:cubicBezTo>
                <a:cubicBezTo>
                  <a:pt x="3089" y="867"/>
                  <a:pt x="4465" y="847"/>
                  <a:pt x="5048" y="880"/>
                </a:cubicBezTo>
              </a:path>
            </a:pathLst>
          </a:custGeom>
          <a:noFill/>
          <a:ln w="28575" cap="flat" cmpd="sng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4765675" y="1703387"/>
            <a:ext cx="18415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245156" y="2265491"/>
                <a:ext cx="2765244" cy="118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FFC000"/>
                    </a:solidFill>
                    <a:latin typeface="Cambria Math"/>
                  </a:rPr>
                  <a:t>hazard rate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/>
                      </a:rPr>
                      <m:t>𝜂𝜅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/>
                      </a:rPr>
                      <m:t>𝜏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/>
                      </a:rPr>
                      <m:t>′</m:t>
                    </m:r>
                  </m:oMath>
                </a14:m>
                <a:endParaRPr lang="en-US" dirty="0" smtClean="0">
                  <a:solidFill>
                    <a:srgbClr val="FFC000"/>
                  </a:solidFill>
                  <a:latin typeface="Cambria Math"/>
                </a:endParaRPr>
              </a:p>
              <a:p>
                <a:endParaRPr lang="en-US" i="1" dirty="0" smtClean="0">
                  <a:solidFill>
                    <a:srgbClr val="FFC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h</m:t>
                      </m:r>
                      <m:r>
                        <a:rPr lang="en-US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𝜆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𝜆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𝜂𝜅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  <m:t>𝜏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156" y="2265491"/>
                <a:ext cx="2765244" cy="1184107"/>
              </a:xfrm>
              <a:prstGeom prst="rect">
                <a:avLst/>
              </a:prstGeom>
              <a:blipFill rotWithShape="1">
                <a:blip r:embed="rId3"/>
                <a:stretch>
                  <a:fillRect l="-1762" t="-3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 Box 41"/>
          <p:cNvSpPr txBox="1">
            <a:spLocks noChangeArrowheads="1"/>
          </p:cNvSpPr>
          <p:nvPr/>
        </p:nvSpPr>
        <p:spPr bwMode="auto">
          <a:xfrm>
            <a:off x="709642" y="3548026"/>
            <a:ext cx="22621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u="sng" dirty="0">
                <a:solidFill>
                  <a:srgbClr val="7030A0"/>
                </a:solidFill>
              </a:rPr>
              <a:t>bubble appreciation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  <a:p>
            <a:r>
              <a:rPr lang="en-US" dirty="0">
                <a:solidFill>
                  <a:srgbClr val="7030A0"/>
                </a:solidFill>
              </a:rPr>
              <a:t>bubble size</a:t>
            </a:r>
          </a:p>
        </p:txBody>
      </p:sp>
      <p:sp>
        <p:nvSpPr>
          <p:cNvPr id="64" name="Line 59"/>
          <p:cNvSpPr>
            <a:spLocks noChangeShapeType="1"/>
          </p:cNvSpPr>
          <p:nvPr/>
        </p:nvSpPr>
        <p:spPr bwMode="auto">
          <a:xfrm flipV="1">
            <a:off x="7519988" y="1736725"/>
            <a:ext cx="0" cy="40386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5"/>
          <p:cNvSpPr>
            <a:spLocks noChangeShapeType="1"/>
          </p:cNvSpPr>
          <p:nvPr/>
        </p:nvSpPr>
        <p:spPr bwMode="auto">
          <a:xfrm flipV="1">
            <a:off x="7710488" y="3806825"/>
            <a:ext cx="0" cy="1981200"/>
          </a:xfrm>
          <a:prstGeom prst="line">
            <a:avLst/>
          </a:prstGeom>
          <a:noFill/>
          <a:ln w="12700">
            <a:solidFill>
              <a:srgbClr val="0000FF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14"/>
          <p:cNvSpPr>
            <a:spLocks noChangeShapeType="1"/>
          </p:cNvSpPr>
          <p:nvPr/>
        </p:nvSpPr>
        <p:spPr bwMode="auto">
          <a:xfrm flipH="1" flipV="1">
            <a:off x="7288213" y="4568825"/>
            <a:ext cx="0" cy="1181100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19"/>
          <p:cNvSpPr>
            <a:spLocks noChangeShapeType="1"/>
          </p:cNvSpPr>
          <p:nvPr/>
        </p:nvSpPr>
        <p:spPr bwMode="auto">
          <a:xfrm>
            <a:off x="6399213" y="4581525"/>
            <a:ext cx="1587" cy="1168400"/>
          </a:xfrm>
          <a:prstGeom prst="line">
            <a:avLst/>
          </a:prstGeom>
          <a:noFill/>
          <a:ln w="38100">
            <a:solidFill>
              <a:srgbClr val="99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Text Box 26"/>
          <p:cNvSpPr txBox="1">
            <a:spLocks noChangeArrowheads="1"/>
          </p:cNvSpPr>
          <p:nvPr/>
        </p:nvSpPr>
        <p:spPr bwMode="auto">
          <a:xfrm>
            <a:off x="6892925" y="5889625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>
                <a:solidFill>
                  <a:srgbClr val="FF0000"/>
                </a:solidFill>
              </a:rPr>
              <a:t>t</a:t>
            </a:r>
            <a:r>
              <a:rPr lang="en-US" i="1" baseline="-25000">
                <a:solidFill>
                  <a:srgbClr val="FF0000"/>
                </a:solidFill>
              </a:rPr>
              <a:t>i</a:t>
            </a:r>
            <a:r>
              <a:rPr lang="en-US">
                <a:solidFill>
                  <a:srgbClr val="FF0000"/>
                </a:solidFill>
              </a:rPr>
              <a:t> +</a:t>
            </a:r>
            <a:r>
              <a:rPr lang="en-US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</a:t>
            </a:r>
            <a:r>
              <a:rPr lang="en-US">
                <a:solidFill>
                  <a:srgbClr val="FF0000"/>
                </a:solidFill>
              </a:rPr>
              <a:t>’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69" name="Line 31"/>
          <p:cNvSpPr>
            <a:spLocks noChangeShapeType="1"/>
          </p:cNvSpPr>
          <p:nvPr/>
        </p:nvSpPr>
        <p:spPr bwMode="auto">
          <a:xfrm flipV="1">
            <a:off x="6121400" y="5203825"/>
            <a:ext cx="1588" cy="581025"/>
          </a:xfrm>
          <a:prstGeom prst="line">
            <a:avLst/>
          </a:prstGeom>
          <a:noFill/>
          <a:ln w="12700">
            <a:solidFill>
              <a:srgbClr val="0066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32"/>
          <p:cNvSpPr>
            <a:spLocks noChangeShapeType="1"/>
          </p:cNvSpPr>
          <p:nvPr/>
        </p:nvSpPr>
        <p:spPr bwMode="auto">
          <a:xfrm flipV="1">
            <a:off x="6794500" y="5407025"/>
            <a:ext cx="1588" cy="377825"/>
          </a:xfrm>
          <a:prstGeom prst="line">
            <a:avLst/>
          </a:prstGeom>
          <a:noFill/>
          <a:ln w="12700">
            <a:solidFill>
              <a:srgbClr val="0066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Freeform 47"/>
          <p:cNvSpPr>
            <a:spLocks/>
          </p:cNvSpPr>
          <p:nvPr/>
        </p:nvSpPr>
        <p:spPr bwMode="auto">
          <a:xfrm>
            <a:off x="6400800" y="1757363"/>
            <a:ext cx="766762" cy="2824162"/>
          </a:xfrm>
          <a:custGeom>
            <a:avLst/>
            <a:gdLst>
              <a:gd name="T0" fmla="*/ 0 w 483"/>
              <a:gd name="T1" fmla="*/ 1779 h 1779"/>
              <a:gd name="T2" fmla="*/ 111 w 483"/>
              <a:gd name="T3" fmla="*/ 1635 h 1779"/>
              <a:gd name="T4" fmla="*/ 304 w 483"/>
              <a:gd name="T5" fmla="*/ 1159 h 1779"/>
              <a:gd name="T6" fmla="*/ 483 w 483"/>
              <a:gd name="T7" fmla="*/ 0 h 1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3" h="1779">
                <a:moveTo>
                  <a:pt x="0" y="1779"/>
                </a:moveTo>
                <a:cubicBezTo>
                  <a:pt x="18" y="1755"/>
                  <a:pt x="60" y="1738"/>
                  <a:pt x="111" y="1635"/>
                </a:cubicBezTo>
                <a:cubicBezTo>
                  <a:pt x="162" y="1532"/>
                  <a:pt x="242" y="1431"/>
                  <a:pt x="304" y="1159"/>
                </a:cubicBezTo>
                <a:cubicBezTo>
                  <a:pt x="366" y="887"/>
                  <a:pt x="446" y="241"/>
                  <a:pt x="483" y="0"/>
                </a:cubicBez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Freeform 48"/>
          <p:cNvSpPr>
            <a:spLocks/>
          </p:cNvSpPr>
          <p:nvPr/>
        </p:nvSpPr>
        <p:spPr bwMode="auto">
          <a:xfrm>
            <a:off x="5257800" y="4568825"/>
            <a:ext cx="1168400" cy="609600"/>
          </a:xfrm>
          <a:custGeom>
            <a:avLst/>
            <a:gdLst>
              <a:gd name="T0" fmla="*/ 0 w 736"/>
              <a:gd name="T1" fmla="*/ 384 h 384"/>
              <a:gd name="T2" fmla="*/ 336 w 736"/>
              <a:gd name="T3" fmla="*/ 256 h 384"/>
              <a:gd name="T4" fmla="*/ 736 w 736"/>
              <a:gd name="T5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6" h="384">
                <a:moveTo>
                  <a:pt x="0" y="384"/>
                </a:moveTo>
                <a:cubicBezTo>
                  <a:pt x="56" y="363"/>
                  <a:pt x="213" y="320"/>
                  <a:pt x="336" y="256"/>
                </a:cubicBezTo>
                <a:cubicBezTo>
                  <a:pt x="459" y="192"/>
                  <a:pt x="653" y="53"/>
                  <a:pt x="736" y="0"/>
                </a:cubicBez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Line 55"/>
          <p:cNvSpPr>
            <a:spLocks noChangeShapeType="1"/>
          </p:cNvSpPr>
          <p:nvPr/>
        </p:nvSpPr>
        <p:spPr bwMode="auto">
          <a:xfrm flipV="1">
            <a:off x="6399213" y="5889625"/>
            <a:ext cx="1587" cy="36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Text Box 56"/>
          <p:cNvSpPr txBox="1">
            <a:spLocks noChangeArrowheads="1"/>
          </p:cNvSpPr>
          <p:nvPr/>
        </p:nvSpPr>
        <p:spPr bwMode="auto">
          <a:xfrm>
            <a:off x="5991225" y="6097588"/>
            <a:ext cx="851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 Box 60"/>
              <p:cNvSpPr txBox="1">
                <a:spLocks noChangeArrowheads="1"/>
              </p:cNvSpPr>
              <p:nvPr/>
            </p:nvSpPr>
            <p:spPr bwMode="auto">
              <a:xfrm>
                <a:off x="7191375" y="6172200"/>
                <a:ext cx="80977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66FF"/>
                              </a:solidFill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66FF"/>
                              </a:solidFill>
                              <a:latin typeface="Cambria Math"/>
                              <a:sym typeface="Symbol" pitchFamily="18" charset="2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66FF"/>
                              </a:solidFill>
                              <a:latin typeface="Cambria Math"/>
                              <a:sym typeface="Symbol" pitchFamily="18" charset="2"/>
                            </a:rPr>
                            <m:t>𝒊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66FF"/>
                          </a:solidFill>
                          <a:latin typeface="Cambria Math"/>
                          <a:sym typeface="Symbol" pitchFamily="18" charset="2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b="1" i="1" smtClean="0">
                              <a:solidFill>
                                <a:srgbClr val="0066FF"/>
                              </a:solidFill>
                              <a:latin typeface="Cambria Math"/>
                              <a:sym typeface="Symbol" pitchFamily="18" charset="2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0066FF"/>
                              </a:solidFill>
                              <a:latin typeface="Cambria Math"/>
                              <a:sym typeface="Symbol" pitchFamily="18" charset="2"/>
                            </a:rPr>
                            <m:t>𝝉</m:t>
                          </m:r>
                        </m:e>
                      </m:acc>
                    </m:oMath>
                  </m:oMathPara>
                </a14:m>
                <a:endParaRPr lang="en-US" b="1" dirty="0">
                  <a:solidFill>
                    <a:srgbClr val="0066FF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79" name="Text 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1375" y="6172200"/>
                <a:ext cx="809773" cy="369332"/>
              </a:xfrm>
              <a:prstGeom prst="rect">
                <a:avLst/>
              </a:prstGeom>
              <a:blipFill rotWithShape="1">
                <a:blip r:embed="rId4"/>
                <a:stretch>
                  <a:fillRect r="-248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46"/>
              <p:cNvSpPr txBox="1">
                <a:spLocks noChangeArrowheads="1"/>
              </p:cNvSpPr>
              <p:nvPr/>
            </p:nvSpPr>
            <p:spPr bwMode="auto">
              <a:xfrm>
                <a:off x="849627" y="4724705"/>
                <a:ext cx="2731773" cy="5330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7030A0"/>
                    </a:solidFill>
                  </a:rPr>
                  <a:t>lower bound: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𝑟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𝛽</m:t>
                            </m:r>
                          </m:e>
                        </m:acc>
                      </m:den>
                    </m:f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𝜆</m:t>
                        </m:r>
                      </m:num>
                      <m:den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𝜆𝜂𝜅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3" name="Text 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9627" y="4724705"/>
                <a:ext cx="2731773" cy="533095"/>
              </a:xfrm>
              <a:prstGeom prst="rect">
                <a:avLst/>
              </a:prstGeom>
              <a:blipFill rotWithShape="1">
                <a:blip r:embed="rId5"/>
                <a:stretch>
                  <a:fillRect l="-1782" b="-56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 Box 13"/>
              <p:cNvSpPr txBox="1">
                <a:spLocks noChangeArrowheads="1"/>
              </p:cNvSpPr>
              <p:nvPr/>
            </p:nvSpPr>
            <p:spPr bwMode="auto">
              <a:xfrm>
                <a:off x="76200" y="1447801"/>
                <a:ext cx="6748001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b="1" dirty="0" smtClean="0">
                    <a:solidFill>
                      <a:srgbClr val="C00000"/>
                    </a:solidFill>
                    <a:latin typeface="cmsy10" pitchFamily="34" charset="0"/>
                  </a:rPr>
                  <a:t>) </a:t>
                </a:r>
                <a:r>
                  <a:rPr lang="en-US" sz="2800" b="1" dirty="0" smtClean="0">
                    <a:solidFill>
                      <a:srgbClr val="C00000"/>
                    </a:solidFill>
                  </a:rPr>
                  <a:t>Bubble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bursts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𝒎𝒊𝒏</m:t>
                    </m:r>
                    <m:r>
                      <a:rPr lang="en-US" sz="2800" b="1" i="0" smtClean="0">
                        <a:solidFill>
                          <a:srgbClr val="C00000"/>
                        </a:solidFill>
                        <a:latin typeface="Cambria Math"/>
                      </a:rPr>
                      <m:t>{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𝜼𝜿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𝝉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′, </m:t>
                    </m:r>
                    <m:acc>
                      <m:accPr>
                        <m:chr m:val="̅"/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𝝉</m:t>
                        </m:r>
                      </m:e>
                    </m:acc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5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447801"/>
                <a:ext cx="6748001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1899" t="-29412" r="-3345" b="-458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xmlns:a14="http://schemas.microsoft.com/office/drawing/2010/main"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50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Delayed attack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𝜏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741"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13"/>
              <p:cNvSpPr txBox="1">
                <a:spLocks noChangeArrowheads="1"/>
              </p:cNvSpPr>
              <p:nvPr/>
            </p:nvSpPr>
            <p:spPr bwMode="auto">
              <a:xfrm>
                <a:off x="76200" y="1447801"/>
                <a:ext cx="6748001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b="1" dirty="0" smtClean="0">
                    <a:solidFill>
                      <a:srgbClr val="C00000"/>
                    </a:solidFill>
                    <a:latin typeface="cmsy10" pitchFamily="34" charset="0"/>
                  </a:rPr>
                  <a:t>) </a:t>
                </a:r>
                <a:r>
                  <a:rPr lang="en-US" sz="2800" b="1" dirty="0" smtClean="0">
                    <a:solidFill>
                      <a:srgbClr val="C00000"/>
                    </a:solidFill>
                  </a:rPr>
                  <a:t>Bubble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bursts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𝒎𝒊𝒏</m:t>
                    </m:r>
                    <m:r>
                      <a:rPr lang="en-US" sz="2800" b="1" i="0" smtClean="0">
                        <a:solidFill>
                          <a:srgbClr val="C00000"/>
                        </a:solidFill>
                        <a:latin typeface="Cambria Math"/>
                      </a:rPr>
                      <m:t>{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𝜼𝜿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𝝉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′, </m:t>
                    </m:r>
                    <m:acc>
                      <m:accPr>
                        <m:chr m:val="̅"/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𝝉</m:t>
                        </m:r>
                      </m:e>
                    </m:acc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447801"/>
                <a:ext cx="6748001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899" t="-29412" r="-3345" b="-458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xmlns:a14="http://schemas.microsoft.com/office/drawing/2010/main"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ine 2"/>
          <p:cNvSpPr>
            <a:spLocks noChangeShapeType="1"/>
          </p:cNvSpPr>
          <p:nvPr/>
        </p:nvSpPr>
        <p:spPr bwMode="auto">
          <a:xfrm flipV="1">
            <a:off x="8205788" y="1728787"/>
            <a:ext cx="0" cy="40386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3"/>
          <p:cNvSpPr>
            <a:spLocks/>
          </p:cNvSpPr>
          <p:nvPr/>
        </p:nvSpPr>
        <p:spPr bwMode="auto">
          <a:xfrm>
            <a:off x="7291388" y="1724025"/>
            <a:ext cx="766762" cy="2824162"/>
          </a:xfrm>
          <a:custGeom>
            <a:avLst/>
            <a:gdLst>
              <a:gd name="T0" fmla="*/ 0 w 483"/>
              <a:gd name="T1" fmla="*/ 1779 h 1779"/>
              <a:gd name="T2" fmla="*/ 111 w 483"/>
              <a:gd name="T3" fmla="*/ 1635 h 1779"/>
              <a:gd name="T4" fmla="*/ 304 w 483"/>
              <a:gd name="T5" fmla="*/ 1159 h 1779"/>
              <a:gd name="T6" fmla="*/ 483 w 483"/>
              <a:gd name="T7" fmla="*/ 0 h 1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3" h="1779">
                <a:moveTo>
                  <a:pt x="0" y="1779"/>
                </a:moveTo>
                <a:cubicBezTo>
                  <a:pt x="18" y="1755"/>
                  <a:pt x="60" y="1738"/>
                  <a:pt x="111" y="1635"/>
                </a:cubicBezTo>
                <a:cubicBezTo>
                  <a:pt x="162" y="1532"/>
                  <a:pt x="242" y="1431"/>
                  <a:pt x="304" y="1159"/>
                </a:cubicBezTo>
                <a:cubicBezTo>
                  <a:pt x="366" y="887"/>
                  <a:pt x="446" y="241"/>
                  <a:pt x="483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350838" y="5756275"/>
            <a:ext cx="858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877300" y="5832475"/>
            <a:ext cx="233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400" i="1">
                <a:solidFill>
                  <a:schemeClr val="tx1"/>
                </a:solidFill>
              </a:rPr>
              <a:t>t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7710488" y="3798887"/>
            <a:ext cx="0" cy="1981200"/>
          </a:xfrm>
          <a:prstGeom prst="line">
            <a:avLst/>
          </a:prstGeom>
          <a:noFill/>
          <a:ln w="12700">
            <a:solidFill>
              <a:srgbClr val="0000FF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 flipV="1">
            <a:off x="7964488" y="2376487"/>
            <a:ext cx="12700" cy="3390900"/>
          </a:xfrm>
          <a:prstGeom prst="line">
            <a:avLst/>
          </a:prstGeom>
          <a:noFill/>
          <a:ln w="12700">
            <a:solidFill>
              <a:srgbClr val="00008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787400" y="5208587"/>
            <a:ext cx="1588" cy="581025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V="1">
            <a:off x="1460500" y="5411787"/>
            <a:ext cx="0" cy="330200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800100" y="5208587"/>
            <a:ext cx="2032000" cy="368300"/>
          </a:xfrm>
          <a:custGeom>
            <a:avLst/>
            <a:gdLst>
              <a:gd name="T0" fmla="*/ 0 w 1280"/>
              <a:gd name="T1" fmla="*/ 0 h 232"/>
              <a:gd name="T2" fmla="*/ 496 w 1280"/>
              <a:gd name="T3" fmla="*/ 160 h 232"/>
              <a:gd name="T4" fmla="*/ 1280 w 1280"/>
              <a:gd name="T5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80" h="232">
                <a:moveTo>
                  <a:pt x="0" y="0"/>
                </a:moveTo>
                <a:cubicBezTo>
                  <a:pt x="141" y="60"/>
                  <a:pt x="283" y="121"/>
                  <a:pt x="496" y="160"/>
                </a:cubicBezTo>
                <a:cubicBezTo>
                  <a:pt x="709" y="199"/>
                  <a:pt x="1152" y="221"/>
                  <a:pt x="1280" y="232"/>
                </a:cubicBezTo>
              </a:path>
            </a:pathLst>
          </a:custGeom>
          <a:noFill/>
          <a:ln w="1270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 flipV="1">
            <a:off x="8191500" y="4903787"/>
            <a:ext cx="0" cy="838200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 flipV="1">
            <a:off x="7288213" y="4560887"/>
            <a:ext cx="0" cy="1181100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7277100" y="4662487"/>
            <a:ext cx="914400" cy="381000"/>
          </a:xfrm>
          <a:custGeom>
            <a:avLst/>
            <a:gdLst>
              <a:gd name="T0" fmla="*/ 0 w 576"/>
              <a:gd name="T1" fmla="*/ 0 h 240"/>
              <a:gd name="T2" fmla="*/ 288 w 576"/>
              <a:gd name="T3" fmla="*/ 168 h 240"/>
              <a:gd name="T4" fmla="*/ 576 w 576"/>
              <a:gd name="T5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240">
                <a:moveTo>
                  <a:pt x="0" y="0"/>
                </a:moveTo>
                <a:cubicBezTo>
                  <a:pt x="96" y="64"/>
                  <a:pt x="192" y="128"/>
                  <a:pt x="288" y="168"/>
                </a:cubicBezTo>
                <a:cubicBezTo>
                  <a:pt x="384" y="208"/>
                  <a:pt x="529" y="228"/>
                  <a:pt x="576" y="240"/>
                </a:cubicBezTo>
              </a:path>
            </a:pathLst>
          </a:custGeom>
          <a:noFill/>
          <a:ln w="1270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431800" y="5780087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- 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</a:t>
            </a:r>
            <a:endParaRPr lang="en-US" sz="2000">
              <a:solidFill>
                <a:schemeClr val="bg2"/>
              </a:solidFill>
              <a:latin typeface="Symbol" pitchFamily="18" charset="2"/>
              <a:sym typeface="Symbol" pitchFamily="18" charset="2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2590800" y="5791200"/>
            <a:ext cx="5334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lnSpc>
                <a:spcPct val="11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7950200" y="2351087"/>
            <a:ext cx="242888" cy="90488"/>
          </a:xfrm>
          <a:custGeom>
            <a:avLst/>
            <a:gdLst>
              <a:gd name="T0" fmla="*/ 0 w 153"/>
              <a:gd name="T1" fmla="*/ 0 h 57"/>
              <a:gd name="T2" fmla="*/ 64 w 153"/>
              <a:gd name="T3" fmla="*/ 48 h 57"/>
              <a:gd name="T4" fmla="*/ 152 w 153"/>
              <a:gd name="T5" fmla="*/ 56 h 57"/>
              <a:gd name="T6" fmla="*/ 72 w 153"/>
              <a:gd name="T7" fmla="*/ 5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" h="57">
                <a:moveTo>
                  <a:pt x="0" y="0"/>
                </a:moveTo>
                <a:cubicBezTo>
                  <a:pt x="19" y="19"/>
                  <a:pt x="39" y="39"/>
                  <a:pt x="64" y="48"/>
                </a:cubicBezTo>
                <a:cubicBezTo>
                  <a:pt x="89" y="57"/>
                  <a:pt x="151" y="55"/>
                  <a:pt x="152" y="56"/>
                </a:cubicBezTo>
                <a:cubicBezTo>
                  <a:pt x="153" y="57"/>
                  <a:pt x="112" y="56"/>
                  <a:pt x="72" y="56"/>
                </a:cubicBezTo>
              </a:path>
            </a:pathLst>
          </a:custGeom>
          <a:noFill/>
          <a:ln w="12700" cap="flat" cmpd="sng">
            <a:solidFill>
              <a:srgbClr val="333399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6399213" y="4573587"/>
            <a:ext cx="1587" cy="1168400"/>
          </a:xfrm>
          <a:prstGeom prst="line">
            <a:avLst/>
          </a:prstGeom>
          <a:noFill/>
          <a:ln w="38100">
            <a:solidFill>
              <a:srgbClr val="99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7708900" y="3786187"/>
            <a:ext cx="495300" cy="241300"/>
          </a:xfrm>
          <a:custGeom>
            <a:avLst/>
            <a:gdLst>
              <a:gd name="T0" fmla="*/ 0 w 312"/>
              <a:gd name="T1" fmla="*/ 0 h 152"/>
              <a:gd name="T2" fmla="*/ 120 w 312"/>
              <a:gd name="T3" fmla="*/ 104 h 152"/>
              <a:gd name="T4" fmla="*/ 312 w 312"/>
              <a:gd name="T5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2" h="152">
                <a:moveTo>
                  <a:pt x="0" y="0"/>
                </a:moveTo>
                <a:cubicBezTo>
                  <a:pt x="34" y="39"/>
                  <a:pt x="68" y="79"/>
                  <a:pt x="120" y="104"/>
                </a:cubicBezTo>
                <a:cubicBezTo>
                  <a:pt x="172" y="129"/>
                  <a:pt x="281" y="145"/>
                  <a:pt x="312" y="152"/>
                </a:cubicBezTo>
              </a:path>
            </a:pathLst>
          </a:custGeom>
          <a:noFill/>
          <a:ln w="12700" cap="flat" cmpd="sng">
            <a:solidFill>
              <a:schemeClr val="accent2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V="1">
            <a:off x="2832100" y="5564187"/>
            <a:ext cx="1588" cy="200025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7683500" y="5881687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+ 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</a:t>
            </a:r>
            <a:r>
              <a:rPr lang="en-US">
                <a:solidFill>
                  <a:schemeClr val="tx1"/>
                </a:solidFill>
              </a:rPr>
              <a:t> +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</a:t>
            </a:r>
            <a:r>
              <a:rPr lang="en-US">
                <a:solidFill>
                  <a:schemeClr val="tx1"/>
                </a:solidFill>
              </a:rPr>
              <a:t>’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6892925" y="5881687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>
                <a:solidFill>
                  <a:srgbClr val="FF0000"/>
                </a:solidFill>
              </a:rPr>
              <a:t>t</a:t>
            </a:r>
            <a:r>
              <a:rPr lang="en-US" i="1" baseline="-25000">
                <a:solidFill>
                  <a:srgbClr val="FF0000"/>
                </a:solidFill>
              </a:rPr>
              <a:t>i</a:t>
            </a:r>
            <a:r>
              <a:rPr lang="en-US">
                <a:solidFill>
                  <a:srgbClr val="FF0000"/>
                </a:solidFill>
              </a:rPr>
              <a:t> +</a:t>
            </a:r>
            <a:r>
              <a:rPr lang="en-US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</a:t>
            </a:r>
            <a:r>
              <a:rPr lang="en-US">
                <a:solidFill>
                  <a:srgbClr val="FF0000"/>
                </a:solidFill>
              </a:rPr>
              <a:t>’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V="1">
            <a:off x="6121400" y="5195887"/>
            <a:ext cx="1588" cy="581025"/>
          </a:xfrm>
          <a:prstGeom prst="line">
            <a:avLst/>
          </a:prstGeom>
          <a:noFill/>
          <a:ln w="12700">
            <a:solidFill>
              <a:srgbClr val="0066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V="1">
            <a:off x="6794500" y="5399087"/>
            <a:ext cx="1588" cy="377825"/>
          </a:xfrm>
          <a:prstGeom prst="line">
            <a:avLst/>
          </a:prstGeom>
          <a:noFill/>
          <a:ln w="12700">
            <a:solidFill>
              <a:srgbClr val="0066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Freeform 29"/>
          <p:cNvSpPr>
            <a:spLocks/>
          </p:cNvSpPr>
          <p:nvPr/>
        </p:nvSpPr>
        <p:spPr bwMode="auto">
          <a:xfrm>
            <a:off x="6134100" y="5195887"/>
            <a:ext cx="2032000" cy="368300"/>
          </a:xfrm>
          <a:custGeom>
            <a:avLst/>
            <a:gdLst>
              <a:gd name="T0" fmla="*/ 0 w 1280"/>
              <a:gd name="T1" fmla="*/ 0 h 232"/>
              <a:gd name="T2" fmla="*/ 496 w 1280"/>
              <a:gd name="T3" fmla="*/ 160 h 232"/>
              <a:gd name="T4" fmla="*/ 1280 w 1280"/>
              <a:gd name="T5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80" h="232">
                <a:moveTo>
                  <a:pt x="0" y="0"/>
                </a:moveTo>
                <a:cubicBezTo>
                  <a:pt x="141" y="60"/>
                  <a:pt x="283" y="121"/>
                  <a:pt x="496" y="160"/>
                </a:cubicBezTo>
                <a:cubicBezTo>
                  <a:pt x="709" y="199"/>
                  <a:pt x="1152" y="221"/>
                  <a:pt x="1280" y="232"/>
                </a:cubicBezTo>
              </a:path>
            </a:pathLst>
          </a:custGeom>
          <a:noFill/>
          <a:ln w="12700" cap="flat" cmpd="sng">
            <a:solidFill>
              <a:srgbClr val="0066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 flipV="1">
            <a:off x="8166100" y="5551487"/>
            <a:ext cx="1588" cy="200025"/>
          </a:xfrm>
          <a:prstGeom prst="line">
            <a:avLst/>
          </a:prstGeom>
          <a:noFill/>
          <a:ln w="12700">
            <a:solidFill>
              <a:srgbClr val="0066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Freeform 31"/>
          <p:cNvSpPr>
            <a:spLocks/>
          </p:cNvSpPr>
          <p:nvPr/>
        </p:nvSpPr>
        <p:spPr bwMode="auto">
          <a:xfrm>
            <a:off x="6121400" y="4560887"/>
            <a:ext cx="1168400" cy="609600"/>
          </a:xfrm>
          <a:custGeom>
            <a:avLst/>
            <a:gdLst>
              <a:gd name="T0" fmla="*/ 0 w 736"/>
              <a:gd name="T1" fmla="*/ 384 h 384"/>
              <a:gd name="T2" fmla="*/ 336 w 736"/>
              <a:gd name="T3" fmla="*/ 256 h 384"/>
              <a:gd name="T4" fmla="*/ 736 w 736"/>
              <a:gd name="T5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6" h="384">
                <a:moveTo>
                  <a:pt x="0" y="384"/>
                </a:moveTo>
                <a:cubicBezTo>
                  <a:pt x="56" y="363"/>
                  <a:pt x="213" y="320"/>
                  <a:pt x="336" y="256"/>
                </a:cubicBezTo>
                <a:cubicBezTo>
                  <a:pt x="459" y="192"/>
                  <a:pt x="653" y="53"/>
                  <a:pt x="736" y="0"/>
                </a:cubicBezTo>
              </a:path>
            </a:pathLst>
          </a:custGeom>
          <a:noFill/>
          <a:ln w="38100" cap="flat" cmpd="sng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2832100" y="5747452"/>
            <a:ext cx="3302000" cy="3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850900" y="4751387"/>
            <a:ext cx="7696200" cy="0"/>
          </a:xfrm>
          <a:prstGeom prst="line">
            <a:avLst/>
          </a:prstGeom>
          <a:noFill/>
          <a:ln w="38100">
            <a:solidFill>
              <a:srgbClr val="800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863600" y="3252787"/>
            <a:ext cx="8013700" cy="1397000"/>
          </a:xfrm>
          <a:custGeom>
            <a:avLst/>
            <a:gdLst>
              <a:gd name="T0" fmla="*/ 0 w 5048"/>
              <a:gd name="T1" fmla="*/ 0 h 880"/>
              <a:gd name="T2" fmla="*/ 2248 w 5048"/>
              <a:gd name="T3" fmla="*/ 720 h 880"/>
              <a:gd name="T4" fmla="*/ 5048 w 5048"/>
              <a:gd name="T5" fmla="*/ 880 h 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48" h="880">
                <a:moveTo>
                  <a:pt x="0" y="0"/>
                </a:moveTo>
                <a:cubicBezTo>
                  <a:pt x="375" y="120"/>
                  <a:pt x="1407" y="573"/>
                  <a:pt x="2248" y="720"/>
                </a:cubicBezTo>
                <a:cubicBezTo>
                  <a:pt x="3089" y="867"/>
                  <a:pt x="4465" y="847"/>
                  <a:pt x="5048" y="880"/>
                </a:cubicBezTo>
              </a:path>
            </a:pathLst>
          </a:custGeom>
          <a:noFill/>
          <a:ln w="28575" cap="flat" cmpd="sng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4765675" y="1703387"/>
            <a:ext cx="18415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245156" y="2265491"/>
                <a:ext cx="2765244" cy="118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FFC000"/>
                    </a:solidFill>
                    <a:latin typeface="Cambria Math"/>
                  </a:rPr>
                  <a:t>hazard rate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/>
                      </a:rPr>
                      <m:t>𝜂𝜅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/>
                      </a:rPr>
                      <m:t>𝜏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/>
                      </a:rPr>
                      <m:t>′</m:t>
                    </m:r>
                  </m:oMath>
                </a14:m>
                <a:endParaRPr lang="en-US" dirty="0" smtClean="0">
                  <a:solidFill>
                    <a:srgbClr val="FFC000"/>
                  </a:solidFill>
                  <a:latin typeface="Cambria Math"/>
                </a:endParaRPr>
              </a:p>
              <a:p>
                <a:endParaRPr lang="en-US" i="1" dirty="0" smtClean="0">
                  <a:solidFill>
                    <a:srgbClr val="FFC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h</m:t>
                      </m:r>
                      <m:r>
                        <a:rPr lang="en-US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𝜆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𝜆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𝜂𝜅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  <m:t>𝜏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156" y="2265491"/>
                <a:ext cx="2765244" cy="1184107"/>
              </a:xfrm>
              <a:prstGeom prst="rect">
                <a:avLst/>
              </a:prstGeom>
              <a:blipFill rotWithShape="1">
                <a:blip r:embed="rId4"/>
                <a:stretch>
                  <a:fillRect l="-1762" t="-3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 Box 41"/>
          <p:cNvSpPr txBox="1">
            <a:spLocks noChangeArrowheads="1"/>
          </p:cNvSpPr>
          <p:nvPr/>
        </p:nvSpPr>
        <p:spPr bwMode="auto">
          <a:xfrm>
            <a:off x="709642" y="3548026"/>
            <a:ext cx="22621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u="sng" dirty="0">
                <a:solidFill>
                  <a:srgbClr val="7030A0"/>
                </a:solidFill>
              </a:rPr>
              <a:t>bubble appreciation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  <a:p>
            <a:r>
              <a:rPr lang="en-US" dirty="0">
                <a:solidFill>
                  <a:srgbClr val="7030A0"/>
                </a:solidFill>
              </a:rPr>
              <a:t>bubble size</a:t>
            </a:r>
          </a:p>
        </p:txBody>
      </p:sp>
      <p:sp>
        <p:nvSpPr>
          <p:cNvPr id="64" name="Line 59"/>
          <p:cNvSpPr>
            <a:spLocks noChangeShapeType="1"/>
          </p:cNvSpPr>
          <p:nvPr/>
        </p:nvSpPr>
        <p:spPr bwMode="auto">
          <a:xfrm flipV="1">
            <a:off x="7519988" y="1736725"/>
            <a:ext cx="0" cy="40386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5"/>
          <p:cNvSpPr>
            <a:spLocks noChangeShapeType="1"/>
          </p:cNvSpPr>
          <p:nvPr/>
        </p:nvSpPr>
        <p:spPr bwMode="auto">
          <a:xfrm flipV="1">
            <a:off x="7710488" y="3806825"/>
            <a:ext cx="0" cy="1981200"/>
          </a:xfrm>
          <a:prstGeom prst="line">
            <a:avLst/>
          </a:prstGeom>
          <a:noFill/>
          <a:ln w="12700">
            <a:solidFill>
              <a:srgbClr val="0000FF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14"/>
          <p:cNvSpPr>
            <a:spLocks noChangeShapeType="1"/>
          </p:cNvSpPr>
          <p:nvPr/>
        </p:nvSpPr>
        <p:spPr bwMode="auto">
          <a:xfrm flipH="1" flipV="1">
            <a:off x="7288213" y="4568825"/>
            <a:ext cx="0" cy="1181100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19"/>
          <p:cNvSpPr>
            <a:spLocks noChangeShapeType="1"/>
          </p:cNvSpPr>
          <p:nvPr/>
        </p:nvSpPr>
        <p:spPr bwMode="auto">
          <a:xfrm>
            <a:off x="6399213" y="4581525"/>
            <a:ext cx="1587" cy="1168400"/>
          </a:xfrm>
          <a:prstGeom prst="line">
            <a:avLst/>
          </a:prstGeom>
          <a:noFill/>
          <a:ln w="38100">
            <a:solidFill>
              <a:srgbClr val="99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Text Box 26"/>
          <p:cNvSpPr txBox="1">
            <a:spLocks noChangeArrowheads="1"/>
          </p:cNvSpPr>
          <p:nvPr/>
        </p:nvSpPr>
        <p:spPr bwMode="auto">
          <a:xfrm>
            <a:off x="6892925" y="5889625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>
                <a:solidFill>
                  <a:srgbClr val="FF0000"/>
                </a:solidFill>
              </a:rPr>
              <a:t>t</a:t>
            </a:r>
            <a:r>
              <a:rPr lang="en-US" i="1" baseline="-25000">
                <a:solidFill>
                  <a:srgbClr val="FF0000"/>
                </a:solidFill>
              </a:rPr>
              <a:t>i</a:t>
            </a:r>
            <a:r>
              <a:rPr lang="en-US">
                <a:solidFill>
                  <a:srgbClr val="FF0000"/>
                </a:solidFill>
              </a:rPr>
              <a:t> +</a:t>
            </a:r>
            <a:r>
              <a:rPr lang="en-US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</a:t>
            </a:r>
            <a:r>
              <a:rPr lang="en-US">
                <a:solidFill>
                  <a:srgbClr val="FF0000"/>
                </a:solidFill>
              </a:rPr>
              <a:t>’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69" name="Line 31"/>
          <p:cNvSpPr>
            <a:spLocks noChangeShapeType="1"/>
          </p:cNvSpPr>
          <p:nvPr/>
        </p:nvSpPr>
        <p:spPr bwMode="auto">
          <a:xfrm flipV="1">
            <a:off x="6121400" y="5203825"/>
            <a:ext cx="1588" cy="581025"/>
          </a:xfrm>
          <a:prstGeom prst="line">
            <a:avLst/>
          </a:prstGeom>
          <a:noFill/>
          <a:ln w="12700">
            <a:solidFill>
              <a:srgbClr val="0066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32"/>
          <p:cNvSpPr>
            <a:spLocks noChangeShapeType="1"/>
          </p:cNvSpPr>
          <p:nvPr/>
        </p:nvSpPr>
        <p:spPr bwMode="auto">
          <a:xfrm flipV="1">
            <a:off x="6794500" y="5407025"/>
            <a:ext cx="1588" cy="377825"/>
          </a:xfrm>
          <a:prstGeom prst="line">
            <a:avLst/>
          </a:prstGeom>
          <a:noFill/>
          <a:ln w="12700">
            <a:solidFill>
              <a:srgbClr val="0066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Freeform 47"/>
          <p:cNvSpPr>
            <a:spLocks/>
          </p:cNvSpPr>
          <p:nvPr/>
        </p:nvSpPr>
        <p:spPr bwMode="auto">
          <a:xfrm>
            <a:off x="6400800" y="1757363"/>
            <a:ext cx="766762" cy="2824162"/>
          </a:xfrm>
          <a:custGeom>
            <a:avLst/>
            <a:gdLst>
              <a:gd name="T0" fmla="*/ 0 w 483"/>
              <a:gd name="T1" fmla="*/ 1779 h 1779"/>
              <a:gd name="T2" fmla="*/ 111 w 483"/>
              <a:gd name="T3" fmla="*/ 1635 h 1779"/>
              <a:gd name="T4" fmla="*/ 304 w 483"/>
              <a:gd name="T5" fmla="*/ 1159 h 1779"/>
              <a:gd name="T6" fmla="*/ 483 w 483"/>
              <a:gd name="T7" fmla="*/ 0 h 1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3" h="1779">
                <a:moveTo>
                  <a:pt x="0" y="1779"/>
                </a:moveTo>
                <a:cubicBezTo>
                  <a:pt x="18" y="1755"/>
                  <a:pt x="60" y="1738"/>
                  <a:pt x="111" y="1635"/>
                </a:cubicBezTo>
                <a:cubicBezTo>
                  <a:pt x="162" y="1532"/>
                  <a:pt x="242" y="1431"/>
                  <a:pt x="304" y="1159"/>
                </a:cubicBezTo>
                <a:cubicBezTo>
                  <a:pt x="366" y="887"/>
                  <a:pt x="446" y="241"/>
                  <a:pt x="483" y="0"/>
                </a:cubicBez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Freeform 48"/>
          <p:cNvSpPr>
            <a:spLocks/>
          </p:cNvSpPr>
          <p:nvPr/>
        </p:nvSpPr>
        <p:spPr bwMode="auto">
          <a:xfrm>
            <a:off x="5257800" y="4568825"/>
            <a:ext cx="1168400" cy="609600"/>
          </a:xfrm>
          <a:custGeom>
            <a:avLst/>
            <a:gdLst>
              <a:gd name="T0" fmla="*/ 0 w 736"/>
              <a:gd name="T1" fmla="*/ 384 h 384"/>
              <a:gd name="T2" fmla="*/ 336 w 736"/>
              <a:gd name="T3" fmla="*/ 256 h 384"/>
              <a:gd name="T4" fmla="*/ 736 w 736"/>
              <a:gd name="T5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6" h="384">
                <a:moveTo>
                  <a:pt x="0" y="384"/>
                </a:moveTo>
                <a:cubicBezTo>
                  <a:pt x="56" y="363"/>
                  <a:pt x="213" y="320"/>
                  <a:pt x="336" y="256"/>
                </a:cubicBezTo>
                <a:cubicBezTo>
                  <a:pt x="459" y="192"/>
                  <a:pt x="653" y="53"/>
                  <a:pt x="736" y="0"/>
                </a:cubicBez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Line 55"/>
          <p:cNvSpPr>
            <a:spLocks noChangeShapeType="1"/>
          </p:cNvSpPr>
          <p:nvPr/>
        </p:nvSpPr>
        <p:spPr bwMode="auto">
          <a:xfrm flipV="1">
            <a:off x="6399213" y="5889625"/>
            <a:ext cx="1587" cy="36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Text Box 56"/>
          <p:cNvSpPr txBox="1">
            <a:spLocks noChangeArrowheads="1"/>
          </p:cNvSpPr>
          <p:nvPr/>
        </p:nvSpPr>
        <p:spPr bwMode="auto">
          <a:xfrm>
            <a:off x="5991225" y="6097588"/>
            <a:ext cx="851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 Box 60"/>
              <p:cNvSpPr txBox="1">
                <a:spLocks noChangeArrowheads="1"/>
              </p:cNvSpPr>
              <p:nvPr/>
            </p:nvSpPr>
            <p:spPr bwMode="auto">
              <a:xfrm>
                <a:off x="7191375" y="6172200"/>
                <a:ext cx="80977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66FF"/>
                              </a:solidFill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66FF"/>
                              </a:solidFill>
                              <a:latin typeface="Cambria Math"/>
                              <a:sym typeface="Symbol" pitchFamily="18" charset="2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66FF"/>
                              </a:solidFill>
                              <a:latin typeface="Cambria Math"/>
                              <a:sym typeface="Symbol" pitchFamily="18" charset="2"/>
                            </a:rPr>
                            <m:t>𝒊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66FF"/>
                          </a:solidFill>
                          <a:latin typeface="Cambria Math"/>
                          <a:sym typeface="Symbol" pitchFamily="18" charset="2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b="1" i="1" smtClean="0">
                              <a:solidFill>
                                <a:srgbClr val="0066FF"/>
                              </a:solidFill>
                              <a:latin typeface="Cambria Math"/>
                              <a:sym typeface="Symbol" pitchFamily="18" charset="2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0066FF"/>
                              </a:solidFill>
                              <a:latin typeface="Cambria Math"/>
                              <a:sym typeface="Symbol" pitchFamily="18" charset="2"/>
                            </a:rPr>
                            <m:t>𝝉</m:t>
                          </m:r>
                        </m:e>
                      </m:acc>
                    </m:oMath>
                  </m:oMathPara>
                </a14:m>
                <a:endParaRPr lang="en-US" b="1" dirty="0">
                  <a:solidFill>
                    <a:srgbClr val="0066FF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79" name="Text 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1375" y="6172200"/>
                <a:ext cx="809773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248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46"/>
              <p:cNvSpPr txBox="1">
                <a:spLocks noChangeArrowheads="1"/>
              </p:cNvSpPr>
              <p:nvPr/>
            </p:nvSpPr>
            <p:spPr bwMode="auto">
              <a:xfrm>
                <a:off x="849627" y="4724705"/>
                <a:ext cx="2731773" cy="5330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7030A0"/>
                    </a:solidFill>
                  </a:rPr>
                  <a:t>lower bound: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𝑟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𝛽</m:t>
                            </m:r>
                          </m:e>
                        </m:acc>
                      </m:den>
                    </m:f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𝜆</m:t>
                        </m:r>
                      </m:num>
                      <m:den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𝜆𝜂𝜅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3" name="Text 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9627" y="4724705"/>
                <a:ext cx="2731773" cy="533095"/>
              </a:xfrm>
              <a:prstGeom prst="rect">
                <a:avLst/>
              </a:prstGeom>
              <a:blipFill rotWithShape="1">
                <a:blip r:embed="rId6"/>
                <a:stretch>
                  <a:fillRect l="-1782" b="-56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13"/>
              <p:cNvSpPr txBox="1">
                <a:spLocks noChangeArrowheads="1"/>
              </p:cNvSpPr>
              <p:nvPr/>
            </p:nvSpPr>
            <p:spPr bwMode="auto">
              <a:xfrm>
                <a:off x="228600" y="6487180"/>
                <a:ext cx="7819769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b="1" dirty="0" smtClean="0">
                    <a:solidFill>
                      <a:srgbClr val="C00000"/>
                    </a:solidFill>
                    <a:latin typeface="cmsy10" pitchFamily="34" charset="0"/>
                  </a:rPr>
                  <a:t>) </a:t>
                </a:r>
                <a:r>
                  <a:rPr lang="en-US" sz="2800" b="1" dirty="0" smtClean="0">
                    <a:solidFill>
                      <a:srgbClr val="C00000"/>
                    </a:solidFill>
                  </a:rPr>
                  <a:t>Bubble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bursts </a:t>
                </a:r>
                <a:r>
                  <a:rPr lang="en-US" sz="2800" b="1" dirty="0" smtClean="0">
                    <a:solidFill>
                      <a:srgbClr val="C00000"/>
                    </a:solidFill>
                  </a:rPr>
                  <a:t>for exogenous reasons </a:t>
                </a:r>
                <a:r>
                  <a:rPr lang="en-US" sz="2800" b="1" dirty="0" err="1" smtClean="0">
                    <a:solidFill>
                      <a:srgbClr val="C00000"/>
                    </a:solidFill>
                  </a:rPr>
                  <a:t>at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𝝉</m:t>
                        </m:r>
                      </m:e>
                    </m:acc>
                  </m:oMath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9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487180"/>
                <a:ext cx="7819769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1638" t="-27907" r="-4056" b="-453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66FF"/>
                    </a:solidFill>
                  </a14:hiddenFill>
                </a:ext>
                <a:ext uri="{91240B29-F687-4F45-9708-019B960494DF}">
                  <a14:hiddenLine xmlns:a14="http://schemas.microsoft.com/office/drawing/2010/main" w="41275">
                    <a:solidFill>
                      <a:srgbClr val="9B3367">
                        <a:alpha val="50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rgbClr val="DC96B9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Line 57"/>
          <p:cNvSpPr>
            <a:spLocks noChangeShapeType="1"/>
          </p:cNvSpPr>
          <p:nvPr/>
        </p:nvSpPr>
        <p:spPr bwMode="auto">
          <a:xfrm flipV="1">
            <a:off x="2844800" y="5710000"/>
            <a:ext cx="2413000" cy="3175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5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Lack of common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28600" y="44831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" y="4610100"/>
            <a:ext cx="5334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lnSpc>
                <a:spcPct val="110000"/>
              </a:lnSpc>
            </a:pP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i="1" baseline="-25000" dirty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08000" y="4608513"/>
            <a:ext cx="1058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0</a:t>
            </a:r>
            <a:r>
              <a:rPr lang="en-US">
                <a:solidFill>
                  <a:schemeClr val="tx1"/>
                </a:solidFill>
              </a:rPr>
              <a:t> + 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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66725" y="4402138"/>
            <a:ext cx="0" cy="152400"/>
          </a:xfrm>
          <a:prstGeom prst="line">
            <a:avLst/>
          </a:prstGeom>
          <a:noFill/>
          <a:ln w="12700">
            <a:solidFill>
              <a:srgbClr val="FF5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466725" y="1428750"/>
            <a:ext cx="7681913" cy="2457450"/>
          </a:xfrm>
          <a:custGeom>
            <a:avLst/>
            <a:gdLst>
              <a:gd name="T0" fmla="*/ 0 w 4839"/>
              <a:gd name="T1" fmla="*/ 1548 h 1548"/>
              <a:gd name="T2" fmla="*/ 3290 w 4839"/>
              <a:gd name="T3" fmla="*/ 1036 h 1548"/>
              <a:gd name="T4" fmla="*/ 4839 w 4839"/>
              <a:gd name="T5" fmla="*/ 0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39" h="1548">
                <a:moveTo>
                  <a:pt x="0" y="1548"/>
                </a:moveTo>
                <a:cubicBezTo>
                  <a:pt x="548" y="1463"/>
                  <a:pt x="2484" y="1294"/>
                  <a:pt x="3290" y="1036"/>
                </a:cubicBezTo>
                <a:cubicBezTo>
                  <a:pt x="4096" y="778"/>
                  <a:pt x="4516" y="216"/>
                  <a:pt x="4839" y="0"/>
                </a:cubicBezTo>
              </a:path>
            </a:pathLst>
          </a:custGeom>
          <a:noFill/>
          <a:ln w="38100" cap="flat" cmpd="sng">
            <a:solidFill>
              <a:srgbClr val="3333CC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33350" y="1201738"/>
            <a:ext cx="746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41275">
                <a:solidFill>
                  <a:srgbClr val="9B3367">
                    <a:alpha val="50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) </a:t>
            </a:r>
            <a:r>
              <a:rPr 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standard backwards induction can’t be applied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8178800" y="44196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833563" y="4635500"/>
            <a:ext cx="763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0</a:t>
            </a:r>
            <a:r>
              <a:rPr lang="en-US">
                <a:solidFill>
                  <a:schemeClr val="tx1"/>
                </a:solidFill>
              </a:rPr>
              <a:t> + 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557338" y="4944328"/>
            <a:ext cx="1337226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everybody </a:t>
            </a:r>
          </a:p>
          <a:p>
            <a:r>
              <a:rPr lang="en-US" sz="1600" dirty="0">
                <a:solidFill>
                  <a:schemeClr val="tx1"/>
                </a:solidFill>
              </a:rPr>
              <a:t>knows of the</a:t>
            </a:r>
          </a:p>
          <a:p>
            <a:r>
              <a:rPr lang="en-US" sz="1600" dirty="0">
                <a:solidFill>
                  <a:schemeClr val="tx1"/>
                </a:solidFill>
              </a:rPr>
              <a:t> the bubble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289175" y="4105275"/>
            <a:ext cx="0" cy="377825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457200" y="4105275"/>
            <a:ext cx="0" cy="377825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457200" y="4105275"/>
            <a:ext cx="1831975" cy="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1065213" y="4105275"/>
            <a:ext cx="0" cy="377825"/>
          </a:xfrm>
          <a:prstGeom prst="line">
            <a:avLst/>
          </a:prstGeom>
          <a:noFill/>
          <a:ln w="12700">
            <a:solidFill>
              <a:srgbClr val="FF505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4121150" y="4105275"/>
            <a:ext cx="0" cy="377825"/>
          </a:xfrm>
          <a:prstGeom prst="line">
            <a:avLst/>
          </a:prstGeom>
          <a:noFill/>
          <a:ln w="3175">
            <a:solidFill>
              <a:srgbClr val="FF505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V="1">
            <a:off x="2289175" y="4105275"/>
            <a:ext cx="0" cy="377825"/>
          </a:xfrm>
          <a:prstGeom prst="line">
            <a:avLst/>
          </a:prstGeom>
          <a:noFill/>
          <a:ln w="3175">
            <a:solidFill>
              <a:srgbClr val="FF505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2289175" y="4105275"/>
            <a:ext cx="1831975" cy="0"/>
          </a:xfrm>
          <a:prstGeom prst="line">
            <a:avLst/>
          </a:prstGeom>
          <a:noFill/>
          <a:ln w="6350">
            <a:solidFill>
              <a:srgbClr val="FF505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V="1">
            <a:off x="5945188" y="4102100"/>
            <a:ext cx="0" cy="377825"/>
          </a:xfrm>
          <a:prstGeom prst="line">
            <a:avLst/>
          </a:prstGeom>
          <a:noFill/>
          <a:ln w="6350">
            <a:solidFill>
              <a:srgbClr val="FF505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V="1">
            <a:off x="4113213" y="4102100"/>
            <a:ext cx="0" cy="377825"/>
          </a:xfrm>
          <a:prstGeom prst="line">
            <a:avLst/>
          </a:prstGeom>
          <a:noFill/>
          <a:ln w="6350">
            <a:solidFill>
              <a:srgbClr val="FF505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4113213" y="4102100"/>
            <a:ext cx="1831975" cy="0"/>
          </a:xfrm>
          <a:prstGeom prst="line">
            <a:avLst/>
          </a:prstGeom>
          <a:noFill/>
          <a:ln w="6350">
            <a:solidFill>
              <a:srgbClr val="FF505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466725" y="5723791"/>
            <a:ext cx="1199367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</a:t>
            </a:r>
            <a:r>
              <a:rPr lang="en-US" sz="1600" dirty="0">
                <a:solidFill>
                  <a:schemeClr val="tx1"/>
                </a:solidFill>
                <a:latin typeface="Symbol" pitchFamily="18" charset="2"/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 traders </a:t>
            </a:r>
          </a:p>
          <a:p>
            <a:r>
              <a:rPr lang="en-US" sz="1600" dirty="0">
                <a:solidFill>
                  <a:schemeClr val="tx1"/>
                </a:solidFill>
              </a:rPr>
              <a:t>know of</a:t>
            </a:r>
          </a:p>
          <a:p>
            <a:r>
              <a:rPr lang="en-US" sz="1600" dirty="0">
                <a:solidFill>
                  <a:schemeClr val="tx1"/>
                </a:solidFill>
              </a:rPr>
              <a:t> the bubble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2943225" y="4944328"/>
            <a:ext cx="2340705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everybody knows that</a:t>
            </a:r>
          </a:p>
          <a:p>
            <a:r>
              <a:rPr lang="en-US" sz="1600" dirty="0">
                <a:solidFill>
                  <a:schemeClr val="tx1"/>
                </a:solidFill>
              </a:rPr>
              <a:t>everybody knows of the</a:t>
            </a:r>
          </a:p>
          <a:p>
            <a:r>
              <a:rPr lang="en-US" sz="1600" dirty="0">
                <a:solidFill>
                  <a:schemeClr val="tx1"/>
                </a:solidFill>
              </a:rPr>
              <a:t>bubble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3621088" y="4635500"/>
            <a:ext cx="10144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>
                <a:solidFill>
                  <a:schemeClr val="tx1"/>
                </a:solidFill>
              </a:rPr>
              <a:t>t</a:t>
            </a:r>
            <a:r>
              <a:rPr lang="en-US" i="1" baseline="-25000">
                <a:solidFill>
                  <a:schemeClr val="tx1"/>
                </a:solidFill>
              </a:rPr>
              <a:t>0</a:t>
            </a:r>
            <a:r>
              <a:rPr lang="en-US">
                <a:solidFill>
                  <a:schemeClr val="tx1"/>
                </a:solidFill>
              </a:rPr>
              <a:t> + 2</a:t>
            </a:r>
            <a:r>
              <a:rPr 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5459413" y="4635500"/>
            <a:ext cx="9413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i="1" baseline="-25000" dirty="0">
                <a:solidFill>
                  <a:schemeClr val="tx1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 + 3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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5346700" y="5042595"/>
            <a:ext cx="2169184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everybody knows that</a:t>
            </a:r>
          </a:p>
          <a:p>
            <a:r>
              <a:rPr lang="en-US" sz="1600" dirty="0">
                <a:solidFill>
                  <a:schemeClr val="tx1"/>
                </a:solidFill>
              </a:rPr>
              <a:t>everybody knows that</a:t>
            </a:r>
          </a:p>
          <a:p>
            <a:r>
              <a:rPr lang="en-US" sz="1600" dirty="0">
                <a:solidFill>
                  <a:schemeClr val="tx1"/>
                </a:solidFill>
              </a:rPr>
              <a:t>everybody knows of </a:t>
            </a:r>
          </a:p>
          <a:p>
            <a:r>
              <a:rPr lang="en-US" sz="1600" dirty="0">
                <a:solidFill>
                  <a:schemeClr val="tx1"/>
                </a:solidFill>
              </a:rPr>
              <a:t>the bubble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2797175" y="6229350"/>
            <a:ext cx="4106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66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(same reasoning applies for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</a:t>
            </a:r>
            <a:r>
              <a:rPr lang="en-US" dirty="0">
                <a:solidFill>
                  <a:schemeClr val="tx1"/>
                </a:solidFill>
              </a:rPr>
              <a:t>  traders)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6824663" y="46529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66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chemeClr val="bg2"/>
                </a:solidFill>
              </a:rPr>
              <a:t>…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7904163" y="540861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66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DC96B9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chemeClr val="tx1"/>
                </a:solidFill>
              </a:rPr>
              <a:t>…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457200" y="3295650"/>
            <a:ext cx="8164513" cy="615950"/>
          </a:xfrm>
          <a:custGeom>
            <a:avLst/>
            <a:gdLst>
              <a:gd name="T0" fmla="*/ 0 w 5143"/>
              <a:gd name="T1" fmla="*/ 388 h 388"/>
              <a:gd name="T2" fmla="*/ 3688 w 5143"/>
              <a:gd name="T3" fmla="*/ 260 h 388"/>
              <a:gd name="T4" fmla="*/ 4944 w 5143"/>
              <a:gd name="T5" fmla="*/ 36 h 388"/>
              <a:gd name="T6" fmla="*/ 4880 w 5143"/>
              <a:gd name="T7" fmla="*/ 44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43" h="388">
                <a:moveTo>
                  <a:pt x="0" y="388"/>
                </a:moveTo>
                <a:cubicBezTo>
                  <a:pt x="615" y="367"/>
                  <a:pt x="2864" y="319"/>
                  <a:pt x="3688" y="260"/>
                </a:cubicBezTo>
                <a:cubicBezTo>
                  <a:pt x="4512" y="201"/>
                  <a:pt x="4745" y="72"/>
                  <a:pt x="4944" y="36"/>
                </a:cubicBezTo>
                <a:cubicBezTo>
                  <a:pt x="5143" y="0"/>
                  <a:pt x="5018" y="22"/>
                  <a:pt x="4880" y="44"/>
                </a:cubicBezTo>
              </a:path>
            </a:pathLst>
          </a:custGeom>
          <a:noFill/>
          <a:ln w="12700" cap="flat" cmpd="sng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7237413" y="3603624"/>
            <a:ext cx="0" cy="79851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6232525" y="2992438"/>
                <a:ext cx="2031325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endogenous burst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𝜂𝜅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𝜏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2525" y="2992438"/>
                <a:ext cx="2031325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2395" t="-4717" r="-2096" b="-37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25"/>
              <p:cNvSpPr txBox="1">
                <a:spLocks noChangeArrowheads="1"/>
              </p:cNvSpPr>
              <p:nvPr/>
            </p:nvSpPr>
            <p:spPr bwMode="auto">
              <a:xfrm>
                <a:off x="7669213" y="4645581"/>
                <a:ext cx="94138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b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Symbol" pitchFamily="18" charset="2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Symbol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sym typeface="Symbol" pitchFamily="18" charset="2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Symbol" pitchFamily="18" charset="2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Symbol" pitchFamily="18" charset="2"/>
                            </a:rPr>
                            <m:t>𝜏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Symbol" pitchFamily="18" charset="2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6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69213" y="4645581"/>
                <a:ext cx="941387" cy="369332"/>
              </a:xfrm>
              <a:prstGeom prst="rect">
                <a:avLst/>
              </a:prstGeom>
              <a:blipFill rotWithShape="1">
                <a:blip r:embed="rId3"/>
                <a:stretch>
                  <a:fillRect r="-19355" b="-32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37658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synchronizing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News may have an impact disproportionate to any intrinsic informational (fundamental) content</a:t>
            </a:r>
          </a:p>
          <a:p>
            <a:pPr lvl="1"/>
            <a:r>
              <a:rPr lang="en-US" dirty="0" smtClean="0"/>
              <a:t>News can serve as a synchronization device</a:t>
            </a:r>
          </a:p>
          <a:p>
            <a:r>
              <a:rPr lang="en-US" dirty="0" smtClean="0"/>
              <a:t>Fads &amp; fashion in information</a:t>
            </a:r>
          </a:p>
          <a:p>
            <a:pPr lvl="1"/>
            <a:r>
              <a:rPr lang="en-US" dirty="0" smtClean="0"/>
              <a:t>Which news should traders coordinate on?</a:t>
            </a:r>
          </a:p>
          <a:p>
            <a:r>
              <a:rPr lang="en-US" dirty="0" smtClean="0"/>
              <a:t>When “synchronized attach” fails, then the bubble is temporarily strengthened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7490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with synchronizing events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Focus on news with no info content (sunspots)</a:t>
                </a:r>
              </a:p>
              <a:p>
                <a:r>
                  <a:rPr lang="en-US" dirty="0" smtClean="0"/>
                  <a:t>Synchronizing events occur with Poisson arrival rate</a:t>
                </a:r>
              </a:p>
              <a:p>
                <a:pPr lvl="1"/>
                <a:r>
                  <a:rPr lang="en-US" dirty="0" smtClean="0"/>
                  <a:t>Note that pre-emption argument does not apply since event occurs with zero probability</a:t>
                </a:r>
              </a:p>
              <a:p>
                <a:r>
                  <a:rPr lang="en-US" dirty="0" smtClean="0"/>
                  <a:t>Arbitrageurs who are aware of the bubble become increasingly worried about it over time.</a:t>
                </a:r>
              </a:p>
              <a:p>
                <a:pPr lvl="1"/>
                <a:r>
                  <a:rPr lang="en-US" dirty="0" smtClean="0"/>
                  <a:t>Only traders who became aware of the bubble more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 periods ago observe (look out for) this synchronizing event.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2"/>
                <a:stretch>
                  <a:fillRect l="-296" t="-1213" r="-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2074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Synchronizing events – market rebounds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" y="1600200"/>
                <a:ext cx="8915400" cy="4876800"/>
              </a:xfrm>
            </p:spPr>
            <p:txBody>
              <a:bodyPr/>
              <a:lstStyle/>
              <a:p>
                <a:r>
                  <a:rPr lang="en-US" dirty="0" smtClean="0"/>
                  <a:t>Proposition 5: In ‘responsive equilibrium’</a:t>
                </a:r>
                <a:br>
                  <a:rPr lang="en-US" dirty="0" smtClean="0"/>
                </a:br>
                <a:r>
                  <a:rPr lang="en-US" dirty="0" smtClean="0"/>
                  <a:t>Sell out 	a) always at the time of the public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br>
                  <a:rPr lang="en-US" dirty="0" smtClean="0"/>
                </a:br>
                <a:r>
                  <a:rPr lang="en-US" dirty="0" smtClean="0"/>
                  <a:t>		b)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∗∗</m:t>
                        </m:r>
                      </m:sup>
                    </m:sSup>
                  </m:oMath>
                </a14:m>
                <a:r>
                  <a:rPr lang="en-US" dirty="0" smtClean="0"/>
                  <a:t>  </a:t>
                </a:r>
                <a:r>
                  <a:rPr lang="en-US" sz="2000" dirty="0" smtClean="0"/>
                  <a:t>(where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𝜏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∗∗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𝜏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 smtClean="0"/>
                  <a:t>)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except after a failed attack at , re-enter the market</a:t>
                </a:r>
                <a:br>
                  <a:rPr lang="en-US" dirty="0" smtClean="0"/>
                </a:br>
                <a:r>
                  <a:rPr lang="en-US" dirty="0" smtClean="0"/>
                  <a:t>		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Intuition for re-entering the market</a:t>
                </a:r>
              </a:p>
              <a:p>
                <a:pPr lvl="1"/>
                <a:r>
                  <a:rPr lang="en-US" sz="2000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𝜂𝜅</m:t>
                    </m:r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dirty="0" smtClean="0"/>
                  <a:t> attack fails, agents 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</a:rPr>
                      <m:t>𝜂𝜅</m:t>
                    </m:r>
                  </m:oMath>
                </a14:m>
                <a:endParaRPr lang="en-US" sz="2000" b="0" dirty="0" smtClean="0"/>
              </a:p>
              <a:p>
                <a:pPr lvl="1"/>
                <a:r>
                  <a:rPr lang="en-US" sz="2000" dirty="0" smtClean="0"/>
                  <a:t>Without public event, they would have learnt this only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𝜏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∗∗</m:t>
                        </m:r>
                      </m:sup>
                    </m:sSup>
                  </m:oMath>
                </a14:m>
                <a:endParaRPr lang="en-US" sz="2000" b="0" dirty="0" smtClean="0"/>
              </a:p>
              <a:p>
                <a:pPr lvl="1"/>
                <a:r>
                  <a:rPr lang="en-US" sz="2000" dirty="0" smtClean="0"/>
                  <a:t>Density that bubble burst for endogenous reasons is zero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" y="1600200"/>
                <a:ext cx="8915400" cy="4876800"/>
              </a:xfrm>
              <a:blipFill rotWithShape="1">
                <a:blip r:embed="rId2"/>
                <a:stretch>
                  <a:fillRect l="-273" t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8727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cascades and rebounds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Price drops as a synchronizing event</a:t>
                </a:r>
              </a:p>
              <a:p>
                <a:pPr lvl="1"/>
                <a:r>
                  <a:rPr lang="en-US" dirty="0" smtClean="0"/>
                  <a:t>Through psychological resistance line</a:t>
                </a:r>
              </a:p>
              <a:p>
                <a:pPr lvl="1"/>
                <a:r>
                  <a:rPr lang="en-US" dirty="0" smtClean="0"/>
                  <a:t>By more than, say 5%</a:t>
                </a:r>
              </a:p>
              <a:p>
                <a:r>
                  <a:rPr lang="en-US" dirty="0" smtClean="0"/>
                  <a:t>Exogenous price drop</a:t>
                </a:r>
              </a:p>
              <a:p>
                <a:pPr lvl="1"/>
                <a:r>
                  <a:rPr lang="en-US" dirty="0" smtClean="0"/>
                  <a:t>After a price drop</a:t>
                </a:r>
              </a:p>
              <a:p>
                <a:pPr lvl="2"/>
                <a:r>
                  <a:rPr lang="en-US" sz="2400" dirty="0" smtClean="0"/>
                  <a:t>If bubble is rip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2400" dirty="0" smtClean="0"/>
                  <a:t> bubble bursts and price drops further</a:t>
                </a:r>
              </a:p>
              <a:p>
                <a:pPr lvl="2"/>
                <a:r>
                  <a:rPr lang="en-US" sz="2400" dirty="0" smtClean="0"/>
                  <a:t>If bubble is not ripe yet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2400" dirty="0" smtClean="0"/>
                  <a:t> price bounces back and he bubble is strengthened for some time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2"/>
                <a:stretch>
                  <a:fillRect l="-296" t="-1213" r="-1036" b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31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cascades and rebounds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" y="1600200"/>
                <a:ext cx="8915400" cy="4876800"/>
              </a:xfrm>
            </p:spPr>
            <p:txBody>
              <a:bodyPr/>
              <a:lstStyle/>
              <a:p>
                <a:r>
                  <a:rPr lang="en-US" dirty="0" smtClean="0"/>
                  <a:t>Proposition 6: In ‘responsive equilibrium’</a:t>
                </a:r>
                <a:br>
                  <a:rPr lang="en-US" dirty="0" smtClean="0"/>
                </a:br>
                <a:r>
                  <a:rPr lang="en-US" dirty="0" smtClean="0"/>
                  <a:t>Sell out 	a) after a price drop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		b)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∗∗∗</m:t>
                        </m:r>
                      </m:sup>
                    </m:sSup>
                  </m:oMath>
                </a14:m>
                <a:r>
                  <a:rPr lang="en-US" dirty="0" smtClean="0"/>
                  <a:t>  </a:t>
                </a:r>
                <a:r>
                  <a:rPr lang="en-US" sz="2000" dirty="0" smtClean="0"/>
                  <a:t>(where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𝜏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∗∗∗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𝜏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 smtClean="0"/>
                  <a:t>)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except after a rebound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, re-enter the market</a:t>
                </a:r>
                <a:br>
                  <a:rPr lang="en-US" dirty="0" smtClean="0"/>
                </a:br>
                <a:r>
                  <a:rPr lang="en-US" dirty="0" smtClean="0"/>
                  <a:t>		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Intuition</a:t>
                </a:r>
              </a:p>
              <a:p>
                <a:pPr lvl="1"/>
                <a:r>
                  <a:rPr lang="en-US" sz="2000" dirty="0" smtClean="0"/>
                  <a:t>Attack is costly, since price might jump back</a:t>
                </a:r>
                <a:br>
                  <a:rPr lang="en-US" sz="2000" dirty="0" smtClean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2000" dirty="0" smtClean="0"/>
                  <a:t> only arbitrageurs who </a:t>
                </a:r>
                <a:r>
                  <a:rPr lang="en-US" sz="2000" dirty="0" err="1" smtClean="0"/>
                  <a:t>bcame</a:t>
                </a:r>
                <a:r>
                  <a:rPr lang="en-US" sz="2000" dirty="0" smtClean="0"/>
                  <a:t> aware of the bubble more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000" dirty="0" smtClean="0"/>
                  <a:t> periods ago attack bubble. </a:t>
                </a:r>
                <a:endParaRPr lang="en-US" sz="2000" b="0" dirty="0" smtClean="0"/>
              </a:p>
              <a:p>
                <a:pPr lvl="1"/>
                <a:r>
                  <a:rPr lang="en-US" sz="2000" dirty="0" smtClean="0"/>
                  <a:t>After a rebound, an endogenous crash can be temporarily ruled out and hence, arbitrageurs re-enter the market.</a:t>
                </a:r>
                <a:endParaRPr lang="en-US" sz="2000" b="0" dirty="0" smtClean="0"/>
              </a:p>
              <a:p>
                <a:pPr lvl="1"/>
                <a:r>
                  <a:rPr lang="en-US" sz="2000" dirty="0" smtClean="0"/>
                  <a:t>Even sell out after another price drop is less likely.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" y="1600200"/>
                <a:ext cx="8915400" cy="4876800"/>
              </a:xfrm>
              <a:blipFill rotWithShape="1">
                <a:blip r:embed="rId2"/>
                <a:stretch>
                  <a:fillRect l="-273" t="-1125" b="-2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36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Company</a:t>
            </a:r>
            <a:r>
              <a:rPr lang="en-US" sz="2400" dirty="0"/>
              <a:t>: 		</a:t>
            </a:r>
            <a:r>
              <a:rPr lang="en-US" sz="2400" i="1" dirty="0">
                <a:solidFill>
                  <a:srgbClr val="FF0000"/>
                </a:solidFill>
              </a:rPr>
              <a:t>Radio Corporation of America</a:t>
            </a:r>
            <a:r>
              <a:rPr lang="en-US" sz="2400" i="1" dirty="0"/>
              <a:t> (RCA)</a:t>
            </a:r>
            <a:r>
              <a:rPr lang="en-US" sz="2400" dirty="0"/>
              <a:t> </a:t>
            </a:r>
          </a:p>
          <a:p>
            <a:r>
              <a:rPr lang="en-US" sz="2400" dirty="0" err="1" smtClean="0"/>
              <a:t>Technolgy</a:t>
            </a:r>
            <a:r>
              <a:rPr lang="en-US" sz="2400" dirty="0"/>
              <a:t>: 	</a:t>
            </a:r>
            <a:r>
              <a:rPr lang="en-US" sz="2400" i="1" dirty="0"/>
              <a:t>Radio</a:t>
            </a:r>
          </a:p>
          <a:p>
            <a:r>
              <a:rPr lang="en-US" sz="2400" dirty="0"/>
              <a:t>Year:		</a:t>
            </a:r>
            <a:r>
              <a:rPr lang="en-US" sz="2400" i="1" dirty="0"/>
              <a:t>1920’s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It </a:t>
            </a:r>
            <a:r>
              <a:rPr lang="en-US" sz="2000" dirty="0"/>
              <a:t>peaked at $ 397 in Feb. 1929, down to $ 2.62 in May 1932, </a:t>
            </a:r>
            <a:br>
              <a:rPr lang="en-US" sz="2000" dirty="0"/>
            </a:br>
            <a:r>
              <a:rPr lang="en-US" sz="2000" dirty="0"/>
              <a:t>	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85275"/>
              </p:ext>
            </p:extLst>
          </p:nvPr>
        </p:nvGraphicFramePr>
        <p:xfrm>
          <a:off x="1858963" y="2857500"/>
          <a:ext cx="4846637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79" name="Worksheet" r:id="rId4" imgW="8677656" imgH="5934456" progId="Excel.Sheet.8">
                  <p:embed/>
                </p:oleObj>
              </mc:Choice>
              <mc:Fallback>
                <p:oleObj name="Worksheet" r:id="rId4" imgW="8677656" imgH="5934456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963" y="2857500"/>
                        <a:ext cx="4846637" cy="331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45791" dir="3378596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of RCA			- 	1920’s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6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of Bubbles and Crashes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" y="1600200"/>
                <a:ext cx="8686800" cy="4525963"/>
              </a:xfrm>
            </p:spPr>
            <p:txBody>
              <a:bodyPr/>
              <a:lstStyle/>
              <a:p>
                <a:r>
                  <a:rPr lang="en-US" dirty="0" smtClean="0"/>
                  <a:t>Bubbles</a:t>
                </a:r>
              </a:p>
              <a:p>
                <a:pPr lvl="1"/>
                <a:r>
                  <a:rPr lang="en-US" dirty="0" smtClean="0"/>
                  <a:t>Dispersion of opinion among </a:t>
                </a:r>
                <a:r>
                  <a:rPr lang="en-US" dirty="0" err="1" smtClean="0"/>
                  <a:t>arbs</a:t>
                </a:r>
                <a:r>
                  <a:rPr lang="en-US" dirty="0" smtClean="0"/>
                  <a:t> causes a synchronization problem which makes coordinated price correction difficult.</a:t>
                </a:r>
              </a:p>
              <a:p>
                <a:pPr lvl="1"/>
                <a:r>
                  <a:rPr lang="en-US" dirty="0" smtClean="0"/>
                  <a:t>Arbitrageurs time the market and ride the bubble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Bubbles persist</a:t>
                </a:r>
              </a:p>
              <a:p>
                <a:r>
                  <a:rPr lang="en-US" dirty="0" smtClean="0"/>
                  <a:t>Crashes</a:t>
                </a:r>
              </a:p>
              <a:p>
                <a:pPr lvl="1"/>
                <a:r>
                  <a:rPr lang="en-US" dirty="0" smtClean="0"/>
                  <a:t>Can be triggered by unanticipated news without any fundamental content, since</a:t>
                </a:r>
              </a:p>
              <a:p>
                <a:pPr lvl="1"/>
                <a:r>
                  <a:rPr lang="en-US" dirty="0" smtClean="0"/>
                  <a:t>It might serve as synchronization device.</a:t>
                </a:r>
              </a:p>
              <a:p>
                <a:r>
                  <a:rPr lang="en-US" dirty="0" smtClean="0"/>
                  <a:t>Rebound</a:t>
                </a:r>
              </a:p>
              <a:p>
                <a:pPr lvl="1"/>
                <a:r>
                  <a:rPr lang="en-US" dirty="0" smtClean="0"/>
                  <a:t>Can occur after a failed attack which temporarily strengthens the bubble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" y="1600200"/>
                <a:ext cx="8686800" cy="4525963"/>
              </a:xfrm>
              <a:blipFill rotWithShape="1">
                <a:blip r:embed="rId2"/>
                <a:stretch>
                  <a:fillRect l="-281" t="-1213" r="-281" b="-18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4345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914400" y="4045741"/>
            <a:ext cx="7924800" cy="1974059"/>
          </a:xfrm>
        </p:spPr>
        <p:txBody>
          <a:bodyPr/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/>
            </a:r>
            <a:br>
              <a:rPr dirty="0" smtClean="0"/>
            </a:br>
            <a:r>
              <a:rPr cap="small" dirty="0" smtClean="0"/>
              <a:t>Hedge Funds &amp; the </a:t>
            </a:r>
            <a:r>
              <a:rPr cap="small" dirty="0" err="1" smtClean="0"/>
              <a:t>Technolgy</a:t>
            </a:r>
            <a:r>
              <a:rPr cap="small" dirty="0" smtClean="0"/>
              <a:t> Bubble</a:t>
            </a:r>
            <a:br>
              <a:rPr cap="small" dirty="0" smtClean="0"/>
            </a:br>
            <a:r>
              <a:rPr lang="en-US" sz="3200" cap="small" dirty="0" smtClean="0">
                <a:solidFill>
                  <a:srgbClr val="C00000"/>
                </a:solidFill>
              </a:rPr>
              <a:t>Markus Brunnermeier and Stefan </a:t>
            </a:r>
            <a:r>
              <a:rPr lang="en-US" sz="3200" cap="small" dirty="0" err="1" smtClean="0">
                <a:solidFill>
                  <a:srgbClr val="C00000"/>
                </a:solidFill>
              </a:rPr>
              <a:t>nagel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8675" name="Text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>
                <a:latin typeface="Corbel" pitchFamily="34" charset="0"/>
              </a:rPr>
              <a:t>TexPoint</a:t>
            </a:r>
            <a:r>
              <a:rPr lang="en-US" dirty="0">
                <a:latin typeface="Corbel" pitchFamily="34" charset="0"/>
              </a:rPr>
              <a:t> fonts used in EMF. </a:t>
            </a:r>
          </a:p>
          <a:p>
            <a:r>
              <a:rPr lang="en-US" dirty="0">
                <a:latin typeface="Corbel" pitchFamily="34" charset="0"/>
              </a:rPr>
              <a:t>Read the </a:t>
            </a:r>
            <a:r>
              <a:rPr lang="en-US" dirty="0" err="1">
                <a:latin typeface="Corbel" pitchFamily="34" charset="0"/>
              </a:rPr>
              <a:t>TexPoint</a:t>
            </a:r>
            <a:r>
              <a:rPr lang="en-US" dirty="0">
                <a:latin typeface="Corbel" pitchFamily="34" charset="0"/>
              </a:rPr>
              <a:t> manual before you delete this box.: </a:t>
            </a:r>
            <a:r>
              <a:rPr lang="en-US" dirty="0">
                <a:latin typeface="CMMI10" pitchFamily="34" charset="2"/>
              </a:rPr>
              <a:t>A</a:t>
            </a:r>
            <a:r>
              <a:rPr lang="en-US" dirty="0">
                <a:latin typeface="CMR10" pitchFamily="34" charset="0"/>
              </a:rPr>
              <a:t>A</a:t>
            </a:r>
            <a:r>
              <a:rPr lang="en-US" dirty="0">
                <a:latin typeface="CMEX10" pitchFamily="34" charset="0"/>
              </a:rPr>
              <a:t>A</a:t>
            </a:r>
            <a:r>
              <a:rPr lang="en-US" dirty="0">
                <a:latin typeface="CMSY10ORIG" pitchFamily="34" charset="0"/>
              </a:rPr>
              <a:t>A</a:t>
            </a:r>
            <a:r>
              <a:rPr lang="en-US" dirty="0">
                <a:latin typeface="CMMI7" pitchFamily="34" charset="2"/>
              </a:rPr>
              <a:t>A</a:t>
            </a:r>
            <a:r>
              <a:rPr lang="en-US" dirty="0">
                <a:latin typeface="CMR7" pitchFamily="34" charset="0"/>
              </a:rPr>
              <a:t>A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914400" y="6034088"/>
            <a:ext cx="7772400" cy="10525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Princeton University and Stanford University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207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Hedge Funds and the Technology Bubble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 smtClean="0"/>
              <a:t>Quarterly 13F filings to SEC</a:t>
            </a:r>
          </a:p>
          <a:p>
            <a:pPr lvl="1"/>
            <a:r>
              <a:rPr lang="en-US" dirty="0" smtClean="0"/>
              <a:t>Mandatory for all institutional investors</a:t>
            </a:r>
          </a:p>
          <a:p>
            <a:pPr lvl="2"/>
            <a:r>
              <a:rPr lang="en-US" dirty="0" smtClean="0"/>
              <a:t>With holdings in U.S. stocks of more than $ 100 million</a:t>
            </a:r>
          </a:p>
          <a:p>
            <a:pPr lvl="2"/>
            <a:r>
              <a:rPr lang="en-US" dirty="0" smtClean="0"/>
              <a:t>Domestic and foreign</a:t>
            </a:r>
          </a:p>
          <a:p>
            <a:pPr lvl="2"/>
            <a:r>
              <a:rPr lang="en-US" dirty="0" smtClean="0"/>
              <a:t>At manager level</a:t>
            </a:r>
          </a:p>
          <a:p>
            <a:pPr lvl="1"/>
            <a:r>
              <a:rPr lang="en-US" dirty="0" smtClean="0"/>
              <a:t>Caveat: No short positions</a:t>
            </a:r>
          </a:p>
          <a:p>
            <a:r>
              <a:rPr lang="en-US" dirty="0" smtClean="0"/>
              <a:t>53 managers with CDA/Spectrum data</a:t>
            </a:r>
          </a:p>
          <a:p>
            <a:pPr lvl="1"/>
            <a:r>
              <a:rPr lang="en-US" dirty="0" smtClean="0"/>
              <a:t>Excludes 18 managers b/c mutual business dominates</a:t>
            </a:r>
          </a:p>
          <a:p>
            <a:pPr lvl="1"/>
            <a:r>
              <a:rPr lang="en-US" dirty="0" smtClean="0"/>
              <a:t>Incl. Soros, Tiger, Tudor, D.E. Shaw etc.</a:t>
            </a:r>
          </a:p>
          <a:p>
            <a:r>
              <a:rPr lang="en-US" dirty="0" smtClean="0"/>
              <a:t>Hedge fund performance data</a:t>
            </a:r>
          </a:p>
          <a:p>
            <a:pPr lvl="1"/>
            <a:r>
              <a:rPr lang="en-US" dirty="0" smtClean="0"/>
              <a:t>HFR hedge fund style indexes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1143000"/>
            <a:ext cx="266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With Stefan Nagel</a:t>
            </a:r>
            <a:endParaRPr lang="en-US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90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hedge funds ride the bubble?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62087"/>
            <a:ext cx="7518400" cy="516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96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Soros ride the bubble?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1676400"/>
            <a:ext cx="7772400" cy="4495800"/>
          </a:xfrm>
          <a:prstGeom prst="rect">
            <a:avLst/>
          </a:prstGeom>
        </p:spPr>
        <p:txBody>
          <a:bodyPr/>
          <a:lstStyle>
            <a:lvl1pPr marL="411163" indent="-342900" algn="l" rtl="0" eaLnBrk="0" fontAlgn="base" hangingPunct="0">
              <a:spcBef>
                <a:spcPts val="700"/>
              </a:spcBef>
              <a:spcAft>
                <a:spcPct val="0"/>
              </a:spcAft>
              <a:buSzPct val="95000"/>
              <a:buFont typeface="Wingdings" pitchFamily="2" charset="2"/>
              <a:buChar char="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28E6A"/>
              </a:buClr>
              <a:buFont typeface="Wingdings 3" pitchFamily="18" charset="2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13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28E6A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 smtClean="0">
              <a:latin typeface="Tahoma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000">
              <a:latin typeface="Tahoma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38200" y="6257925"/>
            <a:ext cx="7391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GB" sz="1600" b="1" dirty="0">
                <a:solidFill>
                  <a:schemeClr val="tx1"/>
                </a:solidFill>
                <a:latin typeface="+mn-lt"/>
              </a:rPr>
              <a:t>Fig. 4a: Weight of technology stocks in hedge fund portfolios versus weight in market portfolio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95425"/>
            <a:ext cx="8077200" cy="472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28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 in- and outflows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9712"/>
            <a:ext cx="8077200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69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hedge funds time stocks?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0525"/>
            <a:ext cx="8915400" cy="458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90600" y="6124575"/>
            <a:ext cx="7696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GB" sz="1600" b="1" dirty="0">
                <a:solidFill>
                  <a:schemeClr val="tx1"/>
                </a:solidFill>
                <a:latin typeface="+mn-lt"/>
              </a:rPr>
              <a:t>Figure 5. Average share of outstanding equity held by hedge funds around price peaks of individual stocks</a:t>
            </a:r>
          </a:p>
        </p:txBody>
      </p:sp>
    </p:spTree>
    <p:extLst>
      <p:ext uri="{BB962C8B-B14F-4D97-AF65-F5344CB8AC3E}">
        <p14:creationId xmlns:p14="http://schemas.microsoft.com/office/powerpoint/2010/main" val="283412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hedge funds’ timing pay off?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235534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06400" y="5486400"/>
            <a:ext cx="8534400" cy="708025"/>
          </a:xfrm>
          <a:prstGeom prst="rect">
            <a:avLst/>
          </a:prstGeom>
        </p:spPr>
        <p:txBody>
          <a:bodyPr/>
          <a:lstStyle>
            <a:lvl1pPr marL="411163" indent="-342900" algn="l" rtl="0" eaLnBrk="0" fontAlgn="base" hangingPunct="0">
              <a:spcBef>
                <a:spcPts val="700"/>
              </a:spcBef>
              <a:spcAft>
                <a:spcPct val="0"/>
              </a:spcAft>
              <a:buSzPct val="95000"/>
              <a:buFont typeface="Wingdings" pitchFamily="2" charset="2"/>
              <a:buChar char="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28E6A"/>
              </a:buClr>
              <a:buFont typeface="Wingdings 3" pitchFamily="18" charset="2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13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28E6A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itchFamily="2" charset="2"/>
              <a:buNone/>
            </a:pPr>
            <a:r>
              <a:rPr lang="en-GB" sz="1600" b="1" dirty="0" smtClean="0"/>
              <a:t>Figure 6: Performance of a copycat fund that replicates hedge fund holdings in the NASDAQ high P/S segment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5877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Hedge funds were riding the bubble</a:t>
                </a:r>
              </a:p>
              <a:p>
                <a:pPr lvl="1"/>
                <a:r>
                  <a:rPr lang="en-US" dirty="0" smtClean="0"/>
                  <a:t>Short sale constrains and “arbitrage” risk are not sufficient to explain this behavior.</a:t>
                </a:r>
              </a:p>
              <a:p>
                <a:r>
                  <a:rPr lang="en-US" dirty="0" smtClean="0"/>
                  <a:t>Timing best of hedge funds were well placed. Outperformance!</a:t>
                </a:r>
              </a:p>
              <a:p>
                <a:pPr lvl="1"/>
                <a:r>
                  <a:rPr lang="en-US" dirty="0" smtClean="0"/>
                  <a:t>Rues out unawareness of bubble</a:t>
                </a:r>
              </a:p>
              <a:p>
                <a:pPr lvl="1"/>
                <a:r>
                  <a:rPr lang="en-US" dirty="0" smtClean="0"/>
                  <a:t>Suggests predictable investor sentiment. Riding the bubble for a while may have been a rational strategy</a:t>
                </a:r>
              </a:p>
              <a:p>
                <a:pPr marL="68263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Supports ‘bubble-timing’ models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2"/>
                <a:stretch>
                  <a:fillRect l="-296" t="-1213" r="-1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4719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8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bubble		- 	1990’s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Why do bubbles persist?</a:t>
            </a:r>
          </a:p>
          <a:p>
            <a:r>
              <a:rPr lang="en-US" dirty="0" smtClean="0"/>
              <a:t>Do professional traders ride the bubble or attack the bubble (go short)?</a:t>
            </a:r>
          </a:p>
          <a:p>
            <a:r>
              <a:rPr lang="en-US" dirty="0" smtClean="0"/>
              <a:t>What happened in March 2000?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367272"/>
              </p:ext>
            </p:extLst>
          </p:nvPr>
        </p:nvGraphicFramePr>
        <p:xfrm>
          <a:off x="381000" y="1533525"/>
          <a:ext cx="4324350" cy="303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34" name="Photo Editor Photo" r:id="rId3" imgW="4323810" imgH="3029373" progId="MSPhotoEd.3">
                  <p:embed/>
                </p:oleObj>
              </mc:Choice>
              <mc:Fallback>
                <p:oleObj name="Photo Editor Photo" r:id="rId3" imgW="4323810" imgH="3029373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33525"/>
                        <a:ext cx="4324350" cy="303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770830"/>
              </p:ext>
            </p:extLst>
          </p:nvPr>
        </p:nvGraphicFramePr>
        <p:xfrm>
          <a:off x="4724400" y="1543050"/>
          <a:ext cx="4324350" cy="30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35" name="Photo Editor Photo" r:id="rId5" imgW="4323810" imgH="3029373" progId="MSPhotoEd.3">
                  <p:embed/>
                </p:oleObj>
              </mc:Choice>
              <mc:Fallback>
                <p:oleObj name="Photo Editor Photo" r:id="rId5" imgW="4323810" imgH="3029373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543050"/>
                        <a:ext cx="4324350" cy="302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09600" y="4191000"/>
            <a:ext cx="426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Loss of ca.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</a:rPr>
              <a:t>60 %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en-US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from high of $ 5,132</a:t>
            </a:r>
            <a:endParaRPr lang="en-US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787900" y="4191000"/>
            <a:ext cx="388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Loss of ca.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85 %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en-US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from high of Euro 8,583</a:t>
            </a:r>
            <a:endParaRPr lang="en-US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03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914400" y="4045741"/>
            <a:ext cx="7924800" cy="1974059"/>
          </a:xfrm>
        </p:spPr>
        <p:txBody>
          <a:bodyPr/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/>
            </a:r>
            <a:br>
              <a:rPr dirty="0" smtClean="0"/>
            </a:br>
            <a:r>
              <a:rPr cap="small" dirty="0" smtClean="0"/>
              <a:t>Heterogeneous Beliefs Bubbles</a:t>
            </a:r>
            <a:br>
              <a:rPr cap="small" dirty="0" smtClean="0"/>
            </a:br>
            <a:r>
              <a:rPr lang="en-US" sz="3200" cap="small" dirty="0" smtClean="0">
                <a:solidFill>
                  <a:srgbClr val="C00000"/>
                </a:solidFill>
              </a:rPr>
              <a:t>Harrison and Kreps, </a:t>
            </a:r>
            <a:r>
              <a:rPr lang="en-US" sz="3200" cap="small" dirty="0" err="1" smtClean="0">
                <a:solidFill>
                  <a:srgbClr val="C00000"/>
                </a:solidFill>
              </a:rPr>
              <a:t>Scheinkman</a:t>
            </a:r>
            <a:r>
              <a:rPr lang="en-US" sz="3200" cap="small" dirty="0" smtClean="0">
                <a:solidFill>
                  <a:srgbClr val="C00000"/>
                </a:solidFill>
              </a:rPr>
              <a:t> and Xiong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8675" name="Text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>
                <a:latin typeface="Corbel" pitchFamily="34" charset="0"/>
              </a:rPr>
              <a:t>TexPoint</a:t>
            </a:r>
            <a:r>
              <a:rPr lang="en-US" dirty="0">
                <a:latin typeface="Corbel" pitchFamily="34" charset="0"/>
              </a:rPr>
              <a:t> fonts used in EMF. </a:t>
            </a:r>
          </a:p>
          <a:p>
            <a:r>
              <a:rPr lang="en-US" dirty="0">
                <a:latin typeface="Corbel" pitchFamily="34" charset="0"/>
              </a:rPr>
              <a:t>Read the </a:t>
            </a:r>
            <a:r>
              <a:rPr lang="en-US" dirty="0" err="1">
                <a:latin typeface="Corbel" pitchFamily="34" charset="0"/>
              </a:rPr>
              <a:t>TexPoint</a:t>
            </a:r>
            <a:r>
              <a:rPr lang="en-US" dirty="0">
                <a:latin typeface="Corbel" pitchFamily="34" charset="0"/>
              </a:rPr>
              <a:t> manual before you delete this box.: </a:t>
            </a:r>
            <a:r>
              <a:rPr lang="en-US" dirty="0">
                <a:latin typeface="CMMI10" pitchFamily="34" charset="2"/>
              </a:rPr>
              <a:t>A</a:t>
            </a:r>
            <a:r>
              <a:rPr lang="en-US" dirty="0">
                <a:latin typeface="CMR10" pitchFamily="34" charset="0"/>
              </a:rPr>
              <a:t>A</a:t>
            </a:r>
            <a:r>
              <a:rPr lang="en-US" dirty="0">
                <a:latin typeface="CMEX10" pitchFamily="34" charset="0"/>
              </a:rPr>
              <a:t>A</a:t>
            </a:r>
            <a:r>
              <a:rPr lang="en-US" dirty="0">
                <a:latin typeface="CMSY10ORIG" pitchFamily="34" charset="0"/>
              </a:rPr>
              <a:t>A</a:t>
            </a:r>
            <a:r>
              <a:rPr lang="en-US" dirty="0">
                <a:latin typeface="CMMI7" pitchFamily="34" charset="2"/>
              </a:rPr>
              <a:t>A</a:t>
            </a:r>
            <a:r>
              <a:rPr lang="en-US" dirty="0">
                <a:latin typeface="CMR7" pitchFamily="34" charset="0"/>
              </a:rPr>
              <a:t>A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914400" y="6034088"/>
            <a:ext cx="7772400" cy="10525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473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Bubbles</a:t>
            </a:r>
            <a:r>
              <a:rPr lang="en-US" sz="3200" dirty="0" smtClean="0"/>
              <a:t> with Trading Cost – simplified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8236744" cy="5257800"/>
          </a:xfrm>
        </p:spPr>
        <p:txBody>
          <a:bodyPr/>
          <a:lstStyle/>
          <a:p>
            <a:r>
              <a:rPr lang="en-US" sz="2600" dirty="0" smtClean="0"/>
              <a:t>Two risk-neutral agents: A and B. </a:t>
            </a:r>
          </a:p>
          <a:p>
            <a:pPr lvl="1"/>
            <a:r>
              <a:rPr lang="en-US" sz="2200" dirty="0" smtClean="0"/>
              <a:t>An asset with fixed supply, 1 unit equally divided </a:t>
            </a:r>
            <a:r>
              <a:rPr lang="en-US" sz="2200" dirty="0" err="1" smtClean="0"/>
              <a:t>bw</a:t>
            </a:r>
            <a:r>
              <a:rPr lang="en-US" sz="2200" dirty="0" smtClean="0"/>
              <a:t> A &amp; B. </a:t>
            </a:r>
          </a:p>
          <a:p>
            <a:pPr lvl="1"/>
            <a:r>
              <a:rPr lang="en-US" sz="2200" dirty="0" smtClean="0"/>
              <a:t>Heterogeneous beliefs; short-sales prohibited.</a:t>
            </a:r>
          </a:p>
          <a:p>
            <a:pPr lvl="1"/>
            <a:r>
              <a:rPr lang="en-US" sz="2200" dirty="0" smtClean="0"/>
              <a:t>Harrison </a:t>
            </a:r>
            <a:r>
              <a:rPr lang="en-US" sz="2200" dirty="0"/>
              <a:t>and Kreps (1978), Morris (1996), </a:t>
            </a:r>
            <a:r>
              <a:rPr lang="en-US" sz="2200" dirty="0" err="1"/>
              <a:t>Scheinkman</a:t>
            </a:r>
            <a:r>
              <a:rPr lang="en-US" sz="2200" dirty="0"/>
              <a:t> and Xiong (2003).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grpSp>
        <p:nvGrpSpPr>
          <p:cNvPr id="5" name="Group 3"/>
          <p:cNvGrpSpPr>
            <a:grpSpLocks noChangeAspect="1"/>
          </p:cNvGrpSpPr>
          <p:nvPr/>
        </p:nvGrpSpPr>
        <p:grpSpPr bwMode="auto">
          <a:xfrm>
            <a:off x="2286000" y="3438791"/>
            <a:ext cx="5982388" cy="3896231"/>
            <a:chOff x="1440" y="2779"/>
            <a:chExt cx="9360" cy="5017"/>
          </a:xfrm>
        </p:grpSpPr>
        <p:sp>
          <p:nvSpPr>
            <p:cNvPr id="6" name="AutoShape 25"/>
            <p:cNvSpPr>
              <a:spLocks noChangeAspect="1" noChangeArrowheads="1" noTextEdit="1"/>
            </p:cNvSpPr>
            <p:nvPr/>
          </p:nvSpPr>
          <p:spPr bwMode="auto">
            <a:xfrm>
              <a:off x="1440" y="3108"/>
              <a:ext cx="9360" cy="468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24"/>
            <p:cNvSpPr>
              <a:spLocks noChangeShapeType="1"/>
            </p:cNvSpPr>
            <p:nvPr/>
          </p:nvSpPr>
          <p:spPr bwMode="auto">
            <a:xfrm flipV="1">
              <a:off x="2656" y="3619"/>
              <a:ext cx="3004" cy="7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23"/>
            <p:cNvSpPr>
              <a:spLocks noChangeShapeType="1"/>
            </p:cNvSpPr>
            <p:nvPr/>
          </p:nvSpPr>
          <p:spPr bwMode="auto">
            <a:xfrm>
              <a:off x="2656" y="4332"/>
              <a:ext cx="3004" cy="8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22"/>
            <p:cNvSpPr>
              <a:spLocks noChangeShapeType="1"/>
            </p:cNvSpPr>
            <p:nvPr/>
          </p:nvSpPr>
          <p:spPr bwMode="auto">
            <a:xfrm flipV="1">
              <a:off x="5660" y="2905"/>
              <a:ext cx="2805" cy="7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utoShape 21"/>
            <p:cNvSpPr>
              <a:spLocks noChangeShapeType="1"/>
            </p:cNvSpPr>
            <p:nvPr/>
          </p:nvSpPr>
          <p:spPr bwMode="auto">
            <a:xfrm>
              <a:off x="5660" y="3619"/>
              <a:ext cx="2917" cy="8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20"/>
            <p:cNvSpPr>
              <a:spLocks noChangeShapeType="1"/>
            </p:cNvSpPr>
            <p:nvPr/>
          </p:nvSpPr>
          <p:spPr bwMode="auto">
            <a:xfrm flipV="1">
              <a:off x="5660" y="4459"/>
              <a:ext cx="2917" cy="7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19"/>
            <p:cNvSpPr>
              <a:spLocks noChangeShapeType="1"/>
            </p:cNvSpPr>
            <p:nvPr/>
          </p:nvSpPr>
          <p:spPr bwMode="auto">
            <a:xfrm>
              <a:off x="5660" y="5197"/>
              <a:ext cx="2917" cy="7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18"/>
            <p:cNvSpPr>
              <a:spLocks noChangeShapeType="1"/>
            </p:cNvSpPr>
            <p:nvPr/>
          </p:nvSpPr>
          <p:spPr bwMode="auto">
            <a:xfrm>
              <a:off x="2029" y="6674"/>
              <a:ext cx="7913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AutoShape 17"/>
            <p:cNvSpPr>
              <a:spLocks noChangeShapeType="1"/>
            </p:cNvSpPr>
            <p:nvPr/>
          </p:nvSpPr>
          <p:spPr bwMode="auto">
            <a:xfrm>
              <a:off x="5584" y="6574"/>
              <a:ext cx="2" cy="1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utoShape 16"/>
            <p:cNvSpPr>
              <a:spLocks noChangeShapeType="1"/>
            </p:cNvSpPr>
            <p:nvPr/>
          </p:nvSpPr>
          <p:spPr bwMode="auto">
            <a:xfrm>
              <a:off x="8465" y="6561"/>
              <a:ext cx="2" cy="1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15"/>
            <p:cNvSpPr>
              <a:spLocks noChangeShapeType="1"/>
            </p:cNvSpPr>
            <p:nvPr/>
          </p:nvSpPr>
          <p:spPr bwMode="auto">
            <a:xfrm>
              <a:off x="2805" y="6574"/>
              <a:ext cx="2" cy="1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2679" y="6294"/>
              <a:ext cx="380" cy="2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t=0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5415" y="6286"/>
              <a:ext cx="380" cy="2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t=1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8298" y="6286"/>
              <a:ext cx="380" cy="2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t=2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11"/>
            <p:cNvGraphicFramePr>
              <a:graphicFrameLocks noChangeAspect="1"/>
            </p:cNvGraphicFramePr>
            <p:nvPr/>
          </p:nvGraphicFramePr>
          <p:xfrm>
            <a:off x="5415" y="3399"/>
            <a:ext cx="200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034" r:id="rId3" imgW="126835" imgH="139518" progId="">
                    <p:embed/>
                  </p:oleObj>
                </mc:Choice>
                <mc:Fallback>
                  <p:oleObj r:id="rId3" imgW="126835" imgH="13951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5" y="3399"/>
                          <a:ext cx="200" cy="2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10"/>
            <p:cNvGraphicFramePr>
              <a:graphicFrameLocks noChangeAspect="1"/>
            </p:cNvGraphicFramePr>
            <p:nvPr/>
          </p:nvGraphicFramePr>
          <p:xfrm>
            <a:off x="5415" y="5256"/>
            <a:ext cx="220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035" r:id="rId5" imgW="139579" imgH="177646" progId="">
                    <p:embed/>
                  </p:oleObj>
                </mc:Choice>
                <mc:Fallback>
                  <p:oleObj r:id="rId5" imgW="139579" imgH="17764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5" y="5256"/>
                          <a:ext cx="220" cy="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3369902"/>
                </p:ext>
              </p:extLst>
            </p:nvPr>
          </p:nvGraphicFramePr>
          <p:xfrm>
            <a:off x="8832" y="5843"/>
            <a:ext cx="357" cy="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036" name="Equation" r:id="rId7" imgW="126720" imgH="177480" progId="Equation.3">
                    <p:embed/>
                  </p:oleObj>
                </mc:Choice>
                <mc:Fallback>
                  <p:oleObj name="Equation" r:id="rId7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32" y="5843"/>
                          <a:ext cx="357" cy="35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3740749"/>
                </p:ext>
              </p:extLst>
            </p:nvPr>
          </p:nvGraphicFramePr>
          <p:xfrm>
            <a:off x="5849" y="2825"/>
            <a:ext cx="2061" cy="3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037" name="Equation" r:id="rId9" imgW="1143000" imgH="241200" progId="Equation.3">
                    <p:embed/>
                  </p:oleObj>
                </mc:Choice>
                <mc:Fallback>
                  <p:oleObj name="Equation" r:id="rId9" imgW="11430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9" y="2825"/>
                          <a:ext cx="2061" cy="35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5980393"/>
                </p:ext>
              </p:extLst>
            </p:nvPr>
          </p:nvGraphicFramePr>
          <p:xfrm>
            <a:off x="8678" y="4344"/>
            <a:ext cx="355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038" name="Equation" r:id="rId11" imgW="190440" imgH="177480" progId="Equation.3">
                    <p:embed/>
                  </p:oleObj>
                </mc:Choice>
                <mc:Fallback>
                  <p:oleObj name="Equation" r:id="rId11" imgW="1904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78" y="4344"/>
                          <a:ext cx="355" cy="2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4276629"/>
                </p:ext>
              </p:extLst>
            </p:nvPr>
          </p:nvGraphicFramePr>
          <p:xfrm>
            <a:off x="8576" y="2779"/>
            <a:ext cx="472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039" name="Equation" r:id="rId13" imgW="253800" imgH="177480" progId="Equation.3">
                    <p:embed/>
                  </p:oleObj>
                </mc:Choice>
                <mc:Fallback>
                  <p:oleObj name="Equation" r:id="rId13" imgW="2538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76" y="2779"/>
                          <a:ext cx="472" cy="2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6038908"/>
                </p:ext>
              </p:extLst>
            </p:nvPr>
          </p:nvGraphicFramePr>
          <p:xfrm>
            <a:off x="5784" y="4399"/>
            <a:ext cx="2133" cy="3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040" name="Equation" r:id="rId15" imgW="1143000" imgH="241200" progId="Equation.3">
                    <p:embed/>
                  </p:oleObj>
                </mc:Choice>
                <mc:Fallback>
                  <p:oleObj name="Equation" r:id="rId15" imgW="11430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84" y="4399"/>
                          <a:ext cx="2133" cy="369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8518624"/>
                </p:ext>
              </p:extLst>
            </p:nvPr>
          </p:nvGraphicFramePr>
          <p:xfrm>
            <a:off x="2796" y="3500"/>
            <a:ext cx="1998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041" name="Equation" r:id="rId17" imgW="1143000" imgH="241200" progId="Equation.3">
                    <p:embed/>
                  </p:oleObj>
                </mc:Choice>
                <mc:Fallback>
                  <p:oleObj name="Equation" r:id="rId17" imgW="11430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6" y="3500"/>
                          <a:ext cx="1998" cy="346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Left Arrow Callout 33"/>
              <p:cNvSpPr/>
              <p:nvPr/>
            </p:nvSpPr>
            <p:spPr>
              <a:xfrm>
                <a:off x="5572384" y="3813891"/>
                <a:ext cx="2147619" cy="554109"/>
              </a:xfrm>
              <a:prstGeom prst="leftArrowCallou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2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200" i="1">
                              <a:latin typeface="Cambria Math"/>
                            </a:rPr>
                            <m:t>𝑢</m:t>
                          </m:r>
                        </m:sub>
                        <m:sup>
                          <m:r>
                            <a:rPr lang="en-US" sz="1200" i="1">
                              <a:latin typeface="Cambria Math"/>
                            </a:rPr>
                            <m:t>𝐴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sz="12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𝑅</m:t>
                              </m:r>
                            </m:e>
                          </m:acc>
                        </m:e>
                      </m:d>
                      <m:r>
                        <a:rPr lang="en-US" sz="1200" i="1">
                          <a:latin typeface="Cambria Math"/>
                        </a:rPr>
                        <m:t>=90,</m:t>
                      </m:r>
                    </m:oMath>
                  </m:oMathPara>
                </a14:m>
                <a:endParaRPr lang="en-US" sz="1200" i="1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2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200" i="1">
                              <a:latin typeface="Cambria Math"/>
                            </a:rPr>
                            <m:t>𝑢</m:t>
                          </m:r>
                        </m:sub>
                        <m:sup>
                          <m:r>
                            <a:rPr lang="en-US" sz="1200" i="1">
                              <a:latin typeface="Cambria Math"/>
                            </a:rPr>
                            <m:t>𝐵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sz="12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𝑅</m:t>
                              </m:r>
                            </m:e>
                          </m:acc>
                        </m:e>
                      </m:d>
                      <m:r>
                        <a:rPr lang="en-US" sz="1200" i="1">
                          <a:latin typeface="Cambria Math"/>
                        </a:rPr>
                        <m:t>=75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4" name="Left Arrow Callout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384" y="3813891"/>
                <a:ext cx="2147619" cy="554109"/>
              </a:xfrm>
              <a:prstGeom prst="leftArrowCallou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Left Arrow Callout 34"/>
              <p:cNvSpPr/>
              <p:nvPr/>
            </p:nvSpPr>
            <p:spPr>
              <a:xfrm>
                <a:off x="5572384" y="5030056"/>
                <a:ext cx="2147619" cy="582843"/>
              </a:xfrm>
              <a:prstGeom prst="leftArrowCallou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2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𝑑</m:t>
                          </m:r>
                        </m:sub>
                        <m:sup>
                          <m:r>
                            <a:rPr lang="en-US" sz="1200" i="1">
                              <a:latin typeface="Cambria Math"/>
                            </a:rPr>
                            <m:t>𝐴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sz="12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𝑅</m:t>
                              </m:r>
                            </m:e>
                          </m:acc>
                        </m:e>
                      </m:d>
                      <m:r>
                        <a:rPr lang="en-US" sz="1200" i="1">
                          <a:latin typeface="Cambria Math"/>
                        </a:rPr>
                        <m:t>=</m:t>
                      </m:r>
                      <m:r>
                        <a:rPr lang="en-US" sz="1200" b="0" i="1" smtClean="0">
                          <a:latin typeface="Cambria Math"/>
                        </a:rPr>
                        <m:t>1</m:t>
                      </m:r>
                      <m:r>
                        <a:rPr lang="en-US" sz="1200" i="1">
                          <a:latin typeface="Cambria Math"/>
                        </a:rPr>
                        <m:t>0,</m:t>
                      </m:r>
                    </m:oMath>
                  </m:oMathPara>
                </a14:m>
                <a:endParaRPr lang="en-US" sz="1200" i="1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2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𝑑</m:t>
                          </m:r>
                        </m:sub>
                        <m:sup>
                          <m:r>
                            <a:rPr lang="en-US" sz="1200" i="1">
                              <a:latin typeface="Cambria Math"/>
                            </a:rPr>
                            <m:t>𝐵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sz="12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𝑅</m:t>
                              </m:r>
                            </m:e>
                          </m:acc>
                        </m:e>
                      </m:d>
                      <m:r>
                        <a:rPr lang="en-US" sz="1200" i="1">
                          <a:latin typeface="Cambria Math"/>
                        </a:rPr>
                        <m:t>=</m:t>
                      </m:r>
                      <m:r>
                        <a:rPr lang="en-US" sz="1200" b="0" i="1" smtClean="0">
                          <a:latin typeface="Cambria Math"/>
                        </a:rPr>
                        <m:t>2</m:t>
                      </m:r>
                      <m:r>
                        <a:rPr lang="en-US" sz="1200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5" name="Left Arrow Callou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384" y="5030056"/>
                <a:ext cx="2147619" cy="582843"/>
              </a:xfrm>
              <a:prstGeom prst="leftArrowCallou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ight Arrow Callout 27"/>
              <p:cNvSpPr/>
              <p:nvPr/>
            </p:nvSpPr>
            <p:spPr>
              <a:xfrm>
                <a:off x="1371600" y="4338489"/>
                <a:ext cx="1519456" cy="612742"/>
              </a:xfrm>
              <a:prstGeom prst="rightArrowCallou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𝐴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</m:acc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=50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𝐵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sz="12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𝑅</m:t>
                              </m:r>
                            </m:e>
                          </m:acc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=50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8" name="Right Arrow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338489"/>
                <a:ext cx="1519456" cy="612742"/>
              </a:xfrm>
              <a:prstGeom prst="rightArrowCallou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720003" y="3813891"/>
                <a:ext cx="1042997" cy="55410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=90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003" y="3813891"/>
                <a:ext cx="1042997" cy="554109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720002" y="5030055"/>
                <a:ext cx="1042997" cy="58284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=25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002" y="5030055"/>
                <a:ext cx="1042997" cy="582843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61286" y="4335052"/>
                <a:ext cx="1042997" cy="61617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=57.5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86" y="4335052"/>
                <a:ext cx="1042997" cy="616179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74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28" grpId="0" animBg="1"/>
      <p:bldP spid="29" grpId="0" animBg="1"/>
      <p:bldP spid="33" grpId="0" animBg="1"/>
      <p:bldP spid="3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686800" cy="1295400"/>
          </a:xfrm>
        </p:spPr>
        <p:txBody>
          <a:bodyPr/>
          <a:lstStyle/>
          <a:p>
            <a:r>
              <a:rPr lang="en-US" dirty="0" smtClean="0"/>
              <a:t>Welfare criterions heterogeneous beliefs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" y="1600200"/>
                <a:ext cx="8236744" cy="5257800"/>
              </a:xfrm>
            </p:spPr>
            <p:txBody>
              <a:bodyPr/>
              <a:lstStyle/>
              <a:p>
                <a:r>
                  <a:rPr lang="en-US" sz="2600" dirty="0" smtClean="0"/>
                  <a:t>Given a social welfare function W, allocation 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  <a:ea typeface="Cambria Math"/>
                      </a:rPr>
                      <m:t>𝑥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≽</m:t>
                        </m:r>
                      </m:e>
                      <m:sub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𝑊</m:t>
                        </m:r>
                      </m:sub>
                    </m:sSub>
                    <m:r>
                      <a:rPr lang="en-US" sz="2600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en-US" sz="2600" dirty="0"/>
                  <a:t> if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𝐴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𝑊</m:t>
                        </m:r>
                        <m:d>
                          <m:d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/>
                                  </a:rPr>
                                  <m:t>𝐴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200" i="1">
                                <a:latin typeface="Cambria Math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/>
                                  </a:rPr>
                                  <m:t>𝐵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200" i="1">
                        <a:latin typeface="Cambria Math"/>
                        <a:ea typeface="Cambria Math"/>
                      </a:rPr>
                      <m:t>≥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𝐴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𝑊</m:t>
                        </m:r>
                        <m:d>
                          <m:d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/>
                                  </a:rPr>
                                  <m:t>𝐴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2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200" i="1">
                                <a:latin typeface="Cambria Math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/>
                                  </a:rPr>
                                  <m:t>𝐵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2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sz="2200" dirty="0" smtClean="0"/>
                  <a:t> AND</a:t>
                </a:r>
                <a:endParaRPr lang="en-US" sz="22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𝐵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𝑊</m:t>
                        </m:r>
                        <m:d>
                          <m:d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/>
                                  </a:rPr>
                                  <m:t>𝐴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200" i="1">
                                <a:latin typeface="Cambria Math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/>
                                  </a:rPr>
                                  <m:t>𝐵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200" i="1">
                        <a:latin typeface="Cambria Math"/>
                        <a:ea typeface="Cambria Math"/>
                      </a:rPr>
                      <m:t>≥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𝐵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𝑊</m:t>
                        </m:r>
                        <m:d>
                          <m:d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/>
                                  </a:rPr>
                                  <m:t>𝐴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2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200" i="1">
                                <a:latin typeface="Cambria Math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/>
                                  </a:rPr>
                                  <m:t>𝐵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2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sz="2200" dirty="0"/>
              </a:p>
              <a:p>
                <a:r>
                  <a:rPr lang="en-US" sz="2400" dirty="0" smtClean="0"/>
                  <a:t>Back to Bubble example</a:t>
                </a:r>
              </a:p>
              <a:p>
                <a:pPr lvl="1"/>
                <a:r>
                  <a:rPr lang="en-US" sz="2000" dirty="0" smtClean="0"/>
                  <a:t>Assume linear and symmetric social welfare function: </a:t>
                </a:r>
              </a:p>
              <a:p>
                <a:pPr marL="6826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</a:rPr>
                        <m:t>𝑊</m:t>
                      </m:r>
                      <m:d>
                        <m:d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latin typeface="Cambria Math"/>
                        </a:rPr>
                        <m:t>=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latin typeface="Cambria Math"/>
                        </a:rPr>
                        <m:t>+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400" dirty="0" smtClean="0"/>
              </a:p>
              <a:p>
                <a:pPr lvl="1"/>
                <a:r>
                  <a:rPr lang="en-US" sz="2000" dirty="0"/>
                  <a:t>At the status quo: </a:t>
                </a:r>
              </a:p>
              <a:p>
                <a:pPr marL="68263" indent="0">
                  <a:buNone/>
                </a:pPr>
                <a:r>
                  <a:rPr lang="en-US" sz="2400" dirty="0"/>
                  <a:t>              </a:t>
                </a:r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400" i="1" dirty="0">
                            <a:latin typeface="Cambria Math"/>
                          </a:rPr>
                          <m:t>𝑗</m:t>
                        </m:r>
                      </m:sup>
                    </m:sSubSup>
                    <m:r>
                      <a:rPr lang="en-US" sz="2400" i="1" dirty="0">
                        <a:latin typeface="Cambria Math"/>
                      </a:rPr>
                      <m:t>[</m:t>
                    </m:r>
                    <m:r>
                      <a:rPr lang="en-US" sz="2400" i="1" dirty="0">
                        <a:latin typeface="Cambria Math"/>
                      </a:rPr>
                      <m:t>𝑊</m:t>
                    </m:r>
                    <m:r>
                      <a:rPr lang="en-US" sz="2400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)]=</m:t>
                    </m:r>
                    <m:sSubSup>
                      <m:sSubSupPr>
                        <m:ctrlPr>
                          <a:rPr lang="en-US" sz="24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400" i="1" dirty="0">
                            <a:latin typeface="Cambria Math"/>
                          </a:rPr>
                          <m:t>𝑗</m:t>
                        </m:r>
                      </m:sup>
                    </m:sSubSup>
                    <m:r>
                      <a:rPr lang="en-US" sz="2400" i="1" dirty="0">
                        <a:latin typeface="Cambria Math"/>
                      </a:rPr>
                      <m:t>[</m:t>
                    </m:r>
                    <m:acc>
                      <m:accPr>
                        <m:chr m:val="̃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e>
                    </m:acc>
                    <m:r>
                      <a:rPr lang="en-US" sz="2400" i="1" dirty="0">
                        <a:latin typeface="Cambria Math"/>
                      </a:rPr>
                      <m:t>]=</m:t>
                    </m:r>
                    <m:r>
                      <a:rPr lang="en-US" sz="2400" b="0" i="1" dirty="0" smtClean="0">
                        <a:latin typeface="Cambria Math"/>
                      </a:rPr>
                      <m:t>50</m:t>
                    </m:r>
                    <m:r>
                      <a:rPr lang="en-US" sz="2400" i="1" dirty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∀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𝑗</m:t>
                    </m:r>
                    <m:r>
                      <a:rPr lang="en-US" sz="2400" i="1" dirty="0">
                        <a:latin typeface="Cambria Math"/>
                      </a:rPr>
                      <m:t>∈{</m:t>
                    </m:r>
                    <m:r>
                      <a:rPr lang="en-US" sz="2400" i="1" dirty="0">
                        <a:latin typeface="Cambria Math"/>
                      </a:rPr>
                      <m:t>𝐴</m:t>
                    </m:r>
                    <m:r>
                      <a:rPr lang="en-US" sz="2400" i="1" dirty="0">
                        <a:latin typeface="Cambria Math"/>
                      </a:rPr>
                      <m:t>,</m:t>
                    </m:r>
                    <m:r>
                      <a:rPr lang="en-US" sz="2400" i="1" dirty="0">
                        <a:latin typeface="Cambria Math"/>
                      </a:rPr>
                      <m:t>𝐵</m:t>
                    </m:r>
                    <m:r>
                      <a:rPr lang="en-US" sz="2400" i="1" dirty="0">
                        <a:latin typeface="Cambria Math"/>
                      </a:rPr>
                      <m:t>}.</m:t>
                    </m:r>
                  </m:oMath>
                </a14:m>
                <a:endParaRPr lang="en-US" sz="2400" dirty="0" smtClean="0"/>
              </a:p>
              <a:p>
                <a:pPr lvl="1"/>
                <a:r>
                  <a:rPr lang="en-US" sz="2000" dirty="0" smtClean="0"/>
                  <a:t>Suppose </a:t>
                </a:r>
                <a:r>
                  <a:rPr lang="en-US" sz="2000" dirty="0"/>
                  <a:t>that trading costs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per share.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𝑘</m:t>
                    </m:r>
                    <m:r>
                      <a:rPr lang="en-US" sz="1600" b="0" i="1" smtClean="0">
                        <a:latin typeface="Cambria Math"/>
                      </a:rPr>
                      <m:t>&lt;15</m:t>
                    </m:r>
                  </m:oMath>
                </a14:m>
                <a:r>
                  <a:rPr lang="en-US" sz="1600" dirty="0" smtClean="0"/>
                  <a:t> so that trading occurs.</a:t>
                </a:r>
              </a:p>
              <a:p>
                <a:pPr lvl="1"/>
                <a:r>
                  <a:rPr lang="en-US" sz="2000" dirty="0" smtClean="0"/>
                  <a:t>In the equilibrium:</a:t>
                </a:r>
              </a:p>
              <a:p>
                <a:pPr marL="6826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 dirty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i="1" dirty="0">
                              <a:latin typeface="Cambria Math"/>
                            </a:rPr>
                            <m:t>𝑗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/>
                            </a:rPr>
                            <m:t>𝑊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i="1" dirty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 dirty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i="1" dirty="0">
                              <a:latin typeface="Cambria Math"/>
                            </a:rPr>
                            <m:t>𝑗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𝑅</m:t>
                              </m:r>
                            </m:e>
                          </m:acc>
                        </m:e>
                      </m:d>
                      <m:r>
                        <a:rPr lang="en-US" sz="2400" b="0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 dirty="0">
                          <a:latin typeface="Cambria Math"/>
                        </a:rPr>
                        <m:t>=</m:t>
                      </m:r>
                      <m:r>
                        <a:rPr lang="en-US" sz="2400" b="0" i="1" dirty="0" smtClean="0">
                          <a:latin typeface="Cambria Math"/>
                        </a:rPr>
                        <m:t>50−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dirty="0" smtClean="0">
                          <a:latin typeface="Cambria Math"/>
                        </a:rPr>
                        <m:t>, 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∀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/>
                        </a:rPr>
                        <m:t>𝑗</m:t>
                      </m:r>
                      <m:r>
                        <a:rPr lang="en-US" sz="2400" i="1" dirty="0">
                          <a:latin typeface="Cambria Math"/>
                        </a:rPr>
                        <m:t>∈{</m:t>
                      </m:r>
                      <m:r>
                        <a:rPr lang="en-US" sz="2400" i="1" dirty="0">
                          <a:latin typeface="Cambria Math"/>
                        </a:rPr>
                        <m:t>𝐴</m:t>
                      </m:r>
                      <m:r>
                        <a:rPr lang="en-US" sz="2400" i="1" dirty="0">
                          <a:latin typeface="Cambria Math"/>
                        </a:rPr>
                        <m:t>,</m:t>
                      </m:r>
                      <m:r>
                        <a:rPr lang="en-US" sz="2400" i="1" dirty="0">
                          <a:latin typeface="Cambria Math"/>
                        </a:rPr>
                        <m:t>𝐵</m:t>
                      </m:r>
                      <m:r>
                        <a:rPr lang="en-US" sz="2400" i="1" dirty="0">
                          <a:latin typeface="Cambria Math"/>
                        </a:rPr>
                        <m:t>}.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" y="1600200"/>
                <a:ext cx="8236744" cy="5257800"/>
              </a:xfrm>
              <a:blipFill rotWithShape="1">
                <a:blip r:embed="rId2"/>
                <a:stretch>
                  <a:fillRect l="-148" t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1120259"/>
            <a:ext cx="3014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Brunnermeier &amp; Xiong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51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bubble 2004-2006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6" descr="g4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60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65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House price index – Case-</a:t>
            </a:r>
            <a:r>
              <a:rPr lang="en-US" dirty="0" err="1" smtClean="0"/>
              <a:t>Shiller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625" y="1524000"/>
            <a:ext cx="797937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10200" y="3581400"/>
            <a:ext cx="2590800" cy="1143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0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 Bubble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139-31CC-4CA2-A73A-C1291B316CE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Content Placeholder 4" descr="figure1.WM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29939"/>
            <a:ext cx="8915400" cy="5097956"/>
          </a:xfrm>
        </p:spPr>
      </p:pic>
    </p:spTree>
    <p:extLst>
      <p:ext uri="{BB962C8B-B14F-4D97-AF65-F5344CB8AC3E}">
        <p14:creationId xmlns:p14="http://schemas.microsoft.com/office/powerpoint/2010/main" val="234913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roducingPowerPoint2007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2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3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4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5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6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IntroducingPowerPoint2007</Template>
  <TotalTime>0</TotalTime>
  <Words>3213</Words>
  <Application>Microsoft Office PowerPoint</Application>
  <PresentationFormat>On-screen Show (4:3)</PresentationFormat>
  <Paragraphs>636</Paragraphs>
  <Slides>62</Slides>
  <Notes>6</Notes>
  <HiddenSlides>18</HiddenSlides>
  <MMClips>0</MMClips>
  <ScaleCrop>false</ScaleCrop>
  <HeadingPairs>
    <vt:vector size="8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62</vt:i4>
      </vt:variant>
    </vt:vector>
  </HeadingPairs>
  <TitlesOfParts>
    <vt:vector size="86" baseType="lpstr">
      <vt:lpstr>Arial</vt:lpstr>
      <vt:lpstr>Corbel</vt:lpstr>
      <vt:lpstr>Cambria Math</vt:lpstr>
      <vt:lpstr>CMMI10</vt:lpstr>
      <vt:lpstr>CMR10</vt:lpstr>
      <vt:lpstr>CMEX10</vt:lpstr>
      <vt:lpstr>Math1</vt:lpstr>
      <vt:lpstr>ＭＳ Ｐゴシック</vt:lpstr>
      <vt:lpstr>CMMI7</vt:lpstr>
      <vt:lpstr>Tahoma</vt:lpstr>
      <vt:lpstr>CMR7</vt:lpstr>
      <vt:lpstr>Times New Roman</vt:lpstr>
      <vt:lpstr>CMSY10ORIG</vt:lpstr>
      <vt:lpstr>cmsy10</vt:lpstr>
      <vt:lpstr>Symbol</vt:lpstr>
      <vt:lpstr>Wingdings 2</vt:lpstr>
      <vt:lpstr>Wingdings</vt:lpstr>
      <vt:lpstr>Calibri</vt:lpstr>
      <vt:lpstr>CommonBullets</vt:lpstr>
      <vt:lpstr>Wingdings 3</vt:lpstr>
      <vt:lpstr>IntroducingPowerPoint2007</vt:lpstr>
      <vt:lpstr>Worksheet</vt:lpstr>
      <vt:lpstr>Photo Editor Photo</vt:lpstr>
      <vt:lpstr>Equation</vt:lpstr>
      <vt:lpstr> Princeton Initiative: Bubbles Markus Brunnermeier</vt:lpstr>
      <vt:lpstr>Systemic risk – a broad definition</vt:lpstr>
      <vt:lpstr> Bubbles and Crashes Dilip Abreu and Markus Brunnermeier</vt:lpstr>
      <vt:lpstr>Story of a typical technology stock</vt:lpstr>
      <vt:lpstr>Story of RCA   -  1920’s</vt:lpstr>
      <vt:lpstr>Internet bubble  -  1990’s </vt:lpstr>
      <vt:lpstr>Credit bubble 2004-2006</vt:lpstr>
      <vt:lpstr>US House price index – Case-Shiller</vt:lpstr>
      <vt:lpstr>Housing Bubble</vt:lpstr>
      <vt:lpstr>Housing bubble</vt:lpstr>
      <vt:lpstr>Do (rational) professionals ride the bubble?</vt:lpstr>
      <vt:lpstr>Pros’ dilemma</vt:lpstr>
      <vt:lpstr>Minsky moment – Wile E. Coyote Effect</vt:lpstr>
      <vt:lpstr>Stylized facts</vt:lpstr>
      <vt:lpstr>Bubble literature overview</vt:lpstr>
      <vt:lpstr>On Market Efficiency</vt:lpstr>
      <vt:lpstr>Limits to Arbitrage</vt:lpstr>
      <vt:lpstr>Timing  Game - Synchronization</vt:lpstr>
      <vt:lpstr>Elements of the Timing Game</vt:lpstr>
      <vt:lpstr>Overview</vt:lpstr>
      <vt:lpstr>PowerPoint Presentation</vt:lpstr>
      <vt:lpstr>Payoff structure</vt:lpstr>
      <vt:lpstr>Payoff structure, Trading</vt:lpstr>
      <vt:lpstr>Sell out condition for Δ→0 periods</vt:lpstr>
      <vt:lpstr>Sequential awareness</vt:lpstr>
      <vt:lpstr>Sequential awareness</vt:lpstr>
      <vt:lpstr>Sequential awareness</vt:lpstr>
      <vt:lpstr>Conjecture 1: Immediate attack</vt:lpstr>
      <vt:lpstr>Conjecture 1: Immediate attack</vt:lpstr>
      <vt:lpstr>Conjecture 1: Immediate attack</vt:lpstr>
      <vt:lpstr>Conjecture 1: Immediate attack</vt:lpstr>
      <vt:lpstr>Conjecture 1: Immediate attack</vt:lpstr>
      <vt:lpstr>Conjecture 1: Immediate attack</vt:lpstr>
      <vt:lpstr>Conjecture 1: Immediate attack</vt:lpstr>
      <vt:lpstr>Conjecture 1: Immediate attack</vt:lpstr>
      <vt:lpstr>Conjecture 1: Immediate attack</vt:lpstr>
      <vt:lpstr>Conjecture 1: Immediate attack</vt:lpstr>
      <vt:lpstr>Endogenous  Crash for large enough τ ̅  (i.e. β ̅) </vt:lpstr>
      <vt:lpstr>Endogenous crash</vt:lpstr>
      <vt:lpstr>Exogenous crash for low τ ̅ (i.e. low  β ̅)</vt:lpstr>
      <vt:lpstr>Delayed attack by τ′</vt:lpstr>
      <vt:lpstr>Delayed attack by τ′</vt:lpstr>
      <vt:lpstr>Delayed attack by τ′</vt:lpstr>
      <vt:lpstr>Lack of common knowledge</vt:lpstr>
      <vt:lpstr>Role of synchronizing events</vt:lpstr>
      <vt:lpstr>Setting with synchronizing events</vt:lpstr>
      <vt:lpstr>Synchronizing events – market rebounds</vt:lpstr>
      <vt:lpstr>Price cascades and rebounds</vt:lpstr>
      <vt:lpstr>Price cascades and rebounds</vt:lpstr>
      <vt:lpstr>Conclusion of Bubbles and Crashes</vt:lpstr>
      <vt:lpstr> Hedge Funds &amp; the Technolgy Bubble Markus Brunnermeier and Stefan nagel</vt:lpstr>
      <vt:lpstr>Hedge Funds and the Technology Bubble</vt:lpstr>
      <vt:lpstr>Did hedge funds ride the bubble?</vt:lpstr>
      <vt:lpstr>Did Soros ride the bubble?</vt:lpstr>
      <vt:lpstr>Fund in- and outflows</vt:lpstr>
      <vt:lpstr>Did hedge funds time stocks?</vt:lpstr>
      <vt:lpstr>Did hedge funds’ timing pay off?</vt:lpstr>
      <vt:lpstr>Conclusion</vt:lpstr>
      <vt:lpstr>PowerPoint Presentation</vt:lpstr>
      <vt:lpstr> Heterogeneous Beliefs Bubbles Harrison and Kreps, Scheinkman and Xiong</vt:lpstr>
      <vt:lpstr>Bubbles with Trading Cost – simplified example</vt:lpstr>
      <vt:lpstr>Welfare criterions heterogeneous beliefs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2009-01-05T07:02:59Z</dcterms:created>
  <dcterms:modified xsi:type="dcterms:W3CDTF">2011-09-08T21:33:03Z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