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83" r:id="rId3"/>
    <p:sldId id="323" r:id="rId4"/>
    <p:sldId id="292" r:id="rId5"/>
    <p:sldId id="284" r:id="rId6"/>
    <p:sldId id="336" r:id="rId7"/>
    <p:sldId id="285" r:id="rId8"/>
    <p:sldId id="286" r:id="rId9"/>
    <p:sldId id="290" r:id="rId10"/>
    <p:sldId id="270" r:id="rId11"/>
    <p:sldId id="294" r:id="rId12"/>
    <p:sldId id="328" r:id="rId13"/>
    <p:sldId id="329" r:id="rId14"/>
    <p:sldId id="330" r:id="rId15"/>
    <p:sldId id="332" r:id="rId16"/>
    <p:sldId id="326" r:id="rId17"/>
    <p:sldId id="304" r:id="rId18"/>
    <p:sldId id="337" r:id="rId19"/>
    <p:sldId id="293" r:id="rId20"/>
    <p:sldId id="305" r:id="rId21"/>
    <p:sldId id="299" r:id="rId22"/>
    <p:sldId id="306" r:id="rId23"/>
    <p:sldId id="303" r:id="rId24"/>
    <p:sldId id="308" r:id="rId25"/>
    <p:sldId id="300" r:id="rId26"/>
    <p:sldId id="301" r:id="rId27"/>
    <p:sldId id="312" r:id="rId28"/>
    <p:sldId id="310" r:id="rId29"/>
    <p:sldId id="313" r:id="rId30"/>
    <p:sldId id="311" r:id="rId31"/>
    <p:sldId id="316" r:id="rId32"/>
    <p:sldId id="317" r:id="rId33"/>
    <p:sldId id="318" r:id="rId34"/>
    <p:sldId id="319" r:id="rId35"/>
    <p:sldId id="320" r:id="rId36"/>
    <p:sldId id="314" r:id="rId37"/>
    <p:sldId id="335" r:id="rId38"/>
    <p:sldId id="289"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71942" autoAdjust="0"/>
  </p:normalViewPr>
  <p:slideViewPr>
    <p:cSldViewPr snapToGrid="0">
      <p:cViewPr>
        <p:scale>
          <a:sx n="56" d="100"/>
          <a:sy n="56" d="100"/>
        </p:scale>
        <p:origin x="-13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B34CC-330B-47F5-A6DF-5E1714A7EA65}" type="datetimeFigureOut">
              <a:rPr lang="zh-CN" altLang="en-US" smtClean="0"/>
              <a:t>2014/4/24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F53CE-6A1A-49D2-B126-AA7C868A0E60}" type="slidenum">
              <a:rPr lang="zh-CN" altLang="en-US" smtClean="0"/>
              <a:t>‹#›</a:t>
            </a:fld>
            <a:endParaRPr lang="zh-CN" altLang="en-US"/>
          </a:p>
        </p:txBody>
      </p:sp>
    </p:spTree>
    <p:extLst>
      <p:ext uri="{BB962C8B-B14F-4D97-AF65-F5344CB8AC3E}">
        <p14:creationId xmlns:p14="http://schemas.microsoft.com/office/powerpoint/2010/main" val="377017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carbon dioxide |</a:t>
            </a:r>
            <a:r>
              <a:rPr lang="en-US" altLang="zh-CN" sz="1200" b="0" i="0" kern="1200" dirty="0" err="1" smtClean="0">
                <a:solidFill>
                  <a:schemeClr val="tx1"/>
                </a:solidFill>
                <a:effectLst/>
                <a:latin typeface="+mn-lt"/>
                <a:ea typeface="+mn-ea"/>
                <a:cs typeface="+mn-cs"/>
              </a:rPr>
              <a:t>daɪ'ɒksaɪd</a:t>
            </a:r>
            <a:r>
              <a:rPr lang="en-US" altLang="zh-CN" sz="1200" b="0" i="0" kern="1200" dirty="0" smtClean="0">
                <a:solidFill>
                  <a:schemeClr val="tx1"/>
                </a:solidFill>
                <a:effectLst/>
                <a:latin typeface="+mn-lt"/>
                <a:ea typeface="+mn-ea"/>
                <a:cs typeface="+mn-cs"/>
              </a:rPr>
              <a:t>|</a:t>
            </a:r>
          </a:p>
          <a:p>
            <a:endParaRPr lang="en-US" altLang="zh-CN" sz="1200" b="0" i="0" kern="1200" dirty="0" smtClean="0">
              <a:solidFill>
                <a:schemeClr val="tx1"/>
              </a:solidFill>
              <a:effectLst/>
              <a:latin typeface="+mn-lt"/>
              <a:ea typeface="+mn-ea"/>
              <a:cs typeface="+mn-cs"/>
            </a:endParaRPr>
          </a:p>
          <a:p>
            <a:r>
              <a:rPr lang="en-US" altLang="zh-CN" dirty="0" smtClean="0"/>
              <a:t>Thanks for the invitation of</a:t>
            </a:r>
            <a:r>
              <a:rPr lang="en-US" altLang="zh-CN" baseline="0" dirty="0" smtClean="0"/>
              <a:t> </a:t>
            </a:r>
            <a:r>
              <a:rPr lang="en-US" altLang="zh-CN" baseline="0" dirty="0" err="1" smtClean="0"/>
              <a:t>p</a:t>
            </a:r>
            <a:r>
              <a:rPr lang="en-US" altLang="zh-CN" dirty="0" err="1" smtClean="0"/>
              <a:t>eichao</a:t>
            </a:r>
            <a:r>
              <a:rPr lang="en-US" altLang="zh-CN" dirty="0" smtClean="0"/>
              <a:t> the present </a:t>
            </a:r>
            <a:r>
              <a:rPr lang="en-US" altLang="zh-CN" dirty="0" err="1" smtClean="0"/>
              <a:t>haochen</a:t>
            </a:r>
            <a:r>
              <a:rPr lang="en-US" altLang="zh-CN" baseline="0" dirty="0" smtClean="0"/>
              <a:t> that I become a member of the CEG.</a:t>
            </a:r>
          </a:p>
          <a:p>
            <a:r>
              <a:rPr lang="en-US" altLang="zh-CN" baseline="0" dirty="0" smtClean="0"/>
              <a:t>I am very glad that all you studies abroad still cares much about China and its most important parts energy. </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a:t>
            </a:fld>
            <a:endParaRPr lang="zh-CN" altLang="en-US"/>
          </a:p>
        </p:txBody>
      </p:sp>
    </p:spTree>
    <p:extLst>
      <p:ext uri="{BB962C8B-B14F-4D97-AF65-F5344CB8AC3E}">
        <p14:creationId xmlns:p14="http://schemas.microsoft.com/office/powerpoint/2010/main" val="14078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inducement</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11</a:t>
            </a:fld>
            <a:endParaRPr lang="zh-CN" altLang="en-US"/>
          </a:p>
        </p:txBody>
      </p:sp>
    </p:spTree>
    <p:extLst>
      <p:ext uri="{BB962C8B-B14F-4D97-AF65-F5344CB8AC3E}">
        <p14:creationId xmlns:p14="http://schemas.microsoft.com/office/powerpoint/2010/main" val="24099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Compressor</a:t>
            </a:r>
            <a:r>
              <a:rPr lang="en-US" altLang="zh-CN" baseline="0" dirty="0" smtClean="0"/>
              <a:t>  </a:t>
            </a:r>
            <a:r>
              <a:rPr lang="zh-CN" altLang="en-US" baseline="0" dirty="0" smtClean="0"/>
              <a:t>压缩机</a:t>
            </a:r>
            <a:endParaRPr lang="en-US" altLang="zh-CN" dirty="0" smtClean="0"/>
          </a:p>
          <a:p>
            <a:r>
              <a:rPr lang="en-US" altLang="zh-CN" dirty="0" smtClean="0"/>
              <a:t>Condenser </a:t>
            </a:r>
            <a:r>
              <a:rPr lang="zh-CN" altLang="en-US" dirty="0" smtClean="0"/>
              <a:t>聚光器</a:t>
            </a:r>
            <a:endParaRPr lang="en-US" altLang="zh-CN" dirty="0" smtClean="0"/>
          </a:p>
          <a:p>
            <a:r>
              <a:rPr lang="en-US" altLang="zh-CN" dirty="0" smtClean="0"/>
              <a:t>Expansion </a:t>
            </a:r>
            <a:r>
              <a:rPr lang="zh-CN" altLang="en-US" dirty="0" smtClean="0"/>
              <a:t>扩张</a:t>
            </a:r>
            <a:endParaRPr lang="en-US" altLang="zh-CN" dirty="0" smtClean="0"/>
          </a:p>
          <a:p>
            <a:r>
              <a:rPr lang="en-US" altLang="zh-CN" dirty="0" smtClean="0"/>
              <a:t>Evaporator </a:t>
            </a:r>
            <a:r>
              <a:rPr lang="zh-CN" altLang="en-US" dirty="0" smtClean="0"/>
              <a:t>蒸发器</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Absorb </a:t>
            </a:r>
            <a:r>
              <a:rPr lang="zh-CN" altLang="en-US" sz="1200" b="0" i="0" kern="1200" dirty="0" smtClean="0">
                <a:solidFill>
                  <a:schemeClr val="tx1"/>
                </a:solidFill>
                <a:effectLst/>
                <a:latin typeface="+mn-lt"/>
                <a:ea typeface="+mn-ea"/>
                <a:cs typeface="+mn-cs"/>
              </a:rPr>
              <a:t> 吸收</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Emit </a:t>
            </a:r>
            <a:r>
              <a:rPr lang="zh-CN" altLang="en-US" sz="1200" kern="1200" dirty="0" smtClean="0">
                <a:solidFill>
                  <a:schemeClr val="tx1"/>
                </a:solidFill>
                <a:effectLst/>
                <a:latin typeface="+mn-lt"/>
                <a:ea typeface="+mn-ea"/>
                <a:cs typeface="+mn-cs"/>
              </a:rPr>
              <a:t>发出</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Normal pressure co2 was compressed to high-temperature high-pressure gas by compressor, and then through a heat exchanger you get heat from the refrigerating fluid. Then you get normal-temperature high pressure refrigerate. The refrigerant liquid is then entering the evaporator, where is heat transfer media that help the refrigerant liquid gets heat to become a </a:t>
            </a:r>
            <a:r>
              <a:rPr lang="en-US" altLang="zh-CN" sz="1200" kern="1200" dirty="0" err="1" smtClean="0">
                <a:solidFill>
                  <a:schemeClr val="tx1"/>
                </a:solidFill>
                <a:effectLst/>
                <a:latin typeface="+mn-lt"/>
                <a:ea typeface="+mn-ea"/>
                <a:cs typeface="+mn-cs"/>
              </a:rPr>
              <a:t>a</a:t>
            </a:r>
            <a:r>
              <a:rPr lang="en-US" altLang="zh-CN" sz="1200" kern="1200" dirty="0" smtClean="0">
                <a:solidFill>
                  <a:schemeClr val="tx1"/>
                </a:solidFill>
                <a:effectLst/>
                <a:latin typeface="+mn-lt"/>
                <a:ea typeface="+mn-ea"/>
                <a:cs typeface="+mn-cs"/>
              </a:rPr>
              <a:t> low-temperature low-pressure gas .</a:t>
            </a:r>
            <a:endParaRPr lang="zh-CN" altLang="zh-CN" sz="1200" kern="1200" dirty="0" smtClean="0">
              <a:solidFill>
                <a:schemeClr val="tx1"/>
              </a:solidFill>
              <a:effectLst/>
              <a:latin typeface="+mn-lt"/>
              <a:ea typeface="+mn-ea"/>
              <a:cs typeface="+mn-cs"/>
            </a:endParaRP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12</a:t>
            </a:fld>
            <a:endParaRPr lang="zh-CN" altLang="en-US"/>
          </a:p>
        </p:txBody>
      </p:sp>
    </p:spTree>
    <p:extLst>
      <p:ext uri="{BB962C8B-B14F-4D97-AF65-F5344CB8AC3E}">
        <p14:creationId xmlns:p14="http://schemas.microsoft.com/office/powerpoint/2010/main" val="442297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1" i="0" kern="1200" dirty="0" smtClean="0">
                <a:solidFill>
                  <a:schemeClr val="tx1"/>
                </a:solidFill>
                <a:effectLst/>
                <a:latin typeface="+mn-lt"/>
                <a:ea typeface="+mn-ea"/>
                <a:cs typeface="+mn-cs"/>
              </a:rPr>
              <a:t>临界状态 </a:t>
            </a:r>
          </a:p>
          <a:p>
            <a:r>
              <a:rPr lang="en-US" altLang="zh-CN" sz="1200" b="0" i="0" u="none" strike="noStrike" kern="1200" dirty="0" smtClean="0">
                <a:solidFill>
                  <a:schemeClr val="tx1"/>
                </a:solidFill>
                <a:effectLst/>
                <a:latin typeface="+mn-lt"/>
                <a:ea typeface="+mn-ea"/>
                <a:cs typeface="+mn-cs"/>
              </a:rPr>
              <a:t>critical</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state</a:t>
            </a:r>
          </a:p>
          <a:p>
            <a:r>
              <a:rPr lang="en-US" altLang="zh-CN" sz="1200" b="0" i="0" kern="1200" dirty="0" smtClean="0">
                <a:solidFill>
                  <a:schemeClr val="tx1"/>
                </a:solidFill>
                <a:effectLst/>
                <a:latin typeface="+mn-lt"/>
                <a:ea typeface="+mn-ea"/>
                <a:cs typeface="+mn-cs"/>
              </a:rPr>
              <a:t>Appropriate pressure </a:t>
            </a:r>
          </a:p>
          <a:p>
            <a:r>
              <a:rPr lang="en-US" altLang="zh-CN" sz="1200" b="0" i="0" u="none" strike="noStrike" kern="1200" dirty="0" smtClean="0">
                <a:solidFill>
                  <a:schemeClr val="tx1"/>
                </a:solidFill>
                <a:effectLst/>
                <a:latin typeface="+mn-lt"/>
                <a:ea typeface="+mn-ea"/>
                <a:cs typeface="+mn-cs"/>
              </a:rPr>
              <a:t>heat</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exchange</a:t>
            </a: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CAF53CE-6A1A-49D2-B126-AA7C868A0E60}" type="slidenum">
              <a:rPr lang="zh-CN" altLang="en-US" smtClean="0"/>
              <a:t>13</a:t>
            </a:fld>
            <a:endParaRPr lang="zh-CN" altLang="en-US"/>
          </a:p>
        </p:txBody>
      </p:sp>
    </p:spTree>
    <p:extLst>
      <p:ext uri="{BB962C8B-B14F-4D97-AF65-F5344CB8AC3E}">
        <p14:creationId xmlns:p14="http://schemas.microsoft.com/office/powerpoint/2010/main" val="64978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Normal pressure air was compressed to high-temperature high-pressure gas by compressor, and then through a heat exchanger you get heat from the refrigerating fluid. Then you get normal-temperature high pressure refrigerate. The refrigerant liquid is then entering the evaporator, where is heat transfer media that help the refrigerant liquid gets heat to become a </a:t>
            </a:r>
            <a:r>
              <a:rPr lang="en-US" altLang="zh-CN" sz="1200" kern="1200" dirty="0" err="1" smtClean="0">
                <a:solidFill>
                  <a:schemeClr val="tx1"/>
                </a:solidFill>
                <a:effectLst/>
                <a:latin typeface="+mn-lt"/>
                <a:ea typeface="+mn-ea"/>
                <a:cs typeface="+mn-cs"/>
              </a:rPr>
              <a:t>a</a:t>
            </a:r>
            <a:r>
              <a:rPr lang="en-US" altLang="zh-CN" sz="1200" kern="1200" dirty="0" smtClean="0">
                <a:solidFill>
                  <a:schemeClr val="tx1"/>
                </a:solidFill>
                <a:effectLst/>
                <a:latin typeface="+mn-lt"/>
                <a:ea typeface="+mn-ea"/>
                <a:cs typeface="+mn-cs"/>
              </a:rPr>
              <a:t> low-temperature low-pressure gas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make the co2 stay in </a:t>
            </a:r>
            <a:r>
              <a:rPr lang="en-US" altLang="zh-CN" sz="1200" kern="1200" dirty="0" smtClean="0">
                <a:solidFill>
                  <a:schemeClr val="tx1"/>
                </a:solidFill>
                <a:effectLst/>
                <a:latin typeface="+mn-lt"/>
                <a:ea typeface="+mn-ea"/>
                <a:cs typeface="+mn-cs"/>
              </a:rPr>
              <a:t>Critical state there</a:t>
            </a:r>
            <a:r>
              <a:rPr lang="en-US" altLang="zh-CN" sz="1200" kern="1200" baseline="0" dirty="0" smtClean="0">
                <a:solidFill>
                  <a:schemeClr val="tx1"/>
                </a:solidFill>
                <a:effectLst/>
                <a:latin typeface="+mn-lt"/>
                <a:ea typeface="+mn-ea"/>
                <a:cs typeface="+mn-cs"/>
              </a:rPr>
              <a:t> in no liquid at all</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14</a:t>
            </a:fld>
            <a:endParaRPr lang="zh-CN" altLang="en-US"/>
          </a:p>
        </p:txBody>
      </p:sp>
    </p:spTree>
    <p:extLst>
      <p:ext uri="{BB962C8B-B14F-4D97-AF65-F5344CB8AC3E}">
        <p14:creationId xmlns:p14="http://schemas.microsoft.com/office/powerpoint/2010/main" val="224780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smtClean="0">
                <a:solidFill>
                  <a:schemeClr val="tx1"/>
                </a:solidFill>
                <a:effectLst/>
                <a:latin typeface="+mn-lt"/>
                <a:ea typeface="+mn-ea"/>
                <a:cs typeface="+mn-cs"/>
              </a:rPr>
              <a:t>Bath</a:t>
            </a:r>
          </a:p>
          <a:p>
            <a:r>
              <a:rPr lang="en-US" altLang="zh-CN" sz="1200" b="0" i="0" kern="1200" dirty="0" smtClean="0">
                <a:solidFill>
                  <a:schemeClr val="tx1"/>
                </a:solidFill>
                <a:effectLst/>
                <a:latin typeface="+mn-lt"/>
                <a:ea typeface="+mn-ea"/>
                <a:cs typeface="+mn-cs"/>
              </a:rPr>
              <a:t>room heating</a:t>
            </a:r>
          </a:p>
          <a:p>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R22 </a:t>
            </a:r>
            <a:r>
              <a:rPr lang="en-US" altLang="zh-CN" sz="1200" b="1" i="0" kern="1200" dirty="0" smtClean="0">
                <a:solidFill>
                  <a:schemeClr val="tx1"/>
                </a:solidFill>
                <a:effectLst/>
                <a:latin typeface="+mn-lt"/>
                <a:ea typeface="+mn-ea"/>
                <a:cs typeface="+mn-cs"/>
              </a:rPr>
              <a:t>Freon  </a:t>
            </a:r>
            <a:r>
              <a:rPr lang="zh-CN" altLang="en-US" sz="1200" b="1"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friːɒn</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氟里昂</a:t>
            </a:r>
            <a:endParaRPr lang="en-US" altLang="zh-CN" sz="1200" b="1"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is a part of the Montreal protocol signed by a great number of countries. </a:t>
            </a:r>
          </a:p>
          <a:p>
            <a:r>
              <a:rPr lang="en-US" altLang="zh-CN" sz="1200" b="0" i="0" kern="1200" dirty="0" smtClean="0">
                <a:solidFill>
                  <a:schemeClr val="tx1"/>
                </a:solidFill>
                <a:effectLst/>
                <a:latin typeface="+mn-lt"/>
                <a:ea typeface="+mn-ea"/>
                <a:cs typeface="+mn-cs"/>
              </a:rPr>
              <a:t>In EU and the USA virgin R22 cannot be used from the 1st of January 2010. In the rest of the world the phase out date is different from country to country. Below you can find the links with the information regarding phase out in different regions.</a:t>
            </a:r>
            <a:endParaRPr lang="en-US" altLang="zh-TW" dirty="0" smtClean="0"/>
          </a:p>
          <a:p>
            <a:r>
              <a:rPr lang="zh-TW" altLang="en-US" dirty="0" smtClean="0"/>
              <a:t>最新一代熱泵熱水機利用由大氣中補捉來的天然冷媒</a:t>
            </a:r>
            <a:r>
              <a:rPr lang="en-US" altLang="zh-TW" dirty="0" smtClean="0"/>
              <a:t>CO2 ( R744 ) , </a:t>
            </a:r>
            <a:r>
              <a:rPr lang="zh-TW" altLang="en-US" dirty="0" smtClean="0"/>
              <a:t>造成地球 溫室效應指數 </a:t>
            </a:r>
            <a:r>
              <a:rPr lang="en-US" altLang="zh-TW" dirty="0" smtClean="0"/>
              <a:t>( GWP )</a:t>
            </a:r>
            <a:r>
              <a:rPr lang="zh-TW" altLang="en-US" dirty="0" smtClean="0"/>
              <a:t>為 </a:t>
            </a:r>
            <a:r>
              <a:rPr lang="en-US" altLang="zh-TW" dirty="0" smtClean="0"/>
              <a:t>1 , </a:t>
            </a:r>
            <a:r>
              <a:rPr lang="zh-TW" altLang="en-US" dirty="0" smtClean="0"/>
              <a:t>只有傳統冷媒的 </a:t>
            </a:r>
            <a:r>
              <a:rPr lang="en-US" altLang="zh-TW" dirty="0" smtClean="0"/>
              <a:t>1 / 1700 , </a:t>
            </a:r>
            <a:r>
              <a:rPr lang="zh-TW" altLang="en-US" dirty="0" smtClean="0"/>
              <a:t>臭氧層破壞指數 </a:t>
            </a:r>
            <a:r>
              <a:rPr lang="en-US" altLang="zh-TW" dirty="0" smtClean="0"/>
              <a:t>( ODP ) </a:t>
            </a:r>
            <a:r>
              <a:rPr lang="zh-TW" altLang="en-US" dirty="0" smtClean="0"/>
              <a:t>為 </a:t>
            </a:r>
            <a:r>
              <a:rPr lang="en-US" altLang="zh-TW" dirty="0" smtClean="0"/>
              <a:t>0 , </a:t>
            </a:r>
            <a:r>
              <a:rPr lang="zh-TW" altLang="en-US" dirty="0" smtClean="0"/>
              <a:t>加上二氧化碳 的高熱傳效應可大大的提昇能源使用效率 </a:t>
            </a:r>
            <a:r>
              <a:rPr lang="en-US" altLang="zh-TW" dirty="0" smtClean="0"/>
              <a:t>, </a:t>
            </a:r>
            <a:r>
              <a:rPr lang="zh-TW" altLang="en-US" dirty="0" smtClean="0"/>
              <a:t>平均 </a:t>
            </a:r>
            <a:r>
              <a:rPr lang="en-US" altLang="zh-TW" dirty="0" smtClean="0"/>
              <a:t>COP &gt; 3.8 .</a:t>
            </a:r>
            <a:endParaRPr lang="zh-CN" altLang="en-US" dirty="0" smtClean="0"/>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15</a:t>
            </a:fld>
            <a:endParaRPr lang="zh-CN" altLang="en-US"/>
          </a:p>
        </p:txBody>
      </p:sp>
    </p:spTree>
    <p:extLst>
      <p:ext uri="{BB962C8B-B14F-4D97-AF65-F5344CB8AC3E}">
        <p14:creationId xmlns:p14="http://schemas.microsoft.com/office/powerpoint/2010/main" val="1451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inducement</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16</a:t>
            </a:fld>
            <a:endParaRPr lang="zh-CN" altLang="en-US"/>
          </a:p>
        </p:txBody>
      </p:sp>
    </p:spTree>
    <p:extLst>
      <p:ext uri="{BB962C8B-B14F-4D97-AF65-F5344CB8AC3E}">
        <p14:creationId xmlns:p14="http://schemas.microsoft.com/office/powerpoint/2010/main" val="204223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 are</a:t>
            </a:r>
            <a:r>
              <a:rPr lang="en-US" altLang="zh-CN" baseline="0" dirty="0" smtClean="0"/>
              <a:t> other ways of getting heat, like gas oil boiler but  I tell you that our heat pump is the most economical choice.</a:t>
            </a:r>
          </a:p>
          <a:p>
            <a:endParaRPr lang="en-US" altLang="zh-CN" baseline="0" dirty="0" smtClean="0"/>
          </a:p>
          <a:p>
            <a:r>
              <a:rPr lang="en-US" altLang="zh-CN" baseline="0" dirty="0" smtClean="0"/>
              <a:t>Higher front cost</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17</a:t>
            </a:fld>
            <a:endParaRPr lang="zh-CN" altLang="en-US"/>
          </a:p>
        </p:txBody>
      </p:sp>
    </p:spTree>
    <p:extLst>
      <p:ext uri="{BB962C8B-B14F-4D97-AF65-F5344CB8AC3E}">
        <p14:creationId xmlns:p14="http://schemas.microsoft.com/office/powerpoint/2010/main" val="3045976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Joule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dʒuːl</a:t>
            </a:r>
            <a:r>
              <a:rPr lang="en-US" altLang="zh-CN" sz="1200" b="0" i="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18</a:t>
            </a:fld>
            <a:endParaRPr lang="zh-CN" altLang="en-US"/>
          </a:p>
        </p:txBody>
      </p:sp>
    </p:spTree>
    <p:extLst>
      <p:ext uri="{BB962C8B-B14F-4D97-AF65-F5344CB8AC3E}">
        <p14:creationId xmlns:p14="http://schemas.microsoft.com/office/powerpoint/2010/main" val="1225966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resources shortages</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19</a:t>
            </a:fld>
            <a:endParaRPr lang="zh-CN" altLang="en-US"/>
          </a:p>
        </p:txBody>
      </p:sp>
    </p:spTree>
    <p:extLst>
      <p:ext uri="{BB962C8B-B14F-4D97-AF65-F5344CB8AC3E}">
        <p14:creationId xmlns:p14="http://schemas.microsoft.com/office/powerpoint/2010/main" val="1112408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a:t>
            </a:r>
            <a:r>
              <a:rPr lang="en-US" altLang="zh-CN" baseline="0" dirty="0" smtClean="0"/>
              <a:t> I say our machine is safe, not only because of it  </a:t>
            </a:r>
            <a:r>
              <a:rPr lang="en-US" altLang="zh-CN" dirty="0" smtClean="0"/>
              <a:t>does  not</a:t>
            </a:r>
            <a:r>
              <a:rPr lang="en-US" altLang="zh-CN" baseline="0" dirty="0" smtClean="0"/>
              <a:t> produce</a:t>
            </a:r>
            <a:r>
              <a:rPr lang="en-US" altLang="zh-CN" dirty="0" smtClean="0"/>
              <a:t> any smog but also the Refrigerant it used is</a:t>
            </a:r>
            <a:r>
              <a:rPr lang="en-US" altLang="zh-CN" baseline="0" dirty="0" smtClean="0"/>
              <a:t> safe to the environment.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20</a:t>
            </a:fld>
            <a:endParaRPr lang="zh-CN" altLang="en-US"/>
          </a:p>
        </p:txBody>
      </p:sp>
    </p:spTree>
    <p:extLst>
      <p:ext uri="{BB962C8B-B14F-4D97-AF65-F5344CB8AC3E}">
        <p14:creationId xmlns:p14="http://schemas.microsoft.com/office/powerpoint/2010/main" val="286240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背景</a:t>
            </a:r>
            <a:endParaRPr lang="en-US" altLang="zh-CN" dirty="0" smtClean="0"/>
          </a:p>
          <a:p>
            <a:r>
              <a:rPr lang="zh-CN" altLang="en-US" dirty="0" smtClean="0"/>
              <a:t>机器和技术</a:t>
            </a:r>
            <a:endParaRPr lang="en-US" altLang="zh-CN" dirty="0" smtClean="0"/>
          </a:p>
          <a:p>
            <a:r>
              <a:rPr lang="zh-CN" altLang="en-US" dirty="0" smtClean="0"/>
              <a:t>技术的优势</a:t>
            </a:r>
            <a:endParaRPr lang="en-US" altLang="zh-CN" dirty="0" smtClean="0"/>
          </a:p>
          <a:p>
            <a:r>
              <a:rPr lang="zh-CN" altLang="en-US" dirty="0" smtClean="0"/>
              <a:t>应用</a:t>
            </a:r>
            <a:endParaRPr lang="en-US" altLang="zh-CN" dirty="0" smtClean="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a:t>
            </a:fld>
            <a:endParaRPr lang="zh-CN" altLang="en-US"/>
          </a:p>
        </p:txBody>
      </p:sp>
    </p:spTree>
    <p:extLst>
      <p:ext uri="{BB962C8B-B14F-4D97-AF65-F5344CB8AC3E}">
        <p14:creationId xmlns:p14="http://schemas.microsoft.com/office/powerpoint/2010/main" val="1026189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HCFC: </a:t>
            </a:r>
            <a:r>
              <a:rPr lang="en-US" altLang="zh-CN" sz="1200" b="0" i="0" kern="1200" dirty="0" err="1" smtClean="0">
                <a:solidFill>
                  <a:schemeClr val="tx1"/>
                </a:solidFill>
                <a:effectLst/>
                <a:latin typeface="+mn-lt"/>
                <a:ea typeface="+mn-ea"/>
                <a:cs typeface="+mn-cs"/>
              </a:rPr>
              <a:t>hydrochlorofluorocarbon</a:t>
            </a:r>
            <a:r>
              <a:rPr lang="zh-CN" altLang="en-US" sz="1200" b="0" i="0" kern="1200" dirty="0" smtClean="0">
                <a:solidFill>
                  <a:schemeClr val="tx1"/>
                </a:solidFill>
                <a:effectLst/>
                <a:latin typeface="+mn-lt"/>
                <a:ea typeface="+mn-ea"/>
                <a:cs typeface="+mn-cs"/>
              </a:rPr>
              <a:t>氟氯烃化合物</a:t>
            </a:r>
          </a:p>
          <a:p>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smtClean="0">
                <a:solidFill>
                  <a:schemeClr val="tx1"/>
                </a:solidFill>
                <a:effectLst/>
                <a:latin typeface="+mn-lt"/>
                <a:ea typeface="+mn-ea"/>
                <a:cs typeface="+mn-cs"/>
              </a:rPr>
              <a:t>environment</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friendly</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sz="1200" b="1" i="0" kern="1200" dirty="0" smtClean="0">
                <a:solidFill>
                  <a:schemeClr val="tx1"/>
                </a:solidFill>
                <a:effectLst/>
                <a:latin typeface="+mn-lt"/>
                <a:ea typeface="+mn-ea"/>
                <a:cs typeface="+mn-cs"/>
              </a:rPr>
              <a:t>depletion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dɪ'pliːʃn</a:t>
            </a:r>
            <a:r>
              <a:rPr lang="en-US" altLang="zh-CN" sz="1200" b="0" i="0" kern="1200" dirty="0" smtClean="0">
                <a:solidFill>
                  <a:schemeClr val="tx1"/>
                </a:solidFill>
                <a:effectLst/>
                <a:latin typeface="+mn-lt"/>
                <a:ea typeface="+mn-ea"/>
                <a:cs typeface="+mn-cs"/>
              </a:rPr>
              <a:t>]</a:t>
            </a:r>
          </a:p>
          <a:p>
            <a:endParaRPr lang="en-US" altLang="zh-TW" dirty="0" smtClean="0"/>
          </a:p>
          <a:p>
            <a:r>
              <a:rPr lang="en-US" altLang="zh-CN" sz="1200" b="0" i="0" kern="1200" dirty="0" smtClean="0">
                <a:solidFill>
                  <a:schemeClr val="tx1"/>
                </a:solidFill>
                <a:effectLst/>
                <a:latin typeface="+mn-lt"/>
                <a:ea typeface="+mn-ea"/>
                <a:cs typeface="+mn-cs"/>
              </a:rPr>
              <a:t>R22 is a part of the Montreal protocol signed by a great number of countries. </a:t>
            </a:r>
          </a:p>
          <a:p>
            <a:r>
              <a:rPr lang="en-US" altLang="zh-CN" sz="1200" b="0" i="0" kern="1200" dirty="0" smtClean="0">
                <a:solidFill>
                  <a:schemeClr val="tx1"/>
                </a:solidFill>
                <a:effectLst/>
                <a:latin typeface="+mn-lt"/>
                <a:ea typeface="+mn-ea"/>
                <a:cs typeface="+mn-cs"/>
              </a:rPr>
              <a:t>In EU and the USA virgin R22 cannot be used from the 1st of January 2010. In the rest of the world the phase out date is different from country to country. Below you can find the links with the information regarding phase out in different regions.</a:t>
            </a:r>
            <a:endParaRPr lang="en-US" altLang="zh-TW" dirty="0" smtClean="0"/>
          </a:p>
          <a:p>
            <a:r>
              <a:rPr lang="zh-TW" altLang="en-US" dirty="0" smtClean="0"/>
              <a:t>最新一代熱泵熱水機利用由大氣中補捉來的天然冷媒</a:t>
            </a:r>
            <a:r>
              <a:rPr lang="en-US" altLang="zh-TW" dirty="0" smtClean="0"/>
              <a:t>CO2 ( R744 ) , </a:t>
            </a:r>
            <a:r>
              <a:rPr lang="zh-TW" altLang="en-US" dirty="0" smtClean="0"/>
              <a:t>造成地球 溫室效應指數 </a:t>
            </a:r>
            <a:r>
              <a:rPr lang="en-US" altLang="zh-TW" dirty="0" smtClean="0"/>
              <a:t>( GWP )</a:t>
            </a:r>
            <a:r>
              <a:rPr lang="zh-TW" altLang="en-US" dirty="0" smtClean="0"/>
              <a:t>為 </a:t>
            </a:r>
            <a:r>
              <a:rPr lang="en-US" altLang="zh-TW" dirty="0" smtClean="0"/>
              <a:t>1 , </a:t>
            </a:r>
            <a:r>
              <a:rPr lang="zh-TW" altLang="en-US" dirty="0" smtClean="0"/>
              <a:t>只有傳統冷媒的 </a:t>
            </a:r>
            <a:r>
              <a:rPr lang="en-US" altLang="zh-TW" dirty="0" smtClean="0"/>
              <a:t>1 / 1700 , </a:t>
            </a:r>
            <a:r>
              <a:rPr lang="zh-TW" altLang="en-US" dirty="0" smtClean="0"/>
              <a:t>臭氧層破壞指數 </a:t>
            </a:r>
            <a:r>
              <a:rPr lang="en-US" altLang="zh-TW" dirty="0" smtClean="0"/>
              <a:t>( ODP ) </a:t>
            </a:r>
            <a:r>
              <a:rPr lang="zh-TW" altLang="en-US" dirty="0" smtClean="0"/>
              <a:t>為 </a:t>
            </a:r>
            <a:r>
              <a:rPr lang="en-US" altLang="zh-TW" dirty="0" smtClean="0"/>
              <a:t>0 , </a:t>
            </a:r>
            <a:r>
              <a:rPr lang="zh-TW" altLang="en-US" dirty="0" smtClean="0"/>
              <a:t>加上二氧化碳 的高熱傳效應可大大的提昇能源使用效率 </a:t>
            </a:r>
            <a:r>
              <a:rPr lang="en-US" altLang="zh-TW" dirty="0" smtClean="0"/>
              <a:t>, </a:t>
            </a:r>
            <a:r>
              <a:rPr lang="zh-TW" altLang="en-US" dirty="0" smtClean="0"/>
              <a:t>平均 </a:t>
            </a:r>
            <a:r>
              <a:rPr lang="en-US" altLang="zh-TW" dirty="0" smtClean="0"/>
              <a:t>COP &gt; 3.8 .</a:t>
            </a:r>
            <a:endParaRPr lang="zh-CN" altLang="en-US" dirty="0" smtClean="0"/>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21</a:t>
            </a:fld>
            <a:endParaRPr lang="zh-CN" altLang="en-US"/>
          </a:p>
        </p:txBody>
      </p:sp>
    </p:spTree>
    <p:extLst>
      <p:ext uri="{BB962C8B-B14F-4D97-AF65-F5344CB8AC3E}">
        <p14:creationId xmlns:p14="http://schemas.microsoft.com/office/powerpoint/2010/main" val="2111514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Automatic </a:t>
            </a:r>
            <a:r>
              <a:rPr lang="zh-CN" altLang="en-US" dirty="0" smtClean="0"/>
              <a:t>全自动</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22</a:t>
            </a:fld>
            <a:endParaRPr lang="zh-CN" altLang="en-US"/>
          </a:p>
        </p:txBody>
      </p:sp>
    </p:spTree>
    <p:extLst>
      <p:ext uri="{BB962C8B-B14F-4D97-AF65-F5344CB8AC3E}">
        <p14:creationId xmlns:p14="http://schemas.microsoft.com/office/powerpoint/2010/main" val="2904658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23</a:t>
            </a:fld>
            <a:endParaRPr lang="zh-CN" altLang="en-US"/>
          </a:p>
        </p:txBody>
      </p:sp>
    </p:spTree>
    <p:extLst>
      <p:ext uri="{BB962C8B-B14F-4D97-AF65-F5344CB8AC3E}">
        <p14:creationId xmlns:p14="http://schemas.microsoft.com/office/powerpoint/2010/main" val="1808099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theory, the machine can work in an environment of minus forty degrees</a:t>
            </a:r>
          </a:p>
          <a:p>
            <a:r>
              <a:rPr lang="en-US" altLang="zh-CN" dirty="0" smtClean="0"/>
              <a:t>We</a:t>
            </a:r>
            <a:r>
              <a:rPr lang="en-US" altLang="zh-CN" baseline="0" dirty="0" smtClean="0"/>
              <a:t> already test it in the lab</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24</a:t>
            </a:fld>
            <a:endParaRPr lang="zh-CN" altLang="en-US"/>
          </a:p>
        </p:txBody>
      </p:sp>
    </p:spTree>
    <p:extLst>
      <p:ext uri="{BB962C8B-B14F-4D97-AF65-F5344CB8AC3E}">
        <p14:creationId xmlns:p14="http://schemas.microsoft.com/office/powerpoint/2010/main" val="4281892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smtClean="0">
                <a:solidFill>
                  <a:schemeClr val="tx1"/>
                </a:solidFill>
                <a:effectLst/>
                <a:latin typeface="+mn-lt"/>
                <a:ea typeface="+mn-ea"/>
                <a:cs typeface="+mn-cs"/>
              </a:rPr>
              <a:t>municipal</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sewage </a:t>
            </a:r>
            <a:r>
              <a:rPr lang="en-US" altLang="zh-CN" sz="1200" b="0" i="0" kern="1200" dirty="0" err="1" smtClean="0">
                <a:solidFill>
                  <a:schemeClr val="tx1"/>
                </a:solidFill>
                <a:effectLst/>
                <a:latin typeface="+mn-lt"/>
                <a:ea typeface="+mn-ea"/>
                <a:cs typeface="+mn-cs"/>
              </a:rPr>
              <a:t>mjʊ‘nɪsɪp</a:t>
            </a:r>
            <a:r>
              <a:rPr lang="en-US" altLang="zh-CN" sz="1200" b="0" i="0" kern="1200" dirty="0" smtClean="0">
                <a:solidFill>
                  <a:schemeClr val="tx1"/>
                </a:solidFill>
                <a:effectLst/>
                <a:latin typeface="+mn-lt"/>
                <a:ea typeface="+mn-ea"/>
                <a:cs typeface="+mn-cs"/>
              </a:rPr>
              <a:t>(ə)l ‘</a:t>
            </a:r>
            <a:r>
              <a:rPr lang="en-US" altLang="zh-CN" sz="1200" b="0" i="0" kern="1200" dirty="0" err="1" smtClean="0">
                <a:solidFill>
                  <a:schemeClr val="tx1"/>
                </a:solidFill>
                <a:effectLst/>
                <a:latin typeface="+mn-lt"/>
                <a:ea typeface="+mn-ea"/>
                <a:cs typeface="+mn-cs"/>
              </a:rPr>
              <a:t>suːɪdʒ</a:t>
            </a:r>
            <a:r>
              <a:rPr lang="en-US" altLang="zh-CN" sz="1200" b="0" i="0" kern="1200" baseline="0" dirty="0" smtClean="0">
                <a:solidFill>
                  <a:schemeClr val="tx1"/>
                </a:solidFill>
                <a:effectLst/>
                <a:latin typeface="+mn-lt"/>
                <a:ea typeface="+mn-ea"/>
                <a:cs typeface="+mn-cs"/>
              </a:rPr>
              <a:t> </a:t>
            </a:r>
            <a:r>
              <a:rPr lang="zh-CN" altLang="en-US" sz="1200" b="0" i="0" kern="1200" baseline="0" dirty="0" smtClean="0">
                <a:solidFill>
                  <a:schemeClr val="tx1"/>
                </a:solidFill>
                <a:effectLst/>
                <a:latin typeface="+mn-lt"/>
                <a:ea typeface="+mn-ea"/>
                <a:cs typeface="+mn-cs"/>
              </a:rPr>
              <a:t>市政污水</a:t>
            </a:r>
            <a:endParaRPr lang="en-US" altLang="zh-CN"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Big river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Under ground water</a:t>
            </a:r>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25</a:t>
            </a:fld>
            <a:endParaRPr lang="zh-CN" altLang="en-US"/>
          </a:p>
        </p:txBody>
      </p:sp>
    </p:spTree>
    <p:extLst>
      <p:ext uri="{BB962C8B-B14F-4D97-AF65-F5344CB8AC3E}">
        <p14:creationId xmlns:p14="http://schemas.microsoft.com/office/powerpoint/2010/main" val="3542905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smtClean="0">
                <a:solidFill>
                  <a:schemeClr val="tx1"/>
                </a:solidFill>
                <a:effectLst/>
                <a:latin typeface="+mn-lt"/>
                <a:ea typeface="+mn-ea"/>
                <a:cs typeface="+mn-cs"/>
              </a:rPr>
              <a:t>core</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technology</a:t>
            </a:r>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26</a:t>
            </a:fld>
            <a:endParaRPr lang="zh-CN" altLang="en-US"/>
          </a:p>
        </p:txBody>
      </p:sp>
    </p:spTree>
    <p:extLst>
      <p:ext uri="{BB962C8B-B14F-4D97-AF65-F5344CB8AC3E}">
        <p14:creationId xmlns:p14="http://schemas.microsoft.com/office/powerpoint/2010/main" val="543519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Advantages</a:t>
            </a:r>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28</a:t>
            </a:fld>
            <a:endParaRPr lang="zh-CN" altLang="en-US"/>
          </a:p>
        </p:txBody>
      </p:sp>
    </p:spTree>
    <p:extLst>
      <p:ext uri="{BB962C8B-B14F-4D97-AF65-F5344CB8AC3E}">
        <p14:creationId xmlns:p14="http://schemas.microsoft.com/office/powerpoint/2010/main" val="2924678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风机盘管</a:t>
            </a:r>
            <a:r>
              <a:rPr lang="en-US" altLang="zh-CN" dirty="0" smtClean="0"/>
              <a:t>fan coil air-conditioning system</a:t>
            </a:r>
          </a:p>
          <a:p>
            <a:r>
              <a:rPr lang="en-US" altLang="zh-CN" dirty="0" smtClean="0"/>
              <a:t>They are not using co2</a:t>
            </a:r>
          </a:p>
          <a:p>
            <a:r>
              <a:rPr lang="en-US" altLang="zh-CN" dirty="0" smtClean="0"/>
              <a:t>Considering the cost, we use 7 degrees Celsius cold water. So we can only use the fan coil air-conditioning system</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29</a:t>
            </a:fld>
            <a:endParaRPr lang="zh-CN" altLang="en-US"/>
          </a:p>
        </p:txBody>
      </p:sp>
    </p:spTree>
    <p:extLst>
      <p:ext uri="{BB962C8B-B14F-4D97-AF65-F5344CB8AC3E}">
        <p14:creationId xmlns:p14="http://schemas.microsoft.com/office/powerpoint/2010/main" val="2969056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30</a:t>
            </a:fld>
            <a:endParaRPr lang="zh-CN" altLang="en-US"/>
          </a:p>
        </p:txBody>
      </p:sp>
    </p:spTree>
    <p:extLst>
      <p:ext uri="{BB962C8B-B14F-4D97-AF65-F5344CB8AC3E}">
        <p14:creationId xmlns:p14="http://schemas.microsoft.com/office/powerpoint/2010/main" val="1466641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slɔːtəhaʊs</a:t>
            </a:r>
            <a:endParaRPr lang="en-US" altLang="zh-CN" sz="1200" b="0" i="0" kern="1200" dirty="0" smtClean="0">
              <a:solidFill>
                <a:schemeClr val="tx1"/>
              </a:solidFill>
              <a:effectLst/>
              <a:latin typeface="+mn-lt"/>
              <a:ea typeface="+mn-ea"/>
              <a:cs typeface="+mn-cs"/>
            </a:endParaRPr>
          </a:p>
          <a:p>
            <a:r>
              <a:rPr lang="en-US" altLang="zh-CN" dirty="0" smtClean="0"/>
              <a:t>Fine</a:t>
            </a:r>
            <a:r>
              <a:rPr lang="zh-CN" altLang="en-US" dirty="0" smtClean="0"/>
              <a:t>罚款</a:t>
            </a:r>
            <a:endParaRPr lang="en-US" altLang="zh-CN" dirty="0" smtClean="0"/>
          </a:p>
          <a:p>
            <a:r>
              <a:rPr lang="en-US" altLang="zh-CN" dirty="0" smtClean="0"/>
              <a:t>Laying of pipelines yourself</a:t>
            </a:r>
          </a:p>
          <a:p>
            <a:r>
              <a:rPr lang="en-US" altLang="zh-CN" dirty="0" smtClean="0"/>
              <a:t>Open</a:t>
            </a:r>
            <a:r>
              <a:rPr lang="zh-CN" altLang="en-US" baseline="0" dirty="0" smtClean="0"/>
              <a:t> </a:t>
            </a:r>
            <a:r>
              <a:rPr lang="en-US" altLang="zh-CN" baseline="0" dirty="0" smtClean="0"/>
              <a:t>a port </a:t>
            </a:r>
            <a:r>
              <a:rPr lang="zh-CN" altLang="en-US" baseline="0" dirty="0" smtClean="0"/>
              <a:t>开一个端口</a:t>
            </a:r>
            <a:endParaRPr lang="en-US" altLang="zh-CN" baseline="0" dirty="0" smtClean="0"/>
          </a:p>
          <a:p>
            <a:endParaRPr lang="en-US" altLang="zh-CN" baseline="0" dirty="0" smtClean="0"/>
          </a:p>
          <a:p>
            <a:r>
              <a:rPr lang="en-US" altLang="zh-CN" dirty="0" smtClean="0"/>
              <a:t>county town</a:t>
            </a:r>
          </a:p>
        </p:txBody>
      </p:sp>
      <p:sp>
        <p:nvSpPr>
          <p:cNvPr id="4" name="灯片编号占位符 3"/>
          <p:cNvSpPr>
            <a:spLocks noGrp="1"/>
          </p:cNvSpPr>
          <p:nvPr>
            <p:ph type="sldNum" sz="quarter" idx="10"/>
          </p:nvPr>
        </p:nvSpPr>
        <p:spPr/>
        <p:txBody>
          <a:bodyPr/>
          <a:lstStyle/>
          <a:p>
            <a:fld id="{6CAF53CE-6A1A-49D2-B126-AA7C868A0E60}" type="slidenum">
              <a:rPr lang="zh-CN" altLang="en-US" smtClean="0"/>
              <a:t>31</a:t>
            </a:fld>
            <a:endParaRPr lang="zh-CN" altLang="en-US"/>
          </a:p>
        </p:txBody>
      </p:sp>
    </p:spTree>
    <p:extLst>
      <p:ext uri="{BB962C8B-B14F-4D97-AF65-F5344CB8AC3E}">
        <p14:creationId xmlns:p14="http://schemas.microsoft.com/office/powerpoint/2010/main" val="22214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Entrepreneurship Competition last year at PKU</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3</a:t>
            </a:fld>
            <a:endParaRPr lang="zh-CN" altLang="en-US"/>
          </a:p>
        </p:txBody>
      </p:sp>
    </p:spTree>
    <p:extLst>
      <p:ext uri="{BB962C8B-B14F-4D97-AF65-F5344CB8AC3E}">
        <p14:creationId xmlns:p14="http://schemas.microsoft.com/office/powerpoint/2010/main" val="3261528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Production Line</a:t>
            </a:r>
          </a:p>
          <a:p>
            <a:r>
              <a:rPr lang="en-US" altLang="zh-CN" dirty="0" smtClean="0"/>
              <a:t>Reform </a:t>
            </a:r>
            <a:r>
              <a:rPr lang="zh-CN" altLang="en-US" dirty="0" smtClean="0"/>
              <a:t>改造</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32</a:t>
            </a:fld>
            <a:endParaRPr lang="zh-CN" altLang="en-US"/>
          </a:p>
        </p:txBody>
      </p:sp>
    </p:spTree>
    <p:extLst>
      <p:ext uri="{BB962C8B-B14F-4D97-AF65-F5344CB8AC3E}">
        <p14:creationId xmlns:p14="http://schemas.microsoft.com/office/powerpoint/2010/main" val="987734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smtClean="0">
                <a:solidFill>
                  <a:schemeClr val="tx1"/>
                </a:solidFill>
                <a:effectLst/>
                <a:latin typeface="+mn-lt"/>
                <a:ea typeface="+mn-ea"/>
                <a:cs typeface="+mn-cs"/>
              </a:rPr>
              <a:t> listed company </a:t>
            </a:r>
            <a:endParaRPr lang="en-US" altLang="zh-CN" dirty="0" smtClean="0"/>
          </a:p>
          <a:p>
            <a:r>
              <a:rPr lang="en-US" altLang="zh-CN" dirty="0" smtClean="0"/>
              <a:t>Slaughterhouse</a:t>
            </a:r>
          </a:p>
          <a:p>
            <a:r>
              <a:rPr lang="en-US" altLang="zh-CN" dirty="0" smtClean="0"/>
              <a:t>Keep fresh meat</a:t>
            </a:r>
          </a:p>
          <a:p>
            <a:r>
              <a:rPr lang="en-US" altLang="zh-CN" dirty="0" smtClean="0"/>
              <a:t>Keep the Coop Piggery cool</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33</a:t>
            </a:fld>
            <a:endParaRPr lang="zh-CN" altLang="en-US"/>
          </a:p>
        </p:txBody>
      </p:sp>
    </p:spTree>
    <p:extLst>
      <p:ext uri="{BB962C8B-B14F-4D97-AF65-F5344CB8AC3E}">
        <p14:creationId xmlns:p14="http://schemas.microsoft.com/office/powerpoint/2010/main" val="13654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Cooling and wind</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37</a:t>
            </a:fld>
            <a:endParaRPr lang="zh-CN" altLang="en-US"/>
          </a:p>
        </p:txBody>
      </p:sp>
    </p:spTree>
    <p:extLst>
      <p:ext uri="{BB962C8B-B14F-4D97-AF65-F5344CB8AC3E}">
        <p14:creationId xmlns:p14="http://schemas.microsoft.com/office/powerpoint/2010/main" val="3215223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日本 和 欧洲</a:t>
            </a:r>
            <a:endParaRPr lang="en-US" altLang="zh-CN" dirty="0" smtClean="0"/>
          </a:p>
          <a:p>
            <a:r>
              <a:rPr lang="en-US" altLang="zh-CN" dirty="0" smtClean="0"/>
              <a:t>Co-founders</a:t>
            </a:r>
            <a:r>
              <a:rPr lang="zh-CN" altLang="en-US" dirty="0" smtClean="0"/>
              <a:t>共同创建人</a:t>
            </a:r>
            <a:endParaRPr lang="en-US" altLang="zh-CN" dirty="0" smtClean="0"/>
          </a:p>
          <a:p>
            <a:r>
              <a:rPr lang="zh-CN" altLang="en-US" dirty="0" smtClean="0"/>
              <a:t>团队介绍</a:t>
            </a:r>
            <a:endParaRPr lang="en-US" altLang="zh-CN" dirty="0" smtClean="0"/>
          </a:p>
          <a:p>
            <a:endParaRPr lang="en-US" altLang="zh-CN" dirty="0" smtClean="0"/>
          </a:p>
          <a:p>
            <a:r>
              <a:rPr lang="zh-CN" altLang="en-US" dirty="0" smtClean="0"/>
              <a:t>专利</a:t>
            </a:r>
            <a:endParaRPr lang="en-US" altLang="zh-CN" dirty="0" smtClean="0"/>
          </a:p>
          <a:p>
            <a:endParaRPr lang="en-US" altLang="zh-CN" dirty="0" smtClean="0"/>
          </a:p>
          <a:p>
            <a:r>
              <a:rPr lang="zh-CN" altLang="en-US" dirty="0" smtClean="0"/>
              <a:t>公司简介</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4</a:t>
            </a:fld>
            <a:endParaRPr lang="zh-CN" altLang="en-US"/>
          </a:p>
        </p:txBody>
      </p:sp>
    </p:spTree>
    <p:extLst>
      <p:ext uri="{BB962C8B-B14F-4D97-AF65-F5344CB8AC3E}">
        <p14:creationId xmlns:p14="http://schemas.microsoft.com/office/powerpoint/2010/main" val="264324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Hazy   '</a:t>
            </a:r>
            <a:r>
              <a:rPr lang="en-US" altLang="zh-CN" sz="1200" b="0" i="0" kern="1200" dirty="0" err="1" smtClean="0">
                <a:solidFill>
                  <a:schemeClr val="tx1"/>
                </a:solidFill>
                <a:effectLst/>
                <a:latin typeface="+mn-lt"/>
                <a:ea typeface="+mn-ea"/>
                <a:cs typeface="+mn-cs"/>
              </a:rPr>
              <a:t>heɪzɪ</a:t>
            </a:r>
            <a:endParaRPr lang="en-US" altLang="zh-CN" sz="1200" b="0" i="0" kern="1200" dirty="0" smtClean="0">
              <a:solidFill>
                <a:schemeClr val="tx1"/>
              </a:solidFill>
              <a:effectLst/>
              <a:latin typeface="+mn-lt"/>
              <a:ea typeface="+mn-ea"/>
              <a:cs typeface="+mn-cs"/>
            </a:endParaRPr>
          </a:p>
          <a:p>
            <a:endParaRPr lang="en-US" altLang="zh-CN" sz="1200" b="0" i="0" kern="1200" dirty="0" smtClean="0">
              <a:solidFill>
                <a:schemeClr val="tx1"/>
              </a:solidFill>
              <a:effectLst/>
              <a:latin typeface="+mn-lt"/>
              <a:ea typeface="+mn-ea"/>
              <a:cs typeface="+mn-cs"/>
            </a:endParaRPr>
          </a:p>
          <a:p>
            <a:r>
              <a:rPr lang="en-US" altLang="zh-CN" dirty="0" smtClean="0"/>
              <a:t>Market demand is very huge</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5</a:t>
            </a:fld>
            <a:endParaRPr lang="zh-CN" altLang="en-US"/>
          </a:p>
        </p:txBody>
      </p:sp>
    </p:spTree>
    <p:extLst>
      <p:ext uri="{BB962C8B-B14F-4D97-AF65-F5344CB8AC3E}">
        <p14:creationId xmlns:p14="http://schemas.microsoft.com/office/powerpoint/2010/main" val="198187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 huge is the</a:t>
            </a:r>
            <a:r>
              <a:rPr lang="en-US" altLang="zh-CN" baseline="0" dirty="0" smtClean="0"/>
              <a:t> market</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7</a:t>
            </a:fld>
            <a:endParaRPr lang="zh-CN" altLang="en-US"/>
          </a:p>
        </p:txBody>
      </p:sp>
    </p:spTree>
    <p:extLst>
      <p:ext uri="{BB962C8B-B14F-4D97-AF65-F5344CB8AC3E}">
        <p14:creationId xmlns:p14="http://schemas.microsoft.com/office/powerpoint/2010/main" val="301166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combustion  </a:t>
            </a:r>
            <a:r>
              <a:rPr lang="zh-CN" altLang="en-US" sz="1200" b="1"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kəm'bʌstʃ</a:t>
            </a:r>
            <a:r>
              <a:rPr lang="en-US" altLang="zh-CN" sz="1200" b="0" i="0" kern="1200" dirty="0" smtClean="0">
                <a:solidFill>
                  <a:schemeClr val="tx1"/>
                </a:solidFill>
                <a:effectLst/>
                <a:latin typeface="+mn-lt"/>
                <a:ea typeface="+mn-ea"/>
                <a:cs typeface="+mn-cs"/>
              </a:rPr>
              <a:t>(ə)n]</a:t>
            </a:r>
            <a:r>
              <a:rPr lang="en-US" altLang="zh-CN" sz="1200" b="1"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i="0" kern="1200" dirty="0" smtClean="0">
              <a:solidFill>
                <a:schemeClr val="tx1"/>
              </a:solidFill>
              <a:effectLst/>
              <a:latin typeface="+mn-lt"/>
              <a:ea typeface="+mn-ea"/>
              <a:cs typeface="+mn-cs"/>
            </a:endParaRPr>
          </a:p>
          <a:p>
            <a:r>
              <a:rPr lang="en-US" altLang="zh-CN" dirty="0" smtClean="0"/>
              <a:t>Cleaned the air before emission</a:t>
            </a:r>
          </a:p>
          <a:p>
            <a:endParaRPr lang="en-US" altLang="zh-CN" dirty="0" smtClean="0"/>
          </a:p>
          <a:p>
            <a:r>
              <a:rPr lang="en-US" altLang="zh-CN" dirty="0" smtClean="0"/>
              <a:t>If hazy weather is</a:t>
            </a:r>
            <a:r>
              <a:rPr lang="en-US" altLang="zh-CN" baseline="0" dirty="0" smtClean="0"/>
              <a:t> caused mainly by coal, then the coal fired by factories and residential heating is the most important inducement. </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8</a:t>
            </a:fld>
            <a:endParaRPr lang="zh-CN" altLang="en-US"/>
          </a:p>
        </p:txBody>
      </p:sp>
    </p:spTree>
    <p:extLst>
      <p:ext uri="{BB962C8B-B14F-4D97-AF65-F5344CB8AC3E}">
        <p14:creationId xmlns:p14="http://schemas.microsoft.com/office/powerpoint/2010/main" val="1288682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those part of the coal consumption is zero, then the air quality could be much better.</a:t>
            </a:r>
          </a:p>
          <a:p>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9</a:t>
            </a:fld>
            <a:endParaRPr lang="zh-CN" altLang="en-US"/>
          </a:p>
        </p:txBody>
      </p:sp>
    </p:spTree>
    <p:extLst>
      <p:ext uri="{BB962C8B-B14F-4D97-AF65-F5344CB8AC3E}">
        <p14:creationId xmlns:p14="http://schemas.microsoft.com/office/powerpoint/2010/main" val="330643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Coal fired</a:t>
            </a:r>
            <a:r>
              <a:rPr lang="en-US" altLang="zh-CN" baseline="0" dirty="0" smtClean="0"/>
              <a:t> </a:t>
            </a:r>
            <a:r>
              <a:rPr lang="en-US" altLang="zh-CN" dirty="0" smtClean="0"/>
              <a:t>Power plants </a:t>
            </a:r>
            <a:r>
              <a:rPr lang="en-US" altLang="zh-CN" dirty="0" err="1" smtClean="0"/>
              <a:t>Cleane</a:t>
            </a:r>
            <a:r>
              <a:rPr lang="en-US" altLang="zh-CN" dirty="0" smtClean="0"/>
              <a:t> the air before emission</a:t>
            </a:r>
            <a:endParaRPr lang="zh-CN" altLang="en-US" dirty="0" smtClean="0"/>
          </a:p>
          <a:p>
            <a:r>
              <a:rPr lang="en-US" altLang="zh-CN" dirty="0" smtClean="0"/>
              <a:t>So the damage</a:t>
            </a:r>
            <a:r>
              <a:rPr lang="en-US" altLang="zh-CN" baseline="0" dirty="0" smtClean="0"/>
              <a:t> caused by power plants is much lighter than </a:t>
            </a:r>
            <a:r>
              <a:rPr lang="en-US" altLang="zh-CN" u="sng" dirty="0" smtClean="0"/>
              <a:t>residential heating  and factory</a:t>
            </a:r>
            <a:r>
              <a:rPr lang="en-US" altLang="zh-CN" u="sng" baseline="0" dirty="0" smtClean="0"/>
              <a:t> using</a:t>
            </a:r>
          </a:p>
          <a:p>
            <a:endParaRPr lang="en-US" altLang="zh-CN" u="sng" baseline="0" dirty="0" smtClean="0"/>
          </a:p>
          <a:p>
            <a:r>
              <a:rPr lang="en-US" altLang="zh-CN" dirty="0" smtClean="0"/>
              <a:t>generation efficiency of coal thermal power is about 40%</a:t>
            </a:r>
            <a:endParaRPr lang="zh-CN" altLang="en-US" dirty="0"/>
          </a:p>
        </p:txBody>
      </p:sp>
      <p:sp>
        <p:nvSpPr>
          <p:cNvPr id="4" name="灯片编号占位符 3"/>
          <p:cNvSpPr>
            <a:spLocks noGrp="1"/>
          </p:cNvSpPr>
          <p:nvPr>
            <p:ph type="sldNum" sz="quarter" idx="10"/>
          </p:nvPr>
        </p:nvSpPr>
        <p:spPr/>
        <p:txBody>
          <a:bodyPr/>
          <a:lstStyle/>
          <a:p>
            <a:fld id="{6CAF53CE-6A1A-49D2-B126-AA7C868A0E60}" type="slidenum">
              <a:rPr lang="zh-CN" altLang="en-US" smtClean="0"/>
              <a:t>10</a:t>
            </a:fld>
            <a:endParaRPr lang="zh-CN" altLang="en-US"/>
          </a:p>
        </p:txBody>
      </p:sp>
    </p:spTree>
    <p:extLst>
      <p:ext uri="{BB962C8B-B14F-4D97-AF65-F5344CB8AC3E}">
        <p14:creationId xmlns:p14="http://schemas.microsoft.com/office/powerpoint/2010/main" val="135044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133326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274081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151380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122206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110256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137001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420686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100789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145594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351379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2AA0D5D-A09E-49B8-AED3-623687EE03B4}" type="datetimeFigureOut">
              <a:rPr lang="zh-CN" altLang="en-US" smtClean="0"/>
              <a:t>2014/4/24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14062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alpha val="7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A0D5D-A09E-49B8-AED3-623687EE03B4}" type="datetimeFigureOut">
              <a:rPr lang="zh-CN" altLang="en-US" smtClean="0"/>
              <a:t>2014/4/24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F9077-60FE-4C8F-A309-D4C8791AC1B9}" type="slidenum">
              <a:rPr lang="zh-CN" altLang="en-US" smtClean="0"/>
              <a:t>‹#›</a:t>
            </a:fld>
            <a:endParaRPr lang="zh-CN" altLang="en-US"/>
          </a:p>
        </p:txBody>
      </p:sp>
    </p:spTree>
    <p:extLst>
      <p:ext uri="{BB962C8B-B14F-4D97-AF65-F5344CB8AC3E}">
        <p14:creationId xmlns:p14="http://schemas.microsoft.com/office/powerpoint/2010/main" val="3489325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28600" y="167020"/>
            <a:ext cx="7772400" cy="2387600"/>
          </a:xfrm>
        </p:spPr>
        <p:txBody>
          <a:bodyPr>
            <a:normAutofit fontScale="90000"/>
          </a:bodyPr>
          <a:lstStyle/>
          <a:p>
            <a:r>
              <a:rPr lang="en-US" altLang="zh-CN" dirty="0">
                <a:latin typeface="Times New Roman" panose="02020603050405020304" pitchFamily="18" charset="0"/>
                <a:cs typeface="Times New Roman" panose="02020603050405020304" pitchFamily="18" charset="0"/>
              </a:rPr>
              <a:t> Prospect </a:t>
            </a:r>
            <a:r>
              <a:rPr lang="en-US" altLang="zh-CN" dirty="0" smtClean="0">
                <a:latin typeface="Times New Roman" panose="02020603050405020304" pitchFamily="18" charset="0"/>
                <a:cs typeface="Times New Roman" panose="02020603050405020304" pitchFamily="18" charset="0"/>
              </a:rPr>
              <a:t>of CO</a:t>
            </a:r>
            <a:r>
              <a:rPr lang="en-US" altLang="zh-CN" sz="4400" dirty="0" smtClean="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heat </a:t>
            </a:r>
            <a:r>
              <a:rPr lang="en-US" altLang="zh-CN" dirty="0">
                <a:latin typeface="Times New Roman" panose="02020603050405020304" pitchFamily="18" charset="0"/>
                <a:cs typeface="Times New Roman" panose="02020603050405020304" pitchFamily="18" charset="0"/>
              </a:rPr>
              <a:t>pump applications in China</a:t>
            </a:r>
            <a:endParaRPr lang="zh-CN" altLang="en-US" dirty="0">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903388" y="4779205"/>
            <a:ext cx="6858000" cy="1655762"/>
          </a:xfrm>
        </p:spPr>
        <p:txBody>
          <a:bodyPr/>
          <a:lstStyle/>
          <a:p>
            <a:r>
              <a:rPr lang="en-US" altLang="zh-CN" dirty="0" err="1" smtClean="0">
                <a:latin typeface="Times New Roman" panose="02020603050405020304" pitchFamily="18" charset="0"/>
                <a:cs typeface="Times New Roman" panose="02020603050405020304" pitchFamily="18" charset="0"/>
              </a:rPr>
              <a:t>Youhua</a:t>
            </a:r>
            <a:r>
              <a:rPr lang="en-US" altLang="zh-CN" dirty="0" smtClean="0">
                <a:latin typeface="Times New Roman" panose="02020603050405020304" pitchFamily="18" charset="0"/>
                <a:cs typeface="Times New Roman" panose="02020603050405020304" pitchFamily="18" charset="0"/>
              </a:rPr>
              <a:t> Tian</a:t>
            </a:r>
          </a:p>
          <a:p>
            <a:r>
              <a:rPr lang="en-US" altLang="zh-CN" dirty="0" smtClean="0">
                <a:latin typeface="Times New Roman" panose="02020603050405020304" pitchFamily="18" charset="0"/>
                <a:cs typeface="Times New Roman" panose="02020603050405020304" pitchFamily="18" charset="0"/>
              </a:rPr>
              <a:t>Peking University</a:t>
            </a:r>
          </a:p>
          <a:p>
            <a:r>
              <a:rPr lang="zh-CN" altLang="en-US" b="1" dirty="0" smtClean="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圣艾蒙环保科技</a:t>
            </a:r>
            <a:endParaRPr lang="zh-CN" alt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6085779" y="2727720"/>
            <a:ext cx="2667707" cy="2745032"/>
          </a:xfrm>
          <a:prstGeom prst="rect">
            <a:avLst/>
          </a:prstGeom>
        </p:spPr>
      </p:pic>
    </p:spTree>
    <p:extLst>
      <p:ext uri="{BB962C8B-B14F-4D97-AF65-F5344CB8AC3E}">
        <p14:creationId xmlns:p14="http://schemas.microsoft.com/office/powerpoint/2010/main" val="3354652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What is CO</a:t>
            </a:r>
            <a:r>
              <a:rPr lang="en-US" altLang="zh-CN" sz="24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-heat pump looks like?</a:t>
            </a:r>
            <a:endParaRPr lang="zh-CN" altLang="en-US"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p:txBody>
          <a:bodyPr/>
          <a:lstStyle/>
          <a:p>
            <a:endParaRPr lang="zh-CN" altLang="en-US"/>
          </a:p>
        </p:txBody>
      </p:sp>
      <p:pic>
        <p:nvPicPr>
          <p:cNvPr id="5" name="图片 4"/>
          <p:cNvPicPr>
            <a:picLocks noChangeAspect="1"/>
          </p:cNvPicPr>
          <p:nvPr/>
        </p:nvPicPr>
        <p:blipFill>
          <a:blip r:embed="rId3"/>
          <a:stretch>
            <a:fillRect/>
          </a:stretch>
        </p:blipFill>
        <p:spPr>
          <a:xfrm>
            <a:off x="909637" y="1871663"/>
            <a:ext cx="7324725" cy="4305300"/>
          </a:xfrm>
          <a:prstGeom prst="rect">
            <a:avLst/>
          </a:prstGeom>
        </p:spPr>
      </p:pic>
      <p:cxnSp>
        <p:nvCxnSpPr>
          <p:cNvPr id="7" name="直接箭头连接符 6"/>
          <p:cNvCxnSpPr/>
          <p:nvPr/>
        </p:nvCxnSpPr>
        <p:spPr>
          <a:xfrm>
            <a:off x="5013428" y="2218973"/>
            <a:ext cx="0" cy="31935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 name="文本框 7"/>
          <p:cNvSpPr txBox="1"/>
          <p:nvPr/>
        </p:nvSpPr>
        <p:spPr>
          <a:xfrm rot="10800000">
            <a:off x="4571999" y="3573933"/>
            <a:ext cx="492443" cy="427361"/>
          </a:xfrm>
          <a:prstGeom prst="rect">
            <a:avLst/>
          </a:prstGeom>
          <a:noFill/>
        </p:spPr>
        <p:txBody>
          <a:bodyPr vert="eaVert" wrap="none" rtlCol="0">
            <a:spAutoFit/>
          </a:bodyPr>
          <a:lstStyle/>
          <a:p>
            <a:r>
              <a:rPr lang="en-US" altLang="zh-CN" sz="2000" dirty="0" smtClean="0"/>
              <a:t>2m</a:t>
            </a:r>
            <a:endParaRPr lang="zh-CN" altLang="en-US" sz="2000" dirty="0"/>
          </a:p>
        </p:txBody>
      </p:sp>
      <p:cxnSp>
        <p:nvCxnSpPr>
          <p:cNvPr id="10" name="直接箭头连接符 9"/>
          <p:cNvCxnSpPr/>
          <p:nvPr/>
        </p:nvCxnSpPr>
        <p:spPr>
          <a:xfrm>
            <a:off x="1146412" y="2060812"/>
            <a:ext cx="2879678" cy="1364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2229422" y="1756026"/>
            <a:ext cx="713657" cy="369332"/>
          </a:xfrm>
          <a:prstGeom prst="rect">
            <a:avLst/>
          </a:prstGeom>
          <a:noFill/>
        </p:spPr>
        <p:txBody>
          <a:bodyPr wrap="none" rtlCol="0">
            <a:spAutoFit/>
          </a:bodyPr>
          <a:lstStyle/>
          <a:p>
            <a:r>
              <a:rPr lang="en-US" altLang="zh-CN" dirty="0" smtClean="0"/>
              <a:t>1.8 m</a:t>
            </a:r>
            <a:endParaRPr lang="zh-CN" altLang="en-US" dirty="0"/>
          </a:p>
        </p:txBody>
      </p:sp>
      <p:cxnSp>
        <p:nvCxnSpPr>
          <p:cNvPr id="13" name="直接箭头连接符 12"/>
          <p:cNvCxnSpPr/>
          <p:nvPr/>
        </p:nvCxnSpPr>
        <p:spPr>
          <a:xfrm>
            <a:off x="5199797" y="5827594"/>
            <a:ext cx="1705970" cy="23201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文本框 13"/>
          <p:cNvSpPr txBox="1"/>
          <p:nvPr/>
        </p:nvSpPr>
        <p:spPr>
          <a:xfrm rot="452530">
            <a:off x="5486401" y="5874940"/>
            <a:ext cx="713657" cy="369332"/>
          </a:xfrm>
          <a:prstGeom prst="rect">
            <a:avLst/>
          </a:prstGeom>
          <a:noFill/>
        </p:spPr>
        <p:txBody>
          <a:bodyPr wrap="none" rtlCol="0">
            <a:spAutoFit/>
          </a:bodyPr>
          <a:lstStyle/>
          <a:p>
            <a:r>
              <a:rPr lang="en-US" altLang="zh-CN" dirty="0" smtClean="0"/>
              <a:t>1.2 m</a:t>
            </a:r>
            <a:endParaRPr lang="zh-CN" altLang="en-US" dirty="0"/>
          </a:p>
        </p:txBody>
      </p:sp>
      <p:sp>
        <p:nvSpPr>
          <p:cNvPr id="4" name="文本框 3"/>
          <p:cNvSpPr txBox="1"/>
          <p:nvPr/>
        </p:nvSpPr>
        <p:spPr>
          <a:xfrm>
            <a:off x="3088987" y="6176963"/>
            <a:ext cx="3523913" cy="369332"/>
          </a:xfrm>
          <a:prstGeom prst="rect">
            <a:avLst/>
          </a:prstGeom>
          <a:noFill/>
        </p:spPr>
        <p:txBody>
          <a:bodyPr wrap="none" rtlCol="0">
            <a:spAutoFit/>
          </a:bodyPr>
          <a:lstStyle/>
          <a:p>
            <a:r>
              <a:rPr lang="en-US" altLang="zh-CN" dirty="0"/>
              <a:t>The first generation of </a:t>
            </a:r>
            <a:r>
              <a:rPr lang="en-US" altLang="zh-CN" dirty="0" smtClean="0"/>
              <a:t>our product</a:t>
            </a:r>
            <a:endParaRPr lang="zh-CN" altLang="en-US" dirty="0"/>
          </a:p>
        </p:txBody>
      </p:sp>
    </p:spTree>
    <p:extLst>
      <p:ext uri="{BB962C8B-B14F-4D97-AF65-F5344CB8AC3E}">
        <p14:creationId xmlns:p14="http://schemas.microsoft.com/office/powerpoint/2010/main" val="366502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903609"/>
            <a:ext cx="8515350" cy="1325563"/>
          </a:xfrm>
        </p:spPr>
        <p:txBody>
          <a:bodyPr>
            <a:normAutofit fontScale="90000"/>
          </a:bodyPr>
          <a:lstStyle/>
          <a:p>
            <a:r>
              <a:rPr lang="en-US" altLang="zh-CN" dirty="0" smtClean="0"/>
              <a:t>Ⅱ </a:t>
            </a:r>
            <a:r>
              <a:rPr lang="en-US" altLang="zh-CN" dirty="0"/>
              <a:t>PRINCIPLE OF THE CO</a:t>
            </a:r>
            <a:r>
              <a:rPr lang="en-US" altLang="zh-CN" sz="3600" dirty="0"/>
              <a:t>2</a:t>
            </a:r>
            <a:r>
              <a:rPr lang="en-US" altLang="zh-CN" dirty="0"/>
              <a:t> </a:t>
            </a:r>
            <a:r>
              <a:rPr lang="en-US" altLang="zh-CN" dirty="0" smtClean="0"/>
              <a:t>HEAT PUMP</a:t>
            </a:r>
            <a:r>
              <a:rPr lang="en-US" altLang="zh-CN" dirty="0"/>
              <a:t/>
            </a:r>
            <a:br>
              <a:rPr lang="en-US" altLang="zh-CN" dirty="0"/>
            </a:br>
            <a:endParaRPr lang="zh-CN" altLang="en-US" dirty="0"/>
          </a:p>
        </p:txBody>
      </p:sp>
    </p:spTree>
    <p:extLst>
      <p:ext uri="{BB962C8B-B14F-4D97-AF65-F5344CB8AC3E}">
        <p14:creationId xmlns:p14="http://schemas.microsoft.com/office/powerpoint/2010/main" val="185830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Vapor-compression refrigeration</a:t>
            </a:r>
            <a:br>
              <a:rPr lang="en-US" altLang="zh-CN" dirty="0" smtClean="0"/>
            </a:br>
            <a:r>
              <a:rPr lang="en-US" altLang="zh-CN" dirty="0" smtClean="0"/>
              <a:t>Carnot Cycle</a:t>
            </a:r>
            <a:endParaRPr lang="zh-CN" altLang="en-US" dirty="0"/>
          </a:p>
        </p:txBody>
      </p:sp>
      <p:sp>
        <p:nvSpPr>
          <p:cNvPr id="5" name="内容占位符 4"/>
          <p:cNvSpPr>
            <a:spLocks noGrp="1"/>
          </p:cNvSpPr>
          <p:nvPr>
            <p:ph idx="1"/>
          </p:nvPr>
        </p:nvSpPr>
        <p:spPr/>
        <p:txBody>
          <a:bodyPr/>
          <a:lstStyle/>
          <a:p>
            <a:endParaRPr lang="zh-CN" altLang="en-US"/>
          </a:p>
        </p:txBody>
      </p:sp>
      <p:pic>
        <p:nvPicPr>
          <p:cNvPr id="6" name="图片 5"/>
          <p:cNvPicPr>
            <a:picLocks noChangeAspect="1"/>
          </p:cNvPicPr>
          <p:nvPr/>
        </p:nvPicPr>
        <p:blipFill>
          <a:blip r:embed="rId3"/>
          <a:stretch>
            <a:fillRect/>
          </a:stretch>
        </p:blipFill>
        <p:spPr>
          <a:xfrm>
            <a:off x="1864518" y="1486578"/>
            <a:ext cx="5414963" cy="5029432"/>
          </a:xfrm>
          <a:prstGeom prst="rect">
            <a:avLst/>
          </a:prstGeom>
        </p:spPr>
      </p:pic>
    </p:spTree>
    <p:extLst>
      <p:ext uri="{BB962C8B-B14F-4D97-AF65-F5344CB8AC3E}">
        <p14:creationId xmlns:p14="http://schemas.microsoft.com/office/powerpoint/2010/main" val="3109623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Reverse Carnot cycle</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1805368" y="1580098"/>
            <a:ext cx="5533263" cy="4596865"/>
          </a:xfrm>
          <a:prstGeom prst="rect">
            <a:avLst/>
          </a:prstGeom>
        </p:spPr>
      </p:pic>
    </p:spTree>
    <p:extLst>
      <p:ext uri="{BB962C8B-B14F-4D97-AF65-F5344CB8AC3E}">
        <p14:creationId xmlns:p14="http://schemas.microsoft.com/office/powerpoint/2010/main" val="2780000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Principle </a:t>
            </a:r>
            <a:r>
              <a:rPr lang="en-US" altLang="zh-CN" dirty="0" smtClean="0"/>
              <a:t>:</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3"/>
          <a:stretch>
            <a:fillRect/>
          </a:stretch>
        </p:blipFill>
        <p:spPr>
          <a:xfrm>
            <a:off x="-87223" y="1358390"/>
            <a:ext cx="9318445" cy="5285808"/>
          </a:xfrm>
          <a:prstGeom prst="rect">
            <a:avLst/>
          </a:prstGeom>
        </p:spPr>
      </p:pic>
    </p:spTree>
    <p:extLst>
      <p:ext uri="{BB962C8B-B14F-4D97-AF65-F5344CB8AC3E}">
        <p14:creationId xmlns:p14="http://schemas.microsoft.com/office/powerpoint/2010/main" val="3495381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90563" y="5837783"/>
            <a:ext cx="8024787" cy="4351338"/>
          </a:xfrm>
        </p:spPr>
        <p:txBody>
          <a:bodyPr/>
          <a:lstStyle/>
          <a:p>
            <a:r>
              <a:rPr lang="en-US" altLang="zh-CN" dirty="0" smtClean="0"/>
              <a:t>Outside components (Evaporator) </a:t>
            </a:r>
            <a:r>
              <a:rPr lang="en-US" altLang="zh-CN" dirty="0"/>
              <a:t>of a residential </a:t>
            </a:r>
            <a:r>
              <a:rPr lang="en-US" altLang="zh-CN" dirty="0" smtClean="0"/>
              <a:t>air-source </a:t>
            </a:r>
            <a:r>
              <a:rPr lang="en-US" altLang="zh-CN" dirty="0"/>
              <a:t>heat pump</a:t>
            </a:r>
            <a:endParaRPr lang="zh-CN" altLang="en-US" dirty="0"/>
          </a:p>
        </p:txBody>
      </p:sp>
      <p:pic>
        <p:nvPicPr>
          <p:cNvPr id="4" name="图片 3"/>
          <p:cNvPicPr>
            <a:picLocks noChangeAspect="1"/>
          </p:cNvPicPr>
          <p:nvPr/>
        </p:nvPicPr>
        <p:blipFill>
          <a:blip r:embed="rId3"/>
          <a:stretch>
            <a:fillRect/>
          </a:stretch>
        </p:blipFill>
        <p:spPr>
          <a:xfrm>
            <a:off x="790575" y="572567"/>
            <a:ext cx="7562850" cy="5057775"/>
          </a:xfrm>
          <a:prstGeom prst="rect">
            <a:avLst/>
          </a:prstGeom>
        </p:spPr>
      </p:pic>
      <p:pic>
        <p:nvPicPr>
          <p:cNvPr id="5" name="图片 4"/>
          <p:cNvPicPr>
            <a:picLocks noChangeAspect="1"/>
          </p:cNvPicPr>
          <p:nvPr/>
        </p:nvPicPr>
        <p:blipFill>
          <a:blip r:embed="rId4"/>
          <a:stretch>
            <a:fillRect/>
          </a:stretch>
        </p:blipFill>
        <p:spPr>
          <a:xfrm>
            <a:off x="0" y="0"/>
            <a:ext cx="3936206" cy="2950369"/>
          </a:xfrm>
          <a:prstGeom prst="rect">
            <a:avLst/>
          </a:prstGeom>
        </p:spPr>
      </p:pic>
      <p:pic>
        <p:nvPicPr>
          <p:cNvPr id="6" name="图片 5"/>
          <p:cNvPicPr>
            <a:picLocks noChangeAspect="1"/>
          </p:cNvPicPr>
          <p:nvPr/>
        </p:nvPicPr>
        <p:blipFill>
          <a:blip r:embed="rId5"/>
          <a:stretch>
            <a:fillRect/>
          </a:stretch>
        </p:blipFill>
        <p:spPr>
          <a:xfrm>
            <a:off x="4943475" y="0"/>
            <a:ext cx="4200525" cy="2000250"/>
          </a:xfrm>
          <a:prstGeom prst="rect">
            <a:avLst/>
          </a:prstGeom>
        </p:spPr>
      </p:pic>
      <p:sp>
        <p:nvSpPr>
          <p:cNvPr id="8" name="文本框 7"/>
          <p:cNvSpPr txBox="1"/>
          <p:nvPr/>
        </p:nvSpPr>
        <p:spPr>
          <a:xfrm>
            <a:off x="3020573" y="3571352"/>
            <a:ext cx="2605200" cy="523220"/>
          </a:xfrm>
          <a:prstGeom prst="rect">
            <a:avLst/>
          </a:prstGeom>
          <a:noFill/>
        </p:spPr>
        <p:txBody>
          <a:bodyPr wrap="none" rtlCol="0">
            <a:spAutoFit/>
          </a:bodyPr>
          <a:lstStyle/>
          <a:p>
            <a:r>
              <a:rPr lang="en-US" altLang="zh-CN" sz="2800" b="1" dirty="0" smtClean="0">
                <a:solidFill>
                  <a:srgbClr val="FF0000"/>
                </a:solidFill>
              </a:rPr>
              <a:t>R410A or R134A</a:t>
            </a:r>
            <a:endParaRPr lang="zh-CN" altLang="en-US" sz="2800" b="1" dirty="0">
              <a:solidFill>
                <a:srgbClr val="FF0000"/>
              </a:solidFill>
            </a:endParaRPr>
          </a:p>
        </p:txBody>
      </p:sp>
      <p:sp>
        <p:nvSpPr>
          <p:cNvPr id="9" name="文本框 8"/>
          <p:cNvSpPr txBox="1"/>
          <p:nvPr/>
        </p:nvSpPr>
        <p:spPr>
          <a:xfrm>
            <a:off x="5682161" y="4468048"/>
            <a:ext cx="3292376" cy="523220"/>
          </a:xfrm>
          <a:prstGeom prst="rect">
            <a:avLst/>
          </a:prstGeom>
          <a:noFill/>
        </p:spPr>
        <p:txBody>
          <a:bodyPr wrap="none" rtlCol="0">
            <a:spAutoFit/>
          </a:bodyPr>
          <a:lstStyle/>
          <a:p>
            <a:r>
              <a:rPr lang="zh-CN" altLang="en-US" sz="2800" b="1" dirty="0" smtClean="0">
                <a:solidFill>
                  <a:srgbClr val="FF0000"/>
                </a:solidFill>
              </a:rPr>
              <a:t>制冷剂：</a:t>
            </a:r>
            <a:r>
              <a:rPr lang="en-US" altLang="zh-CN" sz="2800" b="1" dirty="0">
                <a:solidFill>
                  <a:srgbClr val="FF0000"/>
                </a:solidFill>
              </a:rPr>
              <a:t>Refrigerant</a:t>
            </a:r>
            <a:endParaRPr lang="zh-CN" altLang="en-US" sz="2800" b="1" dirty="0">
              <a:solidFill>
                <a:srgbClr val="FF0000"/>
              </a:solidFill>
            </a:endParaRPr>
          </a:p>
        </p:txBody>
      </p:sp>
      <p:sp>
        <p:nvSpPr>
          <p:cNvPr id="10" name="文本框 9"/>
          <p:cNvSpPr txBox="1"/>
          <p:nvPr/>
        </p:nvSpPr>
        <p:spPr>
          <a:xfrm>
            <a:off x="665503" y="365126"/>
            <a:ext cx="752129" cy="523220"/>
          </a:xfrm>
          <a:prstGeom prst="rect">
            <a:avLst/>
          </a:prstGeom>
          <a:noFill/>
        </p:spPr>
        <p:txBody>
          <a:bodyPr wrap="none" rtlCol="0">
            <a:spAutoFit/>
          </a:bodyPr>
          <a:lstStyle/>
          <a:p>
            <a:r>
              <a:rPr lang="en-US" altLang="zh-CN" sz="2800" b="1" dirty="0">
                <a:solidFill>
                  <a:srgbClr val="FF0000"/>
                </a:solidFill>
              </a:rPr>
              <a:t>R22</a:t>
            </a:r>
            <a:endParaRPr lang="zh-CN" altLang="en-US" sz="2800" b="1" dirty="0">
              <a:solidFill>
                <a:srgbClr val="FF0000"/>
              </a:solidFill>
            </a:endParaRPr>
          </a:p>
        </p:txBody>
      </p:sp>
      <p:sp>
        <p:nvSpPr>
          <p:cNvPr id="11" name="文本框 10"/>
          <p:cNvSpPr txBox="1"/>
          <p:nvPr/>
        </p:nvSpPr>
        <p:spPr>
          <a:xfrm>
            <a:off x="6576220" y="368905"/>
            <a:ext cx="752129" cy="523220"/>
          </a:xfrm>
          <a:prstGeom prst="rect">
            <a:avLst/>
          </a:prstGeom>
          <a:noFill/>
        </p:spPr>
        <p:txBody>
          <a:bodyPr wrap="none" rtlCol="0">
            <a:spAutoFit/>
          </a:bodyPr>
          <a:lstStyle/>
          <a:p>
            <a:r>
              <a:rPr lang="en-US" altLang="zh-CN" sz="2800" b="1" dirty="0">
                <a:solidFill>
                  <a:srgbClr val="FF0000"/>
                </a:solidFill>
              </a:rPr>
              <a:t>R22</a:t>
            </a:r>
            <a:endParaRPr lang="zh-CN" altLang="en-US" sz="2800" b="1" dirty="0">
              <a:solidFill>
                <a:srgbClr val="FF0000"/>
              </a:solidFill>
            </a:endParaRPr>
          </a:p>
        </p:txBody>
      </p:sp>
    </p:spTree>
    <p:extLst>
      <p:ext uri="{BB962C8B-B14F-4D97-AF65-F5344CB8AC3E}">
        <p14:creationId xmlns:p14="http://schemas.microsoft.com/office/powerpoint/2010/main" val="7602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903609"/>
            <a:ext cx="7886700" cy="1325563"/>
          </a:xfrm>
        </p:spPr>
        <p:txBody>
          <a:bodyPr>
            <a:normAutofit fontScale="90000"/>
          </a:bodyPr>
          <a:lstStyle/>
          <a:p>
            <a:r>
              <a:rPr lang="en-US" altLang="zh-CN" dirty="0" smtClean="0"/>
              <a:t>Ⅲ </a:t>
            </a:r>
            <a:r>
              <a:rPr lang="en-US" altLang="zh-CN" dirty="0"/>
              <a:t>ADVANTAGES OF CO</a:t>
            </a:r>
            <a:r>
              <a:rPr lang="en-US" altLang="zh-CN" sz="3600" dirty="0"/>
              <a:t>2</a:t>
            </a:r>
            <a:r>
              <a:rPr lang="en-US" altLang="zh-CN" dirty="0"/>
              <a:t> HEAT-PUMP</a:t>
            </a:r>
            <a:br>
              <a:rPr lang="en-US" altLang="zh-CN" dirty="0"/>
            </a:br>
            <a:r>
              <a:rPr lang="en-US" altLang="zh-CN" dirty="0"/>
              <a:t>  </a:t>
            </a:r>
            <a:endParaRPr lang="zh-CN" altLang="en-US" dirty="0"/>
          </a:p>
        </p:txBody>
      </p:sp>
    </p:spTree>
    <p:extLst>
      <p:ext uri="{BB962C8B-B14F-4D97-AF65-F5344CB8AC3E}">
        <p14:creationId xmlns:p14="http://schemas.microsoft.com/office/powerpoint/2010/main" val="3617474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504822"/>
            <a:ext cx="7886700" cy="1325563"/>
          </a:xfrm>
        </p:spPr>
        <p:txBody>
          <a:bodyPr/>
          <a:lstStyle/>
          <a:p>
            <a:r>
              <a:rPr lang="en-US" altLang="zh-CN" dirty="0" smtClean="0"/>
              <a:t>1. Lower operation costs</a:t>
            </a:r>
            <a:endParaRPr lang="zh-CN" altLang="en-US" dirty="0"/>
          </a:p>
        </p:txBody>
      </p:sp>
      <p:pic>
        <p:nvPicPr>
          <p:cNvPr id="4" name="图片 3"/>
          <p:cNvPicPr>
            <a:picLocks noChangeAspect="1"/>
          </p:cNvPicPr>
          <p:nvPr/>
        </p:nvPicPr>
        <p:blipFill>
          <a:blip r:embed="rId3"/>
          <a:stretch>
            <a:fillRect/>
          </a:stretch>
        </p:blipFill>
        <p:spPr>
          <a:xfrm>
            <a:off x="2735580" y="3646170"/>
            <a:ext cx="3672840" cy="2754630"/>
          </a:xfrm>
          <a:prstGeom prst="rect">
            <a:avLst/>
          </a:prstGeom>
        </p:spPr>
      </p:pic>
    </p:spTree>
    <p:extLst>
      <p:ext uri="{BB962C8B-B14F-4D97-AF65-F5344CB8AC3E}">
        <p14:creationId xmlns:p14="http://schemas.microsoft.com/office/powerpoint/2010/main" val="2294169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WHY THE COST IS SO CHEAP?</a:t>
            </a:r>
            <a:endParaRPr lang="zh-CN" altLang="en-US" dirty="0"/>
          </a:p>
        </p:txBody>
      </p:sp>
      <p:sp>
        <p:nvSpPr>
          <p:cNvPr id="3" name="内容占位符 2"/>
          <p:cNvSpPr>
            <a:spLocks noGrp="1"/>
          </p:cNvSpPr>
          <p:nvPr>
            <p:ph idx="1"/>
          </p:nvPr>
        </p:nvSpPr>
        <p:spPr/>
        <p:txBody>
          <a:bodyPr/>
          <a:lstStyle/>
          <a:p>
            <a:r>
              <a:rPr lang="en-US" altLang="zh-CN" dirty="0" smtClean="0"/>
              <a:t>Because the COP(coefficient </a:t>
            </a:r>
            <a:r>
              <a:rPr lang="en-US" altLang="zh-CN" dirty="0"/>
              <a:t>of </a:t>
            </a:r>
            <a:r>
              <a:rPr lang="en-US" altLang="zh-CN" dirty="0" smtClean="0"/>
              <a:t>performance) of heat pump is about 4.0 (2.8~7.0)</a:t>
            </a:r>
          </a:p>
          <a:p>
            <a:endParaRPr lang="zh-CN" altLang="en-US" dirty="0"/>
          </a:p>
        </p:txBody>
      </p:sp>
      <p:pic>
        <p:nvPicPr>
          <p:cNvPr id="4" name="图片 3"/>
          <p:cNvPicPr>
            <a:picLocks noChangeAspect="1"/>
          </p:cNvPicPr>
          <p:nvPr/>
        </p:nvPicPr>
        <p:blipFill>
          <a:blip r:embed="rId3"/>
          <a:stretch>
            <a:fillRect/>
          </a:stretch>
        </p:blipFill>
        <p:spPr>
          <a:xfrm>
            <a:off x="2412498" y="2626273"/>
            <a:ext cx="4516343" cy="3469698"/>
          </a:xfrm>
          <a:prstGeom prst="rect">
            <a:avLst/>
          </a:prstGeom>
        </p:spPr>
      </p:pic>
      <p:sp>
        <p:nvSpPr>
          <p:cNvPr id="5" name="文本框 4"/>
          <p:cNvSpPr txBox="1"/>
          <p:nvPr/>
        </p:nvSpPr>
        <p:spPr>
          <a:xfrm>
            <a:off x="8115456" y="3589098"/>
            <a:ext cx="941695" cy="400110"/>
          </a:xfrm>
          <a:prstGeom prst="rect">
            <a:avLst/>
          </a:prstGeom>
          <a:noFill/>
        </p:spPr>
        <p:txBody>
          <a:bodyPr wrap="square" rtlCol="0">
            <a:spAutoFit/>
          </a:bodyPr>
          <a:lstStyle/>
          <a:p>
            <a:r>
              <a:rPr lang="en-US" altLang="zh-CN" sz="2000" b="1" dirty="0" smtClean="0"/>
              <a:t>1 Joule</a:t>
            </a:r>
            <a:endParaRPr lang="zh-CN" altLang="en-US" sz="2000" b="1" dirty="0"/>
          </a:p>
        </p:txBody>
      </p:sp>
      <p:sp>
        <p:nvSpPr>
          <p:cNvPr id="6" name="文本框 5"/>
          <p:cNvSpPr txBox="1"/>
          <p:nvPr/>
        </p:nvSpPr>
        <p:spPr>
          <a:xfrm>
            <a:off x="157802" y="3594246"/>
            <a:ext cx="941695" cy="400110"/>
          </a:xfrm>
          <a:prstGeom prst="rect">
            <a:avLst/>
          </a:prstGeom>
          <a:noFill/>
        </p:spPr>
        <p:txBody>
          <a:bodyPr wrap="square" rtlCol="0">
            <a:spAutoFit/>
          </a:bodyPr>
          <a:lstStyle/>
          <a:p>
            <a:r>
              <a:rPr lang="en-US" altLang="zh-CN" sz="2000" b="1" dirty="0" smtClean="0"/>
              <a:t>4 Joule</a:t>
            </a:r>
            <a:endParaRPr lang="zh-CN" altLang="en-US" sz="2000" b="1" dirty="0"/>
          </a:p>
        </p:txBody>
      </p:sp>
      <p:sp>
        <p:nvSpPr>
          <p:cNvPr id="7" name="右箭头 6"/>
          <p:cNvSpPr/>
          <p:nvPr/>
        </p:nvSpPr>
        <p:spPr>
          <a:xfrm rot="10800000">
            <a:off x="6999796" y="2823344"/>
            <a:ext cx="872252" cy="1844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rot="10800000">
            <a:off x="1304319" y="2836596"/>
            <a:ext cx="738386" cy="190511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871072" y="6494480"/>
            <a:ext cx="5599194" cy="400110"/>
          </a:xfrm>
          <a:prstGeom prst="rect">
            <a:avLst/>
          </a:prstGeom>
          <a:noFill/>
        </p:spPr>
        <p:txBody>
          <a:bodyPr wrap="square" rtlCol="0">
            <a:spAutoFit/>
          </a:bodyPr>
          <a:lstStyle/>
          <a:p>
            <a:r>
              <a:rPr lang="en-US" altLang="zh-CN" sz="2000" b="1" dirty="0" smtClean="0"/>
              <a:t>4~5 Joule of heat from heat sources (air, water …)</a:t>
            </a:r>
            <a:endParaRPr lang="zh-CN" altLang="en-US" sz="2000" b="1" dirty="0"/>
          </a:p>
        </p:txBody>
      </p:sp>
      <p:sp>
        <p:nvSpPr>
          <p:cNvPr id="12" name="上弧形箭头 11"/>
          <p:cNvSpPr/>
          <p:nvPr/>
        </p:nvSpPr>
        <p:spPr>
          <a:xfrm rot="10800000">
            <a:off x="1469291" y="5281505"/>
            <a:ext cx="6205417" cy="1287461"/>
          </a:xfrm>
          <a:prstGeom prst="curvedDownArrow">
            <a:avLst/>
          </a:prstGeom>
          <a:gradFill flip="none" rotWithShape="0">
            <a:gsLst>
              <a:gs pos="0">
                <a:schemeClr val="bg1">
                  <a:lumMod val="95000"/>
                </a:schemeClr>
              </a:gs>
              <a:gs pos="0">
                <a:srgbClr val="FF0066"/>
              </a:gs>
              <a:gs pos="100000">
                <a:srgbClr val="FF0000"/>
              </a:gs>
              <a:gs pos="62000">
                <a:srgbClr val="FF0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68049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388747625"/>
              </p:ext>
            </p:extLst>
          </p:nvPr>
        </p:nvGraphicFramePr>
        <p:xfrm>
          <a:off x="0" y="0"/>
          <a:ext cx="9130353" cy="10620520"/>
        </p:xfrm>
        <a:graphic>
          <a:graphicData uri="http://schemas.openxmlformats.org/drawingml/2006/table">
            <a:tbl>
              <a:tblPr>
                <a:tableStyleId>{5C22544A-7EE6-4342-B048-85BDC9FD1C3A}</a:tableStyleId>
              </a:tblPr>
              <a:tblGrid>
                <a:gridCol w="1161953"/>
                <a:gridCol w="1164459"/>
                <a:gridCol w="1192004"/>
                <a:gridCol w="1194509"/>
                <a:gridCol w="1161953"/>
                <a:gridCol w="1131903"/>
                <a:gridCol w="1071804"/>
                <a:gridCol w="1051768"/>
              </a:tblGrid>
              <a:tr h="172627">
                <a:tc gridSpan="8">
                  <a:txBody>
                    <a:bodyPr/>
                    <a:lstStyle/>
                    <a:p>
                      <a:pPr algn="ctr" fontAlgn="ctr"/>
                      <a:r>
                        <a:rPr lang="en-US" sz="1800" u="none" strike="noStrike" dirty="0">
                          <a:effectLst/>
                        </a:rPr>
                        <a:t>Produce 60℃ hot water from 15℃ （Standard Condition）</a:t>
                      </a:r>
                      <a:endParaRPr lang="en-US" sz="1800" b="0" i="0" u="none" strike="noStrike" dirty="0">
                        <a:effectLst/>
                        <a:latin typeface="宋体" panose="02010600030101010101" pitchFamily="2" charset="-122"/>
                        <a:ea typeface="宋体" panose="02010600030101010101" pitchFamily="2" charset="-122"/>
                      </a:endParaRPr>
                    </a:p>
                  </a:txBody>
                  <a:tcPr marL="5396" marR="5396" marT="5396"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380">
                <a:tc>
                  <a:txBody>
                    <a:bodyPr/>
                    <a:lstStyle/>
                    <a:p>
                      <a:pPr algn="ctr" fontAlgn="ctr"/>
                      <a:r>
                        <a:rPr lang="zh-CN" altLang="en-US" sz="1600" u="none" strike="noStrike">
                          <a:effectLst/>
                        </a:rPr>
                        <a:t>　</a:t>
                      </a:r>
                      <a:endParaRPr lang="zh-CN" altLang="en-US" sz="16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600" u="none" strike="noStrike">
                          <a:effectLst/>
                        </a:rPr>
                        <a:t>CO2 heat-pump</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sz="1600" u="none" strike="noStrike">
                          <a:effectLst/>
                        </a:rPr>
                        <a:t>Non-CO2 heat-pump</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sz="1600" u="none" strike="noStrike">
                          <a:effectLst/>
                        </a:rPr>
                        <a:t>Solar water heaters</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sz="1600" u="none" strike="noStrike">
                          <a:effectLst/>
                        </a:rPr>
                        <a:t>Gas boiler</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sz="1600" u="none" strike="noStrike" dirty="0">
                          <a:effectLst/>
                        </a:rPr>
                        <a:t> Oil boiler </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sz="1600" u="none" strike="noStrike" dirty="0" smtClean="0">
                          <a:effectLst/>
                        </a:rPr>
                        <a:t>Electric</a:t>
                      </a:r>
                    </a:p>
                    <a:p>
                      <a:pPr algn="ctr" fontAlgn="ctr"/>
                      <a:r>
                        <a:rPr lang="en-US" sz="1600" u="none" strike="noStrike" dirty="0" smtClean="0">
                          <a:effectLst/>
                        </a:rPr>
                        <a:t>heater</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sz="1600" u="none" strike="noStrike">
                          <a:effectLst/>
                        </a:rPr>
                        <a:t>Coal boilers</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316484">
                <a:tc>
                  <a:txBody>
                    <a:bodyPr/>
                    <a:lstStyle/>
                    <a:p>
                      <a:pPr algn="ctr" fontAlgn="ctr"/>
                      <a:r>
                        <a:rPr lang="en-US" sz="1400" u="none" strike="noStrike">
                          <a:effectLst/>
                        </a:rPr>
                        <a:t>Initial investment  (Ten thousand RMB/TON)</a:t>
                      </a:r>
                      <a:endParaRPr 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1.8</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0.3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0.2</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0.2</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0.1</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330870">
                <a:tc>
                  <a:txBody>
                    <a:bodyPr/>
                    <a:lstStyle/>
                    <a:p>
                      <a:pPr algn="ctr" fontAlgn="ctr"/>
                      <a:r>
                        <a:rPr lang="en-US" sz="1400" u="none" strike="noStrike" dirty="0">
                          <a:effectLst/>
                        </a:rPr>
                        <a:t>Costs of</a:t>
                      </a:r>
                      <a:r>
                        <a:rPr lang="en-US" sz="1800" u="none" strike="noStrike" dirty="0">
                          <a:effectLst/>
                        </a:rPr>
                        <a:t> entire heating season</a:t>
                      </a:r>
                      <a:endParaRPr lang="en-US" sz="14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2000" u="none" strike="noStrike" dirty="0">
                          <a:effectLst/>
                        </a:rPr>
                        <a:t>13 RMB/m2</a:t>
                      </a:r>
                      <a:endParaRPr lang="en-US" sz="20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2000" u="none" strike="noStrike" dirty="0">
                          <a:effectLst/>
                        </a:rPr>
                        <a:t>20 RMB/m2</a:t>
                      </a:r>
                      <a:endParaRPr lang="en-US" sz="20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2000" u="none" strike="noStrike" dirty="0" smtClean="0">
                          <a:effectLst/>
                        </a:rPr>
                        <a:t>?</a:t>
                      </a:r>
                    </a:p>
                    <a:p>
                      <a:pPr algn="ctr" fontAlgn="ctr"/>
                      <a:r>
                        <a:rPr lang="en-US" sz="2000" u="none" strike="noStrike" dirty="0" smtClean="0">
                          <a:effectLst/>
                        </a:rPr>
                        <a:t> </a:t>
                      </a:r>
                      <a:r>
                        <a:rPr lang="en-US" sz="2000" u="none" strike="noStrike" dirty="0">
                          <a:effectLst/>
                        </a:rPr>
                        <a:t>RMB/m2</a:t>
                      </a:r>
                      <a:endParaRPr lang="en-US" sz="20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2000" u="none" strike="noStrike" dirty="0">
                          <a:effectLst/>
                        </a:rPr>
                        <a:t>26 RMB/m2</a:t>
                      </a:r>
                      <a:endParaRPr lang="en-US" sz="20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2000" u="none" strike="noStrike" dirty="0">
                          <a:effectLst/>
                        </a:rPr>
                        <a:t>42 RMB/m2</a:t>
                      </a:r>
                      <a:endParaRPr lang="en-US" sz="20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2000" u="none" strike="noStrike" dirty="0">
                          <a:effectLst/>
                        </a:rPr>
                        <a:t>55 RMB/m2</a:t>
                      </a:r>
                      <a:endParaRPr lang="en-US" sz="20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600" u="none" strike="noStrike" dirty="0" smtClean="0">
                          <a:effectLst/>
                        </a:rPr>
                        <a:t>13 </a:t>
                      </a:r>
                      <a:r>
                        <a:rPr lang="en-US" sz="1600" u="none" strike="noStrike" dirty="0">
                          <a:effectLst/>
                        </a:rPr>
                        <a:t>RMB/m2          </a:t>
                      </a:r>
                      <a:r>
                        <a:rPr lang="en-US" sz="1600" u="none" strike="noStrike" dirty="0" smtClean="0">
                          <a:effectLst/>
                        </a:rPr>
                        <a:t>17~27 </a:t>
                      </a:r>
                      <a:r>
                        <a:rPr lang="en-US" sz="1600" u="none" strike="noStrike" dirty="0">
                          <a:effectLst/>
                        </a:rPr>
                        <a:t>RMB government charge</a:t>
                      </a:r>
                      <a:endParaRPr lang="en-US" sz="16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r>
              <a:tr h="258942">
                <a:tc>
                  <a:txBody>
                    <a:bodyPr/>
                    <a:lstStyle/>
                    <a:p>
                      <a:pPr algn="ctr" fontAlgn="ctr"/>
                      <a:r>
                        <a:rPr lang="en-US" sz="1400" u="none" strike="noStrike">
                          <a:effectLst/>
                        </a:rPr>
                        <a:t>Operating Environment </a:t>
                      </a:r>
                      <a:endParaRPr 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 </a:t>
                      </a:r>
                      <a:r>
                        <a:rPr lang="en-US" altLang="zh-CN" sz="1400" u="none" strike="noStrike">
                          <a:effectLst/>
                        </a:rPr>
                        <a:t>-15℃--43℃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10℃—43℃</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受天气变化大</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不受外界温度影响</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不受外界温度影响</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不受外界温度影响</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dirty="0">
                          <a:effectLst/>
                        </a:rPr>
                        <a:t>不受外界温度影响</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317923">
                <a:tc>
                  <a:txBody>
                    <a:bodyPr/>
                    <a:lstStyle/>
                    <a:p>
                      <a:pPr algn="ctr" fontAlgn="ctr"/>
                      <a:r>
                        <a:rPr lang="en-US" sz="1400" u="none" strike="noStrike" dirty="0">
                          <a:effectLst/>
                        </a:rPr>
                        <a:t>The maximum water temperature of the product</a:t>
                      </a:r>
                      <a:endParaRPr 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95℃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55℃</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受天气变化大</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100℃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100℃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100℃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dirty="0">
                          <a:effectLst/>
                        </a:rPr>
                        <a:t>100℃</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258942">
                <a:tc>
                  <a:txBody>
                    <a:bodyPr/>
                    <a:lstStyle/>
                    <a:p>
                      <a:pPr algn="ctr" fontAlgn="ctr"/>
                      <a:r>
                        <a:rPr lang="en-US" sz="1400" u="none" strike="noStrike">
                          <a:effectLst/>
                        </a:rPr>
                        <a:t>Stabality</a:t>
                      </a:r>
                      <a:endParaRPr 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出水稳定，</a:t>
                      </a:r>
                      <a:r>
                        <a:rPr lang="en-US" altLang="zh-CN" sz="1400" u="none" strike="noStrike">
                          <a:effectLst/>
                        </a:rPr>
                        <a:t>55—95℃</a:t>
                      </a:r>
                      <a:r>
                        <a:rPr lang="zh-CN" altLang="en-US" sz="1400" u="none" strike="noStrike">
                          <a:effectLst/>
                        </a:rPr>
                        <a:t>可调</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出水稳定，</a:t>
                      </a:r>
                      <a:r>
                        <a:rPr lang="en-US" altLang="zh-CN" sz="1400" u="none" strike="noStrike">
                          <a:effectLst/>
                        </a:rPr>
                        <a:t>30-55℃</a:t>
                      </a:r>
                      <a:r>
                        <a:rPr lang="zh-CN" altLang="en-US" sz="1400" u="none" strike="noStrike">
                          <a:effectLst/>
                        </a:rPr>
                        <a:t>可调</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受天气变化大</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产水慢，时间长</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产水慢，时间长</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产水量小</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dirty="0">
                          <a:effectLst/>
                        </a:rPr>
                        <a:t>产水慢，时间长</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258942">
                <a:tc>
                  <a:txBody>
                    <a:bodyPr/>
                    <a:lstStyle/>
                    <a:p>
                      <a:pPr algn="ctr" fontAlgn="ctr"/>
                      <a:r>
                        <a:rPr lang="zh-CN" altLang="en-US" sz="1400" u="none" strike="noStrike">
                          <a:effectLst/>
                        </a:rPr>
                        <a:t>安装</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dirty="0">
                          <a:effectLst/>
                        </a:rPr>
                        <a:t>不受安装空间限制</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不受安装空间限制</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必须安装在阳光下，局限性大</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设置专门的锅炉房</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设置专门的锅炉房</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不受安装空间限制</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dirty="0">
                          <a:effectLst/>
                        </a:rPr>
                        <a:t>设置专门的锅炉房</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258942">
                <a:tc>
                  <a:txBody>
                    <a:bodyPr/>
                    <a:lstStyle/>
                    <a:p>
                      <a:pPr algn="ctr" fontAlgn="ctr"/>
                      <a:r>
                        <a:rPr lang="zh-CN" altLang="en-US" sz="1400" u="none" strike="noStrike">
                          <a:effectLst/>
                        </a:rPr>
                        <a:t>优点</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后期费用低，无需专人管理</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后期费用低，无需专人管理</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后期费用低，无需专人管理</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前期投资小</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前期投资小</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前期投资小</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dirty="0">
                          <a:effectLst/>
                        </a:rPr>
                        <a:t>前期投资小，后期费用低</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258942">
                <a:tc>
                  <a:txBody>
                    <a:bodyPr/>
                    <a:lstStyle/>
                    <a:p>
                      <a:pPr algn="ctr" fontAlgn="ctr"/>
                      <a:r>
                        <a:rPr lang="zh-CN" altLang="en-US" sz="1400" u="none" strike="noStrike">
                          <a:effectLst/>
                        </a:rPr>
                        <a:t>缺点</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前期投资高</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前期投资高</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前期投资高</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后期费用高，需专人管理</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后期费用高，需专人管理</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后期费用高，需专人管理</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dirty="0">
                          <a:effectLst/>
                        </a:rPr>
                        <a:t>需专人管理</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258942">
                <a:tc>
                  <a:txBody>
                    <a:bodyPr/>
                    <a:lstStyle/>
                    <a:p>
                      <a:pPr algn="ctr" fontAlgn="ctr"/>
                      <a:r>
                        <a:rPr lang="zh-CN" altLang="en-US" sz="1400" u="none" strike="noStrike">
                          <a:effectLst/>
                        </a:rPr>
                        <a:t>安全性</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冷媒</a:t>
                      </a:r>
                      <a:r>
                        <a:rPr lang="en-US" altLang="zh-CN" sz="1400" u="none" strike="noStrike">
                          <a:effectLst/>
                        </a:rPr>
                        <a:t>R744</a:t>
                      </a:r>
                      <a:r>
                        <a:rPr lang="zh-CN" altLang="en-US" sz="1400" u="none" strike="noStrike">
                          <a:effectLst/>
                        </a:rPr>
                        <a:t>，安全环保</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冷媒氟或氨，不安全不环保</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安全环保</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有漏气、火灾、爆炸等安全隐患，不环保</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有漏油、火灾、爆炸等安全隐患、不环保</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有漏电、电热管老化等安全隐患、环保</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dirty="0">
                          <a:effectLst/>
                        </a:rPr>
                        <a:t>有火灾、爆炸等安全隐患、不环保</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258942">
                <a:tc>
                  <a:txBody>
                    <a:bodyPr/>
                    <a:lstStyle/>
                    <a:p>
                      <a:pPr algn="ctr" fontAlgn="ctr"/>
                      <a:r>
                        <a:rPr lang="zh-CN" altLang="en-US" sz="1400" u="none" strike="noStrike">
                          <a:effectLst/>
                        </a:rPr>
                        <a:t>燃料</a:t>
                      </a:r>
                      <a:r>
                        <a:rPr lang="en-US" altLang="zh-CN" sz="1400" u="none" strike="noStrike">
                          <a:effectLst/>
                        </a:rPr>
                        <a:t>+</a:t>
                      </a:r>
                      <a:r>
                        <a:rPr lang="zh-CN" altLang="en-US" sz="1400" u="none" strike="noStrike">
                          <a:effectLst/>
                        </a:rPr>
                        <a:t>冷媒</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电</a:t>
                      </a:r>
                      <a:r>
                        <a:rPr lang="en-US" altLang="zh-CN" sz="1400" u="none" strike="noStrike">
                          <a:effectLst/>
                        </a:rPr>
                        <a:t>+</a:t>
                      </a:r>
                      <a:r>
                        <a:rPr lang="en-US" sz="1400" u="none" strike="noStrike">
                          <a:effectLst/>
                        </a:rPr>
                        <a:t>R744(</a:t>
                      </a:r>
                      <a:r>
                        <a:rPr lang="zh-CN" altLang="en-US" sz="1400" u="none" strike="noStrike">
                          <a:effectLst/>
                        </a:rPr>
                        <a:t>二氧化碳</a:t>
                      </a:r>
                      <a:r>
                        <a:rPr lang="en-US" altLang="zh-CN" sz="1400" u="none" strike="noStrike">
                          <a:effectLst/>
                        </a:rPr>
                        <a:t>)</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氟或氨</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太阳能</a:t>
                      </a:r>
                      <a:r>
                        <a:rPr lang="en-US" altLang="zh-CN" sz="1400" u="none" strike="noStrike">
                          <a:effectLst/>
                        </a:rPr>
                        <a:t>+</a:t>
                      </a:r>
                      <a:r>
                        <a:rPr lang="zh-CN" altLang="en-US" sz="1400" u="none" strike="noStrike">
                          <a:effectLst/>
                        </a:rPr>
                        <a:t>电</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管道燃气</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柴油</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电</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dirty="0">
                          <a:effectLst/>
                        </a:rPr>
                        <a:t>煤</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r>
              <a:tr h="258942">
                <a:tc>
                  <a:txBody>
                    <a:bodyPr/>
                    <a:lstStyle/>
                    <a:p>
                      <a:pPr algn="ctr" fontAlgn="ctr"/>
                      <a:r>
                        <a:rPr lang="zh-CN" altLang="en-US" sz="1400" u="none" strike="noStrike">
                          <a:effectLst/>
                        </a:rPr>
                        <a:t>理论燃值</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sz="1400" u="none" strike="noStrike">
                          <a:effectLst/>
                        </a:rPr>
                        <a:t>860kcal/kwh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860kcal/kwh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860kcal/kwh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8500kcal/ m</a:t>
                      </a:r>
                      <a:r>
                        <a:rPr lang="en-US" sz="1400" u="none" strike="noStrike" baseline="30000">
                          <a:effectLst/>
                        </a:rPr>
                        <a:t>3</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9800kcal/kg</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860kcal/kwh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dirty="0">
                          <a:effectLst/>
                        </a:rPr>
                        <a:t>5000kcal/kg</a:t>
                      </a:r>
                      <a:endParaRPr lang="en-US" sz="14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r>
              <a:tr h="258942">
                <a:tc rowSpan="5">
                  <a:txBody>
                    <a:bodyPr/>
                    <a:lstStyle/>
                    <a:p>
                      <a:pPr algn="ctr" fontAlgn="ctr"/>
                      <a:r>
                        <a:rPr lang="zh-CN" altLang="en-US" sz="1400" u="none" strike="noStrike">
                          <a:effectLst/>
                        </a:rPr>
                        <a:t>热效率</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以</a:t>
                      </a:r>
                      <a:r>
                        <a:rPr lang="en-US" sz="1400" u="none" strike="noStrike">
                          <a:effectLst/>
                        </a:rPr>
                        <a:t>COP</a:t>
                      </a:r>
                      <a:r>
                        <a:rPr lang="zh-CN" altLang="en-US" sz="1400" u="none" strike="noStrike">
                          <a:effectLst/>
                        </a:rPr>
                        <a:t>计：</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以</a:t>
                      </a:r>
                      <a:r>
                        <a:rPr lang="en-US" sz="1400" u="none" strike="noStrike">
                          <a:effectLst/>
                        </a:rPr>
                        <a:t>COP</a:t>
                      </a:r>
                      <a:r>
                        <a:rPr lang="zh-CN" altLang="en-US" sz="1400" u="none" strike="noStrike">
                          <a:effectLst/>
                        </a:rPr>
                        <a:t>计：</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　</a:t>
                      </a:r>
                      <a:endParaRPr lang="zh-CN" alt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5">
                  <a:txBody>
                    <a:bodyPr/>
                    <a:lstStyle/>
                    <a:p>
                      <a:pPr algn="ctr" fontAlgn="ctr"/>
                      <a:r>
                        <a:rPr lang="en-US" altLang="zh-CN" sz="1400" u="none" strike="noStrike">
                          <a:effectLst/>
                        </a:rPr>
                        <a:t>85%</a:t>
                      </a:r>
                      <a:endParaRPr lang="en-US" altLang="zh-CN"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5">
                  <a:txBody>
                    <a:bodyPr/>
                    <a:lstStyle/>
                    <a:p>
                      <a:pPr algn="ctr" fontAlgn="ctr"/>
                      <a:r>
                        <a:rPr lang="en-US" altLang="zh-CN" sz="1400" u="none" strike="noStrike">
                          <a:effectLst/>
                        </a:rPr>
                        <a:t>80%</a:t>
                      </a:r>
                      <a:endParaRPr lang="en-US" altLang="zh-CN"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5">
                  <a:txBody>
                    <a:bodyPr/>
                    <a:lstStyle/>
                    <a:p>
                      <a:pPr algn="ctr" fontAlgn="ctr"/>
                      <a:r>
                        <a:rPr lang="en-US" altLang="zh-CN" sz="1400" u="none" strike="noStrike">
                          <a:effectLst/>
                        </a:rPr>
                        <a:t>95%</a:t>
                      </a:r>
                      <a:endParaRPr lang="en-US" altLang="zh-CN"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5">
                  <a:txBody>
                    <a:bodyPr/>
                    <a:lstStyle/>
                    <a:p>
                      <a:pPr algn="ctr" fontAlgn="ctr"/>
                      <a:r>
                        <a:rPr lang="en-US" altLang="zh-CN" sz="1400" u="none" strike="noStrike" dirty="0">
                          <a:effectLst/>
                        </a:rPr>
                        <a:t>55%</a:t>
                      </a:r>
                      <a:endParaRPr lang="en-US" altLang="zh-CN" sz="14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r>
              <a:tr h="258942">
                <a:tc vMerge="1">
                  <a:txBody>
                    <a:bodyPr/>
                    <a:lstStyle/>
                    <a:p>
                      <a:endParaRPr lang="zh-CN" altLang="en-US"/>
                    </a:p>
                  </a:txBody>
                  <a:tcPr/>
                </a:tc>
                <a:tc>
                  <a:txBody>
                    <a:bodyPr/>
                    <a:lstStyle/>
                    <a:p>
                      <a:pPr algn="l" fontAlgn="ctr"/>
                      <a:r>
                        <a:rPr lang="zh-CN" altLang="en-US" sz="1400" u="none" strike="noStrike">
                          <a:effectLst/>
                        </a:rPr>
                        <a:t>夏季</a:t>
                      </a:r>
                      <a:r>
                        <a:rPr lang="en-US" altLang="zh-CN" sz="1400" u="none" strike="noStrike">
                          <a:effectLst/>
                        </a:rPr>
                        <a:t>5.0</a:t>
                      </a:r>
                      <a:endParaRPr lang="en-US" altLang="zh-CN"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l" fontAlgn="ctr"/>
                      <a:r>
                        <a:rPr lang="zh-CN" altLang="en-US" sz="1400" u="none" strike="noStrike">
                          <a:effectLst/>
                        </a:rPr>
                        <a:t>夏季</a:t>
                      </a:r>
                      <a:r>
                        <a:rPr lang="en-US" altLang="zh-CN" sz="1400" u="none" strike="noStrike">
                          <a:effectLst/>
                        </a:rPr>
                        <a:t>4.2</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zh-CN" altLang="en-US" sz="1400" u="none" strike="noStrike">
                          <a:effectLst/>
                        </a:rPr>
                        <a:t>　</a:t>
                      </a:r>
                      <a:endParaRPr lang="zh-CN" alt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58942">
                <a:tc vMerge="1">
                  <a:txBody>
                    <a:bodyPr/>
                    <a:lstStyle/>
                    <a:p>
                      <a:endParaRPr lang="zh-CN" altLang="en-US"/>
                    </a:p>
                  </a:txBody>
                  <a:tcPr/>
                </a:tc>
                <a:tc>
                  <a:txBody>
                    <a:bodyPr/>
                    <a:lstStyle/>
                    <a:p>
                      <a:pPr algn="l" fontAlgn="ctr"/>
                      <a:r>
                        <a:rPr lang="zh-CN" altLang="en-US" sz="1400" u="none" strike="noStrike">
                          <a:effectLst/>
                        </a:rPr>
                        <a:t>春秋季节</a:t>
                      </a:r>
                      <a:r>
                        <a:rPr lang="en-US" altLang="zh-CN" sz="1400" u="none" strike="noStrike">
                          <a:effectLst/>
                        </a:rPr>
                        <a:t>4.5</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l" fontAlgn="ctr"/>
                      <a:r>
                        <a:rPr lang="zh-CN" altLang="en-US" sz="1400" u="none" strike="noStrike">
                          <a:effectLst/>
                        </a:rPr>
                        <a:t>春秋季节</a:t>
                      </a:r>
                      <a:r>
                        <a:rPr lang="en-US" altLang="zh-CN" sz="1400" u="none" strike="noStrike">
                          <a:effectLst/>
                        </a:rPr>
                        <a:t>3.8</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240</a:t>
                      </a:r>
                      <a:r>
                        <a:rPr lang="zh-CN" altLang="en-US" sz="1400" u="none" strike="noStrike">
                          <a:effectLst/>
                        </a:rPr>
                        <a:t>天免费</a:t>
                      </a:r>
                      <a:endParaRPr lang="zh-CN" alt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58942">
                <a:tc vMerge="1">
                  <a:txBody>
                    <a:bodyPr/>
                    <a:lstStyle/>
                    <a:p>
                      <a:endParaRPr lang="zh-CN" altLang="en-US"/>
                    </a:p>
                  </a:txBody>
                  <a:tcPr/>
                </a:tc>
                <a:tc>
                  <a:txBody>
                    <a:bodyPr/>
                    <a:lstStyle/>
                    <a:p>
                      <a:pPr algn="l" fontAlgn="ctr"/>
                      <a:r>
                        <a:rPr lang="zh-CN" altLang="en-US" sz="1400" u="none" strike="noStrike">
                          <a:effectLst/>
                        </a:rPr>
                        <a:t>冬季</a:t>
                      </a:r>
                      <a:r>
                        <a:rPr lang="en-US" altLang="zh-CN" sz="1400" u="none" strike="noStrike">
                          <a:effectLst/>
                        </a:rPr>
                        <a:t>2.5-3.6</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l" fontAlgn="ctr"/>
                      <a:r>
                        <a:rPr lang="zh-CN" altLang="en-US" sz="1400" u="none" strike="noStrike">
                          <a:effectLst/>
                        </a:rPr>
                        <a:t>冬季</a:t>
                      </a:r>
                      <a:r>
                        <a:rPr lang="en-US" altLang="zh-CN" sz="1400" u="none" strike="noStrike">
                          <a:effectLst/>
                        </a:rPr>
                        <a:t>2.0</a:t>
                      </a:r>
                      <a:r>
                        <a:rPr lang="zh-CN" altLang="en-US" sz="1400" u="none" strike="noStrike">
                          <a:effectLst/>
                        </a:rPr>
                        <a:t>以下</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altLang="zh-CN" sz="1400" u="none" strike="noStrike">
                          <a:effectLst/>
                        </a:rPr>
                        <a:t>120</a:t>
                      </a:r>
                      <a:r>
                        <a:rPr lang="zh-CN" altLang="en-US" sz="1400" u="none" strike="noStrike">
                          <a:effectLst/>
                        </a:rPr>
                        <a:t>天</a:t>
                      </a:r>
                      <a:r>
                        <a:rPr lang="en-US" altLang="zh-CN" sz="1400" u="none" strike="noStrike">
                          <a:effectLst/>
                        </a:rPr>
                        <a:t>0.95</a:t>
                      </a:r>
                      <a:endParaRPr lang="en-US" altLang="zh-CN"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58942">
                <a:tc vMerge="1">
                  <a:txBody>
                    <a:bodyPr/>
                    <a:lstStyle/>
                    <a:p>
                      <a:endParaRPr lang="zh-CN" altLang="en-US"/>
                    </a:p>
                  </a:txBody>
                  <a:tcPr/>
                </a:tc>
                <a:tc>
                  <a:txBody>
                    <a:bodyPr/>
                    <a:lstStyle/>
                    <a:p>
                      <a:pPr algn="l" fontAlgn="ctr"/>
                      <a:r>
                        <a:rPr lang="zh-CN" altLang="en-US" sz="1600" u="none" strike="noStrike">
                          <a:effectLst/>
                        </a:rPr>
                        <a:t>　</a:t>
                      </a:r>
                      <a:r>
                        <a:rPr lang="en-US" altLang="zh-CN" sz="1400" u="none" strike="noStrike">
                          <a:effectLst/>
                        </a:rPr>
                        <a:t>-15</a:t>
                      </a:r>
                      <a:r>
                        <a:rPr lang="zh-CN" altLang="en-US" sz="1400" u="none" strike="noStrike">
                          <a:effectLst/>
                        </a:rPr>
                        <a:t>℃以上可正常运行</a:t>
                      </a:r>
                      <a:endParaRPr lang="zh-CN" altLang="en-US" sz="16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l" fontAlgn="ctr"/>
                      <a:r>
                        <a:rPr lang="zh-CN" altLang="en-US" sz="1400" u="none" strike="noStrike">
                          <a:effectLst/>
                        </a:rPr>
                        <a:t> （</a:t>
                      </a:r>
                      <a:r>
                        <a:rPr lang="en-US" altLang="zh-CN" sz="1400" u="none" strike="noStrike">
                          <a:effectLst/>
                        </a:rPr>
                        <a:t>10</a:t>
                      </a:r>
                      <a:r>
                        <a:rPr lang="zh-CN" altLang="en-US" sz="1400" u="none" strike="noStrike">
                          <a:effectLst/>
                        </a:rPr>
                        <a:t>℃以下运行费用高或不可运行）</a:t>
                      </a:r>
                      <a:endParaRPr lang="zh-CN" alt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l" fontAlgn="ctr"/>
                      <a:r>
                        <a:rPr lang="zh-CN" altLang="en-US" sz="1600" u="none" strike="noStrike" dirty="0">
                          <a:effectLst/>
                        </a:rPr>
                        <a:t>　</a:t>
                      </a:r>
                      <a:endParaRPr lang="zh-CN" altLang="en-US" sz="16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58942">
                <a:tc>
                  <a:txBody>
                    <a:bodyPr/>
                    <a:lstStyle/>
                    <a:p>
                      <a:pPr algn="ctr" fontAlgn="ctr"/>
                      <a:r>
                        <a:rPr lang="zh-CN" altLang="en-US" sz="1400" u="none" strike="noStrike">
                          <a:effectLst/>
                        </a:rPr>
                        <a:t>燃料单价</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5396" marR="5396" marT="5396" marB="0" anchor="ctr"/>
                </a:tc>
                <a:tc>
                  <a:txBody>
                    <a:bodyPr/>
                    <a:lstStyle/>
                    <a:p>
                      <a:pPr algn="ctr" fontAlgn="ctr"/>
                      <a:r>
                        <a:rPr lang="en-US" sz="1400" u="none" strike="noStrike">
                          <a:effectLst/>
                        </a:rPr>
                        <a:t>1RMB/kwh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1RMB/kwh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1RMB/kwh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4RMB/m3</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7.3RMB/kg</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1RMB/kwh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dirty="0">
                          <a:effectLst/>
                        </a:rPr>
                        <a:t>0.5RMB/kg</a:t>
                      </a:r>
                      <a:endParaRPr lang="en-US" sz="14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r>
              <a:tr h="258942">
                <a:tc>
                  <a:txBody>
                    <a:bodyPr/>
                    <a:lstStyle/>
                    <a:p>
                      <a:pPr algn="ctr" fontAlgn="ctr"/>
                      <a:r>
                        <a:rPr lang="en-US" sz="1400" u="none" strike="noStrike">
                          <a:effectLst/>
                        </a:rPr>
                        <a:t>1ton</a:t>
                      </a:r>
                      <a:r>
                        <a:rPr lang="zh-CN" altLang="en-US" sz="1400" u="none" strike="noStrike">
                          <a:effectLst/>
                        </a:rPr>
                        <a:t>热水能耗</a:t>
                      </a:r>
                      <a:endParaRPr lang="zh-CN" alt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2">
                  <a:txBody>
                    <a:bodyPr/>
                    <a:lstStyle/>
                    <a:p>
                      <a:pPr algn="ctr" fontAlgn="ctr"/>
                      <a:r>
                        <a:rPr lang="en-US" sz="1400" u="none" strike="noStrike">
                          <a:effectLst/>
                        </a:rPr>
                        <a:t>12.87kwh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2">
                  <a:txBody>
                    <a:bodyPr/>
                    <a:lstStyle/>
                    <a:p>
                      <a:pPr algn="ctr" fontAlgn="ctr"/>
                      <a:r>
                        <a:rPr lang="en-US" sz="1400" u="none" strike="noStrike">
                          <a:effectLst/>
                        </a:rPr>
                        <a:t>16.33kwh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2">
                  <a:txBody>
                    <a:bodyPr/>
                    <a:lstStyle/>
                    <a:p>
                      <a:pPr algn="ctr" fontAlgn="ctr"/>
                      <a:r>
                        <a:rPr lang="en-US" sz="1400" u="none" strike="noStrike">
                          <a:effectLst/>
                        </a:rPr>
                        <a:t>18.36kwh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2">
                  <a:txBody>
                    <a:bodyPr/>
                    <a:lstStyle/>
                    <a:p>
                      <a:pPr algn="ctr" fontAlgn="ctr"/>
                      <a:r>
                        <a:rPr lang="en-US" sz="1400" u="none" strike="noStrike">
                          <a:effectLst/>
                        </a:rPr>
                        <a:t>6.23m</a:t>
                      </a:r>
                      <a:r>
                        <a:rPr lang="en-US" sz="1400" u="none" strike="noStrike" baseline="30000">
                          <a:effectLst/>
                        </a:rPr>
                        <a:t>3</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2">
                  <a:txBody>
                    <a:bodyPr/>
                    <a:lstStyle/>
                    <a:p>
                      <a:pPr algn="ctr" fontAlgn="ctr"/>
                      <a:r>
                        <a:rPr lang="en-US" sz="1400" u="none" strike="noStrike">
                          <a:effectLst/>
                        </a:rPr>
                        <a:t>5.74kg</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2">
                  <a:txBody>
                    <a:bodyPr/>
                    <a:lstStyle/>
                    <a:p>
                      <a:pPr algn="ctr" fontAlgn="ctr"/>
                      <a:r>
                        <a:rPr lang="en-US" sz="1400" u="none" strike="noStrike">
                          <a:effectLst/>
                        </a:rPr>
                        <a:t>55.08kwh</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rowSpan="2">
                  <a:txBody>
                    <a:bodyPr/>
                    <a:lstStyle/>
                    <a:p>
                      <a:pPr algn="ctr" fontAlgn="ctr"/>
                      <a:r>
                        <a:rPr lang="en-US" sz="1400" u="none" strike="noStrike" dirty="0">
                          <a:effectLst/>
                        </a:rPr>
                        <a:t>16.36kg</a:t>
                      </a:r>
                      <a:endParaRPr lang="en-US" sz="14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r>
              <a:tr h="258942">
                <a:tc>
                  <a:txBody>
                    <a:bodyPr/>
                    <a:lstStyle/>
                    <a:p>
                      <a:pPr algn="ctr" fontAlgn="ctr"/>
                      <a:r>
                        <a:rPr lang="zh-CN" altLang="en-US" sz="1400" u="none" strike="noStrike" dirty="0">
                          <a:effectLst/>
                        </a:rPr>
                        <a:t>（</a:t>
                      </a:r>
                      <a:r>
                        <a:rPr lang="en-US" altLang="zh-CN" sz="1400" u="none" strike="noStrike" dirty="0">
                          <a:effectLst/>
                        </a:rPr>
                        <a:t>45</a:t>
                      </a:r>
                      <a:r>
                        <a:rPr lang="zh-CN" altLang="en-US" sz="1400" u="none" strike="noStrike" dirty="0">
                          <a:effectLst/>
                        </a:rPr>
                        <a:t>度温差）</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5396" marR="5396" marT="5396" marB="0" anchor="ct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58942">
                <a:tc>
                  <a:txBody>
                    <a:bodyPr/>
                    <a:lstStyle/>
                    <a:p>
                      <a:pPr algn="ctr" fontAlgn="ctr"/>
                      <a:r>
                        <a:rPr lang="en-US" sz="1400" u="none" strike="noStrike">
                          <a:effectLst/>
                        </a:rPr>
                        <a:t>Price of produce 1 ton of 60℃ water</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12.87RMB</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dirty="0">
                          <a:effectLst/>
                        </a:rPr>
                        <a:t>16.33RMB</a:t>
                      </a:r>
                      <a:endParaRPr lang="en-US" sz="14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18.36RMB</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24.92RMB</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41.9RMB</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a:effectLst/>
                        </a:rPr>
                        <a:t>55.08RMB</a:t>
                      </a:r>
                      <a:endParaRPr lang="en-US" sz="1400" b="0" i="0" u="none" strike="noStrike">
                        <a:solidFill>
                          <a:srgbClr val="000000"/>
                        </a:solidFill>
                        <a:effectLst/>
                        <a:latin typeface="Verdana" panose="020B0604030504040204" pitchFamily="34" charset="0"/>
                        <a:ea typeface="宋体" panose="02010600030101010101" pitchFamily="2" charset="-122"/>
                      </a:endParaRPr>
                    </a:p>
                  </a:txBody>
                  <a:tcPr marL="5396" marR="5396" marT="5396" marB="0" anchor="ctr"/>
                </a:tc>
                <a:tc>
                  <a:txBody>
                    <a:bodyPr/>
                    <a:lstStyle/>
                    <a:p>
                      <a:pPr algn="ctr" fontAlgn="ctr"/>
                      <a:r>
                        <a:rPr lang="en-US" sz="1400" u="none" strike="noStrike" dirty="0">
                          <a:effectLst/>
                        </a:rPr>
                        <a:t>8.18RMB</a:t>
                      </a:r>
                      <a:endParaRPr lang="en-US" sz="1400" b="0" i="0" u="none" strike="noStrike" dirty="0">
                        <a:solidFill>
                          <a:srgbClr val="000000"/>
                        </a:solidFill>
                        <a:effectLst/>
                        <a:latin typeface="Verdana" panose="020B0604030504040204" pitchFamily="34" charset="0"/>
                        <a:ea typeface="宋体" panose="02010600030101010101" pitchFamily="2" charset="-122"/>
                      </a:endParaRPr>
                    </a:p>
                  </a:txBody>
                  <a:tcPr marL="5396" marR="5396" marT="5396" marB="0" anchor="ctr"/>
                </a:tc>
              </a:tr>
            </a:tbl>
          </a:graphicData>
        </a:graphic>
      </p:graphicFrame>
      <p:sp>
        <p:nvSpPr>
          <p:cNvPr id="2" name="矩形 1"/>
          <p:cNvSpPr/>
          <p:nvPr/>
        </p:nvSpPr>
        <p:spPr>
          <a:xfrm>
            <a:off x="109728" y="1682496"/>
            <a:ext cx="8997696" cy="10607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69469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ROAD MAP</a:t>
            </a:r>
            <a:endParaRPr lang="zh-CN" altLang="en-US" dirty="0"/>
          </a:p>
        </p:txBody>
      </p:sp>
      <p:sp>
        <p:nvSpPr>
          <p:cNvPr id="3" name="内容占位符 2"/>
          <p:cNvSpPr>
            <a:spLocks noGrp="1"/>
          </p:cNvSpPr>
          <p:nvPr>
            <p:ph idx="1"/>
          </p:nvPr>
        </p:nvSpPr>
        <p:spPr/>
        <p:txBody>
          <a:bodyPr/>
          <a:lstStyle/>
          <a:p>
            <a:pPr marL="514350" indent="-514350">
              <a:buFont typeface="+mj-lt"/>
              <a:buAutoNum type="arabicPeriod"/>
            </a:pPr>
            <a:r>
              <a:rPr lang="en-US" altLang="zh-CN" dirty="0" smtClean="0"/>
              <a:t>BACKGROUND</a:t>
            </a:r>
          </a:p>
          <a:p>
            <a:pPr marL="514350" indent="-514350">
              <a:buFont typeface="+mj-lt"/>
              <a:buAutoNum type="arabicPeriod"/>
            </a:pPr>
            <a:r>
              <a:rPr lang="en-US" altLang="zh-CN" dirty="0" smtClean="0"/>
              <a:t>PRINCIPLE OF THE CO</a:t>
            </a:r>
            <a:r>
              <a:rPr lang="en-US" altLang="zh-CN" sz="2000" dirty="0" smtClean="0"/>
              <a:t>2</a:t>
            </a:r>
            <a:r>
              <a:rPr lang="en-US" altLang="zh-CN" dirty="0" smtClean="0"/>
              <a:t> HEAT PUMP</a:t>
            </a:r>
          </a:p>
          <a:p>
            <a:pPr marL="514350" indent="-514350">
              <a:buFont typeface="+mj-lt"/>
              <a:buAutoNum type="arabicPeriod"/>
            </a:pPr>
            <a:r>
              <a:rPr lang="en-US" altLang="zh-CN" dirty="0" smtClean="0"/>
              <a:t>ADVANTAGES OF CO</a:t>
            </a:r>
            <a:r>
              <a:rPr lang="en-US" altLang="zh-CN" sz="2000" dirty="0" smtClean="0"/>
              <a:t>2</a:t>
            </a:r>
            <a:r>
              <a:rPr lang="en-US" altLang="zh-CN" dirty="0" smtClean="0"/>
              <a:t> HEAT PUMP</a:t>
            </a:r>
          </a:p>
          <a:p>
            <a:pPr marL="514350" indent="-514350">
              <a:buFont typeface="+mj-lt"/>
              <a:buAutoNum type="arabicPeriod"/>
            </a:pPr>
            <a:r>
              <a:rPr lang="en-US" altLang="zh-CN" dirty="0" smtClean="0">
                <a:latin typeface="Times New Roman" panose="02020603050405020304" pitchFamily="18" charset="0"/>
                <a:cs typeface="Times New Roman" panose="02020603050405020304" pitchFamily="18" charset="0"/>
              </a:rPr>
              <a:t>APPLICATIONS OF CO</a:t>
            </a:r>
            <a:r>
              <a:rPr lang="en-US" altLang="zh-CN" sz="2000" dirty="0" smtClean="0">
                <a:latin typeface="Times New Roman" panose="02020603050405020304" pitchFamily="18" charset="0"/>
                <a:cs typeface="Times New Roman" panose="02020603050405020304" pitchFamily="18" charset="0"/>
              </a:rPr>
              <a:t>2</a:t>
            </a:r>
            <a:r>
              <a:rPr lang="en-US" altLang="zh-CN" dirty="0" smtClean="0">
                <a:latin typeface="Times New Roman" panose="02020603050405020304" pitchFamily="18" charset="0"/>
                <a:cs typeface="Times New Roman" panose="02020603050405020304" pitchFamily="18" charset="0"/>
              </a:rPr>
              <a:t> HEAT PUMP IN NORTHERN CHINA</a:t>
            </a:r>
            <a:endParaRPr lang="en-US" altLang="zh-CN" dirty="0" smtClean="0"/>
          </a:p>
          <a:p>
            <a:endParaRPr lang="zh-CN" altLang="en-US" dirty="0"/>
          </a:p>
        </p:txBody>
      </p:sp>
    </p:spTree>
    <p:extLst>
      <p:ext uri="{BB962C8B-B14F-4D97-AF65-F5344CB8AC3E}">
        <p14:creationId xmlns:p14="http://schemas.microsoft.com/office/powerpoint/2010/main" val="3174194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75731"/>
            <a:ext cx="7886700" cy="1325563"/>
          </a:xfrm>
        </p:spPr>
        <p:txBody>
          <a:bodyPr/>
          <a:lstStyle/>
          <a:p>
            <a:r>
              <a:rPr lang="en-US" altLang="zh-CN" dirty="0" smtClean="0"/>
              <a:t>2. Safe to the Environment and Operator</a:t>
            </a:r>
            <a:endParaRPr lang="zh-CN" altLang="en-US" dirty="0"/>
          </a:p>
        </p:txBody>
      </p:sp>
      <p:pic>
        <p:nvPicPr>
          <p:cNvPr id="4" name="图片 3"/>
          <p:cNvPicPr>
            <a:picLocks noChangeAspect="1"/>
          </p:cNvPicPr>
          <p:nvPr/>
        </p:nvPicPr>
        <p:blipFill>
          <a:blip r:embed="rId3"/>
          <a:stretch>
            <a:fillRect/>
          </a:stretch>
        </p:blipFill>
        <p:spPr>
          <a:xfrm>
            <a:off x="2671762" y="3979228"/>
            <a:ext cx="3800475" cy="2276475"/>
          </a:xfrm>
          <a:prstGeom prst="rect">
            <a:avLst/>
          </a:prstGeom>
        </p:spPr>
      </p:pic>
    </p:spTree>
    <p:extLst>
      <p:ext uri="{BB962C8B-B14F-4D97-AF65-F5344CB8AC3E}">
        <p14:creationId xmlns:p14="http://schemas.microsoft.com/office/powerpoint/2010/main" val="4090669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Refrigerants</a:t>
            </a:r>
            <a:endParaRPr lang="zh-CN" altLang="en-US" dirty="0"/>
          </a:p>
        </p:txBody>
      </p:sp>
      <p:sp>
        <p:nvSpPr>
          <p:cNvPr id="3" name="内容占位符 2"/>
          <p:cNvSpPr>
            <a:spLocks noGrp="1"/>
          </p:cNvSpPr>
          <p:nvPr>
            <p:ph idx="1"/>
          </p:nvPr>
        </p:nvSpPr>
        <p:spPr/>
        <p:txBody>
          <a:bodyPr/>
          <a:lstStyle/>
          <a:p>
            <a:r>
              <a:rPr lang="en-US" altLang="zh-CN" dirty="0" smtClean="0"/>
              <a:t>There are over 300 kinds of refrigerants.</a:t>
            </a:r>
          </a:p>
          <a:p>
            <a:r>
              <a:rPr lang="en-US" altLang="zh-CN" dirty="0" smtClean="0"/>
              <a:t>For heat-pump </a:t>
            </a:r>
          </a:p>
          <a:p>
            <a:endParaRPr lang="zh-CN" altLang="en-US" dirty="0"/>
          </a:p>
        </p:txBody>
      </p:sp>
      <p:graphicFrame>
        <p:nvGraphicFramePr>
          <p:cNvPr id="6" name="Group 5"/>
          <p:cNvGraphicFramePr>
            <a:graphicFrameLocks noGrp="1"/>
          </p:cNvGraphicFramePr>
          <p:nvPr>
            <p:extLst>
              <p:ext uri="{D42A27DB-BD31-4B8C-83A1-F6EECF244321}">
                <p14:modId xmlns:p14="http://schemas.microsoft.com/office/powerpoint/2010/main" val="281602704"/>
              </p:ext>
            </p:extLst>
          </p:nvPr>
        </p:nvGraphicFramePr>
        <p:xfrm>
          <a:off x="402336" y="1690689"/>
          <a:ext cx="7950931" cy="4982569"/>
        </p:xfrm>
        <a:graphic>
          <a:graphicData uri="http://schemas.openxmlformats.org/drawingml/2006/table">
            <a:tbl>
              <a:tblPr/>
              <a:tblGrid>
                <a:gridCol w="1483320"/>
                <a:gridCol w="1483320"/>
                <a:gridCol w="1544001"/>
                <a:gridCol w="1528830"/>
                <a:gridCol w="1911460"/>
              </a:tblGrid>
              <a:tr h="715369">
                <a:tc grid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Refrigerants</a:t>
                      </a: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Ozone depletion potential</a:t>
                      </a: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Global warming potential</a:t>
                      </a: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safety</a:t>
                      </a: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HCFC</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R22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0.055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1700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A1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rowSpan="5">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Pct val="120000"/>
                        <a:buFontTx/>
                        <a:buNone/>
                        <a:tabLst/>
                      </a:pP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Pct val="120000"/>
                        <a:buFontTx/>
                        <a:buNone/>
                        <a:tabLst/>
                      </a:pP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HFC</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R134a</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1300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A1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R404A</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3850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A1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R407C</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1370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A1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R410A</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1370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A1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R507A</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3900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A1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rowSpan="8">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Pct val="120000"/>
                        <a:buFontTx/>
                        <a:buNone/>
                        <a:tabLst/>
                      </a:pP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Pct val="120000"/>
                        <a:buFontTx/>
                        <a:buNone/>
                        <a:tabLst/>
                      </a:pP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Pct val="120000"/>
                        <a:buFontTx/>
                        <a:buNone/>
                        <a:tabLst/>
                      </a:pPr>
                      <a:endPar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Natural</a:t>
                      </a:r>
                      <a:endParaRPr kumimoji="1" lang="zh-CN" altLang="en-US" sz="1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R717</a:t>
                      </a:r>
                      <a:r>
                        <a:rPr kumimoji="1" lang="zh-CN" altLang="en-US"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（氨）</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&lt;1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B2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NH</a:t>
                      </a:r>
                      <a:r>
                        <a:rPr kumimoji="1" lang="en-US" altLang="zh-CN" sz="1400" b="0" i="0" u="none" strike="noStrike" cap="none" normalizeH="0" baseline="-3000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3</a:t>
                      </a:r>
                      <a:endPar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R290</a:t>
                      </a:r>
                      <a:r>
                        <a:rPr kumimoji="1" lang="zh-CN" altLang="en-US"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（丙烷）</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3</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A3</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C</a:t>
                      </a:r>
                      <a:r>
                        <a:rPr kumimoji="1" lang="en-US" altLang="zh-CN" sz="1400" b="0" i="0" u="none" strike="noStrike" cap="none" normalizeH="0" baseline="-3000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3</a:t>
                      </a: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H</a:t>
                      </a:r>
                      <a:r>
                        <a:rPr kumimoji="1" lang="en-US" altLang="zh-CN" sz="1400" b="0" i="0" u="none" strike="noStrike" cap="none" normalizeH="0" baseline="-3000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8</a:t>
                      </a:r>
                      <a:endPar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R600a</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3</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A3</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C</a:t>
                      </a:r>
                      <a:r>
                        <a:rPr kumimoji="1" lang="en-US" altLang="zh-CN" sz="1400" b="0" i="0" u="none" strike="noStrike" cap="none" normalizeH="0" baseline="-3000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4</a:t>
                      </a: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H</a:t>
                      </a:r>
                      <a:r>
                        <a:rPr kumimoji="1" lang="en-US" altLang="zh-CN" sz="1400" b="0" i="0" u="none" strike="noStrike" cap="none" normalizeH="0" baseline="-3000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10</a:t>
                      </a:r>
                      <a:endPar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R744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rowSpan="2">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0"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A1</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r>
              <a:tr h="298071">
                <a:tc vMerge="1">
                  <a:txBody>
                    <a:bodyPr/>
                    <a:lstStyle/>
                    <a:p>
                      <a:endParaRPr lang="zh-CN" altLang="en-US"/>
                    </a:p>
                  </a:txBody>
                  <a:tcPr/>
                </a:tc>
                <a:tc>
                  <a:txBody>
                    <a:bodyPr/>
                    <a:lstStyle>
                      <a:lvl1pPr>
                        <a:spcBef>
                          <a:spcPct val="20000"/>
                        </a:spcBef>
                        <a:buClr>
                          <a:schemeClr val="hlink"/>
                        </a:buClr>
                        <a:buSzPct val="120000"/>
                        <a:defRPr kumimoji="1" sz="2800">
                          <a:solidFill>
                            <a:schemeClr val="tx1"/>
                          </a:solidFill>
                          <a:latin typeface="Tahoma" panose="020B0604030504040204" pitchFamily="34" charset="0"/>
                          <a:ea typeface="MS PGothic" panose="020B0600070205080204" pitchFamily="34" charset="-128"/>
                        </a:defRPr>
                      </a:lvl1pPr>
                      <a:lvl2pPr marL="742950" indent="-285750">
                        <a:spcBef>
                          <a:spcPct val="20000"/>
                        </a:spcBef>
                        <a:buFont typeface="Tahoma" panose="020B0604030504040204" pitchFamily="34" charset="0"/>
                        <a:defRPr kumimoji="1" sz="24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120000"/>
                        <a:defRPr kumimoji="1"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Font typeface="Tahoma" panose="020B0604030504040204" pitchFamily="34" charset="0"/>
                        <a:defRPr kumimoji="1">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defRPr kumimoji="1">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1" lang="en-US" altLang="zh-CN" sz="1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CO</a:t>
                      </a:r>
                      <a:r>
                        <a:rPr kumimoji="1" lang="en-US" altLang="zh-CN" sz="1400" b="1" i="0" u="none" strike="noStrike" cap="none" normalizeH="0" baseline="-3000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rPr>
                        <a:t>2</a:t>
                      </a:r>
                      <a:endParaRPr kumimoji="1" lang="en-US" altLang="zh-CN" sz="1400" b="1" i="0" u="none" strike="noStrike" cap="none" normalizeH="0" baseline="0" dirty="0" smtClean="0">
                        <a:ln>
                          <a:noFill/>
                        </a:ln>
                        <a:solidFill>
                          <a:schemeClr val="tx1"/>
                        </a:solidFill>
                        <a:effectLst>
                          <a:outerShdw blurRad="38100" dist="38100" dir="2700000" algn="tl">
                            <a:srgbClr val="C0C0C0"/>
                          </a:outerShdw>
                        </a:effectLst>
                        <a:latin typeface="Arial" panose="020B0604020202020204" pitchFamily="34" charset="0"/>
                        <a:ea typeface="MS PGothic" panose="020B0600070205080204" pitchFamily="34" charset="-128"/>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bg1"/>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117611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675731"/>
            <a:ext cx="7886700" cy="1325563"/>
          </a:xfrm>
        </p:spPr>
        <p:txBody>
          <a:bodyPr/>
          <a:lstStyle/>
          <a:p>
            <a:r>
              <a:rPr lang="en-US" altLang="zh-CN" dirty="0" smtClean="0"/>
              <a:t>3. Produces high-temperature (97</a:t>
            </a:r>
            <a:r>
              <a:rPr lang="zh-CN" altLang="en-US" dirty="0" smtClean="0"/>
              <a:t>℃</a:t>
            </a:r>
            <a:r>
              <a:rPr lang="en-US" altLang="zh-CN" dirty="0" smtClean="0"/>
              <a:t>) water within 1 minute</a:t>
            </a:r>
            <a:endParaRPr lang="zh-CN" altLang="en-US" dirty="0"/>
          </a:p>
        </p:txBody>
      </p:sp>
    </p:spTree>
    <p:extLst>
      <p:ext uri="{BB962C8B-B14F-4D97-AF65-F5344CB8AC3E}">
        <p14:creationId xmlns:p14="http://schemas.microsoft.com/office/powerpoint/2010/main" val="514022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Principle</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768723" y="365126"/>
            <a:ext cx="7746627" cy="6256396"/>
          </a:xfrm>
          <a:prstGeom prst="rect">
            <a:avLst/>
          </a:prstGeom>
        </p:spPr>
      </p:pic>
    </p:spTree>
    <p:extLst>
      <p:ext uri="{BB962C8B-B14F-4D97-AF65-F5344CB8AC3E}">
        <p14:creationId xmlns:p14="http://schemas.microsoft.com/office/powerpoint/2010/main" val="2931632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468246"/>
            <a:ext cx="7886700" cy="1325563"/>
          </a:xfrm>
        </p:spPr>
        <p:txBody>
          <a:bodyPr/>
          <a:lstStyle/>
          <a:p>
            <a:r>
              <a:rPr lang="en-US" altLang="zh-CN" dirty="0" smtClean="0"/>
              <a:t>4. Works at -20</a:t>
            </a:r>
            <a:r>
              <a:rPr lang="zh-CN" altLang="en-US" dirty="0" smtClean="0"/>
              <a:t>℃ </a:t>
            </a:r>
            <a:r>
              <a:rPr lang="en-US" altLang="zh-CN" dirty="0" smtClean="0"/>
              <a:t>(Environmental temperature)</a:t>
            </a:r>
            <a:endParaRPr lang="zh-CN" altLang="en-US" dirty="0"/>
          </a:p>
        </p:txBody>
      </p:sp>
    </p:spTree>
    <p:extLst>
      <p:ext uri="{BB962C8B-B14F-4D97-AF65-F5344CB8AC3E}">
        <p14:creationId xmlns:p14="http://schemas.microsoft.com/office/powerpoint/2010/main" val="3665363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Three types of heat pumps</a:t>
            </a:r>
            <a:endParaRPr lang="zh-CN" altLang="en-US" dirty="0"/>
          </a:p>
        </p:txBody>
      </p:sp>
      <p:sp>
        <p:nvSpPr>
          <p:cNvPr id="3" name="内容占位符 2"/>
          <p:cNvSpPr>
            <a:spLocks noGrp="1"/>
          </p:cNvSpPr>
          <p:nvPr>
            <p:ph idx="1"/>
          </p:nvPr>
        </p:nvSpPr>
        <p:spPr/>
        <p:txBody>
          <a:bodyPr>
            <a:normAutofit/>
          </a:bodyPr>
          <a:lstStyle/>
          <a:p>
            <a:r>
              <a:rPr lang="en-US" altLang="zh-CN" b="1" dirty="0"/>
              <a:t>Exhaust air </a:t>
            </a:r>
            <a:r>
              <a:rPr lang="en-US" altLang="zh-CN" b="1" dirty="0" smtClean="0"/>
              <a:t>heat pump(EAHP)</a:t>
            </a:r>
            <a:endParaRPr lang="en-US" altLang="zh-CN" b="1" dirty="0"/>
          </a:p>
          <a:p>
            <a:pPr marL="0" indent="0">
              <a:buNone/>
            </a:pPr>
            <a:r>
              <a:rPr lang="en-US" altLang="zh-CN" b="1" dirty="0"/>
              <a:t>	</a:t>
            </a:r>
            <a:r>
              <a:rPr lang="en-US" altLang="zh-CN" dirty="0" smtClean="0"/>
              <a:t>Extracts </a:t>
            </a:r>
            <a:r>
              <a:rPr lang="en-US" altLang="zh-CN" dirty="0"/>
              <a:t>heat from the exhaust air of a building, </a:t>
            </a:r>
            <a:endParaRPr lang="en-US" altLang="zh-CN" dirty="0" smtClean="0"/>
          </a:p>
          <a:p>
            <a:r>
              <a:rPr lang="en-US" altLang="zh-CN" b="1" dirty="0" smtClean="0"/>
              <a:t>Water </a:t>
            </a:r>
            <a:r>
              <a:rPr lang="en-US" altLang="zh-CN" b="1" dirty="0"/>
              <a:t>source heat pumps (WSHP</a:t>
            </a:r>
            <a:r>
              <a:rPr lang="en-US" altLang="zh-CN" b="1" dirty="0" smtClean="0"/>
              <a:t>)</a:t>
            </a:r>
            <a:endParaRPr lang="en-US" altLang="zh-CN" b="1" dirty="0"/>
          </a:p>
          <a:p>
            <a:pPr marL="0" indent="0">
              <a:buNone/>
            </a:pPr>
            <a:r>
              <a:rPr lang="en-US" altLang="zh-CN" dirty="0" smtClean="0"/>
              <a:t>	Uses </a:t>
            </a:r>
            <a:r>
              <a:rPr lang="en-US" altLang="zh-CN" dirty="0"/>
              <a:t>flowing water as source or sink for heat</a:t>
            </a:r>
          </a:p>
          <a:p>
            <a:r>
              <a:rPr lang="en-US" altLang="zh-CN" b="1" dirty="0" smtClean="0"/>
              <a:t>Hybrid </a:t>
            </a:r>
            <a:r>
              <a:rPr lang="en-US" altLang="zh-CN" b="1" dirty="0"/>
              <a:t>(HHP</a:t>
            </a:r>
            <a:r>
              <a:rPr lang="en-US" altLang="zh-CN" b="1" dirty="0" smtClean="0"/>
              <a:t>)</a:t>
            </a:r>
          </a:p>
          <a:p>
            <a:pPr marL="0" indent="0">
              <a:buNone/>
            </a:pPr>
            <a:r>
              <a:rPr lang="en-US" altLang="zh-CN" b="1" dirty="0"/>
              <a:t>	</a:t>
            </a:r>
            <a:r>
              <a:rPr lang="en-US" altLang="zh-CN" dirty="0" smtClean="0"/>
              <a:t>Uses </a:t>
            </a:r>
            <a:r>
              <a:rPr lang="en-US" altLang="zh-CN" dirty="0"/>
              <a:t>twin </a:t>
            </a:r>
            <a:r>
              <a:rPr lang="en-US" altLang="zh-CN" dirty="0" smtClean="0"/>
              <a:t>source for heat</a:t>
            </a:r>
            <a:endParaRPr lang="en-US" altLang="zh-CN" dirty="0"/>
          </a:p>
          <a:p>
            <a:endParaRPr lang="zh-CN" altLang="en-US" dirty="0"/>
          </a:p>
        </p:txBody>
      </p:sp>
      <p:pic>
        <p:nvPicPr>
          <p:cNvPr id="4" name="图片 3"/>
          <p:cNvPicPr>
            <a:picLocks noChangeAspect="1"/>
          </p:cNvPicPr>
          <p:nvPr/>
        </p:nvPicPr>
        <p:blipFill>
          <a:blip r:embed="rId3"/>
          <a:stretch>
            <a:fillRect/>
          </a:stretch>
        </p:blipFill>
        <p:spPr>
          <a:xfrm>
            <a:off x="2446385" y="3228656"/>
            <a:ext cx="6393656" cy="3357563"/>
          </a:xfrm>
          <a:prstGeom prst="rect">
            <a:avLst/>
          </a:prstGeom>
        </p:spPr>
      </p:pic>
      <p:pic>
        <p:nvPicPr>
          <p:cNvPr id="5" name="图片 4"/>
          <p:cNvPicPr>
            <a:picLocks noChangeAspect="1"/>
          </p:cNvPicPr>
          <p:nvPr/>
        </p:nvPicPr>
        <p:blipFill>
          <a:blip r:embed="rId4"/>
          <a:stretch>
            <a:fillRect/>
          </a:stretch>
        </p:blipFill>
        <p:spPr>
          <a:xfrm>
            <a:off x="2617914" y="2654590"/>
            <a:ext cx="6222127" cy="3931629"/>
          </a:xfrm>
          <a:prstGeom prst="rect">
            <a:avLst/>
          </a:prstGeom>
        </p:spPr>
      </p:pic>
    </p:spTree>
    <p:extLst>
      <p:ext uri="{BB962C8B-B14F-4D97-AF65-F5344CB8AC3E}">
        <p14:creationId xmlns:p14="http://schemas.microsoft.com/office/powerpoint/2010/main" val="416594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2"/>
          <p:cNvGrpSpPr>
            <a:grpSpLocks/>
          </p:cNvGrpSpPr>
          <p:nvPr/>
        </p:nvGrpSpPr>
        <p:grpSpPr bwMode="auto">
          <a:xfrm>
            <a:off x="406400" y="1447800"/>
            <a:ext cx="8890000" cy="5111750"/>
            <a:chOff x="240" y="768"/>
            <a:chExt cx="5600" cy="3220"/>
          </a:xfrm>
        </p:grpSpPr>
        <p:pic>
          <p:nvPicPr>
            <p:cNvPr id="297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 y="768"/>
              <a:ext cx="300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8"/>
            <p:cNvSpPr>
              <a:spLocks noChangeArrowheads="1"/>
            </p:cNvSpPr>
            <p:nvPr/>
          </p:nvSpPr>
          <p:spPr bwMode="auto">
            <a:xfrm>
              <a:off x="1008" y="2592"/>
              <a:ext cx="720" cy="816"/>
            </a:xfrm>
            <a:prstGeom prst="rect">
              <a:avLst/>
            </a:prstGeom>
            <a:solidFill>
              <a:srgbClr val="FFFFFF"/>
            </a:solidFill>
            <a:ln w="25400">
              <a:solidFill>
                <a:srgbClr val="00B0F0"/>
              </a:solidFill>
              <a:miter lim="800000"/>
              <a:headEnd/>
              <a:tailEnd/>
            </a:ln>
          </p:spPr>
          <p:txBody>
            <a:bodyPr wrap="none" anchor="ctr"/>
            <a:lstStyle>
              <a:lvl1pPr>
                <a:defRPr sz="2400" b="1">
                  <a:solidFill>
                    <a:schemeClr val="tx1"/>
                  </a:solidFill>
                  <a:latin typeface="Garamond" panose="02020404030301010803" pitchFamily="18" charset="0"/>
                </a:defRPr>
              </a:lvl1pPr>
              <a:lvl2pPr marL="742950" indent="-285750">
                <a:defRPr sz="2400" b="1">
                  <a:solidFill>
                    <a:schemeClr val="tx1"/>
                  </a:solidFill>
                  <a:latin typeface="Garamond" panose="02020404030301010803" pitchFamily="18" charset="0"/>
                </a:defRPr>
              </a:lvl2pPr>
              <a:lvl3pPr marL="1143000" indent="-228600">
                <a:defRPr sz="2400" b="1">
                  <a:solidFill>
                    <a:schemeClr val="tx1"/>
                  </a:solidFill>
                  <a:latin typeface="Garamond" panose="02020404030301010803" pitchFamily="18" charset="0"/>
                </a:defRPr>
              </a:lvl3pPr>
              <a:lvl4pPr marL="1600200" indent="-228600">
                <a:defRPr sz="2400" b="1">
                  <a:solidFill>
                    <a:schemeClr val="tx1"/>
                  </a:solidFill>
                  <a:latin typeface="Garamond" panose="02020404030301010803" pitchFamily="18" charset="0"/>
                </a:defRPr>
              </a:lvl4pPr>
              <a:lvl5pPr marL="2057400" indent="-228600">
                <a:defRPr sz="2400" b="1">
                  <a:solidFill>
                    <a:schemeClr val="tx1"/>
                  </a:solidFill>
                  <a:latin typeface="Garamond" panose="02020404030301010803" pitchFamily="18" charset="0"/>
                </a:defRPr>
              </a:lvl5pPr>
              <a:lvl6pPr marL="2514600" indent="-228600" eaLnBrk="0" fontAlgn="base" hangingPunct="0">
                <a:spcBef>
                  <a:spcPct val="0"/>
                </a:spcBef>
                <a:spcAft>
                  <a:spcPct val="0"/>
                </a:spcAft>
                <a:defRPr sz="2400" b="1">
                  <a:solidFill>
                    <a:schemeClr val="tx1"/>
                  </a:solidFill>
                  <a:latin typeface="Garamond" panose="02020404030301010803" pitchFamily="18" charset="0"/>
                </a:defRPr>
              </a:lvl6pPr>
              <a:lvl7pPr marL="2971800" indent="-228600" eaLnBrk="0" fontAlgn="base" hangingPunct="0">
                <a:spcBef>
                  <a:spcPct val="0"/>
                </a:spcBef>
                <a:spcAft>
                  <a:spcPct val="0"/>
                </a:spcAft>
                <a:defRPr sz="2400" b="1">
                  <a:solidFill>
                    <a:schemeClr val="tx1"/>
                  </a:solidFill>
                  <a:latin typeface="Garamond" panose="02020404030301010803" pitchFamily="18" charset="0"/>
                </a:defRPr>
              </a:lvl7pPr>
              <a:lvl8pPr marL="3429000" indent="-228600" eaLnBrk="0" fontAlgn="base" hangingPunct="0">
                <a:spcBef>
                  <a:spcPct val="0"/>
                </a:spcBef>
                <a:spcAft>
                  <a:spcPct val="0"/>
                </a:spcAft>
                <a:defRPr sz="2400" b="1">
                  <a:solidFill>
                    <a:schemeClr val="tx1"/>
                  </a:solidFill>
                  <a:latin typeface="Garamond" panose="02020404030301010803" pitchFamily="18" charset="0"/>
                </a:defRPr>
              </a:lvl8pPr>
              <a:lvl9pPr marL="3886200" indent="-228600" eaLnBrk="0" fontAlgn="base" hangingPunct="0">
                <a:spcBef>
                  <a:spcPct val="0"/>
                </a:spcBef>
                <a:spcAft>
                  <a:spcPct val="0"/>
                </a:spcAft>
                <a:defRPr sz="2400" b="1">
                  <a:solidFill>
                    <a:schemeClr val="tx1"/>
                  </a:solidFill>
                  <a:latin typeface="Garamond" panose="02020404030301010803" pitchFamily="18" charset="0"/>
                </a:defRPr>
              </a:lvl9pPr>
            </a:lstStyle>
            <a:p>
              <a:pPr algn="ctr"/>
              <a:r>
                <a:rPr lang="en-US" altLang="zh-CN" b="0" dirty="0" smtClean="0">
                  <a:ln w="0"/>
                  <a:solidFill>
                    <a:schemeClr val="accent1"/>
                  </a:solidFill>
                  <a:effectLst>
                    <a:outerShdw blurRad="38100" dist="25400" dir="5400000" algn="ctr" rotWithShape="0">
                      <a:srgbClr val="6E747A">
                        <a:alpha val="43000"/>
                      </a:srgbClr>
                    </a:outerShdw>
                  </a:effectLst>
                  <a:ea typeface="宋体" panose="02010600030101010101" pitchFamily="2" charset="-122"/>
                </a:rPr>
                <a:t>cold</a:t>
              </a:r>
              <a:endParaRPr lang="zh-CN" altLang="en-US" b="0" dirty="0">
                <a:ln w="0"/>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29702" name="Line 9"/>
            <p:cNvSpPr>
              <a:spLocks noChangeShapeType="1"/>
            </p:cNvSpPr>
            <p:nvPr/>
          </p:nvSpPr>
          <p:spPr bwMode="auto">
            <a:xfrm flipV="1">
              <a:off x="816" y="3264"/>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3" name="Line 10"/>
            <p:cNvSpPr>
              <a:spLocks noChangeShapeType="1"/>
            </p:cNvSpPr>
            <p:nvPr/>
          </p:nvSpPr>
          <p:spPr bwMode="auto">
            <a:xfrm>
              <a:off x="816"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4" name="Line 11"/>
            <p:cNvSpPr>
              <a:spLocks noChangeShapeType="1"/>
            </p:cNvSpPr>
            <p:nvPr/>
          </p:nvSpPr>
          <p:spPr bwMode="auto">
            <a:xfrm flipV="1">
              <a:off x="816" y="340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05" name="Line 12"/>
            <p:cNvSpPr>
              <a:spLocks noChangeShapeType="1"/>
            </p:cNvSpPr>
            <p:nvPr/>
          </p:nvSpPr>
          <p:spPr bwMode="auto">
            <a:xfrm>
              <a:off x="172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6" name="Line 13"/>
            <p:cNvSpPr>
              <a:spLocks noChangeShapeType="1"/>
            </p:cNvSpPr>
            <p:nvPr/>
          </p:nvSpPr>
          <p:spPr bwMode="auto">
            <a:xfrm flipV="1">
              <a:off x="1920" y="3264"/>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07" name="Line 14"/>
            <p:cNvSpPr>
              <a:spLocks noChangeShapeType="1"/>
            </p:cNvSpPr>
            <p:nvPr/>
          </p:nvSpPr>
          <p:spPr bwMode="auto">
            <a:xfrm>
              <a:off x="1920" y="3360"/>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08" name="Text Box 15"/>
            <p:cNvSpPr txBox="1">
              <a:spLocks noChangeArrowheads="1"/>
            </p:cNvSpPr>
            <p:nvPr/>
          </p:nvSpPr>
          <p:spPr bwMode="auto">
            <a:xfrm>
              <a:off x="1384" y="3736"/>
              <a:ext cx="13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Garamond" panose="02020404030301010803" pitchFamily="18" charset="0"/>
                </a:defRPr>
              </a:lvl1pPr>
              <a:lvl2pPr marL="742950" indent="-285750">
                <a:defRPr sz="2400" b="1">
                  <a:solidFill>
                    <a:schemeClr val="tx1"/>
                  </a:solidFill>
                  <a:latin typeface="Garamond" panose="02020404030301010803" pitchFamily="18" charset="0"/>
                </a:defRPr>
              </a:lvl2pPr>
              <a:lvl3pPr marL="1143000" indent="-228600">
                <a:defRPr sz="2400" b="1">
                  <a:solidFill>
                    <a:schemeClr val="tx1"/>
                  </a:solidFill>
                  <a:latin typeface="Garamond" panose="02020404030301010803" pitchFamily="18" charset="0"/>
                </a:defRPr>
              </a:lvl3pPr>
              <a:lvl4pPr marL="1600200" indent="-228600">
                <a:defRPr sz="2400" b="1">
                  <a:solidFill>
                    <a:schemeClr val="tx1"/>
                  </a:solidFill>
                  <a:latin typeface="Garamond" panose="02020404030301010803" pitchFamily="18" charset="0"/>
                </a:defRPr>
              </a:lvl4pPr>
              <a:lvl5pPr marL="2057400" indent="-228600">
                <a:defRPr sz="2400" b="1">
                  <a:solidFill>
                    <a:schemeClr val="tx1"/>
                  </a:solidFill>
                  <a:latin typeface="Garamond" panose="02020404030301010803" pitchFamily="18" charset="0"/>
                </a:defRPr>
              </a:lvl5pPr>
              <a:lvl6pPr marL="2514600" indent="-228600" eaLnBrk="0" fontAlgn="base" hangingPunct="0">
                <a:spcBef>
                  <a:spcPct val="0"/>
                </a:spcBef>
                <a:spcAft>
                  <a:spcPct val="0"/>
                </a:spcAft>
                <a:defRPr sz="2400" b="1">
                  <a:solidFill>
                    <a:schemeClr val="tx1"/>
                  </a:solidFill>
                  <a:latin typeface="Garamond" panose="02020404030301010803" pitchFamily="18" charset="0"/>
                </a:defRPr>
              </a:lvl6pPr>
              <a:lvl7pPr marL="2971800" indent="-228600" eaLnBrk="0" fontAlgn="base" hangingPunct="0">
                <a:spcBef>
                  <a:spcPct val="0"/>
                </a:spcBef>
                <a:spcAft>
                  <a:spcPct val="0"/>
                </a:spcAft>
                <a:defRPr sz="2400" b="1">
                  <a:solidFill>
                    <a:schemeClr val="tx1"/>
                  </a:solidFill>
                  <a:latin typeface="Garamond" panose="02020404030301010803" pitchFamily="18" charset="0"/>
                </a:defRPr>
              </a:lvl7pPr>
              <a:lvl8pPr marL="3429000" indent="-228600" eaLnBrk="0" fontAlgn="base" hangingPunct="0">
                <a:spcBef>
                  <a:spcPct val="0"/>
                </a:spcBef>
                <a:spcAft>
                  <a:spcPct val="0"/>
                </a:spcAft>
                <a:defRPr sz="2400" b="1">
                  <a:solidFill>
                    <a:schemeClr val="tx1"/>
                  </a:solidFill>
                  <a:latin typeface="Garamond" panose="02020404030301010803" pitchFamily="18" charset="0"/>
                </a:defRPr>
              </a:lvl8pPr>
              <a:lvl9pPr marL="3886200" indent="-228600" eaLnBrk="0" fontAlgn="base" hangingPunct="0">
                <a:spcBef>
                  <a:spcPct val="0"/>
                </a:spcBef>
                <a:spcAft>
                  <a:spcPct val="0"/>
                </a:spcAft>
                <a:defRPr sz="2400" b="1">
                  <a:solidFill>
                    <a:schemeClr val="tx1"/>
                  </a:solidFill>
                  <a:latin typeface="Garamond" panose="02020404030301010803" pitchFamily="18" charset="0"/>
                </a:defRPr>
              </a:lvl9pPr>
            </a:lstStyle>
            <a:p>
              <a:pPr algn="ctr">
                <a:spcBef>
                  <a:spcPct val="50000"/>
                </a:spcBef>
              </a:pPr>
              <a:r>
                <a:rPr lang="en-US" altLang="zh-CN" sz="2000" dirty="0" smtClean="0">
                  <a:ln w="0"/>
                  <a:solidFill>
                    <a:schemeClr val="accent1"/>
                  </a:solidFill>
                  <a:effectLst>
                    <a:outerShdw blurRad="38100" dist="25400" dir="5400000" algn="ctr" rotWithShape="0">
                      <a:srgbClr val="6E747A">
                        <a:alpha val="43000"/>
                      </a:srgbClr>
                    </a:outerShdw>
                  </a:effectLst>
                  <a:ea typeface="宋体" panose="02010600030101010101" pitchFamily="2" charset="-122"/>
                </a:rPr>
                <a:t>Cold air or liquid</a:t>
              </a:r>
              <a:endParaRPr lang="en-US" altLang="zh-CN" sz="2000" dirty="0">
                <a:ln w="0"/>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29709" name="Text Box 16"/>
            <p:cNvSpPr txBox="1">
              <a:spLocks noChangeArrowheads="1"/>
            </p:cNvSpPr>
            <p:nvPr/>
          </p:nvSpPr>
          <p:spPr bwMode="auto">
            <a:xfrm>
              <a:off x="240" y="3704"/>
              <a:ext cx="1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Garamond" panose="02020404030301010803" pitchFamily="18" charset="0"/>
                </a:defRPr>
              </a:lvl1pPr>
              <a:lvl2pPr marL="742950" indent="-285750">
                <a:defRPr sz="2400" b="1">
                  <a:solidFill>
                    <a:schemeClr val="tx1"/>
                  </a:solidFill>
                  <a:latin typeface="Garamond" panose="02020404030301010803" pitchFamily="18" charset="0"/>
                </a:defRPr>
              </a:lvl2pPr>
              <a:lvl3pPr marL="1143000" indent="-228600">
                <a:defRPr sz="2400" b="1">
                  <a:solidFill>
                    <a:schemeClr val="tx1"/>
                  </a:solidFill>
                  <a:latin typeface="Garamond" panose="02020404030301010803" pitchFamily="18" charset="0"/>
                </a:defRPr>
              </a:lvl3pPr>
              <a:lvl4pPr marL="1600200" indent="-228600">
                <a:defRPr sz="2400" b="1">
                  <a:solidFill>
                    <a:schemeClr val="tx1"/>
                  </a:solidFill>
                  <a:latin typeface="Garamond" panose="02020404030301010803" pitchFamily="18" charset="0"/>
                </a:defRPr>
              </a:lvl4pPr>
              <a:lvl5pPr marL="2057400" indent="-228600">
                <a:defRPr sz="2400" b="1">
                  <a:solidFill>
                    <a:schemeClr val="tx1"/>
                  </a:solidFill>
                  <a:latin typeface="Garamond" panose="02020404030301010803" pitchFamily="18" charset="0"/>
                </a:defRPr>
              </a:lvl5pPr>
              <a:lvl6pPr marL="2514600" indent="-228600" eaLnBrk="0" fontAlgn="base" hangingPunct="0">
                <a:spcBef>
                  <a:spcPct val="0"/>
                </a:spcBef>
                <a:spcAft>
                  <a:spcPct val="0"/>
                </a:spcAft>
                <a:defRPr sz="2400" b="1">
                  <a:solidFill>
                    <a:schemeClr val="tx1"/>
                  </a:solidFill>
                  <a:latin typeface="Garamond" panose="02020404030301010803" pitchFamily="18" charset="0"/>
                </a:defRPr>
              </a:lvl6pPr>
              <a:lvl7pPr marL="2971800" indent="-228600" eaLnBrk="0" fontAlgn="base" hangingPunct="0">
                <a:spcBef>
                  <a:spcPct val="0"/>
                </a:spcBef>
                <a:spcAft>
                  <a:spcPct val="0"/>
                </a:spcAft>
                <a:defRPr sz="2400" b="1">
                  <a:solidFill>
                    <a:schemeClr val="tx1"/>
                  </a:solidFill>
                  <a:latin typeface="Garamond" panose="02020404030301010803" pitchFamily="18" charset="0"/>
                </a:defRPr>
              </a:lvl7pPr>
              <a:lvl8pPr marL="3429000" indent="-228600" eaLnBrk="0" fontAlgn="base" hangingPunct="0">
                <a:spcBef>
                  <a:spcPct val="0"/>
                </a:spcBef>
                <a:spcAft>
                  <a:spcPct val="0"/>
                </a:spcAft>
                <a:defRPr sz="2400" b="1">
                  <a:solidFill>
                    <a:schemeClr val="tx1"/>
                  </a:solidFill>
                  <a:latin typeface="Garamond" panose="02020404030301010803" pitchFamily="18" charset="0"/>
                </a:defRPr>
              </a:lvl8pPr>
              <a:lvl9pPr marL="3886200" indent="-228600" eaLnBrk="0" fontAlgn="base" hangingPunct="0">
                <a:spcBef>
                  <a:spcPct val="0"/>
                </a:spcBef>
                <a:spcAft>
                  <a:spcPct val="0"/>
                </a:spcAft>
                <a:defRPr sz="2400" b="1">
                  <a:solidFill>
                    <a:schemeClr val="tx1"/>
                  </a:solidFill>
                  <a:latin typeface="Garamond" panose="02020404030301010803" pitchFamily="18" charset="0"/>
                </a:defRPr>
              </a:lvl9pPr>
            </a:lstStyle>
            <a:p>
              <a:pPr algn="ctr">
                <a:spcBef>
                  <a:spcPct val="50000"/>
                </a:spcBef>
              </a:pPr>
              <a:r>
                <a:rPr lang="en-US" altLang="zh-CN" sz="2000" dirty="0" smtClean="0">
                  <a:ln w="0"/>
                  <a:solidFill>
                    <a:schemeClr val="accent1"/>
                  </a:solidFill>
                  <a:effectLst>
                    <a:outerShdw blurRad="38100" dist="25400" dir="5400000" algn="ctr" rotWithShape="0">
                      <a:srgbClr val="6E747A">
                        <a:alpha val="43000"/>
                      </a:srgbClr>
                    </a:outerShdw>
                  </a:effectLst>
                  <a:ea typeface="宋体" panose="02010600030101010101" pitchFamily="2" charset="-122"/>
                </a:rPr>
                <a:t>water</a:t>
              </a:r>
              <a:endParaRPr lang="en-US" altLang="zh-CN" sz="2000" dirty="0">
                <a:ln w="0"/>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29710" name="Rectangle 17"/>
            <p:cNvSpPr>
              <a:spLocks noChangeArrowheads="1"/>
            </p:cNvSpPr>
            <p:nvPr/>
          </p:nvSpPr>
          <p:spPr bwMode="auto">
            <a:xfrm>
              <a:off x="4576" y="816"/>
              <a:ext cx="720" cy="816"/>
            </a:xfrm>
            <a:prstGeom prst="rect">
              <a:avLst/>
            </a:prstGeom>
            <a:solidFill>
              <a:srgbClr val="FFFFFF"/>
            </a:solidFill>
            <a:ln w="25400">
              <a:solidFill>
                <a:srgbClr val="FF0000"/>
              </a:solidFill>
              <a:miter lim="800000"/>
              <a:headEnd/>
              <a:tailEnd/>
            </a:ln>
          </p:spPr>
          <p:txBody>
            <a:bodyPr wrap="none" anchor="ctr"/>
            <a:lstStyle>
              <a:lvl1pPr>
                <a:defRPr sz="2400" b="1">
                  <a:solidFill>
                    <a:schemeClr val="tx1"/>
                  </a:solidFill>
                  <a:latin typeface="Garamond" panose="02020404030301010803" pitchFamily="18" charset="0"/>
                </a:defRPr>
              </a:lvl1pPr>
              <a:lvl2pPr marL="742950" indent="-285750">
                <a:defRPr sz="2400" b="1">
                  <a:solidFill>
                    <a:schemeClr val="tx1"/>
                  </a:solidFill>
                  <a:latin typeface="Garamond" panose="02020404030301010803" pitchFamily="18" charset="0"/>
                </a:defRPr>
              </a:lvl2pPr>
              <a:lvl3pPr marL="1143000" indent="-228600">
                <a:defRPr sz="2400" b="1">
                  <a:solidFill>
                    <a:schemeClr val="tx1"/>
                  </a:solidFill>
                  <a:latin typeface="Garamond" panose="02020404030301010803" pitchFamily="18" charset="0"/>
                </a:defRPr>
              </a:lvl3pPr>
              <a:lvl4pPr marL="1600200" indent="-228600">
                <a:defRPr sz="2400" b="1">
                  <a:solidFill>
                    <a:schemeClr val="tx1"/>
                  </a:solidFill>
                  <a:latin typeface="Garamond" panose="02020404030301010803" pitchFamily="18" charset="0"/>
                </a:defRPr>
              </a:lvl4pPr>
              <a:lvl5pPr marL="2057400" indent="-228600">
                <a:defRPr sz="2400" b="1">
                  <a:solidFill>
                    <a:schemeClr val="tx1"/>
                  </a:solidFill>
                  <a:latin typeface="Garamond" panose="02020404030301010803" pitchFamily="18" charset="0"/>
                </a:defRPr>
              </a:lvl5pPr>
              <a:lvl6pPr marL="2514600" indent="-228600" eaLnBrk="0" fontAlgn="base" hangingPunct="0">
                <a:spcBef>
                  <a:spcPct val="0"/>
                </a:spcBef>
                <a:spcAft>
                  <a:spcPct val="0"/>
                </a:spcAft>
                <a:defRPr sz="2400" b="1">
                  <a:solidFill>
                    <a:schemeClr val="tx1"/>
                  </a:solidFill>
                  <a:latin typeface="Garamond" panose="02020404030301010803" pitchFamily="18" charset="0"/>
                </a:defRPr>
              </a:lvl6pPr>
              <a:lvl7pPr marL="2971800" indent="-228600" eaLnBrk="0" fontAlgn="base" hangingPunct="0">
                <a:spcBef>
                  <a:spcPct val="0"/>
                </a:spcBef>
                <a:spcAft>
                  <a:spcPct val="0"/>
                </a:spcAft>
                <a:defRPr sz="2400" b="1">
                  <a:solidFill>
                    <a:schemeClr val="tx1"/>
                  </a:solidFill>
                  <a:latin typeface="Garamond" panose="02020404030301010803" pitchFamily="18" charset="0"/>
                </a:defRPr>
              </a:lvl7pPr>
              <a:lvl8pPr marL="3429000" indent="-228600" eaLnBrk="0" fontAlgn="base" hangingPunct="0">
                <a:spcBef>
                  <a:spcPct val="0"/>
                </a:spcBef>
                <a:spcAft>
                  <a:spcPct val="0"/>
                </a:spcAft>
                <a:defRPr sz="2400" b="1">
                  <a:solidFill>
                    <a:schemeClr val="tx1"/>
                  </a:solidFill>
                  <a:latin typeface="Garamond" panose="02020404030301010803" pitchFamily="18" charset="0"/>
                </a:defRPr>
              </a:lvl8pPr>
              <a:lvl9pPr marL="3886200" indent="-228600" eaLnBrk="0" fontAlgn="base" hangingPunct="0">
                <a:spcBef>
                  <a:spcPct val="0"/>
                </a:spcBef>
                <a:spcAft>
                  <a:spcPct val="0"/>
                </a:spcAft>
                <a:defRPr sz="2400" b="1">
                  <a:solidFill>
                    <a:schemeClr val="tx1"/>
                  </a:solidFill>
                  <a:latin typeface="Garamond" panose="02020404030301010803" pitchFamily="18" charset="0"/>
                </a:defRPr>
              </a:lvl9pPr>
            </a:lstStyle>
            <a:p>
              <a:pPr algn="ctr"/>
              <a:r>
                <a:rPr lang="en-US" altLang="zh-CN" dirty="0" smtClean="0">
                  <a:solidFill>
                    <a:srgbClr val="FF3300"/>
                  </a:solidFill>
                  <a:ea typeface="宋体" panose="02010600030101010101" pitchFamily="2" charset="-122"/>
                </a:rPr>
                <a:t>heat</a:t>
              </a:r>
              <a:endParaRPr lang="zh-CN" altLang="en-US" dirty="0">
                <a:solidFill>
                  <a:srgbClr val="FF3300"/>
                </a:solidFill>
                <a:ea typeface="宋体" panose="02010600030101010101" pitchFamily="2" charset="-122"/>
              </a:endParaRPr>
            </a:p>
          </p:txBody>
        </p:sp>
        <p:sp>
          <p:nvSpPr>
            <p:cNvPr id="29711" name="Line 18"/>
            <p:cNvSpPr>
              <a:spLocks noChangeShapeType="1"/>
            </p:cNvSpPr>
            <p:nvPr/>
          </p:nvSpPr>
          <p:spPr bwMode="auto">
            <a:xfrm flipV="1">
              <a:off x="5168" y="1632"/>
              <a:ext cx="0" cy="4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12" name="Line 19"/>
            <p:cNvSpPr>
              <a:spLocks noChangeShapeType="1"/>
            </p:cNvSpPr>
            <p:nvPr/>
          </p:nvSpPr>
          <p:spPr bwMode="auto">
            <a:xfrm>
              <a:off x="5168" y="1728"/>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13" name="Text Box 20"/>
            <p:cNvSpPr txBox="1">
              <a:spLocks noChangeArrowheads="1"/>
            </p:cNvSpPr>
            <p:nvPr/>
          </p:nvSpPr>
          <p:spPr bwMode="auto">
            <a:xfrm>
              <a:off x="4640" y="2080"/>
              <a:ext cx="12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Garamond" panose="02020404030301010803" pitchFamily="18" charset="0"/>
                </a:defRPr>
              </a:lvl1pPr>
              <a:lvl2pPr marL="742950" indent="-285750">
                <a:defRPr sz="2400" b="1">
                  <a:solidFill>
                    <a:schemeClr val="tx1"/>
                  </a:solidFill>
                  <a:latin typeface="Garamond" panose="02020404030301010803" pitchFamily="18" charset="0"/>
                </a:defRPr>
              </a:lvl2pPr>
              <a:lvl3pPr marL="1143000" indent="-228600">
                <a:defRPr sz="2400" b="1">
                  <a:solidFill>
                    <a:schemeClr val="tx1"/>
                  </a:solidFill>
                  <a:latin typeface="Garamond" panose="02020404030301010803" pitchFamily="18" charset="0"/>
                </a:defRPr>
              </a:lvl3pPr>
              <a:lvl4pPr marL="1600200" indent="-228600">
                <a:defRPr sz="2400" b="1">
                  <a:solidFill>
                    <a:schemeClr val="tx1"/>
                  </a:solidFill>
                  <a:latin typeface="Garamond" panose="02020404030301010803" pitchFamily="18" charset="0"/>
                </a:defRPr>
              </a:lvl4pPr>
              <a:lvl5pPr marL="2057400" indent="-228600">
                <a:defRPr sz="2400" b="1">
                  <a:solidFill>
                    <a:schemeClr val="tx1"/>
                  </a:solidFill>
                  <a:latin typeface="Garamond" panose="02020404030301010803" pitchFamily="18" charset="0"/>
                </a:defRPr>
              </a:lvl5pPr>
              <a:lvl6pPr marL="2514600" indent="-228600" eaLnBrk="0" fontAlgn="base" hangingPunct="0">
                <a:spcBef>
                  <a:spcPct val="0"/>
                </a:spcBef>
                <a:spcAft>
                  <a:spcPct val="0"/>
                </a:spcAft>
                <a:defRPr sz="2400" b="1">
                  <a:solidFill>
                    <a:schemeClr val="tx1"/>
                  </a:solidFill>
                  <a:latin typeface="Garamond" panose="02020404030301010803" pitchFamily="18" charset="0"/>
                </a:defRPr>
              </a:lvl6pPr>
              <a:lvl7pPr marL="2971800" indent="-228600" eaLnBrk="0" fontAlgn="base" hangingPunct="0">
                <a:spcBef>
                  <a:spcPct val="0"/>
                </a:spcBef>
                <a:spcAft>
                  <a:spcPct val="0"/>
                </a:spcAft>
                <a:defRPr sz="2400" b="1">
                  <a:solidFill>
                    <a:schemeClr val="tx1"/>
                  </a:solidFill>
                  <a:latin typeface="Garamond" panose="02020404030301010803" pitchFamily="18" charset="0"/>
                </a:defRPr>
              </a:lvl7pPr>
              <a:lvl8pPr marL="3429000" indent="-228600" eaLnBrk="0" fontAlgn="base" hangingPunct="0">
                <a:spcBef>
                  <a:spcPct val="0"/>
                </a:spcBef>
                <a:spcAft>
                  <a:spcPct val="0"/>
                </a:spcAft>
                <a:defRPr sz="2400" b="1">
                  <a:solidFill>
                    <a:schemeClr val="tx1"/>
                  </a:solidFill>
                  <a:latin typeface="Garamond" panose="02020404030301010803" pitchFamily="18" charset="0"/>
                </a:defRPr>
              </a:lvl8pPr>
              <a:lvl9pPr marL="3886200" indent="-228600" eaLnBrk="0" fontAlgn="base" hangingPunct="0">
                <a:spcBef>
                  <a:spcPct val="0"/>
                </a:spcBef>
                <a:spcAft>
                  <a:spcPct val="0"/>
                </a:spcAft>
                <a:defRPr sz="2400" b="1">
                  <a:solidFill>
                    <a:schemeClr val="tx1"/>
                  </a:solidFill>
                  <a:latin typeface="Garamond" panose="02020404030301010803" pitchFamily="18" charset="0"/>
                </a:defRPr>
              </a:lvl9pPr>
            </a:lstStyle>
            <a:p>
              <a:pPr algn="ctr">
                <a:spcBef>
                  <a:spcPct val="50000"/>
                </a:spcBef>
              </a:pPr>
              <a:r>
                <a:rPr lang="en-US" altLang="zh-CN" sz="1600" dirty="0" smtClean="0">
                  <a:solidFill>
                    <a:srgbClr val="FF3300"/>
                  </a:solidFill>
                  <a:ea typeface="宋体" panose="02010600030101010101" pitchFamily="2" charset="-122"/>
                </a:rPr>
                <a:t>Hot Water/air</a:t>
              </a:r>
              <a:endParaRPr lang="en-US" altLang="zh-CN" sz="1600" dirty="0">
                <a:solidFill>
                  <a:srgbClr val="FF3300"/>
                </a:solidFill>
                <a:ea typeface="宋体" panose="02010600030101010101" pitchFamily="2" charset="-122"/>
              </a:endParaRPr>
            </a:p>
          </p:txBody>
        </p:sp>
      </p:grpSp>
      <p:sp>
        <p:nvSpPr>
          <p:cNvPr id="29699" name="Rectangle 21"/>
          <p:cNvSpPr>
            <a:spLocks noGrp="1" noChangeArrowheads="1"/>
          </p:cNvSpPr>
          <p:nvPr>
            <p:ph type="title"/>
          </p:nvPr>
        </p:nvSpPr>
        <p:spPr>
          <a:xfrm>
            <a:off x="703263" y="241300"/>
            <a:ext cx="8440737" cy="1206500"/>
          </a:xfrm>
          <a:noFill/>
          <a:extLst>
            <a:ext uri="{909E8E84-426E-40DD-AFC4-6F175D3DCCD1}">
              <a14:hiddenFill xmlns:a14="http://schemas.microsoft.com/office/drawing/2010/main">
                <a:solidFill>
                  <a:schemeClr val="bg1"/>
                </a:solidFill>
              </a14:hiddenFill>
            </a:ext>
          </a:extLst>
        </p:spPr>
        <p:txBody>
          <a:bodyPr>
            <a:normAutofit fontScale="90000"/>
          </a:bodyPr>
          <a:lstStyle/>
          <a:p>
            <a:r>
              <a:rPr lang="en-US" altLang="zh-CN" b="1" dirty="0" smtClean="0">
                <a:solidFill>
                  <a:srgbClr val="333399"/>
                </a:solidFill>
              </a:rPr>
              <a:t>Core</a:t>
            </a:r>
            <a:r>
              <a:rPr lang="en-US" altLang="zh-CN" b="1" dirty="0">
                <a:solidFill>
                  <a:srgbClr val="333399"/>
                </a:solidFill>
              </a:rPr>
              <a:t> technology</a:t>
            </a:r>
            <a:br>
              <a:rPr lang="en-US" altLang="zh-CN" b="1" dirty="0">
                <a:solidFill>
                  <a:srgbClr val="333399"/>
                </a:solidFill>
              </a:rPr>
            </a:br>
            <a:r>
              <a:rPr lang="en-US" altLang="zh-CN" sz="3600" b="1" dirty="0" smtClean="0">
                <a:solidFill>
                  <a:srgbClr val="333399"/>
                </a:solidFill>
              </a:rPr>
              <a:t>we </a:t>
            </a:r>
            <a:r>
              <a:rPr lang="en-US" altLang="zh-CN" sz="3600" b="1" dirty="0" smtClean="0">
                <a:solidFill>
                  <a:srgbClr val="333399"/>
                </a:solidFill>
                <a:ea typeface="宋体" panose="02010600030101010101" pitchFamily="2" charset="-122"/>
              </a:rPr>
              <a:t>can produce heat and cool energy at the same time</a:t>
            </a:r>
          </a:p>
        </p:txBody>
      </p:sp>
    </p:spTree>
    <p:extLst>
      <p:ext uri="{BB962C8B-B14F-4D97-AF65-F5344CB8AC3E}">
        <p14:creationId xmlns:p14="http://schemas.microsoft.com/office/powerpoint/2010/main" val="2184262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852294"/>
            <a:ext cx="7886700" cy="1325563"/>
          </a:xfrm>
        </p:spPr>
        <p:txBody>
          <a:bodyPr/>
          <a:lstStyle/>
          <a:p>
            <a:r>
              <a:rPr lang="en-US" altLang="zh-CN" dirty="0" smtClean="0"/>
              <a:t>Ⅳ APPLICATIONS </a:t>
            </a:r>
            <a:r>
              <a:rPr lang="en-US" altLang="zh-CN" dirty="0"/>
              <a:t>OF CO2 HEAT-PUMP IN NORTHERN CHINA</a:t>
            </a:r>
            <a:endParaRPr lang="zh-CN" altLang="en-US" dirty="0"/>
          </a:p>
        </p:txBody>
      </p:sp>
      <p:sp>
        <p:nvSpPr>
          <p:cNvPr id="3" name="内容占位符 2"/>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3695618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a:bodyPr>
          <a:lstStyle/>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r>
              <a:rPr lang="en-US" altLang="zh-CN" dirty="0" smtClean="0"/>
              <a:t>12 RMS/m2 in </a:t>
            </a:r>
            <a:r>
              <a:rPr lang="en-US" altLang="zh-CN" dirty="0"/>
              <a:t>Zhengzhou for the </a:t>
            </a:r>
            <a:r>
              <a:rPr lang="en-US" altLang="zh-CN" dirty="0" smtClean="0"/>
              <a:t>entire heating </a:t>
            </a:r>
            <a:r>
              <a:rPr lang="en-US" altLang="zh-CN" dirty="0"/>
              <a:t>season</a:t>
            </a:r>
            <a:endParaRPr lang="zh-CN" altLang="en-US" dirty="0"/>
          </a:p>
        </p:txBody>
      </p:sp>
      <p:pic>
        <p:nvPicPr>
          <p:cNvPr id="4" name="图片 3"/>
          <p:cNvPicPr>
            <a:picLocks noChangeAspect="1"/>
          </p:cNvPicPr>
          <p:nvPr/>
        </p:nvPicPr>
        <p:blipFill>
          <a:blip r:embed="rId3"/>
          <a:stretch>
            <a:fillRect/>
          </a:stretch>
        </p:blipFill>
        <p:spPr>
          <a:xfrm>
            <a:off x="586025" y="1690689"/>
            <a:ext cx="7929325" cy="3775869"/>
          </a:xfrm>
          <a:prstGeom prst="rect">
            <a:avLst/>
          </a:prstGeom>
        </p:spPr>
      </p:pic>
      <p:sp>
        <p:nvSpPr>
          <p:cNvPr id="7" name="标题 1"/>
          <p:cNvSpPr>
            <a:spLocks noGrp="1"/>
          </p:cNvSpPr>
          <p:nvPr/>
        </p:nvSpPr>
        <p:spPr>
          <a:xfrm>
            <a:off x="314325" y="365126"/>
            <a:ext cx="8515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1. Winter heating &amp; Summer cooling</a:t>
            </a:r>
            <a:endParaRPr lang="zh-CN" altLang="en-US" dirty="0"/>
          </a:p>
        </p:txBody>
      </p:sp>
    </p:spTree>
    <p:extLst>
      <p:ext uri="{BB962C8B-B14F-4D97-AF65-F5344CB8AC3E}">
        <p14:creationId xmlns:p14="http://schemas.microsoft.com/office/powerpoint/2010/main" val="303041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5770" y="306784"/>
            <a:ext cx="8515350" cy="1325563"/>
          </a:xfrm>
        </p:spPr>
        <p:txBody>
          <a:bodyPr/>
          <a:lstStyle/>
          <a:p>
            <a:r>
              <a:rPr lang="en-US" altLang="zh-CN" dirty="0"/>
              <a:t>1. Winter heating &amp; Summer cooling</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3"/>
          <a:stretch>
            <a:fillRect/>
          </a:stretch>
        </p:blipFill>
        <p:spPr>
          <a:xfrm>
            <a:off x="1409700" y="1439069"/>
            <a:ext cx="6324600" cy="5124450"/>
          </a:xfrm>
          <a:prstGeom prst="rect">
            <a:avLst/>
          </a:prstGeom>
        </p:spPr>
      </p:pic>
      <p:sp>
        <p:nvSpPr>
          <p:cNvPr id="5" name="文本框 4"/>
          <p:cNvSpPr txBox="1"/>
          <p:nvPr/>
        </p:nvSpPr>
        <p:spPr>
          <a:xfrm>
            <a:off x="1603366" y="1632347"/>
            <a:ext cx="3100079" cy="369332"/>
          </a:xfrm>
          <a:prstGeom prst="rect">
            <a:avLst/>
          </a:prstGeom>
          <a:noFill/>
        </p:spPr>
        <p:txBody>
          <a:bodyPr wrap="none" rtlCol="0">
            <a:spAutoFit/>
          </a:bodyPr>
          <a:lstStyle/>
          <a:p>
            <a:r>
              <a:rPr lang="en-US" altLang="zh-CN" dirty="0"/>
              <a:t>fan coil air-conditioning system</a:t>
            </a:r>
            <a:endParaRPr lang="zh-CN" altLang="en-US" dirty="0"/>
          </a:p>
        </p:txBody>
      </p:sp>
    </p:spTree>
    <p:extLst>
      <p:ext uri="{BB962C8B-B14F-4D97-AF65-F5344CB8AC3E}">
        <p14:creationId xmlns:p14="http://schemas.microsoft.com/office/powerpoint/2010/main" val="181234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ⅠBACKGROUND</a:t>
            </a:r>
            <a:endParaRPr lang="zh-CN" altLang="en-US" dirty="0"/>
          </a:p>
        </p:txBody>
      </p:sp>
      <p:sp>
        <p:nvSpPr>
          <p:cNvPr id="3" name="内容占位符 2"/>
          <p:cNvSpPr>
            <a:spLocks noGrp="1"/>
          </p:cNvSpPr>
          <p:nvPr>
            <p:ph idx="1"/>
          </p:nvPr>
        </p:nvSpPr>
        <p:spPr/>
        <p:txBody>
          <a:bodyPr/>
          <a:lstStyle/>
          <a:p>
            <a:r>
              <a:rPr lang="en-US" altLang="zh-CN" dirty="0" smtClean="0"/>
              <a:t>OUR  ENTREPRENEUR GROUP</a:t>
            </a:r>
          </a:p>
          <a:p>
            <a:pPr marL="514350" indent="-514350">
              <a:buAutoNum type="arabicPeriod"/>
            </a:pPr>
            <a:r>
              <a:rPr lang="en-US" altLang="zh-CN" dirty="0" smtClean="0"/>
              <a:t>Professor Zhang (CTO, Expert at Heat Pump</a:t>
            </a:r>
            <a:r>
              <a:rPr lang="en-US" altLang="zh-CN" dirty="0"/>
              <a:t>, Inventor of </a:t>
            </a:r>
            <a:r>
              <a:rPr lang="en-US" altLang="zh-CN" dirty="0" smtClean="0"/>
              <a:t>the ultra-low </a:t>
            </a:r>
            <a:r>
              <a:rPr lang="en-US" altLang="zh-CN" dirty="0"/>
              <a:t>CO</a:t>
            </a:r>
            <a:r>
              <a:rPr lang="en-US" altLang="zh-CN" sz="2000" dirty="0"/>
              <a:t>2</a:t>
            </a:r>
            <a:r>
              <a:rPr lang="en-US" altLang="zh-CN" dirty="0"/>
              <a:t> air source heat </a:t>
            </a:r>
            <a:r>
              <a:rPr lang="en-US" altLang="zh-CN" dirty="0" smtClean="0"/>
              <a:t>pump)</a:t>
            </a:r>
          </a:p>
          <a:p>
            <a:pPr marL="514350" indent="-514350">
              <a:buAutoNum type="arabicPeriod"/>
            </a:pPr>
            <a:r>
              <a:rPr lang="en-US" altLang="zh-CN" dirty="0" err="1" smtClean="0"/>
              <a:t>Youhua</a:t>
            </a:r>
            <a:r>
              <a:rPr lang="en-US" altLang="zh-CN" dirty="0" smtClean="0"/>
              <a:t> Tian (“</a:t>
            </a:r>
            <a:r>
              <a:rPr lang="en-US" altLang="zh-CN" dirty="0" err="1" smtClean="0"/>
              <a:t>CIO”,Urban</a:t>
            </a:r>
            <a:r>
              <a:rPr lang="en-US" altLang="zh-CN" dirty="0" smtClean="0"/>
              <a:t> and Environmental Sciences, PKU)</a:t>
            </a:r>
          </a:p>
          <a:p>
            <a:pPr marL="514350" indent="-514350">
              <a:buFont typeface="Arial" panose="020B0604020202020204" pitchFamily="34" charset="0"/>
              <a:buAutoNum type="arabicPeriod"/>
            </a:pPr>
            <a:r>
              <a:rPr lang="en-US" altLang="zh-CN" dirty="0" err="1" smtClean="0"/>
              <a:t>Zhenguo</a:t>
            </a:r>
            <a:r>
              <a:rPr lang="en-US" altLang="zh-CN" dirty="0" smtClean="0"/>
              <a:t> Zhang(CEO, Former General</a:t>
            </a:r>
            <a:r>
              <a:rPr lang="en-US" altLang="zh-CN" dirty="0"/>
              <a:t> </a:t>
            </a:r>
            <a:r>
              <a:rPr lang="en-US" altLang="zh-CN" dirty="0" smtClean="0"/>
              <a:t>Manager of </a:t>
            </a:r>
            <a:r>
              <a:rPr lang="en-US" altLang="zh-CN" dirty="0" err="1" smtClean="0"/>
              <a:t>Xuyue</a:t>
            </a:r>
            <a:r>
              <a:rPr lang="en-US" altLang="zh-CN" dirty="0" smtClean="0"/>
              <a:t>--</a:t>
            </a:r>
            <a:r>
              <a:rPr lang="zh-CN" altLang="en-US" dirty="0" smtClean="0"/>
              <a:t>河北旭跃实业集团有限公司</a:t>
            </a:r>
            <a:r>
              <a:rPr lang="en-US" altLang="zh-CN" dirty="0" smtClean="0"/>
              <a:t>)</a:t>
            </a:r>
          </a:p>
          <a:p>
            <a:pPr marL="514350" indent="-514350">
              <a:buAutoNum type="arabicPeriod"/>
            </a:pPr>
            <a:r>
              <a:rPr lang="en-US" altLang="zh-CN" dirty="0"/>
              <a:t>Bo </a:t>
            </a:r>
            <a:r>
              <a:rPr lang="en-US" altLang="zh-CN" dirty="0" smtClean="0"/>
              <a:t>Hu(CFO)</a:t>
            </a:r>
          </a:p>
          <a:p>
            <a:pPr marL="514350" indent="-514350">
              <a:buAutoNum type="arabicPeriod"/>
            </a:pPr>
            <a:endParaRPr lang="zh-CN" altLang="en-US" dirty="0"/>
          </a:p>
        </p:txBody>
      </p:sp>
    </p:spTree>
    <p:extLst>
      <p:ext uri="{BB962C8B-B14F-4D97-AF65-F5344CB8AC3E}">
        <p14:creationId xmlns:p14="http://schemas.microsoft.com/office/powerpoint/2010/main" val="3090102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Industry</a:t>
            </a:r>
            <a:endParaRPr lang="zh-CN" altLang="en-US" dirty="0"/>
          </a:p>
        </p:txBody>
      </p:sp>
      <p:sp>
        <p:nvSpPr>
          <p:cNvPr id="3" name="内容占位符 2"/>
          <p:cNvSpPr>
            <a:spLocks noGrp="1"/>
          </p:cNvSpPr>
          <p:nvPr>
            <p:ph idx="1"/>
          </p:nvPr>
        </p:nvSpPr>
        <p:spPr/>
        <p:txBody>
          <a:bodyPr/>
          <a:lstStyle/>
          <a:p>
            <a:r>
              <a:rPr lang="en-US" altLang="zh-CN" dirty="0" smtClean="0"/>
              <a:t>Widely used in factories which need heating and cooling at the same time, </a:t>
            </a:r>
            <a:r>
              <a:rPr lang="en-US" altLang="zh-CN" dirty="0"/>
              <a:t>especially </a:t>
            </a:r>
            <a:r>
              <a:rPr lang="en-US" altLang="zh-CN" dirty="0" smtClean="0"/>
              <a:t>high-temperature water (&gt;70</a:t>
            </a:r>
            <a:r>
              <a:rPr lang="zh-CN" altLang="en-US" dirty="0" smtClean="0"/>
              <a:t>℃</a:t>
            </a:r>
            <a:r>
              <a:rPr lang="en-US" altLang="zh-CN" dirty="0" smtClean="0"/>
              <a:t>) and low-temperature air/liquid (&lt;-20</a:t>
            </a:r>
            <a:r>
              <a:rPr lang="zh-CN" altLang="en-US" dirty="0" smtClean="0"/>
              <a:t>℃</a:t>
            </a:r>
            <a:r>
              <a:rPr lang="en-US" altLang="zh-CN" dirty="0" smtClean="0"/>
              <a:t>)</a:t>
            </a:r>
          </a:p>
        </p:txBody>
      </p:sp>
      <p:sp>
        <p:nvSpPr>
          <p:cNvPr id="4" name="文本框 9"/>
          <p:cNvSpPr txBox="1"/>
          <p:nvPr/>
        </p:nvSpPr>
        <p:spPr>
          <a:xfrm>
            <a:off x="353708" y="4550519"/>
            <a:ext cx="8436583" cy="1077218"/>
          </a:xfrm>
          <a:prstGeom prst="rect">
            <a:avLst/>
          </a:prstGeom>
          <a:solidFill>
            <a:srgbClr val="FF00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smtClean="0"/>
              <a:t>When PM2.5 over 400, all companies making smog are forced </a:t>
            </a:r>
            <a:r>
              <a:rPr lang="en-US" altLang="zh-CN" sz="3200" b="1" dirty="0"/>
              <a:t>to </a:t>
            </a:r>
            <a:r>
              <a:rPr lang="en-US" altLang="zh-CN" sz="3200" b="1" dirty="0" smtClean="0"/>
              <a:t>STOP PRODUCTION</a:t>
            </a:r>
            <a:endParaRPr lang="zh-CN" altLang="en-US" sz="3200" b="1" dirty="0"/>
          </a:p>
        </p:txBody>
      </p:sp>
    </p:spTree>
    <p:extLst>
      <p:ext uri="{BB962C8B-B14F-4D97-AF65-F5344CB8AC3E}">
        <p14:creationId xmlns:p14="http://schemas.microsoft.com/office/powerpoint/2010/main" val="24720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Slaughterhouse</a:t>
            </a:r>
            <a:endParaRPr lang="zh-CN" altLang="en-US" dirty="0"/>
          </a:p>
        </p:txBody>
      </p:sp>
      <p:sp>
        <p:nvSpPr>
          <p:cNvPr id="3" name="内容占位符 2"/>
          <p:cNvSpPr>
            <a:spLocks noGrp="1"/>
          </p:cNvSpPr>
          <p:nvPr>
            <p:ph idx="1"/>
          </p:nvPr>
        </p:nvSpPr>
        <p:spPr/>
        <p:txBody>
          <a:bodyPr/>
          <a:lstStyle/>
          <a:p>
            <a:r>
              <a:rPr lang="en-US" altLang="zh-CN" dirty="0" smtClean="0"/>
              <a:t>Needs 65</a:t>
            </a:r>
            <a:r>
              <a:rPr lang="zh-CN" altLang="en-US" dirty="0" smtClean="0"/>
              <a:t>℃ </a:t>
            </a:r>
            <a:r>
              <a:rPr lang="en-US" altLang="zh-CN" dirty="0" smtClean="0"/>
              <a:t>hot water for washing and 0</a:t>
            </a:r>
            <a:r>
              <a:rPr lang="zh-CN" altLang="en-US" dirty="0" smtClean="0"/>
              <a:t>℃ </a:t>
            </a:r>
            <a:r>
              <a:rPr lang="en-US" altLang="zh-CN" dirty="0" smtClean="0"/>
              <a:t>cold air for keeping</a:t>
            </a:r>
            <a:r>
              <a:rPr lang="zh-CN" altLang="en-US" dirty="0" smtClean="0"/>
              <a:t> </a:t>
            </a:r>
            <a:r>
              <a:rPr lang="en-US" altLang="zh-CN" dirty="0" smtClean="0"/>
              <a:t>fresh meat</a:t>
            </a:r>
          </a:p>
          <a:p>
            <a:r>
              <a:rPr lang="en-US" altLang="zh-CN" dirty="0"/>
              <a:t>They </a:t>
            </a:r>
            <a:r>
              <a:rPr lang="en-US" altLang="zh-CN" dirty="0" smtClean="0"/>
              <a:t>used </a:t>
            </a:r>
            <a:r>
              <a:rPr lang="en-US" altLang="zh-CN" dirty="0"/>
              <a:t>coal-fired boilers </a:t>
            </a:r>
            <a:r>
              <a:rPr lang="en-US" altLang="zh-CN" dirty="0" smtClean="0"/>
              <a:t>(prohibited now) to get </a:t>
            </a:r>
            <a:r>
              <a:rPr lang="en-US" altLang="zh-CN" dirty="0"/>
              <a:t>hot water and </a:t>
            </a:r>
            <a:r>
              <a:rPr lang="en-US" altLang="zh-CN" dirty="0" smtClean="0"/>
              <a:t>air refrigerator to get cold air </a:t>
            </a:r>
            <a:endParaRPr lang="en-US" altLang="zh-CN" dirty="0"/>
          </a:p>
          <a:p>
            <a:r>
              <a:rPr lang="en-US" altLang="zh-CN" dirty="0" smtClean="0"/>
              <a:t>Saving 1 million RMB each year </a:t>
            </a:r>
          </a:p>
        </p:txBody>
      </p:sp>
      <p:pic>
        <p:nvPicPr>
          <p:cNvPr id="4" name="内容占位符 3"/>
          <p:cNvPicPr>
            <a:picLocks noChangeAspect="1"/>
          </p:cNvPicPr>
          <p:nvPr/>
        </p:nvPicPr>
        <p:blipFill>
          <a:blip r:embed="rId3"/>
          <a:stretch>
            <a:fillRect/>
          </a:stretch>
        </p:blipFill>
        <p:spPr>
          <a:xfrm>
            <a:off x="5479542" y="4001294"/>
            <a:ext cx="3328416" cy="2477158"/>
          </a:xfrm>
          <a:prstGeom prst="rect">
            <a:avLst/>
          </a:prstGeom>
        </p:spPr>
      </p:pic>
      <p:pic>
        <p:nvPicPr>
          <p:cNvPr id="5" name="图片 4"/>
          <p:cNvPicPr>
            <a:picLocks noChangeAspect="1"/>
          </p:cNvPicPr>
          <p:nvPr/>
        </p:nvPicPr>
        <p:blipFill>
          <a:blip r:embed="rId4"/>
          <a:stretch>
            <a:fillRect/>
          </a:stretch>
        </p:blipFill>
        <p:spPr>
          <a:xfrm>
            <a:off x="628650" y="4706248"/>
            <a:ext cx="8387334" cy="4954316"/>
          </a:xfrm>
          <a:prstGeom prst="rect">
            <a:avLst/>
          </a:prstGeom>
        </p:spPr>
      </p:pic>
    </p:spTree>
    <p:extLst>
      <p:ext uri="{BB962C8B-B14F-4D97-AF65-F5344CB8AC3E}">
        <p14:creationId xmlns:p14="http://schemas.microsoft.com/office/powerpoint/2010/main" val="383979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Chemical Plants</a:t>
            </a:r>
            <a:endParaRPr lang="zh-CN" altLang="en-US" dirty="0"/>
          </a:p>
        </p:txBody>
      </p:sp>
      <p:sp>
        <p:nvSpPr>
          <p:cNvPr id="3" name="内容占位符 2"/>
          <p:cNvSpPr>
            <a:spLocks noGrp="1"/>
          </p:cNvSpPr>
          <p:nvPr>
            <p:ph idx="1"/>
          </p:nvPr>
        </p:nvSpPr>
        <p:spPr/>
        <p:txBody>
          <a:bodyPr/>
          <a:lstStyle/>
          <a:p>
            <a:r>
              <a:rPr lang="en-US" altLang="zh-CN" dirty="0" smtClean="0"/>
              <a:t>Each production line </a:t>
            </a:r>
            <a:r>
              <a:rPr lang="en-US" altLang="zh-CN" dirty="0"/>
              <a:t>n</a:t>
            </a:r>
            <a:r>
              <a:rPr lang="en-US" altLang="zh-CN" dirty="0" smtClean="0"/>
              <a:t>eeds 100T 90</a:t>
            </a:r>
            <a:r>
              <a:rPr lang="zh-CN" altLang="en-US" dirty="0" smtClean="0"/>
              <a:t>℃ </a:t>
            </a:r>
            <a:r>
              <a:rPr lang="en-US" altLang="zh-CN" dirty="0" smtClean="0"/>
              <a:t>hot-water </a:t>
            </a:r>
            <a:r>
              <a:rPr lang="en-US" altLang="zh-CN" dirty="0"/>
              <a:t>to accelerate chemical </a:t>
            </a:r>
            <a:r>
              <a:rPr lang="en-US" altLang="zh-CN" dirty="0" smtClean="0"/>
              <a:t>reactions and 400T 40</a:t>
            </a:r>
            <a:r>
              <a:rPr lang="zh-CN" altLang="en-US" dirty="0" smtClean="0"/>
              <a:t>℃ </a:t>
            </a:r>
            <a:r>
              <a:rPr lang="en-US" altLang="zh-CN" dirty="0" smtClean="0"/>
              <a:t>cold-water </a:t>
            </a:r>
            <a:r>
              <a:rPr lang="en-US" altLang="zh-CN" dirty="0"/>
              <a:t>to </a:t>
            </a:r>
            <a:r>
              <a:rPr lang="en-US" altLang="zh-CN" dirty="0" smtClean="0"/>
              <a:t>prevent explosion. Also needs 200T -20 </a:t>
            </a:r>
            <a:r>
              <a:rPr lang="zh-CN" altLang="en-US" dirty="0" smtClean="0"/>
              <a:t>℃ </a:t>
            </a:r>
            <a:r>
              <a:rPr lang="en-US" altLang="zh-CN" dirty="0" smtClean="0"/>
              <a:t>cold liquid to keep products.</a:t>
            </a:r>
          </a:p>
          <a:p>
            <a:r>
              <a:rPr lang="en-US" altLang="zh-CN" dirty="0" smtClean="0"/>
              <a:t>Saving them 6-8 million RMB each year</a:t>
            </a:r>
            <a:endParaRPr lang="zh-CN" altLang="en-US" dirty="0"/>
          </a:p>
        </p:txBody>
      </p:sp>
      <p:pic>
        <p:nvPicPr>
          <p:cNvPr id="5" name="图片 4"/>
          <p:cNvPicPr>
            <a:picLocks noChangeAspect="1"/>
          </p:cNvPicPr>
          <p:nvPr/>
        </p:nvPicPr>
        <p:blipFill>
          <a:blip r:embed="rId3"/>
          <a:stretch>
            <a:fillRect/>
          </a:stretch>
        </p:blipFill>
        <p:spPr>
          <a:xfrm>
            <a:off x="4604741" y="4002534"/>
            <a:ext cx="4539259" cy="2855466"/>
          </a:xfrm>
          <a:prstGeom prst="rect">
            <a:avLst/>
          </a:prstGeom>
        </p:spPr>
      </p:pic>
    </p:spTree>
    <p:extLst>
      <p:ext uri="{BB962C8B-B14F-4D97-AF65-F5344CB8AC3E}">
        <p14:creationId xmlns:p14="http://schemas.microsoft.com/office/powerpoint/2010/main" val="78665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Farms </a:t>
            </a:r>
            <a:endParaRPr lang="zh-CN" altLang="en-US" dirty="0"/>
          </a:p>
        </p:txBody>
      </p:sp>
      <p:sp>
        <p:nvSpPr>
          <p:cNvPr id="3" name="内容占位符 2"/>
          <p:cNvSpPr>
            <a:spLocks noGrp="1"/>
          </p:cNvSpPr>
          <p:nvPr>
            <p:ph idx="1"/>
          </p:nvPr>
        </p:nvSpPr>
        <p:spPr/>
        <p:txBody>
          <a:bodyPr/>
          <a:lstStyle/>
          <a:p>
            <a:r>
              <a:rPr lang="en-US" altLang="zh-CN" dirty="0"/>
              <a:t>Slaughterhouse</a:t>
            </a:r>
          </a:p>
          <a:p>
            <a:r>
              <a:rPr lang="en-US" altLang="zh-CN" dirty="0"/>
              <a:t>Keep fresh meat</a:t>
            </a:r>
          </a:p>
          <a:p>
            <a:r>
              <a:rPr lang="en-US" altLang="zh-CN" dirty="0"/>
              <a:t>Keep the </a:t>
            </a:r>
            <a:r>
              <a:rPr lang="en-US" altLang="zh-CN" dirty="0" smtClean="0"/>
              <a:t>Coop, Piggery </a:t>
            </a:r>
            <a:r>
              <a:rPr lang="en-US" altLang="zh-CN" dirty="0"/>
              <a:t>cool</a:t>
            </a:r>
            <a:endParaRPr lang="zh-CN" altLang="en-US" dirty="0"/>
          </a:p>
          <a:p>
            <a:endParaRPr lang="zh-CN" altLang="en-US" dirty="0"/>
          </a:p>
        </p:txBody>
      </p:sp>
      <p:pic>
        <p:nvPicPr>
          <p:cNvPr id="4" name="图片 3"/>
          <p:cNvPicPr>
            <a:picLocks noChangeAspect="1"/>
          </p:cNvPicPr>
          <p:nvPr/>
        </p:nvPicPr>
        <p:blipFill>
          <a:blip r:embed="rId3"/>
          <a:stretch>
            <a:fillRect/>
          </a:stretch>
        </p:blipFill>
        <p:spPr>
          <a:xfrm>
            <a:off x="2295715" y="590234"/>
            <a:ext cx="3343275" cy="723900"/>
          </a:xfrm>
          <a:prstGeom prst="rect">
            <a:avLst/>
          </a:prstGeom>
        </p:spPr>
      </p:pic>
      <p:pic>
        <p:nvPicPr>
          <p:cNvPr id="5" name="图片 4"/>
          <p:cNvPicPr>
            <a:picLocks noChangeAspect="1"/>
          </p:cNvPicPr>
          <p:nvPr/>
        </p:nvPicPr>
        <p:blipFill>
          <a:blip r:embed="rId4"/>
          <a:stretch>
            <a:fillRect/>
          </a:stretch>
        </p:blipFill>
        <p:spPr>
          <a:xfrm>
            <a:off x="2295715" y="3476116"/>
            <a:ext cx="5057775" cy="3190875"/>
          </a:xfrm>
          <a:prstGeom prst="rect">
            <a:avLst/>
          </a:prstGeom>
        </p:spPr>
      </p:pic>
    </p:spTree>
    <p:extLst>
      <p:ext uri="{BB962C8B-B14F-4D97-AF65-F5344CB8AC3E}">
        <p14:creationId xmlns:p14="http://schemas.microsoft.com/office/powerpoint/2010/main" val="1022434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Dairies</a:t>
            </a:r>
          </a:p>
        </p:txBody>
      </p:sp>
      <p:sp>
        <p:nvSpPr>
          <p:cNvPr id="3" name="内容占位符 2"/>
          <p:cNvSpPr>
            <a:spLocks noGrp="1"/>
          </p:cNvSpPr>
          <p:nvPr>
            <p:ph idx="1"/>
          </p:nvPr>
        </p:nvSpPr>
        <p:spPr/>
        <p:txBody>
          <a:bodyPr/>
          <a:lstStyle/>
          <a:p>
            <a:r>
              <a:rPr lang="en-US" altLang="zh-CN" dirty="0" smtClean="0"/>
              <a:t>Pasteurization 60~90</a:t>
            </a:r>
            <a:r>
              <a:rPr lang="zh-CN" altLang="en-US" dirty="0" smtClean="0"/>
              <a:t>℃ </a:t>
            </a:r>
            <a:r>
              <a:rPr lang="en-US" altLang="zh-CN" dirty="0" smtClean="0"/>
              <a:t>hot water</a:t>
            </a:r>
          </a:p>
          <a:p>
            <a:r>
              <a:rPr lang="en-US" altLang="zh-CN" dirty="0"/>
              <a:t>Milk &amp; Yogurt </a:t>
            </a:r>
            <a:r>
              <a:rPr lang="en-US" altLang="zh-CN" dirty="0" smtClean="0"/>
              <a:t>refrigerate 4</a:t>
            </a:r>
            <a:r>
              <a:rPr lang="zh-CN" altLang="en-US" dirty="0" smtClean="0"/>
              <a:t>℃ </a:t>
            </a:r>
            <a:endParaRPr lang="en-US" altLang="zh-CN" dirty="0" smtClean="0"/>
          </a:p>
          <a:p>
            <a:r>
              <a:rPr lang="en-US" altLang="zh-CN" dirty="0" smtClean="0"/>
              <a:t>Produce ice cream</a:t>
            </a:r>
            <a:endParaRPr lang="zh-CN" altLang="en-US" dirty="0"/>
          </a:p>
        </p:txBody>
      </p:sp>
      <p:pic>
        <p:nvPicPr>
          <p:cNvPr id="4" name="图片 3"/>
          <p:cNvPicPr>
            <a:picLocks noChangeAspect="1"/>
          </p:cNvPicPr>
          <p:nvPr/>
        </p:nvPicPr>
        <p:blipFill>
          <a:blip r:embed="rId2"/>
          <a:stretch>
            <a:fillRect/>
          </a:stretch>
        </p:blipFill>
        <p:spPr>
          <a:xfrm>
            <a:off x="2375154" y="535782"/>
            <a:ext cx="1943100" cy="638175"/>
          </a:xfrm>
          <a:prstGeom prst="rect">
            <a:avLst/>
          </a:prstGeom>
        </p:spPr>
      </p:pic>
      <p:pic>
        <p:nvPicPr>
          <p:cNvPr id="5" name="图片 4"/>
          <p:cNvPicPr>
            <a:picLocks noChangeAspect="1"/>
          </p:cNvPicPr>
          <p:nvPr/>
        </p:nvPicPr>
        <p:blipFill>
          <a:blip r:embed="rId3"/>
          <a:stretch>
            <a:fillRect/>
          </a:stretch>
        </p:blipFill>
        <p:spPr>
          <a:xfrm>
            <a:off x="4773549" y="3873490"/>
            <a:ext cx="4173817" cy="2113733"/>
          </a:xfrm>
          <a:prstGeom prst="rect">
            <a:avLst/>
          </a:prstGeom>
        </p:spPr>
      </p:pic>
      <p:pic>
        <p:nvPicPr>
          <p:cNvPr id="6" name="图片 5"/>
          <p:cNvPicPr>
            <a:picLocks noChangeAspect="1"/>
          </p:cNvPicPr>
          <p:nvPr/>
        </p:nvPicPr>
        <p:blipFill>
          <a:blip r:embed="rId4"/>
          <a:stretch>
            <a:fillRect/>
          </a:stretch>
        </p:blipFill>
        <p:spPr>
          <a:xfrm>
            <a:off x="196634" y="3873491"/>
            <a:ext cx="3941826" cy="2113733"/>
          </a:xfrm>
          <a:prstGeom prst="rect">
            <a:avLst/>
          </a:prstGeom>
        </p:spPr>
      </p:pic>
    </p:spTree>
    <p:extLst>
      <p:ext uri="{BB962C8B-B14F-4D97-AF65-F5344CB8AC3E}">
        <p14:creationId xmlns:p14="http://schemas.microsoft.com/office/powerpoint/2010/main" val="1578647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Others</a:t>
            </a:r>
            <a:endParaRPr lang="zh-CN" altLang="en-US" dirty="0"/>
          </a:p>
        </p:txBody>
      </p:sp>
      <p:sp>
        <p:nvSpPr>
          <p:cNvPr id="3" name="内容占位符 2"/>
          <p:cNvSpPr>
            <a:spLocks noGrp="1"/>
          </p:cNvSpPr>
          <p:nvPr>
            <p:ph idx="1"/>
          </p:nvPr>
        </p:nvSpPr>
        <p:spPr/>
        <p:txBody>
          <a:bodyPr/>
          <a:lstStyle/>
          <a:p>
            <a:r>
              <a:rPr lang="en-US" altLang="zh-CN" dirty="0" smtClean="0"/>
              <a:t>Supermarkets( keep warm, needs cold for meat and milk )</a:t>
            </a:r>
          </a:p>
          <a:p>
            <a:r>
              <a:rPr lang="en-US" altLang="zh-CN" dirty="0" smtClean="0"/>
              <a:t>Food Factory (hot water to produce, cold environment to keep food)</a:t>
            </a:r>
            <a:endParaRPr lang="en-US" altLang="zh-CN" dirty="0"/>
          </a:p>
          <a:p>
            <a:r>
              <a:rPr lang="en-US" altLang="zh-CN" dirty="0" smtClean="0"/>
              <a:t>Hotel (hot-water)</a:t>
            </a:r>
          </a:p>
          <a:p>
            <a:r>
              <a:rPr lang="en-US" altLang="zh-CN" dirty="0" smtClean="0"/>
              <a:t>Schools</a:t>
            </a:r>
          </a:p>
          <a:p>
            <a:pPr marL="0" indent="0">
              <a:buNone/>
            </a:pPr>
            <a:r>
              <a:rPr lang="en-US" altLang="zh-CN" dirty="0" smtClean="0"/>
              <a:t>   …</a:t>
            </a:r>
          </a:p>
          <a:p>
            <a:endParaRPr lang="en-US" altLang="zh-CN" dirty="0" smtClean="0"/>
          </a:p>
          <a:p>
            <a:endParaRPr lang="zh-CN" altLang="en-US" dirty="0"/>
          </a:p>
        </p:txBody>
      </p:sp>
    </p:spTree>
    <p:extLst>
      <p:ext uri="{BB962C8B-B14F-4D97-AF65-F5344CB8AC3E}">
        <p14:creationId xmlns:p14="http://schemas.microsoft.com/office/powerpoint/2010/main" val="4189463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6714" y="3510662"/>
            <a:ext cx="7886700" cy="1325563"/>
          </a:xfrm>
        </p:spPr>
        <p:txBody>
          <a:bodyPr/>
          <a:lstStyle/>
          <a:p>
            <a:r>
              <a:rPr lang="en-US" altLang="zh-CN" dirty="0" smtClean="0"/>
              <a:t>THANK YOU !</a:t>
            </a:r>
            <a:endParaRPr lang="zh-CN" altLang="en-US" dirty="0"/>
          </a:p>
        </p:txBody>
      </p:sp>
    </p:spTree>
    <p:extLst>
      <p:ext uri="{BB962C8B-B14F-4D97-AF65-F5344CB8AC3E}">
        <p14:creationId xmlns:p14="http://schemas.microsoft.com/office/powerpoint/2010/main" val="3087407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ⅠBACKGROUND</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628650" y="1825624"/>
            <a:ext cx="7919806" cy="4206685"/>
          </a:xfrm>
          <a:prstGeom prst="rect">
            <a:avLst/>
          </a:prstGeom>
        </p:spPr>
      </p:pic>
      <p:pic>
        <p:nvPicPr>
          <p:cNvPr id="5" name="图片 4"/>
          <p:cNvPicPr>
            <a:picLocks noChangeAspect="1"/>
          </p:cNvPicPr>
          <p:nvPr/>
        </p:nvPicPr>
        <p:blipFill>
          <a:blip r:embed="rId4"/>
          <a:stretch>
            <a:fillRect/>
          </a:stretch>
        </p:blipFill>
        <p:spPr>
          <a:xfrm>
            <a:off x="6391275" y="4427704"/>
            <a:ext cx="2105025" cy="704850"/>
          </a:xfrm>
          <a:prstGeom prst="rect">
            <a:avLst/>
          </a:prstGeom>
        </p:spPr>
      </p:pic>
      <p:pic>
        <p:nvPicPr>
          <p:cNvPr id="6" name="图片 5"/>
          <p:cNvPicPr>
            <a:picLocks noChangeAspect="1"/>
          </p:cNvPicPr>
          <p:nvPr/>
        </p:nvPicPr>
        <p:blipFill>
          <a:blip r:embed="rId5"/>
          <a:stretch>
            <a:fillRect/>
          </a:stretch>
        </p:blipFill>
        <p:spPr>
          <a:xfrm>
            <a:off x="6391275" y="5147374"/>
            <a:ext cx="2105025" cy="638175"/>
          </a:xfrm>
          <a:prstGeom prst="rect">
            <a:avLst/>
          </a:prstGeom>
        </p:spPr>
      </p:pic>
      <p:pic>
        <p:nvPicPr>
          <p:cNvPr id="7" name="图片 6"/>
          <p:cNvPicPr>
            <a:picLocks noChangeAspect="1"/>
          </p:cNvPicPr>
          <p:nvPr/>
        </p:nvPicPr>
        <p:blipFill>
          <a:blip r:embed="rId6"/>
          <a:stretch>
            <a:fillRect/>
          </a:stretch>
        </p:blipFill>
        <p:spPr>
          <a:xfrm>
            <a:off x="164225" y="1771352"/>
            <a:ext cx="4407775" cy="3565243"/>
          </a:xfrm>
          <a:prstGeom prst="rect">
            <a:avLst/>
          </a:prstGeom>
        </p:spPr>
      </p:pic>
      <p:pic>
        <p:nvPicPr>
          <p:cNvPr id="8" name="图片 7"/>
          <p:cNvPicPr>
            <a:picLocks noChangeAspect="1"/>
          </p:cNvPicPr>
          <p:nvPr/>
        </p:nvPicPr>
        <p:blipFill>
          <a:blip r:embed="rId7"/>
          <a:stretch>
            <a:fillRect/>
          </a:stretch>
        </p:blipFill>
        <p:spPr>
          <a:xfrm>
            <a:off x="4572001" y="1768091"/>
            <a:ext cx="4572000" cy="3547869"/>
          </a:xfrm>
          <a:prstGeom prst="rect">
            <a:avLst/>
          </a:prstGeom>
        </p:spPr>
      </p:pic>
    </p:spTree>
    <p:extLst>
      <p:ext uri="{BB962C8B-B14F-4D97-AF65-F5344CB8AC3E}">
        <p14:creationId xmlns:p14="http://schemas.microsoft.com/office/powerpoint/2010/main" val="16148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a:xfrm>
            <a:off x="641445" y="2537133"/>
            <a:ext cx="7873905" cy="4320867"/>
          </a:xfrm>
        </p:spPr>
        <p:txBody>
          <a:bodyPr>
            <a:normAutofit lnSpcReduction="10000"/>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r>
              <a:rPr lang="en-US" altLang="zh-CN" dirty="0" smtClean="0"/>
              <a:t>PM2.5 of cities owing cars over 2 millions</a:t>
            </a:r>
            <a:endParaRPr lang="zh-CN" altLang="en-US" dirty="0"/>
          </a:p>
        </p:txBody>
      </p:sp>
      <p:pic>
        <p:nvPicPr>
          <p:cNvPr id="4" name="图片 3"/>
          <p:cNvPicPr>
            <a:picLocks noChangeAspect="1"/>
          </p:cNvPicPr>
          <p:nvPr/>
        </p:nvPicPr>
        <p:blipFill>
          <a:blip r:embed="rId2"/>
          <a:stretch>
            <a:fillRect/>
          </a:stretch>
        </p:blipFill>
        <p:spPr>
          <a:xfrm>
            <a:off x="827005" y="1735138"/>
            <a:ext cx="7489990" cy="4441825"/>
          </a:xfrm>
          <a:prstGeom prst="rect">
            <a:avLst/>
          </a:prstGeom>
        </p:spPr>
      </p:pic>
    </p:spTree>
    <p:extLst>
      <p:ext uri="{BB962C8B-B14F-4D97-AF65-F5344CB8AC3E}">
        <p14:creationId xmlns:p14="http://schemas.microsoft.com/office/powerpoint/2010/main" val="2464044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ⅠBACKGROUND</a:t>
            </a:r>
            <a:endParaRPr lang="zh-CN" altLang="en-US" dirty="0"/>
          </a:p>
        </p:txBody>
      </p:sp>
      <p:sp>
        <p:nvSpPr>
          <p:cNvPr id="3" name="内容占位符 2"/>
          <p:cNvSpPr>
            <a:spLocks noGrp="1"/>
          </p:cNvSpPr>
          <p:nvPr>
            <p:ph idx="1"/>
          </p:nvPr>
        </p:nvSpPr>
        <p:spPr/>
        <p:txBody>
          <a:bodyPr/>
          <a:lstStyle/>
          <a:p>
            <a:r>
              <a:rPr lang="en-US" altLang="zh-CN" dirty="0" smtClean="0"/>
              <a:t>Why Heat-pump?</a:t>
            </a:r>
          </a:p>
        </p:txBody>
      </p:sp>
      <p:pic>
        <p:nvPicPr>
          <p:cNvPr id="4" name="图片 3"/>
          <p:cNvPicPr>
            <a:picLocks noChangeAspect="1"/>
          </p:cNvPicPr>
          <p:nvPr/>
        </p:nvPicPr>
        <p:blipFill>
          <a:blip r:embed="rId3"/>
          <a:stretch>
            <a:fillRect/>
          </a:stretch>
        </p:blipFill>
        <p:spPr>
          <a:xfrm>
            <a:off x="4142061" y="2495146"/>
            <a:ext cx="3265725" cy="3324435"/>
          </a:xfrm>
          <a:prstGeom prst="rect">
            <a:avLst/>
          </a:prstGeom>
        </p:spPr>
      </p:pic>
      <p:sp>
        <p:nvSpPr>
          <p:cNvPr id="5" name="文本框 4"/>
          <p:cNvSpPr txBox="1"/>
          <p:nvPr/>
        </p:nvSpPr>
        <p:spPr>
          <a:xfrm>
            <a:off x="4604271" y="5568641"/>
            <a:ext cx="2415654" cy="369332"/>
          </a:xfrm>
          <a:prstGeom prst="rect">
            <a:avLst/>
          </a:prstGeom>
          <a:noFill/>
        </p:spPr>
        <p:txBody>
          <a:bodyPr wrap="square" rtlCol="0">
            <a:spAutoFit/>
          </a:bodyPr>
          <a:lstStyle/>
          <a:p>
            <a:r>
              <a:rPr lang="en-US" altLang="zh-CN" dirty="0"/>
              <a:t>coal-fired boilers</a:t>
            </a:r>
            <a:endParaRPr lang="zh-CN" altLang="en-US" dirty="0"/>
          </a:p>
        </p:txBody>
      </p:sp>
      <p:sp>
        <p:nvSpPr>
          <p:cNvPr id="6" name="文本框 5"/>
          <p:cNvSpPr txBox="1"/>
          <p:nvPr/>
        </p:nvSpPr>
        <p:spPr>
          <a:xfrm>
            <a:off x="685337" y="2391278"/>
            <a:ext cx="2821177" cy="1569660"/>
          </a:xfrm>
          <a:prstGeom prst="rect">
            <a:avLst/>
          </a:prstGeom>
          <a:noFill/>
        </p:spPr>
        <p:txBody>
          <a:bodyPr wrap="square" rtlCol="0">
            <a:spAutoFit/>
          </a:bodyPr>
          <a:lstStyle/>
          <a:p>
            <a:r>
              <a:rPr lang="en-US" altLang="zh-CN" sz="2400" dirty="0" err="1" smtClean="0"/>
              <a:t>Zhenguo</a:t>
            </a:r>
            <a:r>
              <a:rPr lang="en-US" altLang="zh-CN" sz="2400" dirty="0" smtClean="0"/>
              <a:t> Zhang: </a:t>
            </a:r>
          </a:p>
          <a:p>
            <a:r>
              <a:rPr lang="zh-CN" altLang="en-US" sz="2400" dirty="0" smtClean="0"/>
              <a:t>河北旭跃实业集团</a:t>
            </a:r>
            <a:endParaRPr lang="en-US" altLang="zh-CN" sz="2400" dirty="0"/>
          </a:p>
          <a:p>
            <a:r>
              <a:rPr lang="en-US" altLang="zh-CN" sz="2400" dirty="0" smtClean="0"/>
              <a:t>Coal </a:t>
            </a:r>
            <a:r>
              <a:rPr lang="en-US" altLang="zh-CN" sz="2400" dirty="0"/>
              <a:t>transportation </a:t>
            </a:r>
            <a:r>
              <a:rPr lang="en-US" altLang="zh-CN" sz="2400" dirty="0" smtClean="0"/>
              <a:t>&amp;trading </a:t>
            </a:r>
            <a:r>
              <a:rPr lang="en-US" altLang="zh-CN" sz="2400" dirty="0"/>
              <a:t>company</a:t>
            </a:r>
            <a:endParaRPr lang="zh-CN" altLang="en-US" sz="2400" dirty="0"/>
          </a:p>
        </p:txBody>
      </p:sp>
      <p:sp>
        <p:nvSpPr>
          <p:cNvPr id="7" name="文本框 6"/>
          <p:cNvSpPr txBox="1"/>
          <p:nvPr/>
        </p:nvSpPr>
        <p:spPr>
          <a:xfrm>
            <a:off x="685337" y="4368312"/>
            <a:ext cx="2821177" cy="1200329"/>
          </a:xfrm>
          <a:prstGeom prst="rect">
            <a:avLst/>
          </a:prstGeom>
          <a:noFill/>
        </p:spPr>
        <p:txBody>
          <a:bodyPr wrap="square" rtlCol="0">
            <a:spAutoFit/>
          </a:bodyPr>
          <a:lstStyle/>
          <a:p>
            <a:r>
              <a:rPr lang="en-US" altLang="zh-CN" sz="2400" dirty="0" smtClean="0"/>
              <a:t>Bo Hu: </a:t>
            </a:r>
          </a:p>
          <a:p>
            <a:r>
              <a:rPr lang="en-US" altLang="zh-CN" sz="2400" dirty="0" smtClean="0"/>
              <a:t>Who’s father-in-law</a:t>
            </a:r>
            <a:endParaRPr lang="en-US" altLang="zh-CN" sz="2400" dirty="0"/>
          </a:p>
          <a:p>
            <a:r>
              <a:rPr lang="en-US" altLang="zh-CN" sz="2400" dirty="0" smtClean="0"/>
              <a:t>is a boiler maker</a:t>
            </a:r>
            <a:endParaRPr lang="zh-CN" altLang="en-US" sz="2400" dirty="0"/>
          </a:p>
        </p:txBody>
      </p:sp>
      <p:pic>
        <p:nvPicPr>
          <p:cNvPr id="8" name="内容占位符 3"/>
          <p:cNvPicPr>
            <a:picLocks noChangeAspect="1"/>
          </p:cNvPicPr>
          <p:nvPr/>
        </p:nvPicPr>
        <p:blipFill>
          <a:blip r:embed="rId4"/>
          <a:stretch>
            <a:fillRect/>
          </a:stretch>
        </p:blipFill>
        <p:spPr>
          <a:xfrm>
            <a:off x="3812752" y="24532"/>
            <a:ext cx="5423958" cy="4351338"/>
          </a:xfrm>
          <a:prstGeom prst="rect">
            <a:avLst/>
          </a:prstGeom>
        </p:spPr>
      </p:pic>
    </p:spTree>
    <p:extLst>
      <p:ext uri="{BB962C8B-B14F-4D97-AF65-F5344CB8AC3E}">
        <p14:creationId xmlns:p14="http://schemas.microsoft.com/office/powerpoint/2010/main" val="42601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737318" y="4327876"/>
            <a:ext cx="3582927" cy="2530124"/>
          </a:xfrm>
          <a:prstGeom prst="rect">
            <a:avLst/>
          </a:prstGeom>
        </p:spPr>
      </p:pic>
      <p:sp>
        <p:nvSpPr>
          <p:cNvPr id="2" name="标题 1"/>
          <p:cNvSpPr>
            <a:spLocks noGrp="1"/>
          </p:cNvSpPr>
          <p:nvPr>
            <p:ph type="title"/>
          </p:nvPr>
        </p:nvSpPr>
        <p:spPr/>
        <p:txBody>
          <a:bodyPr/>
          <a:lstStyle/>
          <a:p>
            <a:r>
              <a:rPr lang="en-US" altLang="zh-CN" dirty="0" err="1" smtClean="0"/>
              <a:t>ⅠBACKGROUND</a:t>
            </a:r>
            <a:endParaRPr lang="zh-CN" altLang="en-US" dirty="0"/>
          </a:p>
        </p:txBody>
      </p:sp>
      <p:sp>
        <p:nvSpPr>
          <p:cNvPr id="3" name="内容占位符 2"/>
          <p:cNvSpPr>
            <a:spLocks noGrp="1"/>
          </p:cNvSpPr>
          <p:nvPr>
            <p:ph idx="1"/>
          </p:nvPr>
        </p:nvSpPr>
        <p:spPr/>
        <p:txBody>
          <a:bodyPr/>
          <a:lstStyle/>
          <a:p>
            <a:r>
              <a:rPr lang="en-US" altLang="zh-CN" dirty="0" smtClean="0"/>
              <a:t>Hazy weather in winter </a:t>
            </a:r>
            <a:endParaRPr lang="zh-CN" altLang="en-US" dirty="0"/>
          </a:p>
        </p:txBody>
      </p:sp>
      <p:pic>
        <p:nvPicPr>
          <p:cNvPr id="5" name="图片 4"/>
          <p:cNvPicPr>
            <a:picLocks noChangeAspect="1"/>
          </p:cNvPicPr>
          <p:nvPr/>
        </p:nvPicPr>
        <p:blipFill>
          <a:blip r:embed="rId4"/>
          <a:stretch>
            <a:fillRect/>
          </a:stretch>
        </p:blipFill>
        <p:spPr>
          <a:xfrm>
            <a:off x="4661600" y="2286318"/>
            <a:ext cx="2658645" cy="2500966"/>
          </a:xfrm>
          <a:prstGeom prst="rect">
            <a:avLst/>
          </a:prstGeom>
        </p:spPr>
      </p:pic>
      <p:pic>
        <p:nvPicPr>
          <p:cNvPr id="6" name="图片 5"/>
          <p:cNvPicPr>
            <a:picLocks noChangeAspect="1"/>
          </p:cNvPicPr>
          <p:nvPr/>
        </p:nvPicPr>
        <p:blipFill>
          <a:blip r:embed="rId5"/>
          <a:stretch>
            <a:fillRect/>
          </a:stretch>
        </p:blipFill>
        <p:spPr>
          <a:xfrm>
            <a:off x="1441581" y="4787284"/>
            <a:ext cx="2407088" cy="2070716"/>
          </a:xfrm>
          <a:prstGeom prst="rect">
            <a:avLst/>
          </a:prstGeom>
        </p:spPr>
      </p:pic>
      <p:pic>
        <p:nvPicPr>
          <p:cNvPr id="9" name="图片 8"/>
          <p:cNvPicPr>
            <a:picLocks noChangeAspect="1"/>
          </p:cNvPicPr>
          <p:nvPr/>
        </p:nvPicPr>
        <p:blipFill>
          <a:blip r:embed="rId6"/>
          <a:stretch>
            <a:fillRect/>
          </a:stretch>
        </p:blipFill>
        <p:spPr>
          <a:xfrm>
            <a:off x="1441581" y="2286319"/>
            <a:ext cx="3220019" cy="2500966"/>
          </a:xfrm>
          <a:prstGeom prst="rect">
            <a:avLst/>
          </a:prstGeom>
        </p:spPr>
      </p:pic>
      <p:sp>
        <p:nvSpPr>
          <p:cNvPr id="10" name="文本框 9"/>
          <p:cNvSpPr txBox="1"/>
          <p:nvPr/>
        </p:nvSpPr>
        <p:spPr>
          <a:xfrm>
            <a:off x="353708" y="4338491"/>
            <a:ext cx="8436583" cy="1077218"/>
          </a:xfrm>
          <a:prstGeom prst="rect">
            <a:avLst/>
          </a:prstGeom>
          <a:solidFill>
            <a:srgbClr val="FF0000"/>
          </a:solidFill>
        </p:spPr>
        <p:txBody>
          <a:bodyPr wrap="square" rtlCol="0">
            <a:spAutoFit/>
          </a:bodyPr>
          <a:lstStyle/>
          <a:p>
            <a:r>
              <a:rPr lang="en-US" altLang="zh-CN" sz="3200" b="1" dirty="0" smtClean="0"/>
              <a:t>When PM2.5 over 400, all companies making smog are forced </a:t>
            </a:r>
            <a:r>
              <a:rPr lang="en-US" altLang="zh-CN" sz="3200" b="1" dirty="0"/>
              <a:t>to </a:t>
            </a:r>
            <a:r>
              <a:rPr lang="en-US" altLang="zh-CN" sz="3200" b="1" dirty="0" smtClean="0"/>
              <a:t>STOP PRODUCTION</a:t>
            </a:r>
            <a:endParaRPr lang="zh-CN" altLang="en-US" sz="3200" b="1" dirty="0"/>
          </a:p>
        </p:txBody>
      </p:sp>
    </p:spTree>
    <p:extLst>
      <p:ext uri="{BB962C8B-B14F-4D97-AF65-F5344CB8AC3E}">
        <p14:creationId xmlns:p14="http://schemas.microsoft.com/office/powerpoint/2010/main" val="40225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a:t>At the very beginning, we intend to replace coal-fired boilers with heat pump to reduce smog</a:t>
            </a:r>
            <a:r>
              <a:rPr lang="en-US" altLang="zh-CN" dirty="0" smtClean="0"/>
              <a:t>.</a:t>
            </a:r>
          </a:p>
          <a:p>
            <a:endParaRPr lang="en-US" altLang="zh-CN" dirty="0"/>
          </a:p>
          <a:p>
            <a:endParaRPr lang="en-US" altLang="zh-CN" dirty="0" smtClean="0"/>
          </a:p>
          <a:p>
            <a:endParaRPr lang="en-US" altLang="zh-CN" dirty="0"/>
          </a:p>
          <a:p>
            <a:endParaRPr lang="en-US" altLang="zh-CN" dirty="0" smtClean="0"/>
          </a:p>
          <a:p>
            <a:r>
              <a:rPr lang="en-US" altLang="zh-CN" dirty="0" smtClean="0"/>
              <a:t>What is the contribution of coal-fired </a:t>
            </a:r>
            <a:r>
              <a:rPr lang="en-US" altLang="zh-CN" dirty="0"/>
              <a:t>gas </a:t>
            </a:r>
            <a:r>
              <a:rPr lang="en-US" altLang="zh-CN" dirty="0" smtClean="0"/>
              <a:t>to total carbon emissions?</a:t>
            </a:r>
            <a:endParaRPr lang="zh-CN" altLang="en-US" dirty="0"/>
          </a:p>
          <a:p>
            <a:endParaRPr lang="zh-CN" altLang="en-US" dirty="0"/>
          </a:p>
        </p:txBody>
      </p:sp>
    </p:spTree>
    <p:extLst>
      <p:ext uri="{BB962C8B-B14F-4D97-AF65-F5344CB8AC3E}">
        <p14:creationId xmlns:p14="http://schemas.microsoft.com/office/powerpoint/2010/main" val="84597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t>ⅠBACKGROUND</a:t>
            </a:r>
            <a:r>
              <a:rPr lang="en-US" altLang="zh-CN" dirty="0" smtClean="0"/>
              <a:t/>
            </a:r>
            <a:br>
              <a:rPr lang="en-US" altLang="zh-CN" dirty="0" smtClean="0"/>
            </a:br>
            <a:endParaRPr lang="zh-CN" altLang="en-US" dirty="0"/>
          </a:p>
        </p:txBody>
      </p:sp>
      <p:sp>
        <p:nvSpPr>
          <p:cNvPr id="3" name="内容占位符 2"/>
          <p:cNvSpPr>
            <a:spLocks noGrp="1"/>
          </p:cNvSpPr>
          <p:nvPr>
            <p:ph idx="1"/>
          </p:nvPr>
        </p:nvSpPr>
        <p:spPr>
          <a:xfrm>
            <a:off x="628650" y="1744845"/>
            <a:ext cx="7886700" cy="4351338"/>
          </a:xfrm>
        </p:spPr>
        <p:txBody>
          <a:bodyPr/>
          <a:lstStyle/>
          <a:p>
            <a:r>
              <a:rPr lang="en-US" altLang="zh-CN" dirty="0"/>
              <a:t>Energy Consumption Structure in China, 2013</a:t>
            </a:r>
          </a:p>
          <a:p>
            <a:endParaRPr lang="zh-CN" altLang="en-US" dirty="0"/>
          </a:p>
        </p:txBody>
      </p:sp>
      <p:pic>
        <p:nvPicPr>
          <p:cNvPr id="4" name="图片 3"/>
          <p:cNvPicPr>
            <a:picLocks noChangeAspect="1"/>
          </p:cNvPicPr>
          <p:nvPr/>
        </p:nvPicPr>
        <p:blipFill>
          <a:blip r:embed="rId3"/>
          <a:stretch>
            <a:fillRect/>
          </a:stretch>
        </p:blipFill>
        <p:spPr>
          <a:xfrm>
            <a:off x="0" y="2667794"/>
            <a:ext cx="5115681" cy="3229047"/>
          </a:xfrm>
          <a:prstGeom prst="rect">
            <a:avLst/>
          </a:prstGeom>
        </p:spPr>
      </p:pic>
      <p:pic>
        <p:nvPicPr>
          <p:cNvPr id="5" name="图片 4"/>
          <p:cNvPicPr>
            <a:picLocks noChangeAspect="1"/>
          </p:cNvPicPr>
          <p:nvPr/>
        </p:nvPicPr>
        <p:blipFill>
          <a:blip r:embed="rId4"/>
          <a:stretch>
            <a:fillRect/>
          </a:stretch>
        </p:blipFill>
        <p:spPr>
          <a:xfrm>
            <a:off x="5559245" y="2577900"/>
            <a:ext cx="2860570" cy="3318941"/>
          </a:xfrm>
          <a:prstGeom prst="rect">
            <a:avLst/>
          </a:prstGeom>
        </p:spPr>
      </p:pic>
      <p:pic>
        <p:nvPicPr>
          <p:cNvPr id="6" name="图片 5"/>
          <p:cNvPicPr>
            <a:picLocks noChangeAspect="1"/>
          </p:cNvPicPr>
          <p:nvPr/>
        </p:nvPicPr>
        <p:blipFill>
          <a:blip r:embed="rId5"/>
          <a:stretch>
            <a:fillRect/>
          </a:stretch>
        </p:blipFill>
        <p:spPr>
          <a:xfrm>
            <a:off x="5115681" y="2629351"/>
            <a:ext cx="3980345" cy="3004034"/>
          </a:xfrm>
          <a:prstGeom prst="rect">
            <a:avLst/>
          </a:prstGeom>
        </p:spPr>
      </p:pic>
    </p:spTree>
    <p:extLst>
      <p:ext uri="{BB962C8B-B14F-4D97-AF65-F5344CB8AC3E}">
        <p14:creationId xmlns:p14="http://schemas.microsoft.com/office/powerpoint/2010/main" val="203407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ⅠBACKGROUND</a:t>
            </a:r>
            <a:endParaRPr lang="zh-CN" altLang="en-US" dirty="0"/>
          </a:p>
        </p:txBody>
      </p:sp>
      <p:sp>
        <p:nvSpPr>
          <p:cNvPr id="3" name="内容占位符 2"/>
          <p:cNvSpPr>
            <a:spLocks noGrp="1"/>
          </p:cNvSpPr>
          <p:nvPr>
            <p:ph idx="1"/>
          </p:nvPr>
        </p:nvSpPr>
        <p:spPr/>
        <p:txBody>
          <a:bodyPr>
            <a:normAutofit/>
          </a:bodyPr>
          <a:lstStyle/>
          <a:p>
            <a:r>
              <a:rPr lang="en-US" altLang="zh-CN" dirty="0" smtClean="0"/>
              <a:t>Some of the pollutants responsible are sulfur </a:t>
            </a:r>
            <a:r>
              <a:rPr lang="en-US" altLang="zh-CN" dirty="0"/>
              <a:t>dioxide and nitrogen oxide </a:t>
            </a:r>
            <a:r>
              <a:rPr lang="en-US" altLang="zh-CN" dirty="0" smtClean="0"/>
              <a:t>emitted by </a:t>
            </a:r>
            <a:r>
              <a:rPr lang="en-US" altLang="zh-CN" u="sng" dirty="0">
                <a:solidFill>
                  <a:srgbClr val="FF0000"/>
                </a:solidFill>
              </a:rPr>
              <a:t>coal combustion</a:t>
            </a:r>
            <a:r>
              <a:rPr lang="en-US" altLang="zh-CN" dirty="0"/>
              <a:t>, which provides 70% of China’s energy and 80% of its electricity, and is primarily used by </a:t>
            </a:r>
            <a:r>
              <a:rPr lang="en-US" altLang="zh-CN" u="sng" dirty="0"/>
              <a:t>coal power plants</a:t>
            </a:r>
            <a:r>
              <a:rPr lang="en-US" altLang="zh-CN" dirty="0"/>
              <a:t>, heavy industry such as iron and steel and cement </a:t>
            </a:r>
            <a:r>
              <a:rPr lang="en-US" altLang="zh-CN" u="sng" dirty="0"/>
              <a:t>factories</a:t>
            </a:r>
            <a:r>
              <a:rPr lang="en-US" altLang="zh-CN" dirty="0"/>
              <a:t>, and for </a:t>
            </a:r>
            <a:r>
              <a:rPr lang="en-US" altLang="zh-CN" u="sng" dirty="0"/>
              <a:t>residential heating </a:t>
            </a:r>
            <a:r>
              <a:rPr lang="en-US" altLang="zh-CN" dirty="0"/>
              <a:t>in the </a:t>
            </a:r>
            <a:r>
              <a:rPr lang="en-US" altLang="zh-CN" dirty="0" smtClean="0"/>
              <a:t>winter.</a:t>
            </a:r>
          </a:p>
        </p:txBody>
      </p:sp>
      <p:pic>
        <p:nvPicPr>
          <p:cNvPr id="5" name="图片 4"/>
          <p:cNvPicPr>
            <a:picLocks noChangeAspect="1"/>
          </p:cNvPicPr>
          <p:nvPr/>
        </p:nvPicPr>
        <p:blipFill>
          <a:blip r:embed="rId3"/>
          <a:stretch>
            <a:fillRect/>
          </a:stretch>
        </p:blipFill>
        <p:spPr>
          <a:xfrm>
            <a:off x="2760121" y="4547500"/>
            <a:ext cx="3220872" cy="2310500"/>
          </a:xfrm>
          <a:prstGeom prst="rect">
            <a:avLst/>
          </a:prstGeom>
        </p:spPr>
      </p:pic>
      <p:pic>
        <p:nvPicPr>
          <p:cNvPr id="6" name="图片 5"/>
          <p:cNvPicPr>
            <a:picLocks noChangeAspect="1"/>
          </p:cNvPicPr>
          <p:nvPr/>
        </p:nvPicPr>
        <p:blipFill>
          <a:blip r:embed="rId4"/>
          <a:stretch>
            <a:fillRect/>
          </a:stretch>
        </p:blipFill>
        <p:spPr>
          <a:xfrm>
            <a:off x="5980992" y="4542628"/>
            <a:ext cx="3163007" cy="2315371"/>
          </a:xfrm>
          <a:prstGeom prst="rect">
            <a:avLst/>
          </a:prstGeom>
        </p:spPr>
      </p:pic>
      <p:pic>
        <p:nvPicPr>
          <p:cNvPr id="7" name="图片 6"/>
          <p:cNvPicPr>
            <a:picLocks noChangeAspect="1"/>
          </p:cNvPicPr>
          <p:nvPr/>
        </p:nvPicPr>
        <p:blipFill>
          <a:blip r:embed="rId5"/>
          <a:stretch>
            <a:fillRect/>
          </a:stretch>
        </p:blipFill>
        <p:spPr>
          <a:xfrm>
            <a:off x="0" y="4542628"/>
            <a:ext cx="2760121" cy="2651092"/>
          </a:xfrm>
          <a:prstGeom prst="rect">
            <a:avLst/>
          </a:prstGeom>
        </p:spPr>
      </p:pic>
      <p:sp>
        <p:nvSpPr>
          <p:cNvPr id="8" name="文本框 7"/>
          <p:cNvSpPr txBox="1"/>
          <p:nvPr/>
        </p:nvSpPr>
        <p:spPr>
          <a:xfrm>
            <a:off x="628650" y="2016718"/>
            <a:ext cx="8149590" cy="1661993"/>
          </a:xfrm>
          <a:prstGeom prst="rect">
            <a:avLst/>
          </a:prstGeom>
          <a:solidFill>
            <a:srgbClr val="92D050"/>
          </a:solidFill>
        </p:spPr>
        <p:txBody>
          <a:bodyPr wrap="square" rtlCol="0">
            <a:spAutoFit/>
          </a:bodyPr>
          <a:lstStyle/>
          <a:p>
            <a:r>
              <a:rPr lang="en-US" altLang="zh-CN" sz="2800" b="1" dirty="0" smtClean="0">
                <a:solidFill>
                  <a:srgbClr val="FF0000"/>
                </a:solidFill>
              </a:rPr>
              <a:t>Flue </a:t>
            </a:r>
            <a:r>
              <a:rPr lang="en-US" altLang="zh-CN" sz="2800" b="1" dirty="0">
                <a:solidFill>
                  <a:srgbClr val="FF0000"/>
                </a:solidFill>
              </a:rPr>
              <a:t>gas produced by </a:t>
            </a:r>
            <a:r>
              <a:rPr lang="en-US" altLang="zh-CN" sz="2800" b="1" dirty="0" smtClean="0">
                <a:solidFill>
                  <a:srgbClr val="FF0000"/>
                </a:solidFill>
              </a:rPr>
              <a:t>factories and residential heating is </a:t>
            </a:r>
            <a:r>
              <a:rPr lang="en-US" altLang="zh-CN" sz="2800" b="1" dirty="0">
                <a:solidFill>
                  <a:srgbClr val="FF0000"/>
                </a:solidFill>
              </a:rPr>
              <a:t>discharged directly into the atmosphere without any treatment.</a:t>
            </a:r>
            <a:endParaRPr lang="zh-CN" altLang="en-US" sz="2800" b="1" dirty="0">
              <a:solidFill>
                <a:srgbClr val="FF0000"/>
              </a:solidFill>
            </a:endParaRPr>
          </a:p>
          <a:p>
            <a:endParaRPr lang="zh-CN" altLang="en-US" dirty="0"/>
          </a:p>
        </p:txBody>
      </p:sp>
    </p:spTree>
    <p:extLst>
      <p:ext uri="{BB962C8B-B14F-4D97-AF65-F5344CB8AC3E}">
        <p14:creationId xmlns:p14="http://schemas.microsoft.com/office/powerpoint/2010/main" val="199157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1665027" y="2311096"/>
            <a:ext cx="5404515" cy="4138822"/>
          </a:xfrm>
          <a:prstGeom prst="rect">
            <a:avLst/>
          </a:prstGeom>
        </p:spPr>
      </p:pic>
      <p:sp>
        <p:nvSpPr>
          <p:cNvPr id="2" name="标题 1"/>
          <p:cNvSpPr>
            <a:spLocks noGrp="1"/>
          </p:cNvSpPr>
          <p:nvPr>
            <p:ph type="title"/>
          </p:nvPr>
        </p:nvSpPr>
        <p:spPr/>
        <p:txBody>
          <a:bodyPr/>
          <a:lstStyle/>
          <a:p>
            <a:r>
              <a:rPr lang="en-US" altLang="zh-CN" dirty="0" err="1" smtClean="0"/>
              <a:t>ⅠBACKGROUND</a:t>
            </a:r>
            <a:endParaRPr lang="zh-CN" altLang="en-US" dirty="0"/>
          </a:p>
        </p:txBody>
      </p:sp>
      <p:sp>
        <p:nvSpPr>
          <p:cNvPr id="3" name="内容占位符 2"/>
          <p:cNvSpPr>
            <a:spLocks noGrp="1"/>
          </p:cNvSpPr>
          <p:nvPr>
            <p:ph idx="1"/>
          </p:nvPr>
        </p:nvSpPr>
        <p:spPr/>
        <p:txBody>
          <a:bodyPr/>
          <a:lstStyle/>
          <a:p>
            <a:r>
              <a:rPr lang="en-US" altLang="zh-CN" dirty="0" smtClean="0"/>
              <a:t>Beijing requires over 20 </a:t>
            </a:r>
            <a:r>
              <a:rPr lang="en-US" altLang="zh-CN" dirty="0"/>
              <a:t>million tons of </a:t>
            </a:r>
            <a:r>
              <a:rPr lang="en-US" altLang="zh-CN" dirty="0" smtClean="0"/>
              <a:t>coal each year.</a:t>
            </a:r>
          </a:p>
          <a:p>
            <a:endParaRPr lang="en-US" altLang="zh-CN" dirty="0"/>
          </a:p>
          <a:p>
            <a:endParaRPr lang="en-US" altLang="zh-CN" dirty="0" smtClean="0"/>
          </a:p>
          <a:p>
            <a:endParaRPr lang="en-US" altLang="zh-CN" dirty="0"/>
          </a:p>
          <a:p>
            <a:endParaRPr lang="en-US" altLang="zh-CN" dirty="0" smtClean="0"/>
          </a:p>
        </p:txBody>
      </p:sp>
    </p:spTree>
    <p:extLst>
      <p:ext uri="{BB962C8B-B14F-4D97-AF65-F5344CB8AC3E}">
        <p14:creationId xmlns:p14="http://schemas.microsoft.com/office/powerpoint/2010/main" val="2411553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GreenGrassBg_co_27_print_CrystalGraphics.com_PowerPoint_Templates_trial</Template>
  <TotalTime>905</TotalTime>
  <Words>1784</Words>
  <Application>Microsoft Office PowerPoint</Application>
  <PresentationFormat>On-screen Show (4:3)</PresentationFormat>
  <Paragraphs>465</Paragraphs>
  <Slides>38</Slides>
  <Notes>32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主题</vt:lpstr>
      <vt:lpstr> Prospect of CO2 heat pump applications in China</vt:lpstr>
      <vt:lpstr>ROAD MAP</vt:lpstr>
      <vt:lpstr>ⅠBACKGROUND</vt:lpstr>
      <vt:lpstr>ⅠBACKGROUND</vt:lpstr>
      <vt:lpstr>ⅠBACKGROUND</vt:lpstr>
      <vt:lpstr>PowerPoint Presentation</vt:lpstr>
      <vt:lpstr>ⅠBACKGROUND </vt:lpstr>
      <vt:lpstr>ⅠBACKGROUND</vt:lpstr>
      <vt:lpstr>ⅠBACKGROUND</vt:lpstr>
      <vt:lpstr>What is CO2-heat pump looks like?</vt:lpstr>
      <vt:lpstr>Ⅱ PRINCIPLE OF THE CO2 HEAT PUMP </vt:lpstr>
      <vt:lpstr>Vapor-compression refrigeration Carnot Cycle</vt:lpstr>
      <vt:lpstr>Reverse Carnot cycle</vt:lpstr>
      <vt:lpstr>Principle :</vt:lpstr>
      <vt:lpstr>PowerPoint Presentation</vt:lpstr>
      <vt:lpstr>Ⅲ ADVANTAGES OF CO2 HEAT-PUMP   </vt:lpstr>
      <vt:lpstr>1. Lower operation costs</vt:lpstr>
      <vt:lpstr>WHY THE COST IS SO CHEAP?</vt:lpstr>
      <vt:lpstr>PowerPoint Presentation</vt:lpstr>
      <vt:lpstr>2. Safe to the Environment and Operator</vt:lpstr>
      <vt:lpstr>Refrigerants</vt:lpstr>
      <vt:lpstr>3. Produces high-temperature (97℃) water within 1 minute</vt:lpstr>
      <vt:lpstr>Principle</vt:lpstr>
      <vt:lpstr>4. Works at -20℃ (Environmental temperature)</vt:lpstr>
      <vt:lpstr>Three types of heat pumps</vt:lpstr>
      <vt:lpstr>Core technology we can produce heat and cool energy at the same time</vt:lpstr>
      <vt:lpstr>Ⅳ APPLICATIONS OF CO2 HEAT-PUMP IN NORTHERN CHINA</vt:lpstr>
      <vt:lpstr>PowerPoint Presentation</vt:lpstr>
      <vt:lpstr>1. Winter heating &amp; Summer cooling</vt:lpstr>
      <vt:lpstr>2. Industry</vt:lpstr>
      <vt:lpstr>Slaughterhouse</vt:lpstr>
      <vt:lpstr>Chemical Plants</vt:lpstr>
      <vt:lpstr>Farms </vt:lpstr>
      <vt:lpstr>Dairies</vt:lpstr>
      <vt:lpstr>Others</vt:lpstr>
      <vt:lpstr>THANK YOU !</vt:lpstr>
      <vt:lpstr>ⅠBACKGROUND</vt:lpstr>
      <vt:lpstr>BACKGROUND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 applications of CO2-heat pump in China</dc:title>
  <dc:creator>tian</dc:creator>
  <cp:lastModifiedBy>Hao Chen</cp:lastModifiedBy>
  <cp:revision>139</cp:revision>
  <dcterms:created xsi:type="dcterms:W3CDTF">2014-04-15T23:54:07Z</dcterms:created>
  <dcterms:modified xsi:type="dcterms:W3CDTF">2014-04-25T03:40:03Z</dcterms:modified>
</cp:coreProperties>
</file>