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56" r:id="rId6"/>
    <p:sldId id="261" r:id="rId7"/>
    <p:sldId id="266" r:id="rId8"/>
    <p:sldId id="263" r:id="rId9"/>
    <p:sldId id="264" r:id="rId10"/>
    <p:sldId id="262" r:id="rId11"/>
    <p:sldId id="265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15" autoAdjust="0"/>
  </p:normalViewPr>
  <p:slideViewPr>
    <p:cSldViewPr>
      <p:cViewPr varScale="1">
        <p:scale>
          <a:sx n="128" d="100"/>
          <a:sy n="128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849A-5C51-41F7-BF6C-E20D3DE98F8C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5BE4A-8D4F-4CC7-B1C3-2FE4ACB7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5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5BE4A-8D4F-4CC7-B1C3-2FE4ACB778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3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0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7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9B782-C332-4C08-9B08-D191979B05FA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DEE5-E085-4BE9-9686-26611165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2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rcity.org/stockholm/conference/" TargetMode="External"/><Relationship Id="rId2" Type="http://schemas.openxmlformats.org/officeDocument/2006/relationships/hyperlink" Target="http://www.princeton.edu/~alaink/Orf467F11/SynthesisOfNJ_PersonTrips/TechnixProgram'12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opulation/www/cen2000/commuting/files/2KWRKCO_NJ.xls" TargetMode="External"/><Relationship Id="rId2" Type="http://schemas.openxmlformats.org/officeDocument/2006/relationships/hyperlink" Target="http://www.census.gov/population/www/cen2000/commuting/files/2KRESCO_NJ.xl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inceton.edu/~alaink/Orf467F11/FinalReportORF467F11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972" y="1371600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E85C06"/>
                </a:solidFill>
              </a:rPr>
              <a:t/>
            </a:r>
            <a:br>
              <a:rPr lang="en-US" sz="3600" b="1" dirty="0" smtClean="0">
                <a:solidFill>
                  <a:srgbClr val="E85C06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Daily Person Trips in New Jersey: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 </a:t>
            </a:r>
            <a:r>
              <a:rPr lang="en-US" sz="3600" b="1" dirty="0" smtClean="0">
                <a:solidFill>
                  <a:schemeClr val="bg1"/>
                </a:solidFill>
              </a:rPr>
              <a:t>Synthesis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9800" y="3505201"/>
            <a:ext cx="4729162" cy="2646363"/>
            <a:chOff x="3441" y="2656"/>
            <a:chExt cx="2231" cy="1667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3441" y="2656"/>
              <a:ext cx="2231" cy="1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800" b="1" dirty="0"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atin typeface="Arial" pitchFamily="34" charset="0"/>
                  <a:cs typeface="Times New Roman" pitchFamily="18" charset="0"/>
                </a:rPr>
                <a:t>Alain L. Kornhauser</a:t>
              </a:r>
            </a:p>
            <a:p>
              <a:pPr algn="ctr"/>
              <a:endParaRPr lang="en-US" sz="1000" b="1" dirty="0">
                <a:latin typeface="Arial" pitchFamily="34" charset="0"/>
                <a:cs typeface="Times New Roman" pitchFamily="18" charset="0"/>
              </a:endParaRPr>
            </a:p>
            <a:p>
              <a:pPr algn="ctr"/>
              <a:r>
                <a:rPr lang="en-US" sz="1400" i="1" dirty="0">
                  <a:solidFill>
                    <a:srgbClr val="E65D00"/>
                  </a:solidFill>
                  <a:latin typeface="Arial" pitchFamily="34" charset="0"/>
                  <a:cs typeface="Times New Roman" pitchFamily="18" charset="0"/>
                </a:rPr>
                <a:t>Professor,</a:t>
              </a:r>
              <a:r>
                <a:rPr lang="en-US" sz="1400" i="1" dirty="0"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en-US" sz="1400" dirty="0">
                  <a:latin typeface="Arial" pitchFamily="34" charset="0"/>
                  <a:cs typeface="Times New Roman" pitchFamily="18" charset="0"/>
                </a:rPr>
                <a:t>Operations Research &amp; Financial Engineering</a:t>
              </a:r>
            </a:p>
            <a:p>
              <a:pPr algn="ctr"/>
              <a:r>
                <a:rPr lang="en-US" sz="1400" i="1" dirty="0">
                  <a:latin typeface="Arial" pitchFamily="34" charset="0"/>
                  <a:cs typeface="Times New Roman" pitchFamily="18" charset="0"/>
                </a:rPr>
                <a:t>Director, </a:t>
              </a:r>
              <a:r>
                <a:rPr lang="en-US" sz="1400" dirty="0">
                  <a:solidFill>
                    <a:srgbClr val="E65D00"/>
                  </a:solidFill>
                  <a:latin typeface="Arial" pitchFamily="34" charset="0"/>
                  <a:cs typeface="Times New Roman" pitchFamily="18" charset="0"/>
                </a:rPr>
                <a:t>Transportation Research Program</a:t>
              </a:r>
            </a:p>
            <a:p>
              <a:pPr algn="ctr"/>
              <a:endParaRPr lang="en-US" sz="1400" i="1" dirty="0">
                <a:solidFill>
                  <a:srgbClr val="FF6600"/>
                </a:solidFill>
                <a:latin typeface="Arial" pitchFamily="34" charset="0"/>
                <a:cs typeface="Times New Roman" pitchFamily="18" charset="0"/>
              </a:endParaRPr>
            </a:p>
            <a:p>
              <a:pPr algn="ctr"/>
              <a:r>
                <a:rPr lang="en-US" sz="1400" i="1" dirty="0">
                  <a:latin typeface="Arial" pitchFamily="34" charset="0"/>
                  <a:cs typeface="Times New Roman" pitchFamily="18" charset="0"/>
                </a:rPr>
                <a:t> </a:t>
              </a:r>
              <a:r>
                <a:rPr lang="en-US" sz="1600" b="1" i="1" dirty="0">
                  <a:latin typeface="Arial" pitchFamily="34" charset="0"/>
                  <a:cs typeface="Times New Roman" pitchFamily="18" charset="0"/>
                </a:rPr>
                <a:t>Princeton University</a:t>
              </a:r>
            </a:p>
            <a:p>
              <a:pPr algn="ctr"/>
              <a:endParaRPr lang="en-US" sz="1600" b="1" i="1" dirty="0">
                <a:latin typeface="Arial" pitchFamily="34" charset="0"/>
                <a:cs typeface="Times New Roman" pitchFamily="18" charset="0"/>
              </a:endParaRPr>
            </a:p>
            <a:p>
              <a:pPr algn="ctr"/>
              <a:r>
                <a:rPr lang="en-US" sz="1200" b="1" i="1" dirty="0">
                  <a:latin typeface="Arial" pitchFamily="34" charset="0"/>
                  <a:cs typeface="Times New Roman" pitchFamily="18" charset="0"/>
                  <a:hlinkClick r:id="rId2"/>
                </a:rPr>
                <a:t>Presented at </a:t>
              </a:r>
              <a:r>
                <a:rPr lang="en-US" sz="1200" b="1" i="1" dirty="0" err="1" smtClean="0">
                  <a:latin typeface="Arial" pitchFamily="34" charset="0"/>
                  <a:cs typeface="Times New Roman" pitchFamily="18" charset="0"/>
                  <a:hlinkClick r:id="rId2"/>
                </a:rPr>
                <a:t>Technix</a:t>
              </a:r>
              <a:r>
                <a:rPr lang="en-US" sz="1200" b="1" i="1" dirty="0" smtClean="0">
                  <a:latin typeface="Arial" pitchFamily="34" charset="0"/>
                  <a:cs typeface="Times New Roman" pitchFamily="18" charset="0"/>
                  <a:hlinkClick r:id="rId2"/>
                </a:rPr>
                <a:t> Conference</a:t>
              </a:r>
              <a:r>
                <a:rPr lang="en-US" sz="1200" b="1" i="1" dirty="0" smtClean="0">
                  <a:latin typeface="Arial" pitchFamily="34" charset="0"/>
                  <a:cs typeface="Times New Roman" pitchFamily="18" charset="0"/>
                  <a:hlinkClick r:id="rId3"/>
                </a:rPr>
                <a:t>, </a:t>
              </a:r>
              <a:r>
                <a:rPr lang="en-US" sz="1200" b="1" i="1" dirty="0" smtClean="0">
                  <a:latin typeface="Arial" pitchFamily="34" charset="0"/>
                  <a:cs typeface="Times New Roman" pitchFamily="18" charset="0"/>
                </a:rPr>
                <a:t>Univ. of Maryland, CATT</a:t>
              </a:r>
            </a:p>
            <a:p>
              <a:pPr algn="ctr"/>
              <a:r>
                <a:rPr lang="en-US" sz="1100" i="1" dirty="0" smtClean="0">
                  <a:latin typeface="Arial" pitchFamily="34" charset="0"/>
                  <a:cs typeface="Times New Roman" pitchFamily="18" charset="0"/>
                </a:rPr>
                <a:t>January 21, 2012</a:t>
              </a:r>
              <a:endParaRPr lang="en-US" sz="1100" i="1" dirty="0">
                <a:latin typeface="Arial" pitchFamily="34" charset="0"/>
                <a:cs typeface="Times New Roman" pitchFamily="18" charset="0"/>
              </a:endParaRPr>
            </a:p>
            <a:p>
              <a:pPr algn="ctr"/>
              <a:endParaRPr lang="en-US" sz="1200" b="1" i="1" dirty="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513" y="3471"/>
              <a:ext cx="8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000" b="1">
                <a:cs typeface="Times New Roman" pitchFamily="18" charset="0"/>
              </a:endParaRPr>
            </a:p>
            <a:p>
              <a:pPr algn="ctr"/>
              <a:endParaRPr lang="en-US" sz="1400" i="1">
                <a:cs typeface="Times New Roman" pitchFamily="18" charset="0"/>
              </a:endParaRPr>
            </a:p>
          </p:txBody>
        </p:sp>
      </p:grpSp>
      <p:pic>
        <p:nvPicPr>
          <p:cNvPr id="7" name="Picture 9" descr="princeton_shiel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2" y="5002213"/>
            <a:ext cx="338138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257800" cy="7159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Publically available data: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Distributions of Demographic Characteristics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Household size</a:t>
            </a:r>
          </a:p>
          <a:p>
            <a:pPr lvl="1"/>
            <a:r>
              <a:rPr lang="en-US" dirty="0" smtClean="0"/>
              <a:t>Name (Last, First)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45175"/>
              </p:ext>
            </p:extLst>
          </p:nvPr>
        </p:nvGraphicFramePr>
        <p:xfrm>
          <a:off x="4876800" y="2209800"/>
          <a:ext cx="3886200" cy="1142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496"/>
                <a:gridCol w="757538"/>
                <a:gridCol w="744166"/>
              </a:tblGrid>
              <a:tr h="37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Ages (varying linearly over interval):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[0,49]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[50,64]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17.9%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[65,79]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12.0%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12.1%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0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[80,100]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99849"/>
              </p:ext>
            </p:extLst>
          </p:nvPr>
        </p:nvGraphicFramePr>
        <p:xfrm>
          <a:off x="1219200" y="4495800"/>
          <a:ext cx="2509838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838"/>
                <a:gridCol w="762000"/>
                <a:gridCol w="762000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Gender: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51.3%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51.3%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58508"/>
              </p:ext>
            </p:extLst>
          </p:nvPr>
        </p:nvGraphicFramePr>
        <p:xfrm>
          <a:off x="4114800" y="3741420"/>
          <a:ext cx="4665230" cy="310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957"/>
                <a:gridCol w="458956"/>
                <a:gridCol w="910019"/>
                <a:gridCol w="620382"/>
                <a:gridCol w="1055916"/>
              </a:tblGrid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Household: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Size: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Probability: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cdf: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Expectation: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0.08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0.440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0.480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couple + grandparent: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0.015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woman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0.685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mom + 1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0.755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mom + 2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mom + 3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0.835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mom + 4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0.865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man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0.985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dad + 1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dad + 2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0.995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 dad + 3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1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4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85" y="228600"/>
            <a:ext cx="6127280" cy="8683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Beginnings of  </a:t>
            </a:r>
            <a:r>
              <a:rPr lang="en-US" sz="2700" b="1" dirty="0" err="1" smtClean="0"/>
              <a:t>NJ_Resident</a:t>
            </a:r>
            <a:r>
              <a:rPr lang="en-US" sz="2700" b="1" dirty="0" smtClean="0"/>
              <a:t> </a:t>
            </a:r>
            <a:r>
              <a:rPr lang="en-US" sz="3600" dirty="0" smtClean="0"/>
              <a:t>file</a:t>
            </a:r>
            <a:endParaRPr lang="en-US" sz="4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0537" y="3193819"/>
            <a:ext cx="2963333" cy="3368839"/>
            <a:chOff x="110537" y="3193819"/>
            <a:chExt cx="2963333" cy="3368839"/>
          </a:xfrm>
        </p:grpSpPr>
        <p:sp>
          <p:nvSpPr>
            <p:cNvPr id="9" name="Rectangle 8"/>
            <p:cNvSpPr/>
            <p:nvPr/>
          </p:nvSpPr>
          <p:spPr>
            <a:xfrm>
              <a:off x="1492720" y="4489219"/>
              <a:ext cx="1066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870" y="327585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County</a:t>
              </a:r>
              <a:endParaRPr lang="en-US" dirty="0"/>
            </a:p>
          </p:txBody>
        </p:sp>
        <p:sp>
          <p:nvSpPr>
            <p:cNvPr id="11" name="Flowchart: Sequential Access Storage 10"/>
            <p:cNvSpPr/>
            <p:nvPr/>
          </p:nvSpPr>
          <p:spPr>
            <a:xfrm>
              <a:off x="151346" y="4032019"/>
              <a:ext cx="915924" cy="838200"/>
            </a:xfrm>
            <a:prstGeom prst="flowChartMagnetic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915" y="4291432"/>
              <a:ext cx="8723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2010 Census </a:t>
              </a:r>
              <a:endParaRPr lang="en-US" sz="10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089033" y="4813785"/>
              <a:ext cx="40368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10537" y="3193819"/>
              <a:ext cx="1066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68920" y="4540475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# People,</a:t>
              </a:r>
            </a:p>
            <a:p>
              <a:r>
                <a:rPr lang="en-US" sz="1100" dirty="0" err="1" smtClean="0"/>
                <a:t>Lat</a:t>
              </a:r>
              <a:r>
                <a:rPr lang="en-US" sz="1100" dirty="0" smtClean="0"/>
                <a:t>, Lon,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endCxn id="11" idx="0"/>
            </p:cNvCxnSpPr>
            <p:nvPr/>
          </p:nvCxnSpPr>
          <p:spPr>
            <a:xfrm>
              <a:off x="609308" y="3727219"/>
              <a:ext cx="0" cy="3048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121370" y="5022619"/>
              <a:ext cx="0" cy="4322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89033" y="5424782"/>
              <a:ext cx="95977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For each person</a:t>
              </a:r>
            </a:p>
            <a:p>
              <a:endParaRPr lang="en-US" sz="800" dirty="0"/>
            </a:p>
          </p:txBody>
        </p:sp>
        <p:sp>
          <p:nvSpPr>
            <p:cNvPr id="20" name="Flowchart: Decision 19"/>
            <p:cNvSpPr/>
            <p:nvPr/>
          </p:nvSpPr>
          <p:spPr>
            <a:xfrm>
              <a:off x="1168870" y="5457759"/>
              <a:ext cx="1905000" cy="1104899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6422" y="5613042"/>
              <a:ext cx="15736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smtClean="0"/>
                <a:t>Vital Stats</a:t>
              </a:r>
            </a:p>
            <a:p>
              <a:pPr algn="ctr"/>
              <a:r>
                <a:rPr lang="en-US" sz="1050" dirty="0" smtClean="0"/>
                <a:t> </a:t>
              </a:r>
              <a:r>
                <a:rPr lang="en-US" sz="1050" dirty="0" err="1" smtClean="0"/>
                <a:t>RandomDraw</a:t>
              </a:r>
              <a:r>
                <a:rPr lang="en-US" sz="1050" dirty="0" smtClean="0"/>
                <a:t>:</a:t>
              </a:r>
            </a:p>
            <a:p>
              <a:pPr algn="ctr"/>
              <a:r>
                <a:rPr lang="en-US" sz="1050" dirty="0" smtClean="0"/>
                <a:t> Age, M/F, </a:t>
              </a:r>
              <a:r>
                <a:rPr lang="en-US" sz="1050" dirty="0" err="1" smtClean="0"/>
                <a:t>WorkerType</a:t>
              </a:r>
              <a:r>
                <a:rPr lang="en-US" sz="1100" dirty="0" smtClean="0"/>
                <a:t>,</a:t>
              </a:r>
            </a:p>
            <a:p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92720" y="3863206"/>
              <a:ext cx="75793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Task 1</a:t>
              </a:r>
              <a:endParaRPr lang="en-US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98096"/>
              </p:ext>
            </p:extLst>
          </p:nvPr>
        </p:nvGraphicFramePr>
        <p:xfrm>
          <a:off x="1330712" y="1224049"/>
          <a:ext cx="7621504" cy="247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4025"/>
                <a:gridCol w="469527"/>
                <a:gridCol w="710636"/>
                <a:gridCol w="675739"/>
                <a:gridCol w="609117"/>
                <a:gridCol w="545364"/>
                <a:gridCol w="550011"/>
                <a:gridCol w="609117"/>
                <a:gridCol w="508230"/>
                <a:gridCol w="1166813"/>
                <a:gridCol w="609117"/>
                <a:gridCol w="713808"/>
              </a:tblGrid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County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Person Index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Household Index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Last Name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First Name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Middle Initial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Gender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Worker Index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Worker Type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Home Latitude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Home Longitude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RICHARD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grade 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under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at-home-worker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under 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KATIE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grade 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WHEDBEE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at-home-worker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JENNIFER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at-home-worker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TINSLEY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ELLEN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college on </a:t>
                      </a:r>
                      <a:r>
                        <a:rPr lang="en-US" sz="1100" u="none" strike="noStrike" dirty="0" smtClean="0">
                          <a:effectLst/>
                        </a:rPr>
                        <a:t>campus</a:t>
                      </a:r>
                      <a:r>
                        <a:rPr lang="en-US" sz="1100" u="none" strike="noStrike" dirty="0">
                          <a:effectLst/>
                        </a:rPr>
                        <a:t>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40.85646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-74.197833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39617"/>
              </p:ext>
            </p:extLst>
          </p:nvPr>
        </p:nvGraphicFramePr>
        <p:xfrm>
          <a:off x="3429000" y="4489219"/>
          <a:ext cx="5463540" cy="1836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634"/>
                <a:gridCol w="1752848"/>
                <a:gridCol w="2748058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1220" algn="l"/>
                        </a:tabLst>
                      </a:pPr>
                      <a:r>
                        <a:rPr lang="en-US" sz="1100" dirty="0" err="1">
                          <a:effectLst/>
                        </a:rPr>
                        <a:t>WorkerType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Index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WorkerType String: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Distribution: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 school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 ages [6,10]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middle school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 ages [11,14]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school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 ages [15,18]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college: commute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Sate-wide distribution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college: on campus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Sate-wide distribution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worker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Drawn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to match  J2W Stats by County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at-home worker and retired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Remainder + </a:t>
                      </a:r>
                      <a:r>
                        <a:rPr lang="en-US" sz="1100" dirty="0">
                          <a:effectLst/>
                        </a:rPr>
                        <a:t>100% ages [65,79]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nursing home and under 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100% ages [0,5] and 100% ages [80,100]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2971800" y="1828800"/>
            <a:ext cx="1752600" cy="1898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1828800"/>
            <a:ext cx="1676400" cy="1898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43600" y="1828800"/>
            <a:ext cx="1676400" cy="1898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1828800"/>
            <a:ext cx="1752600" cy="1898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06756"/>
            <a:ext cx="4765357" cy="21792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/>
              <a:t>Using Census Journey-to-Work (J2W) Tabulations to assign Employer County</a:t>
            </a:r>
            <a:endParaRPr 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024103"/>
              </p:ext>
            </p:extLst>
          </p:nvPr>
        </p:nvGraphicFramePr>
        <p:xfrm>
          <a:off x="457200" y="4548368"/>
          <a:ext cx="8229598" cy="2290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197"/>
                <a:gridCol w="448777"/>
                <a:gridCol w="679230"/>
                <a:gridCol w="645875"/>
                <a:gridCol w="582197"/>
                <a:gridCol w="582197"/>
                <a:gridCol w="582197"/>
                <a:gridCol w="582197"/>
                <a:gridCol w="509422"/>
                <a:gridCol w="1188652"/>
                <a:gridCol w="582197"/>
                <a:gridCol w="682263"/>
                <a:gridCol w="582197"/>
              </a:tblGrid>
              <a:tr h="523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County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Person 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Household 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Last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First Name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Middle Initial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Gender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Worker Index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Worker 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Home Latitude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Home Longitude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Employer County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RICHARD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worker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PREVILLE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CHARLES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under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39.43937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at-home-worker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FALSE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under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DEVEREUX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KATIE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grade 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WHEDBEE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at-home-worker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ROBERT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FALSE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worker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CARVER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JENNIFER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at-home-worker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-74.495087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3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104" marR="9104" marT="910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TINSLEY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ELLEN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college on c ampus: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40.85646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-74.197833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4" marR="9104" marT="910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11188" y="330208"/>
            <a:ext cx="3274738" cy="3185067"/>
            <a:chOff x="5488261" y="91533"/>
            <a:chExt cx="3274738" cy="318506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7793567" y="637121"/>
              <a:ext cx="0" cy="5733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6857999" y="1206760"/>
              <a:ext cx="1905000" cy="1104899"/>
              <a:chOff x="4114799" y="2946399"/>
              <a:chExt cx="1752600" cy="952500"/>
            </a:xfrm>
          </p:grpSpPr>
          <p:sp>
            <p:nvSpPr>
              <p:cNvPr id="25" name="Flowchart: Decision 24"/>
              <p:cNvSpPr/>
              <p:nvPr/>
            </p:nvSpPr>
            <p:spPr>
              <a:xfrm>
                <a:off x="4114799" y="2946399"/>
                <a:ext cx="1752600" cy="952500"/>
              </a:xfrm>
              <a:prstGeom prst="flowChartDecisi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67200" y="3197047"/>
                <a:ext cx="1447800" cy="610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err="1" smtClean="0"/>
                  <a:t>WorkCounty</a:t>
                </a:r>
                <a:r>
                  <a:rPr lang="en-US" sz="1050" dirty="0" smtClean="0"/>
                  <a:t> Destination </a:t>
                </a:r>
                <a:r>
                  <a:rPr lang="en-US" sz="1050" dirty="0" err="1" smtClean="0"/>
                  <a:t>RandomDraw</a:t>
                </a:r>
                <a:r>
                  <a:rPr lang="en-US" sz="1050" dirty="0" smtClean="0"/>
                  <a:t>:</a:t>
                </a:r>
              </a:p>
              <a:p>
                <a:pPr algn="ctr"/>
                <a:r>
                  <a:rPr lang="en-US" sz="1050" dirty="0" smtClean="0"/>
                  <a:t>Journey2Work</a:t>
                </a:r>
                <a:endParaRPr lang="en-US" sz="1100" dirty="0" smtClean="0"/>
              </a:p>
              <a:p>
                <a:endParaRPr lang="en-US" sz="800" dirty="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319433" y="173567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Home</a:t>
              </a:r>
            </a:p>
            <a:p>
              <a:pPr algn="ctr"/>
              <a:r>
                <a:rPr lang="en-US" sz="1400" dirty="0" smtClean="0"/>
                <a:t>County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77100" y="91533"/>
              <a:ext cx="1066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19433" y="2737366"/>
              <a:ext cx="1066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810500" y="2282283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Sequential Access Storage 30"/>
            <p:cNvSpPr/>
            <p:nvPr/>
          </p:nvSpPr>
          <p:spPr>
            <a:xfrm>
              <a:off x="5488261" y="978161"/>
              <a:ext cx="915924" cy="838200"/>
            </a:xfrm>
            <a:prstGeom prst="flowChartMagneticTa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31830" y="1237574"/>
              <a:ext cx="944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C2C </a:t>
              </a:r>
            </a:p>
            <a:p>
              <a:pPr algn="ctr"/>
              <a:r>
                <a:rPr lang="en-US" sz="1000" dirty="0" smtClean="0"/>
                <a:t>Journey2Work</a:t>
              </a:r>
              <a:endParaRPr lang="en-US" sz="10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400800" y="1759210"/>
              <a:ext cx="44873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353300" y="275338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Work</a:t>
              </a:r>
            </a:p>
            <a:p>
              <a:pPr algn="ctr"/>
              <a:r>
                <a:rPr lang="en-US" sz="1400" dirty="0" smtClean="0"/>
                <a:t>County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29396" y="704173"/>
              <a:ext cx="75793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Task 2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3947160"/>
            <a:ext cx="55740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hlinkClick r:id="rId2"/>
              </a:rPr>
              <a:t>http://www.census.gov/population/www/cen2000/commuting/files/2KRESCO_NJ.xls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0" y="4224159"/>
            <a:ext cx="5638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hlinkClick r:id="rId3"/>
              </a:rPr>
              <a:t>http://www.census.gov/population/www/cen2000/commuting/files/2KWRKCO_NJ.xls</a:t>
            </a:r>
            <a:endParaRPr lang="en-US" sz="1000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35110"/>
              </p:ext>
            </p:extLst>
          </p:nvPr>
        </p:nvGraphicFramePr>
        <p:xfrm>
          <a:off x="4343400" y="2399796"/>
          <a:ext cx="4572000" cy="185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939"/>
                <a:gridCol w="484429"/>
                <a:gridCol w="1092341"/>
                <a:gridCol w="379945"/>
                <a:gridCol w="484429"/>
                <a:gridCol w="1152499"/>
                <a:gridCol w="560418"/>
              </a:tblGrid>
              <a:tr h="337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Home State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Home County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County 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Work State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Work County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County Name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Workers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Atlantic Co. NJ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Orange Co. 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Santa Clara Co. 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New Castle Co. 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Sussex Co. 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L. A.  Co. CA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Atlantic Co. NJ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Riverside Co. CA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Atlantic Co. NJ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Hartford Co. 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92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Litchfield Co. 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Atlantic Co. NJ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2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4566285" cy="176960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smtClean="0"/>
              <a:t>Using Employer Data to assign a Workplace Characteristics</a:t>
            </a:r>
            <a:endParaRPr lang="en-US" sz="3200" b="1" dirty="0"/>
          </a:p>
        </p:txBody>
      </p:sp>
      <p:pic>
        <p:nvPicPr>
          <p:cNvPr id="8194" name="Picture 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75518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35872"/>
            <a:ext cx="7458076" cy="112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59841"/>
              </p:ext>
            </p:extLst>
          </p:nvPr>
        </p:nvGraphicFramePr>
        <p:xfrm>
          <a:off x="3810000" y="2057400"/>
          <a:ext cx="5257800" cy="3328113"/>
        </p:xfrm>
        <a:graphic>
          <a:graphicData uri="http://schemas.openxmlformats.org/drawingml/2006/table">
            <a:tbl>
              <a:tblPr/>
              <a:tblGrid>
                <a:gridCol w="1102554"/>
                <a:gridCol w="442826"/>
                <a:gridCol w="843550"/>
                <a:gridCol w="979110"/>
                <a:gridCol w="457200"/>
                <a:gridCol w="685800"/>
                <a:gridCol w="746760"/>
              </a:tblGrid>
              <a:tr h="389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Name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County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NAICS Code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NAICS Description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Employment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Latitude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Longitude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 VIP SKINDEEP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81219915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 Care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39.401104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-74.514228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 Acres Motel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72111002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Hotels &amp; Motels Ex Casino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39.437305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-74.485488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1001 Grand Street Investors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52399903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Financial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39.619732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-74.786654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1006 S Main St LLC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53111004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Lessors Of Res Buildg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39.382399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-74.530785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11th Floor Creative Group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51211008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Motion Picture Prod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39.359014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-74.430151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123 Cab Co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48531002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Taxi Svc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39.391600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-74.521715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123 Junk Car Removal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45331021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Used Merch Stores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39.361705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-74.435779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1400 Bar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72241001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Drinking Places 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39.411266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-74.570083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1-800-Got-Junk?</a:t>
                      </a:r>
                    </a:p>
                  </a:txBody>
                  <a:tcPr marL="8697" marR="8697" marT="8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Atlantic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56221910</a:t>
                      </a:r>
                    </a:p>
                  </a:txBody>
                  <a:tcPr marL="8697" marR="8697" marT="86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Other Non-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Haz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Waste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39.423954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-74.557892</a:t>
                      </a:r>
                    </a:p>
                  </a:txBody>
                  <a:tcPr marL="8697" marR="8697" marT="8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8437" y="4311471"/>
            <a:ext cx="28956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Employment-Weighted</a:t>
            </a:r>
          </a:p>
          <a:p>
            <a:pPr algn="ctr"/>
            <a:r>
              <a:rPr lang="en-US" sz="2000" b="1" dirty="0" smtClean="0"/>
              <a:t>Random Draw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62800" y="2057400"/>
            <a:ext cx="495300" cy="3352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25254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000" dirty="0" smtClean="0"/>
              <a:t>Using School Data to Assign School Characteristics</a:t>
            </a:r>
            <a:endParaRPr lang="en-US" sz="3000" dirty="0"/>
          </a:p>
        </p:txBody>
      </p:sp>
      <p:pic>
        <p:nvPicPr>
          <p:cNvPr id="9218" name="Picture 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" y="1295400"/>
            <a:ext cx="896363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4286250"/>
            <a:ext cx="800099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2400"/>
            <a:ext cx="9125254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000" dirty="0" smtClean="0"/>
              <a:t>Assigning a Daily Activity (Trip) Tour to Each Person</a:t>
            </a:r>
            <a:endParaRPr lang="en-US" sz="3000" dirty="0"/>
          </a:p>
        </p:txBody>
      </p:sp>
      <p:pic>
        <p:nvPicPr>
          <p:cNvPr id="10242" name="Picture 7" descr="Description: https://lh3.googleusercontent.com/iiBG3U7vlcomAhaCmhtiwkjU1Afh_acgeC392I9KN9TUTatlhCysb4h9F9r9xDj2JI94fD_ZOZoPcZJTa__qpZL1BH_Ig4StSIFTqrLlnsLvkfTAnF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78691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Description: https://lh6.googleusercontent.com/jkUc3xT1oTZbBkMMNaFUrATOrRl7Ual3PiPAeTUjkVqo49sWyzTKW3r5eyI6dvoc3YKolHZcDJ_EY8kiLSLi6RwlZ4Nl31M7MGiXhOI6rIKgaQzBz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458059" cy="46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Description: https://lh3.googleusercontent.com/e1Jpia1ayZrDElmUFfeJLQR4zNnUwhu29RftBBuwDGFUAd5rDO9unM9e0Eyb-j1mrqmNej9Gf-FvZf_sBt-L1tgzz-OTo0-_dcByJFanx2T3nWwMZc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04" y="4724400"/>
            <a:ext cx="6600911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8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735807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Final </a:t>
            </a:r>
            <a:r>
              <a:rPr lang="en-US" sz="4000" dirty="0" err="1" smtClean="0"/>
              <a:t>NJ_Resident</a:t>
            </a:r>
            <a:r>
              <a:rPr lang="en-US" sz="4000" dirty="0" smtClean="0"/>
              <a:t> file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30874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Home County</a:t>
            </a:r>
          </a:p>
          <a:p>
            <a:r>
              <a:rPr lang="en-US" b="1" dirty="0" smtClean="0"/>
              <a:t>Person Index</a:t>
            </a:r>
          </a:p>
          <a:p>
            <a:r>
              <a:rPr lang="en-US" b="1" dirty="0" smtClean="0"/>
              <a:t>Household Index</a:t>
            </a:r>
          </a:p>
          <a:p>
            <a:r>
              <a:rPr lang="en-US" b="1" dirty="0" smtClean="0"/>
              <a:t>Full Name</a:t>
            </a:r>
          </a:p>
          <a:p>
            <a:r>
              <a:rPr lang="en-US" b="1" dirty="0" smtClean="0"/>
              <a:t>Age</a:t>
            </a:r>
          </a:p>
          <a:p>
            <a:r>
              <a:rPr lang="en-US" b="1" dirty="0" smtClean="0"/>
              <a:t>Gender</a:t>
            </a:r>
          </a:p>
          <a:p>
            <a:r>
              <a:rPr lang="en-US" b="1" dirty="0"/>
              <a:t>W</a:t>
            </a:r>
            <a:r>
              <a:rPr lang="en-US" b="1" dirty="0" smtClean="0"/>
              <a:t>orker Type Index</a:t>
            </a:r>
          </a:p>
          <a:p>
            <a:r>
              <a:rPr lang="en-US" b="1" dirty="0" smtClean="0"/>
              <a:t>Worker Type </a:t>
            </a:r>
            <a:r>
              <a:rPr lang="en-US" b="1" dirty="0"/>
              <a:t>S</a:t>
            </a:r>
            <a:r>
              <a:rPr lang="en-US" b="1" dirty="0" smtClean="0"/>
              <a:t>tring</a:t>
            </a:r>
          </a:p>
          <a:p>
            <a:r>
              <a:rPr lang="en-US" b="1" dirty="0" smtClean="0"/>
              <a:t>Home </a:t>
            </a:r>
            <a:r>
              <a:rPr lang="en-US" b="1" dirty="0" err="1" smtClean="0"/>
              <a:t>lat</a:t>
            </a:r>
            <a:r>
              <a:rPr lang="en-US" b="1" dirty="0" smtClean="0"/>
              <a:t>, </a:t>
            </a:r>
            <a:r>
              <a:rPr lang="en-US" b="1" dirty="0" err="1" smtClean="0"/>
              <a:t>lon</a:t>
            </a:r>
            <a:endParaRPr lang="en-US" b="1" dirty="0" smtClean="0"/>
          </a:p>
          <a:p>
            <a:r>
              <a:rPr lang="en-US" b="1" dirty="0" smtClean="0"/>
              <a:t>Work or School </a:t>
            </a:r>
            <a:r>
              <a:rPr lang="en-US" b="1" dirty="0" err="1" smtClean="0"/>
              <a:t>lat,lon</a:t>
            </a:r>
            <a:endParaRPr lang="en-US" b="1" dirty="0" smtClean="0"/>
          </a:p>
          <a:p>
            <a:r>
              <a:rPr lang="en-US" b="1" dirty="0" smtClean="0"/>
              <a:t>Work County</a:t>
            </a:r>
          </a:p>
          <a:p>
            <a:r>
              <a:rPr lang="en-US" b="1" dirty="0" smtClean="0"/>
              <a:t>Work or School Index</a:t>
            </a:r>
          </a:p>
          <a:p>
            <a:r>
              <a:rPr lang="en-US" b="1" dirty="0" smtClean="0"/>
              <a:t>NAICS code</a:t>
            </a:r>
          </a:p>
          <a:p>
            <a:r>
              <a:rPr lang="en-US" b="1" dirty="0" smtClean="0"/>
              <a:t>Work or School start/end time</a:t>
            </a:r>
            <a:endParaRPr lang="en-US" b="1" dirty="0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638800"/>
            <a:ext cx="7543800" cy="87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82665"/>
              </p:ext>
            </p:extLst>
          </p:nvPr>
        </p:nvGraphicFramePr>
        <p:xfrm>
          <a:off x="7620000" y="1295400"/>
          <a:ext cx="1394204" cy="530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293"/>
                <a:gridCol w="717911"/>
              </a:tblGrid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ATL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274,549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905,116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448,734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513,657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97,265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156,898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783,969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GLO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288,288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634,266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128,349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366,513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809,858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630,380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492,276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576,567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501,226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66,083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323,444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066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149,265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536,499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108,692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NYC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86,418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18,586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BUC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99,865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13,772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5,046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6,531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ROC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32,737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606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Total: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9,054,849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524750" y="1153540"/>
            <a:ext cx="1610568" cy="54758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24750" y="5105400"/>
            <a:ext cx="1619249" cy="1295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Creating the </a:t>
            </a:r>
            <a:r>
              <a:rPr lang="en-US" sz="3600" b="1" dirty="0" err="1" smtClean="0"/>
              <a:t>NJ_PersonTrip</a:t>
            </a:r>
            <a:r>
              <a:rPr lang="en-US" sz="3600" dirty="0" smtClean="0"/>
              <a:t> 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“every” trip that each Traveler is likely to make on a typical day.  </a:t>
            </a:r>
            <a:r>
              <a:rPr lang="en-US" sz="1800" b="1" dirty="0" err="1" smtClean="0"/>
              <a:t>NJ_PersonTrip</a:t>
            </a:r>
            <a:r>
              <a:rPr lang="en-US" sz="1800" b="1" dirty="0" smtClean="0"/>
              <a:t> file</a:t>
            </a:r>
            <a:endParaRPr lang="en-US" sz="2400" b="1" dirty="0" smtClean="0"/>
          </a:p>
          <a:p>
            <a:pPr marL="857250" lvl="1" indent="-457200"/>
            <a:r>
              <a:rPr lang="en-US" sz="2400" dirty="0" smtClean="0"/>
              <a:t>	 Containing appropriate spatial and temporal characteristics for each trip</a:t>
            </a:r>
          </a:p>
          <a:p>
            <a:r>
              <a:rPr lang="en-US" sz="2800" dirty="0" smtClean="0"/>
              <a:t>Start with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err="1" smtClean="0"/>
              <a:t>NJ_ResidentTrip</a:t>
            </a:r>
            <a:r>
              <a:rPr lang="en-US" sz="2400" b="1" dirty="0" smtClean="0"/>
              <a:t> file</a:t>
            </a:r>
          </a:p>
          <a:p>
            <a:pPr lvl="1"/>
            <a:r>
              <a:rPr lang="en-US" sz="2400" b="1" dirty="0" smtClean="0"/>
              <a:t> </a:t>
            </a:r>
            <a:r>
              <a:rPr lang="en-US" sz="2400" b="1" dirty="0" err="1" smtClean="0"/>
              <a:t>NJ_Employment</a:t>
            </a:r>
            <a:r>
              <a:rPr lang="en-US" sz="2400" b="1" dirty="0" smtClean="0"/>
              <a:t> file</a:t>
            </a:r>
          </a:p>
          <a:p>
            <a:r>
              <a:rPr lang="en-US" sz="2800" dirty="0" smtClean="0"/>
              <a:t>Readily assign trips between Home and Work/School</a:t>
            </a:r>
          </a:p>
          <a:p>
            <a:pPr lvl="1"/>
            <a:r>
              <a:rPr lang="en-US" sz="2400" dirty="0" smtClean="0"/>
              <a:t>Trip Activity -&gt; Stop Sequence </a:t>
            </a:r>
          </a:p>
          <a:p>
            <a:pPr lvl="2"/>
            <a:r>
              <a:rPr lang="en-US" sz="2000" dirty="0" smtClean="0"/>
              <a:t>Home, Work, School characteristics synthesized in </a:t>
            </a:r>
            <a:r>
              <a:rPr lang="en-US" sz="2000" dirty="0" err="1" smtClean="0"/>
              <a:t>NJ_Resident</a:t>
            </a:r>
            <a:r>
              <a:rPr lang="en-US" sz="2000" dirty="0" smtClean="0"/>
              <a:t> file</a:t>
            </a:r>
          </a:p>
          <a:p>
            <a:pPr lvl="1"/>
            <a:endParaRPr lang="en-US" sz="2400" dirty="0"/>
          </a:p>
          <a:p>
            <a:pPr marL="40005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55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0" y="274638"/>
            <a:ext cx="382905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>Assigning “Other” Locations </a:t>
            </a:r>
            <a:endParaRPr lang="en-US" sz="3600" b="1" dirty="0"/>
          </a:p>
        </p:txBody>
      </p:sp>
      <p:pic>
        <p:nvPicPr>
          <p:cNvPr id="12290" name="Picture 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4285639" cy="37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4267200"/>
            <a:ext cx="73152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Attractiveness (</a:t>
            </a:r>
            <a:r>
              <a:rPr lang="en-US" b="1" dirty="0" err="1" smtClean="0"/>
              <a:t>i</a:t>
            </a:r>
            <a:r>
              <a:rPr lang="en-US" b="1" dirty="0" smtClean="0"/>
              <a:t>)= (Patrons (I)/</a:t>
            </a:r>
            <a:r>
              <a:rPr lang="en-US" b="1" dirty="0" err="1" smtClean="0"/>
              <a:t>AllPatrons</a:t>
            </a:r>
            <a:r>
              <a:rPr lang="en-US" b="1" dirty="0" smtClean="0"/>
              <a:t>)/{D(</a:t>
            </a:r>
            <a:r>
              <a:rPr lang="en-US" b="1" dirty="0" err="1" smtClean="0"/>
              <a:t>i,j</a:t>
            </a:r>
            <a:r>
              <a:rPr lang="en-US" b="1" dirty="0" smtClean="0"/>
              <a:t>)</a:t>
            </a:r>
            <a:r>
              <a:rPr lang="en-US" b="1" baseline="30000" dirty="0" smtClean="0"/>
              <a:t>2</a:t>
            </a:r>
            <a:r>
              <a:rPr lang="en-US" b="1" dirty="0" smtClean="0"/>
              <a:t> + D(</a:t>
            </a:r>
            <a:r>
              <a:rPr lang="en-US" b="1" dirty="0" err="1" smtClean="0"/>
              <a:t>j,k</a:t>
            </a:r>
            <a:r>
              <a:rPr lang="en-US" b="1" dirty="0" smtClean="0"/>
              <a:t>)</a:t>
            </a:r>
            <a:r>
              <a:rPr lang="en-US" b="1" baseline="30000" dirty="0" smtClean="0"/>
              <a:t>2</a:t>
            </a:r>
            <a:r>
              <a:rPr lang="en-US" b="1" dirty="0" smtClean="0"/>
              <a:t>}; </a:t>
            </a:r>
          </a:p>
          <a:p>
            <a:pPr algn="ctr"/>
            <a:r>
              <a:rPr lang="en-US" b="1" dirty="0" smtClean="0"/>
              <a:t>Where  </a:t>
            </a:r>
            <a:r>
              <a:rPr lang="en-US" b="1" dirty="0" err="1" smtClean="0"/>
              <a:t>i</a:t>
            </a:r>
            <a:r>
              <a:rPr lang="en-US" b="1" dirty="0" smtClean="0"/>
              <a:t> is destination county; j is current county; k is home county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8230" y="2590800"/>
            <a:ext cx="289560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1.  Select Other County  Using:</a:t>
            </a:r>
          </a:p>
          <a:p>
            <a:pPr algn="ctr"/>
            <a:r>
              <a:rPr lang="en-US" sz="2000" b="1" dirty="0" smtClean="0"/>
              <a:t>Attractiveness-Weighted</a:t>
            </a:r>
          </a:p>
          <a:p>
            <a:pPr algn="ctr"/>
            <a:r>
              <a:rPr lang="en-US" sz="2000" b="1" dirty="0" smtClean="0"/>
              <a:t>Random Draw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710" y="5105400"/>
            <a:ext cx="82296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2.  Select “Other” Business using:</a:t>
            </a:r>
          </a:p>
          <a:p>
            <a:pPr algn="ctr"/>
            <a:r>
              <a:rPr lang="en-US" sz="2000" b="1" dirty="0" smtClean="0"/>
              <a:t>Patronage-Weighted Random Draw within selected county</a:t>
            </a:r>
          </a:p>
        </p:txBody>
      </p:sp>
      <p:pic>
        <p:nvPicPr>
          <p:cNvPr id="12292" name="Picture 9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45738" r="2098" b="23277"/>
          <a:stretch/>
        </p:blipFill>
        <p:spPr bwMode="auto">
          <a:xfrm>
            <a:off x="12032" y="5943600"/>
            <a:ext cx="8991601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0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0" y="274638"/>
            <a:ext cx="382905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>Assigning  Trip Departure Times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2744" y="3979039"/>
            <a:ext cx="8267393" cy="22467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en-US" sz="2000" b="1" dirty="0" smtClean="0"/>
              <a:t>For: H-&gt;W; H-&gt;School; W-&gt;Other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Work backwards from Desired Arrival Time using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dirty="0" smtClean="0"/>
              <a:t>Distance and normally distributed Speed distribution, 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dirty="0" smtClean="0"/>
              <a:t>Non-symmetric early late probabilities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Else, Use Stop Duration with non-symmetric early late probabilities based on SIC Cod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744" y="284561"/>
            <a:ext cx="3662056" cy="3525439"/>
            <a:chOff x="2280569" y="967992"/>
            <a:chExt cx="3387864" cy="3207261"/>
          </a:xfrm>
        </p:grpSpPr>
        <p:sp>
          <p:nvSpPr>
            <p:cNvPr id="18" name="TextBox 17"/>
            <p:cNvSpPr txBox="1"/>
            <p:nvPr/>
          </p:nvSpPr>
          <p:spPr>
            <a:xfrm>
              <a:off x="2280569" y="1908256"/>
              <a:ext cx="113845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Distribution of </a:t>
              </a:r>
            </a:p>
            <a:p>
              <a:pPr algn="ctr"/>
              <a:r>
                <a:rPr lang="en-US" sz="1000" dirty="0" smtClean="0"/>
                <a:t>Arrival/Departure </a:t>
              </a:r>
            </a:p>
            <a:p>
              <a:pPr algn="ctr"/>
              <a:r>
                <a:rPr lang="en-US" sz="1000" dirty="0" smtClean="0"/>
                <a:t>Times</a:t>
              </a:r>
              <a:endParaRPr lang="en-US" sz="10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91833" y="967992"/>
              <a:ext cx="3276600" cy="3207261"/>
              <a:chOff x="2391833" y="967992"/>
              <a:chExt cx="3276600" cy="320726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224866" y="1135204"/>
                <a:ext cx="101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Trip Type; SIC</a:t>
                </a:r>
                <a:endParaRPr lang="en-US" sz="12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82533" y="1053170"/>
                <a:ext cx="10668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4715933" y="1592474"/>
                <a:ext cx="0" cy="43225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3763433" y="2027614"/>
                <a:ext cx="1905000" cy="1104899"/>
                <a:chOff x="4114800" y="2946400"/>
                <a:chExt cx="1752600" cy="952500"/>
              </a:xfrm>
            </p:grpSpPr>
            <p:sp>
              <p:nvSpPr>
                <p:cNvPr id="22" name="Flowchart: Decision 21"/>
                <p:cNvSpPr/>
                <p:nvPr/>
              </p:nvSpPr>
              <p:spPr>
                <a:xfrm>
                  <a:off x="4114800" y="2946400"/>
                  <a:ext cx="1752600" cy="952500"/>
                </a:xfrm>
                <a:prstGeom prst="flowChartDecisi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4232148" y="3116773"/>
                  <a:ext cx="1447800" cy="6036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 smtClean="0"/>
                    <a:t>Time Generator:</a:t>
                  </a:r>
                </a:p>
                <a:p>
                  <a:pPr algn="ctr"/>
                  <a:r>
                    <a:rPr lang="en-US" sz="1050" dirty="0" err="1" smtClean="0"/>
                    <a:t>RandomDraw</a:t>
                  </a:r>
                  <a:r>
                    <a:rPr lang="en-US" sz="1050" dirty="0" smtClean="0"/>
                    <a:t>:</a:t>
                  </a:r>
                </a:p>
                <a:p>
                  <a:pPr algn="ctr"/>
                  <a:r>
                    <a:rPr lang="en-US" sz="1050" dirty="0" smtClean="0"/>
                    <a:t>Time Distribution</a:t>
                  </a:r>
                  <a:endParaRPr lang="en-US" sz="1100" dirty="0" smtClean="0"/>
                </a:p>
                <a:p>
                  <a:endParaRPr lang="en-US" sz="800" dirty="0"/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4258733" y="3641853"/>
                <a:ext cx="1066800" cy="533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749800" y="3186770"/>
                <a:ext cx="0" cy="457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258733" y="3659540"/>
                <a:ext cx="112974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Trip Departure time</a:t>
                </a:r>
              </a:p>
              <a:p>
                <a:pPr algn="ctr"/>
                <a:r>
                  <a:rPr lang="en-US" sz="700" dirty="0" smtClean="0"/>
                  <a:t>(</a:t>
                </a:r>
                <a:r>
                  <a:rPr lang="en-US" sz="700" dirty="0" err="1" smtClean="0"/>
                  <a:t>SeconsFromMidnight</a:t>
                </a:r>
                <a:r>
                  <a:rPr lang="en-US" sz="700" dirty="0"/>
                  <a:t>)</a:t>
                </a:r>
              </a:p>
            </p:txBody>
          </p:sp>
          <p:sp>
            <p:nvSpPr>
              <p:cNvPr id="17" name="Flowchart: Sequential Access Storage 16"/>
              <p:cNvSpPr/>
              <p:nvPr/>
            </p:nvSpPr>
            <p:spPr>
              <a:xfrm>
                <a:off x="2391833" y="1801243"/>
                <a:ext cx="915924" cy="838200"/>
              </a:xfrm>
              <a:prstGeom prst="flowChartMagneticTap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3304372" y="2582292"/>
                <a:ext cx="448733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107185" y="967992"/>
                <a:ext cx="75793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Task 8</a:t>
                </a:r>
                <a:endParaRPr lang="en-US" dirty="0"/>
              </a:p>
            </p:txBody>
          </p:sp>
        </p:grp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21829"/>
            <a:ext cx="2547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2375" b="-59732"/>
          <a:stretch/>
        </p:blipFill>
        <p:spPr bwMode="auto">
          <a:xfrm>
            <a:off x="716819" y="6492240"/>
            <a:ext cx="773924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4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3962400" cy="9445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Most every day…            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Almost 9 Million NJ residents </a:t>
            </a:r>
          </a:p>
          <a:p>
            <a:r>
              <a:rPr lang="en-US" dirty="0" smtClean="0"/>
              <a:t>0.25 Million of out of state commuters</a:t>
            </a:r>
          </a:p>
          <a:p>
            <a:r>
              <a:rPr lang="en-US" dirty="0" smtClean="0"/>
              <a:t>Make 30+ Million trips </a:t>
            </a:r>
          </a:p>
          <a:p>
            <a:r>
              <a:rPr lang="en-US" dirty="0" smtClean="0"/>
              <a:t>Throughout the 8,700 </a:t>
            </a:r>
            <a:r>
              <a:rPr lang="en-US" dirty="0" err="1" smtClean="0"/>
              <a:t>sq</a:t>
            </a:r>
            <a:r>
              <a:rPr lang="en-US" dirty="0" smtClean="0"/>
              <a:t> miles of NJ</a:t>
            </a:r>
          </a:p>
          <a:p>
            <a:r>
              <a:rPr lang="en-US" dirty="0" smtClean="0"/>
              <a:t>Where/when do they start?</a:t>
            </a:r>
          </a:p>
          <a:p>
            <a:r>
              <a:rPr lang="en-US" dirty="0" smtClean="0"/>
              <a:t>Where do they go? </a:t>
            </a:r>
          </a:p>
          <a:p>
            <a:r>
              <a:rPr lang="en-US" dirty="0" smtClean="0"/>
              <a:t>Does anyone know???</a:t>
            </a:r>
          </a:p>
          <a:p>
            <a:pPr lvl="1"/>
            <a:r>
              <a:rPr lang="en-US" dirty="0" smtClean="0"/>
              <a:t>I certainly don’t</a:t>
            </a:r>
          </a:p>
          <a:p>
            <a:pPr lvl="2"/>
            <a:r>
              <a:rPr lang="en-US" dirty="0" smtClean="0"/>
              <a:t>Not to sufficient precision for credible analysis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r="38335" b="2106"/>
          <a:stretch/>
        </p:blipFill>
        <p:spPr bwMode="auto">
          <a:xfrm>
            <a:off x="7053191" y="3374020"/>
            <a:ext cx="204801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8074570" y="4648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443019">
            <a:off x="8152810" y="4405671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096000" cy="8156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/>
              <a:t>NJ_PersonTrip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5486400" cy="4495800"/>
          </a:xfrm>
        </p:spPr>
        <p:txBody>
          <a:bodyPr/>
          <a:lstStyle/>
          <a:p>
            <a:r>
              <a:rPr lang="en-US" dirty="0" smtClean="0">
                <a:effectLst/>
              </a:rPr>
              <a:t> </a:t>
            </a:r>
            <a:r>
              <a:rPr lang="en-US" b="1" dirty="0" smtClean="0">
                <a:effectLst/>
              </a:rPr>
              <a:t>9,054,849</a:t>
            </a:r>
            <a:r>
              <a:rPr lang="en-US" dirty="0" smtClean="0">
                <a:effectLst/>
              </a:rPr>
              <a:t>  records</a:t>
            </a:r>
          </a:p>
          <a:p>
            <a:pPr lvl="1"/>
            <a:r>
              <a:rPr lang="en-US" dirty="0" smtClean="0">
                <a:latin typeface="Times New Roman"/>
                <a:ea typeface="Times New Roman"/>
                <a:cs typeface="Times New Roman"/>
              </a:rPr>
              <a:t>One for each person in </a:t>
            </a:r>
            <a:r>
              <a:rPr lang="en-US" sz="2400" b="1" dirty="0" err="1" smtClean="0"/>
              <a:t>NJ_Resident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Specifying </a:t>
            </a:r>
            <a:r>
              <a:rPr lang="en-US" b="1" dirty="0" smtClean="0"/>
              <a:t>30,564,528</a:t>
            </a:r>
            <a:r>
              <a:rPr lang="en-US" dirty="0" smtClean="0"/>
              <a:t> Daily Person Trips</a:t>
            </a:r>
          </a:p>
          <a:p>
            <a:pPr lvl="1"/>
            <a:r>
              <a:rPr lang="en-US" dirty="0" smtClean="0"/>
              <a:t>Each characterized by a precise</a:t>
            </a:r>
          </a:p>
          <a:p>
            <a:pPr lvl="2"/>
            <a:r>
              <a:rPr lang="en-US" dirty="0" smtClean="0"/>
              <a:t>Origination, Destination and Departure Time</a:t>
            </a:r>
          </a:p>
          <a:p>
            <a:pPr lvl="1"/>
            <a:endParaRPr lang="en-US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63092"/>
              </p:ext>
            </p:extLst>
          </p:nvPr>
        </p:nvGraphicFramePr>
        <p:xfrm>
          <a:off x="5943600" y="1219200"/>
          <a:ext cx="2667001" cy="5289032"/>
        </p:xfrm>
        <a:graphic>
          <a:graphicData uri="http://schemas.openxmlformats.org/drawingml/2006/table">
            <a:tbl>
              <a:tblPr/>
              <a:tblGrid>
                <a:gridCol w="457200"/>
                <a:gridCol w="762000"/>
                <a:gridCol w="914400"/>
                <a:gridCol w="533401"/>
              </a:tblGrid>
              <a:tr h="141036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Trips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4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  County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Trips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TripMiles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AverageTM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936,585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27,723,931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3,075,434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40,006,145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250,006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9,725,080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38.9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1,525,713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37,274,682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24.4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1,746,906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27,523,679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333,690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11,026,874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33.0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532,897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18,766,986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35.2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2,663,517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29,307,439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980,302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23,790,798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24.3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HUD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2,153,677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18,580,585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437,598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13,044,440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1,248,183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22,410,297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2,753,142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47,579,551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2,144,477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50,862,651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1,677,161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33,746,360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12,534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900,434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71.8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NYC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215,915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4,131,764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OCE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1,964,014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63,174,466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32.2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1,704,184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22,641,201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PHL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46,468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1,367,405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29.4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ROC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81,740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2,163,311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225,725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8,239,593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SOM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1,099,927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21,799,647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34,493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2,468,016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71.6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508,674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16,572,792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1,824,093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21,860,031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371,169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13,012,489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3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16,304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477,950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29.3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30,564,528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590,178,597 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19.3</a:t>
                      </a:r>
                    </a:p>
                  </a:txBody>
                  <a:tcPr marL="6411" marR="6411" marT="641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I’ve harvested one of the largest troves of GPS tracks </a:t>
            </a:r>
          </a:p>
          <a:p>
            <a:pPr lvl="1"/>
            <a:r>
              <a:rPr lang="en-US" sz="2400" dirty="0" smtClean="0"/>
              <a:t>Literally billions of individual trips, </a:t>
            </a:r>
          </a:p>
          <a:p>
            <a:pPr lvl="1"/>
            <a:r>
              <a:rPr lang="en-US" sz="2400" dirty="0" smtClean="0"/>
              <a:t>Unfortunately, they are spread throughout the western world, throughout the last decade. </a:t>
            </a:r>
          </a:p>
          <a:p>
            <a:pPr lvl="1"/>
            <a:r>
              <a:rPr lang="en-US" sz="2400" dirty="0" smtClean="0"/>
              <a:t>Consequently, I have only a very small ad hoc sample of what happens in NJ on a typical day.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4445882"/>
            <a:ext cx="3878567" cy="2209800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90066" y="4419600"/>
            <a:ext cx="3225334" cy="223608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1329" y="228600"/>
            <a:ext cx="39624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I’ve Tried…        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1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Why do I want to know </a:t>
            </a:r>
            <a:r>
              <a:rPr lang="en-US" b="1" dirty="0" smtClean="0"/>
              <a:t>every</a:t>
            </a:r>
            <a:r>
              <a:rPr lang="en-US" dirty="0" smtClean="0"/>
              <a:t> trip?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Academic Curiosity</a:t>
            </a:r>
          </a:p>
          <a:p>
            <a:r>
              <a:rPr lang="en-US" dirty="0" smtClean="0"/>
              <a:t>If offered an alternative, which ones would likely “buy it” and what are the implications.</a:t>
            </a:r>
          </a:p>
          <a:p>
            <a:r>
              <a:rPr lang="en-US" dirty="0" smtClean="0"/>
              <a:t>More specifically:</a:t>
            </a:r>
          </a:p>
          <a:p>
            <a:pPr lvl="1"/>
            <a:r>
              <a:rPr lang="en-US" dirty="0" smtClean="0"/>
              <a:t>If an alternative transport system were available, which trips would be diverted to it and what operational requirements would those trip impose on the new system?</a:t>
            </a:r>
          </a:p>
          <a:p>
            <a:r>
              <a:rPr lang="en-US" dirty="0" smtClean="0"/>
              <a:t>In the end… </a:t>
            </a:r>
          </a:p>
          <a:p>
            <a:pPr lvl="1"/>
            <a:r>
              <a:rPr lang="en-US" dirty="0" smtClean="0"/>
              <a:t>a transport system serves </a:t>
            </a:r>
            <a:r>
              <a:rPr lang="en-US" b="1" dirty="0" smtClean="0"/>
              <a:t>individual</a:t>
            </a:r>
            <a:r>
              <a:rPr lang="en-US" dirty="0" smtClean="0"/>
              <a:t> decision makers.  It’s patronage is an </a:t>
            </a:r>
            <a:r>
              <a:rPr lang="en-US" b="1" dirty="0" smtClean="0"/>
              <a:t>ensemble of individuals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I would prefer analyzing each individual trip patronage opportunity.</a:t>
            </a:r>
          </a:p>
        </p:txBody>
      </p:sp>
    </p:spTree>
    <p:extLst>
      <p:ext uri="{BB962C8B-B14F-4D97-AF65-F5344CB8AC3E}">
        <p14:creationId xmlns:p14="http://schemas.microsoft.com/office/powerpoint/2010/main" val="21728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30" y="152400"/>
            <a:ext cx="605794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2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Synthesize from publically available data: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“every” NJ Traveler on a typical day </a:t>
            </a:r>
            <a:r>
              <a:rPr lang="en-US" sz="2000" b="1" dirty="0" err="1" smtClean="0">
                <a:solidFill>
                  <a:srgbClr val="C00000"/>
                </a:solidFill>
              </a:rPr>
              <a:t>NJ_Resident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file</a:t>
            </a:r>
          </a:p>
          <a:p>
            <a:pPr marL="857250" lvl="1" indent="-457200"/>
            <a:r>
              <a:rPr lang="en-US" dirty="0"/>
              <a:t>	</a:t>
            </a:r>
            <a:r>
              <a:rPr lang="en-US" dirty="0" smtClean="0"/>
              <a:t>Containing appropriate demographic and spatial characteristics that reflect trip making</a:t>
            </a:r>
          </a:p>
          <a:p>
            <a:pPr marL="857250" lvl="1" indent="-457200"/>
            <a:endParaRPr lang="en-US" dirty="0" smtClean="0"/>
          </a:p>
          <a:p>
            <a:r>
              <a:rPr lang="en-US" dirty="0" smtClean="0"/>
              <a:t>“every” trip that each Traveler is likely to make on a typical day.  </a:t>
            </a:r>
            <a:r>
              <a:rPr lang="en-US" sz="2000" b="1" dirty="0" err="1" smtClean="0">
                <a:solidFill>
                  <a:srgbClr val="C00000"/>
                </a:solidFill>
              </a:rPr>
              <a:t>NJ_PersonTrip</a:t>
            </a:r>
            <a:r>
              <a:rPr lang="en-US" sz="2000" b="1" dirty="0" smtClean="0"/>
              <a:t> file</a:t>
            </a:r>
            <a:endParaRPr lang="en-US" sz="2800" b="1" dirty="0" smtClean="0"/>
          </a:p>
          <a:p>
            <a:pPr marL="857250" lvl="1" indent="-457200"/>
            <a:r>
              <a:rPr lang="en-US" dirty="0" smtClean="0"/>
              <a:t>	 Containing appropriate spatial and temporal characteristics for each trip</a:t>
            </a:r>
          </a:p>
        </p:txBody>
      </p:sp>
    </p:spTree>
    <p:extLst>
      <p:ext uri="{BB962C8B-B14F-4D97-AF65-F5344CB8AC3E}">
        <p14:creationId xmlns:p14="http://schemas.microsoft.com/office/powerpoint/2010/main" val="3021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Creating the </a:t>
            </a:r>
            <a:r>
              <a:rPr lang="en-US" sz="3600" b="1" dirty="0" err="1" smtClean="0"/>
              <a:t>NJ_Resident</a:t>
            </a:r>
            <a:r>
              <a:rPr lang="en-US" sz="3600" b="1" dirty="0" smtClean="0"/>
              <a:t> </a:t>
            </a:r>
            <a:r>
              <a:rPr lang="en-US" sz="3600" dirty="0" smtClean="0"/>
              <a:t>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“every” NJ Traveler on a typical day</a:t>
            </a:r>
          </a:p>
          <a:p>
            <a:pPr marL="400050" lvl="1" indent="0" algn="ctr"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NJ_Resident</a:t>
            </a:r>
            <a:r>
              <a:rPr lang="en-US" b="1" dirty="0" smtClean="0"/>
              <a:t> file</a:t>
            </a:r>
          </a:p>
          <a:p>
            <a:pPr marL="400050" lvl="1" indent="0" algn="ctr">
              <a:buNone/>
            </a:pPr>
            <a:endParaRPr lang="en-US" b="1" dirty="0"/>
          </a:p>
          <a:p>
            <a:pPr marL="400050" lvl="1" indent="0" algn="ctr">
              <a:buNone/>
            </a:pPr>
            <a:r>
              <a:rPr lang="en-US" sz="4000" dirty="0" smtClean="0"/>
              <a:t>Start with Publically available data: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06301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sz="3600" dirty="0" smtClean="0"/>
              <a:t>2010 Population census @Block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8,791,894 </a:t>
            </a:r>
            <a:r>
              <a:rPr lang="en-US" dirty="0"/>
              <a:t>individuals </a:t>
            </a:r>
            <a:r>
              <a:rPr lang="en-US" dirty="0" smtClean="0"/>
              <a:t>distributed 118,654  </a:t>
            </a:r>
            <a:r>
              <a:rPr lang="en-US" dirty="0"/>
              <a:t>Blocks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12497"/>
              </p:ext>
            </p:extLst>
          </p:nvPr>
        </p:nvGraphicFramePr>
        <p:xfrm>
          <a:off x="3124200" y="1905000"/>
          <a:ext cx="5791201" cy="4663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789"/>
                <a:gridCol w="1027744"/>
                <a:gridCol w="1154860"/>
                <a:gridCol w="1521331"/>
                <a:gridCol w="1460477"/>
              </a:tblGrid>
              <a:tr h="351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Population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Census Blocks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 Pop/ Block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Pop/Block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         274,549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        </a:t>
                      </a:r>
                      <a:r>
                        <a:rPr lang="en-US" sz="1200" dirty="0">
                          <a:effectLst/>
                        </a:rPr>
                        <a:t>5,941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905,116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11,171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448,734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7,097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513,657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7,707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97,265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3,610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156,898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2,733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ESS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783,969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6,820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GLO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288,288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4,567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634,266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3,031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128,349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2,277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366,513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4,611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809,858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9,845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630,380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10,067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492,276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6,543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OCE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576,567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10,457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501,226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4,966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66,083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1,665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323,444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3,836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149,265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2,998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536,499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6,139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201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108,692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2,573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8,791,894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118,654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74.1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" y="1981200"/>
            <a:ext cx="2758687" cy="485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2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0780"/>
            <a:ext cx="6324600" cy="7921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sz="3600" b="1" dirty="0" smtClean="0"/>
              <a:t>Atlantic </a:t>
            </a:r>
            <a:r>
              <a:rPr lang="en-US" sz="3600" b="1" dirty="0" err="1" smtClean="0"/>
              <a:t>County@Block</a:t>
            </a:r>
            <a:r>
              <a:rPr lang="en-US" sz="3600" b="1" dirty="0" smtClean="0"/>
              <a:t> Level</a:t>
            </a:r>
          </a:p>
        </p:txBody>
      </p:sp>
      <p:pic>
        <p:nvPicPr>
          <p:cNvPr id="4098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2273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80" y="4495800"/>
            <a:ext cx="30194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ensusBlocksAtlanticCOun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3" y="1669740"/>
            <a:ext cx="4874258" cy="504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" descr="C:\Documents and Settings\Owner\바탕 화면\Fall 09\ORF467\PRT\Atlantic_county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144684"/>
            <a:ext cx="83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62322"/>
              </p:ext>
            </p:extLst>
          </p:nvPr>
        </p:nvGraphicFramePr>
        <p:xfrm>
          <a:off x="1981200" y="1219200"/>
          <a:ext cx="5791201" cy="547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789"/>
                <a:gridCol w="1027744"/>
                <a:gridCol w="1154860"/>
                <a:gridCol w="1521331"/>
                <a:gridCol w="1460477"/>
              </a:tblGrid>
              <a:tr h="351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Population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Census Blocks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Median Pop/ Block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Pop/Block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  <a:tr h="195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         274,549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        </a:t>
                      </a:r>
                      <a:r>
                        <a:rPr lang="en-US" sz="1200" dirty="0">
                          <a:effectLst/>
                        </a:rPr>
                        <a:t>5,941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226" marR="6522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4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1830</Words>
  <Application>Microsoft Office PowerPoint</Application>
  <PresentationFormat>On-screen Show (4:3)</PresentationFormat>
  <Paragraphs>994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Daily Person Trips in New Jersey: A Synthesis </vt:lpstr>
      <vt:lpstr>Most every day…                   </vt:lpstr>
      <vt:lpstr>PowerPoint Presentation</vt:lpstr>
      <vt:lpstr>Why do I want to know every trip?</vt:lpstr>
      <vt:lpstr>PowerPoint Presentation</vt:lpstr>
      <vt:lpstr>Synthesize from publically available data:</vt:lpstr>
      <vt:lpstr>Creating the NJ_Resident file</vt:lpstr>
      <vt:lpstr>2010 Population census @Block Level</vt:lpstr>
      <vt:lpstr>Atlantic County@Block Level</vt:lpstr>
      <vt:lpstr>Publically available data:</vt:lpstr>
      <vt:lpstr>Beginnings of  NJ_Resident file</vt:lpstr>
      <vt:lpstr>Using Census Journey-to-Work (J2W) Tabulations to assign Employer County</vt:lpstr>
      <vt:lpstr>Using Employer Data to assign a Workplace Characteristics</vt:lpstr>
      <vt:lpstr>Using School Data to Assign School Characteristics</vt:lpstr>
      <vt:lpstr>Assigning a Daily Activity (Trip) Tour to Each Person</vt:lpstr>
      <vt:lpstr>Final NJ_Resident file</vt:lpstr>
      <vt:lpstr>Creating the NJ_PersonTrip file</vt:lpstr>
      <vt:lpstr>Assigning “Other” Locations </vt:lpstr>
      <vt:lpstr>Assigning  Trip Departure Times</vt:lpstr>
      <vt:lpstr>NJ_PersonTrip file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Person Trips in New Jersey: A Synthesis</dc:title>
  <dc:creator>Alain Kornhauser</dc:creator>
  <cp:lastModifiedBy>Alain Kornhauser</cp:lastModifiedBy>
  <cp:revision>51</cp:revision>
  <dcterms:created xsi:type="dcterms:W3CDTF">2012-01-20T02:36:08Z</dcterms:created>
  <dcterms:modified xsi:type="dcterms:W3CDTF">2015-10-26T19:30:45Z</dcterms:modified>
</cp:coreProperties>
</file>