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1" r:id="rId2"/>
  </p:sldMasterIdLst>
  <p:notesMasterIdLst>
    <p:notesMasterId r:id="rId64"/>
  </p:notesMasterIdLst>
  <p:sldIdLst>
    <p:sldId id="790" r:id="rId3"/>
    <p:sldId id="843" r:id="rId4"/>
    <p:sldId id="844" r:id="rId5"/>
    <p:sldId id="900" r:id="rId6"/>
    <p:sldId id="904" r:id="rId7"/>
    <p:sldId id="905" r:id="rId8"/>
    <p:sldId id="906" r:id="rId9"/>
    <p:sldId id="907" r:id="rId10"/>
    <p:sldId id="908" r:id="rId11"/>
    <p:sldId id="909" r:id="rId12"/>
    <p:sldId id="910" r:id="rId13"/>
    <p:sldId id="911" r:id="rId14"/>
    <p:sldId id="912" r:id="rId15"/>
    <p:sldId id="913" r:id="rId16"/>
    <p:sldId id="914" r:id="rId17"/>
    <p:sldId id="915" r:id="rId18"/>
    <p:sldId id="916" r:id="rId19"/>
    <p:sldId id="917" r:id="rId20"/>
    <p:sldId id="918" r:id="rId21"/>
    <p:sldId id="919" r:id="rId22"/>
    <p:sldId id="928" r:id="rId23"/>
    <p:sldId id="876" r:id="rId24"/>
    <p:sldId id="873" r:id="rId25"/>
    <p:sldId id="877" r:id="rId26"/>
    <p:sldId id="878" r:id="rId27"/>
    <p:sldId id="959" r:id="rId28"/>
    <p:sldId id="880" r:id="rId29"/>
    <p:sldId id="960" r:id="rId30"/>
    <p:sldId id="961" r:id="rId31"/>
    <p:sldId id="962" r:id="rId32"/>
    <p:sldId id="963" r:id="rId33"/>
    <p:sldId id="964" r:id="rId34"/>
    <p:sldId id="965" r:id="rId35"/>
    <p:sldId id="881" r:id="rId36"/>
    <p:sldId id="966" r:id="rId37"/>
    <p:sldId id="967" r:id="rId38"/>
    <p:sldId id="968" r:id="rId39"/>
    <p:sldId id="882" r:id="rId40"/>
    <p:sldId id="883" r:id="rId41"/>
    <p:sldId id="886" r:id="rId42"/>
    <p:sldId id="951" r:id="rId43"/>
    <p:sldId id="952" r:id="rId44"/>
    <p:sldId id="953" r:id="rId45"/>
    <p:sldId id="954" r:id="rId46"/>
    <p:sldId id="955" r:id="rId47"/>
    <p:sldId id="956" r:id="rId48"/>
    <p:sldId id="957" r:id="rId49"/>
    <p:sldId id="958" r:id="rId50"/>
    <p:sldId id="938" r:id="rId51"/>
    <p:sldId id="939" r:id="rId52"/>
    <p:sldId id="940" r:id="rId53"/>
    <p:sldId id="867" r:id="rId54"/>
    <p:sldId id="868" r:id="rId55"/>
    <p:sldId id="870" r:id="rId56"/>
    <p:sldId id="871" r:id="rId57"/>
    <p:sldId id="947" r:id="rId58"/>
    <p:sldId id="942" r:id="rId59"/>
    <p:sldId id="944" r:id="rId60"/>
    <p:sldId id="945" r:id="rId61"/>
    <p:sldId id="950" r:id="rId62"/>
    <p:sldId id="846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ain Kornhauser" initials="A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FF9900"/>
    <a:srgbClr val="00FFCC"/>
    <a:srgbClr val="CCCC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94728" autoAdjust="0"/>
  </p:normalViewPr>
  <p:slideViewPr>
    <p:cSldViewPr>
      <p:cViewPr varScale="1">
        <p:scale>
          <a:sx n="84" d="100"/>
          <a:sy n="84" d="100"/>
        </p:scale>
        <p:origin x="45" y="128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8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orfe.princeton.edu\alaink\public_html\NJ_aTaxiOrf467F13\%5bABC%5dModule7NN_New\BERModule7NN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dirty="0"/>
              <a:t>Bergen County Population per Census</a:t>
            </a:r>
            <a:r>
              <a:rPr lang="en-US" sz="1200" baseline="0" dirty="0"/>
              <a:t> Block</a:t>
            </a:r>
            <a:endParaRPr lang="en-US" sz="12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5132208"/>
        <c:axId val="635125544"/>
      </c:lineChart>
      <c:catAx>
        <c:axId val="635132208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crossAx val="635125544"/>
        <c:crosses val="autoZero"/>
        <c:auto val="1"/>
        <c:lblAlgn val="ctr"/>
        <c:lblOffset val="100"/>
        <c:tickLblSkip val="1000"/>
        <c:tickMarkSkip val="500"/>
        <c:noMultiLvlLbl val="0"/>
      </c:catAx>
      <c:valAx>
        <c:axId val="635125544"/>
        <c:scaling>
          <c:orientation val="minMax"/>
          <c:max val="30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Population per Census Block</a:t>
                </a:r>
              </a:p>
            </c:rich>
          </c:tx>
          <c:layout/>
          <c:overlay val="0"/>
        </c:title>
        <c:numFmt formatCode="_(* #,##0_);_(* \(#,##0\);_(* &quot;-&quot;??_);_(@_)" sourceLinked="1"/>
        <c:majorTickMark val="none"/>
        <c:minorTickMark val="none"/>
        <c:tickLblPos val="nextTo"/>
        <c:crossAx val="635132208"/>
        <c:crosses val="autoZero"/>
        <c:crossBetween val="between"/>
        <c:majorUnit val="500"/>
        <c:minorUnit val="100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A43CB-5C06-46EF-B8B9-8769D29AC36B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B1F4C-50A5-49F4-A562-57DFB38E77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06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C43FAD-8CF6-4425-A3A5-FF713A79A876}" type="slidenum">
              <a:rPr lang="en-US" altLang="en-US">
                <a:cs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257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386C49-543E-430A-966F-4DFB5B36BB64}" type="slidenum">
              <a:rPr lang="en-US" altLang="en-US">
                <a:cs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288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C9DFD17-C204-43F3-AAFD-8478BF407801}" type="slidenum">
              <a:rPr lang="en-US" altLang="en-US">
                <a:cs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893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There is no data telling us when people are leaving their house, when they are coming back, where they are going in between</a:t>
            </a: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4902EC-DB9E-4425-BCDC-7F41E1B96242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969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5BE4A-8D4F-4CC7-B1C3-2FE4ACB7781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41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 Businesses: 13.6Million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 Employees: 240 Million (with Luke's 50M students, 12% Unemployment)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 Patrons: 330 Million (!!!)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 Sales Volume: 30Billion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AE18B-B3BC-5647-9355-670DF7E76B2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93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1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56422-7A39-45F7-80EC-854B976EC466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3F015-2592-463D-B4FA-98E6045CE8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2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56422-7A39-45F7-80EC-854B976EC466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3F015-2592-463D-B4FA-98E6045CE8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1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9D4A-479D-44A8-9010-DDB5AD7C9AA1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D78-30F9-415F-99ED-995764906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76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9D4A-479D-44A8-9010-DDB5AD7C9AA1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D78-30F9-415F-99ED-995764906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02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9D4A-479D-44A8-9010-DDB5AD7C9AA1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D78-30F9-415F-99ED-995764906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43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9D4A-479D-44A8-9010-DDB5AD7C9AA1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D78-30F9-415F-99ED-995764906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8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9D4A-479D-44A8-9010-DDB5AD7C9AA1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D78-30F9-415F-99ED-995764906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08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9D4A-479D-44A8-9010-DDB5AD7C9AA1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D78-30F9-415F-99ED-995764906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6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9D4A-479D-44A8-9010-DDB5AD7C9AA1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D78-30F9-415F-99ED-995764906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6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9D4A-479D-44A8-9010-DDB5AD7C9AA1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D78-30F9-415F-99ED-995764906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5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002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9D4A-479D-44A8-9010-DDB5AD7C9AA1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D78-30F9-415F-99ED-995764906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64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9D4A-479D-44A8-9010-DDB5AD7C9AA1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D78-30F9-415F-99ED-995764906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76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9D4A-479D-44A8-9010-DDB5AD7C9AA1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E5D78-30F9-415F-99ED-995764906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3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3F015-2592-463D-B4FA-98E6045CE8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56422-7A39-45F7-80EC-854B976EC466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3F015-2592-463D-B4FA-98E6045CE8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3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56422-7A39-45F7-80EC-854B976EC466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3F015-2592-463D-B4FA-98E6045CE8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97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56422-7A39-45F7-80EC-854B976EC466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3F015-2592-463D-B4FA-98E6045CE8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01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56422-7A39-45F7-80EC-854B976EC466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3F015-2592-463D-B4FA-98E6045CE8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12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56422-7A39-45F7-80EC-854B976EC466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43F015-2592-463D-B4FA-98E6045CE8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6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6200" y="171450"/>
          <a:ext cx="17811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" name="Photo Editor Photo" r:id="rId14" imgW="1781424" imgH="209524" progId="">
                  <p:embed/>
                </p:oleObj>
              </mc:Choice>
              <mc:Fallback>
                <p:oleObj name="Photo Editor Photo" r:id="rId14" imgW="1781424" imgH="209524" progId="">
                  <p:embed/>
                  <p:pic>
                    <p:nvPicPr>
                      <p:cNvPr id="0" name="Picture 5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71450"/>
                        <a:ext cx="1781175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423" y="6334780"/>
            <a:ext cx="1941577" cy="4859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76200"/>
            <a:ext cx="419100" cy="475679"/>
          </a:xfrm>
          <a:prstGeom prst="rect">
            <a:avLst/>
          </a:prstGeom>
        </p:spPr>
      </p:pic>
      <p:sp>
        <p:nvSpPr>
          <p:cNvPr id="5" name="AutoShape 574" descr="data:image/jpeg;base64,/9j/4AAQSkZJRgABAQAAAQABAAD/2wCEAAkGBwgTEBQUExMVFRQWFyAbDRUYGR8gFxkaIB0iIiAdJR8YJDQsHBoxHxgfIjEiKCorLjowGh8zOD8sNzQtLisBCgoKDg0OGxAQGzQmICY0LTQ1NDg4OCwsLCw0Nzc0LDQ0LC0sNCwsNDcsNCwsLCwvLCwsLDUvLDQsLCwsNCwsLP/AABEIADwAegMBEQACEQEDEQH/xAAcAAEAAgIDAQAAAAAAAAAAAAAAAwQGBwECBQj/xAA7EAACAQIEAgcDCgYDAAAAAAABAhEAAwQFEiEGMQcTIkFRYZEycYEUFyM1QlJTcpLRFoOhsbKzJTOi/8QAGQEBAAMBAQAAAAAAAAAAAAAAAAECBAUD/8QAKxEAAgEDAgQGAQUAAAAAAAAAAAECAwQRE1ESFCExM0GBkbHw0SIyYXGh/9oADAMBAAIRAxEAPwCj0h22bNsQo5llHkOyN/dXctXiimcK6Wa7R6fSVk2GS1g8RY3svaVJ8wJUnzIJ/TXnaVG3KMu+T1vKaUYyj2PY6OsRfOUY+XbsB+r7R7MWto8N/CvG6S1o+nye9o3oyK3RXcbE/KreKJvWQgLdadQU77y3s7T6Va8XBwuHRlLNufEp9UV+BshwGItZhaUy7qRgyfuBjpf4sAPgatcVZQcG/Ui3pRkppehV6IlYZmQRBFpwwPMGV2q194XqUsFiq1/Bu+uOdgUAoBQCgFAKAUAoBQGieOerXMsY7TAKqsc5ZB4+QNdq360opHFuMKrJsyPhrq8fkt/CrJuWP+kGJ72Tl5gr8Kz1c0a6n5P6zRSxWoOG31EXRuf+HzH3XP8ATU3fjQ9PkWngy9TXyZnmJt9QtxtDHdF2DE+On2vca3acE+LHU5+pNrhz0Mi4PznCYfMbRBbSYssZGmDtq92refCvCvSlOk/c0UKsYVV7GaZflHyfiJyBCXrDXE8JJAYe+RPxFY5VOO2X8M2wp8Fy3ujYdYTaKAUAoBQCgFAKAUAoDQ3STjsR8vxFqfow4IWBz0Deec127SK01LzOJdzepKPkeDlWeZlhp6i4bc+0ViT617TpQn+5ZPCFWcP2vBLh+I83RXRLpVbk9coAhpEGdvCodGDabXYlV5pNJ9ylhsdiLdwXEOlwZVgBsfEVdxTWGUU2nxLuRi++rVtPuEelTjpgjiecmxOjTPc0xOYqL91rmm0+jVG0lZ7vIelYLulCFL9Kx1R0LOrOpU/U89Db9co6ooBQCgFAKAUAoBQCgPn3pI+tMT+Yf4Cu7aeDE4N340jGq0GcUAoBQGbdD/1l/Jf+61ivvC9TdYeI/wCjeNcc7AoBQCgFAKAUAoBQCgPn3pI+tMT+Yf4Cu7aeDE4N340jGq0GcUAoBQGbdD/1l/Jf+61ivvC9TdYeI/6N41xzsCgFAKAUAoBQCgFAKAw7O+jvKcTfe+73QzkFgCI2AHh5Vrp3k4RUUZKlnCcnJlH5p8j/ABL3qP2q/P1NkV5CmPmnyP8AEveo/anP1NkOQpj5p8j/ABL3qP2pz9TZDkKY+afI/wAS96j9qc/U2RHIUz1eG+BMswd/rrb3C2krDERBjwHlXlVup1I8LPWlawpS4omVVmNIoBQCgFAKAUAoBQCgMRu8b4dMZiLLqNFlGaVMuWQKWETyhtvMGtKtm4KS8zK7lKbi/Ik/jzKwGLpeTSrHtKNymklRDHtRcU+HaqOWl5NE81DrlPoRYzjvC9Sz2rdwkW+sllGlQHKGYaeYPKe6pVs+LDZDulw5SLeL4zwFu21w27xthyiuAsOV1atILSQNBnaqxt5N4yslpXMYrOHgnyvinA373VItwEhurZlAVtGnVEGdta8wOdROjKKyy0K6m8JHgYPjfHuVJsoEN1FNwatIDXCpWWAGuBq2JG+9e0raK89zwjcyflt8l9OkDKihcW75A1awFWVCqGJPa5Q07TyNU5WecZRdXcGs4f31OcZxvhQtwW0fUk6Wdfo2hkDAQZkC6p5DnRW76Zf36iXcrqkvvT8kx42y7UV6u9q1BbY0j6Qm4bcL2vvqRvHKo5eXfK+rJPMxy1h/nrj5OudcYWrWBXEom7vptpcIXcEgzBP3T/SlOg5VOBkVLjhp8aR3ucaZcoMrcMWFvEqogq0cpMtz3MQIMkUVvJ++CXcxXtkHjfKgdxcCQC9yAUUlOs0kqT2tInaR505af32HMw++5Hf4xsoQXtXEQ2g6qwXrDL6R9qIMzEzRW7fZkO4x3X5+Su/HNsyUtMLY6k9Y/Ii6R3AyCBPjuD8bctu9/wDCrutl06f6Wl43y8xFq+SwU2lCrLqwYq4lvZOg84PjVeXlui/Mx2Z7eBzLD3bVu6k6biB0kbwwkf0NeMouLaZ7RkmskV7IsrddLWUI1M0Efaf2j8Z3qVUmuzKulB90cPkGUmZsoZ1apHPUFDeoRf0ip1Z7jShsBkOV6CnVKVKaGBkyurVG/dJmo1J5zkaUMYwRXuGMjYsWw6HU2p9ubbyf/R9asq1ReZDoU33RZw2UZfbZWS0qldWgju1Rq9dK+gqrnJ92WVOK7INlGXm2to2lNtTqRI2BmZ9Saaks5z1GnHGMdCvZ4ayVFKrYQAghhHMEQR6CKl1pvrkqqNNdEiQ5DlRBHUpBmdvHTP8ArX9Ipqz3J0obFXN+HMsuWmXQFnYsoGqNZf7QI9pieXeatCtJPOSs6MJLGCxleSYG1ZsIF1CyD1JbdgWBBO3eQxHLvqs6kpNvctClGMUtjp/DOS/gL7Okc9htsN9uQ5eFNae5GjT2OycOZMGDDD2wQulez9mNMR+UxPhTVn2yTow74Og4XyTSF6hNI9kb7bztvtvU6085yRoU8YwSDh3J9voE2VVXbuUyo+B5VGrPcnRhsc4fh/KEMpYRTq1bDvgj4bMdvOjqzfdhUoLsi5h8Hh0RURQqqAqAcgAIA9Ko5NvLLpJLCP/Z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576" descr="data:image/jpeg;base64,/9j/4AAQSkZJRgABAQAAAQABAAD/2wCEAAkGBwgTEBQUExMVFRQWFyAbDRUYGR8gFxkaIB0iIiAdJR8YJDQsHBoxHxgfIjEiKCorLjowGh8zOD8sNzQtLisBCgoKDg0OGxAQGzQmICY0LTQ1NDg4OCwsLCw0Nzc0LDQ0LC0sNCwsNDcsNCwsLCwvLCwsLDUvLDQsLCwsNCwsLP/AABEIADwAegMBEQACEQEDEQH/xAAcAAEAAgIDAQAAAAAAAAAAAAAAAwQGBwECBQj/xAA7EAACAQIEAgcDCgYDAAAAAAABAhEAAwQFEiEGMQcTIkFRYZEycYEUFyM1QlJTcpLRFoOhsbKzJTOi/8QAGQEBAAMBAQAAAAAAAAAAAAAAAAECBAUD/8QAKxEAAgEDAgQGAQUAAAAAAAAAAAECAwQRE1ESFCExM0GBkbHw0SIyYXGh/9oADAMBAAIRAxEAPwCj0h22bNsQo5llHkOyN/dXctXiimcK6Wa7R6fSVk2GS1g8RY3svaVJ8wJUnzIJ/TXnaVG3KMu+T1vKaUYyj2PY6OsRfOUY+XbsB+r7R7MWto8N/CvG6S1o+nye9o3oyK3RXcbE/KreKJvWQgLdadQU77y3s7T6Va8XBwuHRlLNufEp9UV+BshwGItZhaUy7qRgyfuBjpf4sAPgatcVZQcG/Ui3pRkppehV6IlYZmQRBFpwwPMGV2q194XqUsFiq1/Bu+uOdgUAoBQCgFAKAUAoBQGieOerXMsY7TAKqsc5ZB4+QNdq360opHFuMKrJsyPhrq8fkt/CrJuWP+kGJ72Tl5gr8Kz1c0a6n5P6zRSxWoOG31EXRuf+HzH3XP8ATU3fjQ9PkWngy9TXyZnmJt9QtxtDHdF2DE+On2vca3acE+LHU5+pNrhz0Mi4PznCYfMbRBbSYssZGmDtq92refCvCvSlOk/c0UKsYVV7GaZflHyfiJyBCXrDXE8JJAYe+RPxFY5VOO2X8M2wp8Fy3ujYdYTaKAUAoBQCgFAKAUAoDQ3STjsR8vxFqfow4IWBz0Deec127SK01LzOJdzepKPkeDlWeZlhp6i4bc+0ViT617TpQn+5ZPCFWcP2vBLh+I83RXRLpVbk9coAhpEGdvCodGDabXYlV5pNJ9ylhsdiLdwXEOlwZVgBsfEVdxTWGUU2nxLuRi++rVtPuEelTjpgjiecmxOjTPc0xOYqL91rmm0+jVG0lZ7vIelYLulCFL9Kx1R0LOrOpU/U89Db9co6ooBQCgFAKAUAoBQCgPn3pI+tMT+Yf4Cu7aeDE4N340jGq0GcUAoBQGbdD/1l/Jf+61ivvC9TdYeI/wCjeNcc7AoBQCgFAKAUAoBQCgPn3pI+tMT+Yf4Cu7aeDE4N340jGq0GcUAoBQGbdD/1l/Jf+61ivvC9TdYeI/6N41xzsCgFAKAUAoBQCgFAKAw7O+jvKcTfe+73QzkFgCI2AHh5Vrp3k4RUUZKlnCcnJlH5p8j/ABL3qP2q/P1NkV5CmPmnyP8AEveo/anP1NkOQpj5p8j/ABL3qP2pz9TZDkKY+afI/wAS96j9qc/U2RHIUz1eG+BMswd/rrb3C2krDERBjwHlXlVup1I8LPWlawpS4omVVmNIoBQCgFAKAUAoBQCgMRu8b4dMZiLLqNFlGaVMuWQKWETyhtvMGtKtm4KS8zK7lKbi/Ik/jzKwGLpeTSrHtKNymklRDHtRcU+HaqOWl5NE81DrlPoRYzjvC9Sz2rdwkW+sllGlQHKGYaeYPKe6pVs+LDZDulw5SLeL4zwFu21w27xthyiuAsOV1atILSQNBnaqxt5N4yslpXMYrOHgnyvinA373VItwEhurZlAVtGnVEGdta8wOdROjKKyy0K6m8JHgYPjfHuVJsoEN1FNwatIDXCpWWAGuBq2JG+9e0raK89zwjcyflt8l9OkDKihcW75A1awFWVCqGJPa5Q07TyNU5WecZRdXcGs4f31OcZxvhQtwW0fUk6Wdfo2hkDAQZkC6p5DnRW76Zf36iXcrqkvvT8kx42y7UV6u9q1BbY0j6Qm4bcL2vvqRvHKo5eXfK+rJPMxy1h/nrj5OudcYWrWBXEom7vptpcIXcEgzBP3T/SlOg5VOBkVLjhp8aR3ucaZcoMrcMWFvEqogq0cpMtz3MQIMkUVvJ++CXcxXtkHjfKgdxcCQC9yAUUlOs0kqT2tInaR505af32HMw++5Hf4xsoQXtXEQ2g6qwXrDL6R9qIMzEzRW7fZkO4x3X5+Su/HNsyUtMLY6k9Y/Ii6R3AyCBPjuD8bctu9/wDCrutl06f6Wl43y8xFq+SwU2lCrLqwYq4lvZOg84PjVeXlui/Mx2Z7eBzLD3bVu6k6biB0kbwwkf0NeMouLaZ7RkmskV7IsrddLWUI1M0Efaf2j8Z3qVUmuzKulB90cPkGUmZsoZ1apHPUFDeoRf0ip1Z7jShsBkOV6CnVKVKaGBkyurVG/dJmo1J5zkaUMYwRXuGMjYsWw6HU2p9ubbyf/R9asq1ReZDoU33RZw2UZfbZWS0qldWgju1Rq9dK+gqrnJ92WVOK7INlGXm2to2lNtTqRI2BmZ9Saaks5z1GnHGMdCvZ4ayVFKrYQAghhHMEQR6CKl1pvrkqqNNdEiQ5DlRBHUpBmdvHTP8ArX9Ipqz3J0obFXN+HMsuWmXQFnYsoGqNZf7QI9pieXeatCtJPOSs6MJLGCxleSYG1ZsIF1CyD1JbdgWBBO3eQxHLvqs6kpNvctClGMUtjp/DOS/gL7Okc9htsN9uQ5eFNae5GjT2OycOZMGDDD2wQulez9mNMR+UxPhTVn2yTow74Og4XyTSF6hNI9kb7bztvtvU6085yRoU8YwSDh3J9voE2VVXbuUyo+B5VGrPcnRhsc4fh/KEMpYRTq1bDvgj4bMdvOjqzfdhUoLsi5h8Hh0RURQqqAqAcgAIA9Ko5NvLLpJLCP/Z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76200" y="6445527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Orf </a:t>
            </a:r>
            <a:r>
              <a:rPr lang="en-US" sz="2000" b="1" dirty="0" smtClean="0">
                <a:latin typeface="+mj-lt"/>
              </a:rPr>
              <a:t>467F’16</a:t>
            </a:r>
            <a:endParaRPr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609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29D4A-479D-44A8-9010-DDB5AD7C9AA1}" type="datetimeFigureOut">
              <a:rPr lang="en-US" smtClean="0"/>
              <a:pPr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E5D78-30F9-415F-99ED-995764906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9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hyperlink" Target="http://orfe.princeton.edu/~alaink/SmartDrivingCars/Videos/Volvo%20Trucks%20-%20Emergency%20braking%20at%20its%20best!.mp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sus.gov/population/www/cen2000/commuting/files/2KWRKCO_NJ.xls" TargetMode="External"/><Relationship Id="rId2" Type="http://schemas.openxmlformats.org/officeDocument/2006/relationships/hyperlink" Target="http://www.census.gov/population/www/cen2000/commuting/files/2KRESCO_NJ.xls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orfe.princeton.edu/~alaink/Theses/2013/Brownell,%20Chris%20Final%20Thesis.pdf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orfe.princeton.edu/~alaink/NJ_aTaxiOrf467F13/Orf467F13_NJ_TripFiles/MID-1_aTaxiDepAnalysis_300,SP.xlsx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martDrivingCar.com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arita_Airport_Terminal_2_Shuttle_System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feature=player_detailpage&amp;v=J2VPJo7Kb1U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youtube.com/watch?v=FJOc4zXNVv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397766" y="4379913"/>
            <a:ext cx="196119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sz="2000" b="1">
              <a:cs typeface="Times New Roman" pitchFamily="18" charset="0"/>
            </a:endParaRPr>
          </a:p>
          <a:p>
            <a:pPr algn="ctr"/>
            <a:endParaRPr lang="en-US" sz="1400" i="1"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16041" y="1905000"/>
            <a:ext cx="8759568" cy="4488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 smtClean="0"/>
          </a:p>
          <a:p>
            <a:r>
              <a:rPr lang="en-US" sz="1600" dirty="0" smtClean="0"/>
              <a:t>by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altLang="en-US" sz="2900" b="1" dirty="0">
                <a:latin typeface="Algerian" pitchFamily="82" charset="0"/>
              </a:rPr>
              <a:t>Alain L. Kornhauser, PhD</a:t>
            </a:r>
            <a:r>
              <a:rPr lang="en-US" altLang="en-US" sz="2900" b="1" dirty="0"/>
              <a:t/>
            </a:r>
            <a:br>
              <a:rPr lang="en-US" altLang="en-US" sz="2900" b="1" dirty="0"/>
            </a:br>
            <a:r>
              <a:rPr lang="en-US" altLang="en-US" sz="1700" b="1" dirty="0">
                <a:solidFill>
                  <a:srgbClr val="EE7012"/>
                </a:solidFill>
              </a:rPr>
              <a:t/>
            </a:r>
            <a:br>
              <a:rPr lang="en-US" altLang="en-US" sz="1700" b="1" dirty="0">
                <a:solidFill>
                  <a:srgbClr val="EE7012"/>
                </a:solidFill>
              </a:rPr>
            </a:br>
            <a:r>
              <a:rPr lang="en-US" altLang="en-US" sz="1700" b="1" dirty="0">
                <a:solidFill>
                  <a:srgbClr val="F77012"/>
                </a:solidFill>
              </a:rPr>
              <a:t>Professor, Operations Research &amp; Financial Engineering</a:t>
            </a:r>
            <a:r>
              <a:rPr lang="en-US" altLang="en-US" sz="1700" dirty="0">
                <a:solidFill>
                  <a:srgbClr val="EE7012"/>
                </a:solidFill>
              </a:rPr>
              <a:t/>
            </a:r>
            <a:br>
              <a:rPr lang="en-US" altLang="en-US" sz="1700" dirty="0">
                <a:solidFill>
                  <a:srgbClr val="EE7012"/>
                </a:solidFill>
              </a:rPr>
            </a:br>
            <a:r>
              <a:rPr lang="en-US" altLang="en-US" sz="1700" b="1" dirty="0"/>
              <a:t>Director, Program in Transportation</a:t>
            </a:r>
            <a:r>
              <a:rPr lang="en-US" altLang="en-US" sz="1700" b="1" dirty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1700" b="1" dirty="0">
                <a:solidFill>
                  <a:schemeClr val="accent2"/>
                </a:solidFill>
              </a:rPr>
              <a:t>Faculty Chair, PAVE (Princeton Autonomous Vehicle </a:t>
            </a:r>
            <a:r>
              <a:rPr lang="en-US" altLang="en-US" sz="1700" b="1" dirty="0" smtClean="0">
                <a:solidFill>
                  <a:schemeClr val="accent2"/>
                </a:solidFill>
              </a:rPr>
              <a:t>Engineering)</a:t>
            </a:r>
            <a:endParaRPr lang="en-US" altLang="en-US" sz="1700" b="1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1700" b="1" i="1" dirty="0">
                <a:solidFill>
                  <a:srgbClr val="FF9900"/>
                </a:solidFill>
              </a:rPr>
              <a:t>Princeton </a:t>
            </a:r>
            <a:r>
              <a:rPr lang="en-US" altLang="en-US" sz="1700" b="1" i="1" dirty="0" smtClean="0">
                <a:solidFill>
                  <a:srgbClr val="FF9900"/>
                </a:solidFill>
              </a:rPr>
              <a:t>University</a:t>
            </a:r>
            <a:endParaRPr lang="en-US" altLang="en-US" sz="1700" i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sz="1300" i="1" dirty="0">
              <a:solidFill>
                <a:schemeClr val="accent2"/>
              </a:solidFill>
            </a:endParaRP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i="1" dirty="0" smtClean="0"/>
              <a:t>Presented at</a:t>
            </a:r>
          </a:p>
          <a:p>
            <a:endParaRPr lang="en-US" sz="1400" i="1" dirty="0" smtClean="0"/>
          </a:p>
          <a:p>
            <a:r>
              <a:rPr lang="en-US" sz="2200" b="1" i="1" dirty="0" smtClean="0"/>
              <a:t>Orf 467</a:t>
            </a:r>
            <a:endParaRPr lang="en-US" sz="1700" b="1" i="1" dirty="0" smtClean="0"/>
          </a:p>
          <a:p>
            <a:r>
              <a:rPr lang="en-US" sz="1400" i="1" dirty="0" smtClean="0"/>
              <a:t>Nov. </a:t>
            </a:r>
            <a:r>
              <a:rPr lang="en-US" sz="1400" i="1" dirty="0" smtClean="0"/>
              <a:t>7, 2016</a:t>
            </a:r>
            <a:endParaRPr lang="en-US" sz="1400" i="1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232033" y="3291611"/>
            <a:ext cx="1447800" cy="1038542"/>
            <a:chOff x="3460749" y="-990600"/>
            <a:chExt cx="4196454" cy="3019742"/>
          </a:xfrm>
        </p:grpSpPr>
        <p:pic>
          <p:nvPicPr>
            <p:cNvPr id="4098" name="Picture 2" descr="Fort Monmouth Economic Revitalization Authority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750" y="-374753"/>
              <a:ext cx="4196453" cy="2403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Fort Mounmouth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749" y="-990600"/>
              <a:ext cx="4194073" cy="371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Economic Revitalization Authorit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749" y="-619125"/>
              <a:ext cx="4194073" cy="275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C:\Users\alaink\AppData\Local\Temp\UofMinnAutomatedHighway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674" y="3928333"/>
            <a:ext cx="2521926" cy="21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32" y="4361908"/>
            <a:ext cx="1447800" cy="587354"/>
          </a:xfrm>
          <a:prstGeom prst="rect">
            <a:avLst/>
          </a:prstGeom>
        </p:spPr>
      </p:pic>
      <p:pic>
        <p:nvPicPr>
          <p:cNvPr id="16" name="Picture 17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6" y="4949262"/>
            <a:ext cx="1427954" cy="101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27"/>
          <p:cNvSpPr txBox="1">
            <a:spLocks noChangeArrowheads="1"/>
          </p:cNvSpPr>
          <p:nvPr/>
        </p:nvSpPr>
        <p:spPr bwMode="auto">
          <a:xfrm>
            <a:off x="895006" y="5616394"/>
            <a:ext cx="167978" cy="22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81103" y="799605"/>
            <a:ext cx="8225563" cy="1604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Appropriate</a:t>
            </a:r>
            <a:r>
              <a:rPr lang="en-US" sz="3600" b="1" dirty="0" smtClean="0"/>
              <a:t> Modelling of Travel Demand in a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SmartDrivingCar </a:t>
            </a:r>
            <a:r>
              <a:rPr lang="en-US" sz="3600" b="1" dirty="0" smtClean="0"/>
              <a:t>World</a:t>
            </a:r>
          </a:p>
          <a:p>
            <a:r>
              <a:rPr lang="en-US" sz="3600" b="1" dirty="0" smtClean="0"/>
              <a:t>Ride-Sharing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875" y="3268129"/>
            <a:ext cx="571500" cy="64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4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00" y="1509713"/>
            <a:ext cx="8140700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902041" y="533400"/>
            <a:ext cx="5270149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/>
              <a:t>Pixelating the State </a:t>
            </a:r>
          </a:p>
          <a:p>
            <a:pPr algn="ctr">
              <a:defRPr/>
            </a:pPr>
            <a:r>
              <a:rPr lang="en-US" sz="2400" b="1" dirty="0"/>
              <a:t>with half-mile Pixels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256088" y="2628900"/>
            <a:ext cx="381000" cy="3810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114800" y="2895600"/>
            <a:ext cx="228600" cy="228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grpSp>
        <p:nvGrpSpPr>
          <p:cNvPr id="53256" name="Group 10"/>
          <p:cNvGrpSpPr>
            <a:grpSpLocks/>
          </p:cNvGrpSpPr>
          <p:nvPr/>
        </p:nvGrpSpPr>
        <p:grpSpPr bwMode="auto">
          <a:xfrm>
            <a:off x="533400" y="1509713"/>
            <a:ext cx="8153400" cy="4495800"/>
            <a:chOff x="2362200" y="-1675098"/>
            <a:chExt cx="8153400" cy="4495798"/>
          </a:xfrm>
        </p:grpSpPr>
        <p:pic>
          <p:nvPicPr>
            <p:cNvPr id="4" name="Picture 3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2200" y="-1675098"/>
              <a:ext cx="8153400" cy="4495798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6099175" y="-570198"/>
              <a:ext cx="381000" cy="381000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943600" y="-303499"/>
              <a:ext cx="228600" cy="2286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660650" y="6173788"/>
            <a:ext cx="3743325" cy="5857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 err="1"/>
              <a:t>xPixel</a:t>
            </a:r>
            <a:r>
              <a:rPr lang="en-US" sz="1600" dirty="0"/>
              <a:t> = </a:t>
            </a:r>
            <a:r>
              <a:rPr lang="en-US" sz="1600" i="1" dirty="0"/>
              <a:t>floor{108.907 * (longitude + 75.6)}</a:t>
            </a:r>
          </a:p>
          <a:p>
            <a:pPr>
              <a:defRPr/>
            </a:pPr>
            <a:r>
              <a:rPr lang="en-US" sz="1600" b="1" dirty="0" err="1"/>
              <a:t>yPixel</a:t>
            </a:r>
            <a:r>
              <a:rPr lang="en-US" sz="1600" dirty="0"/>
              <a:t> = </a:t>
            </a:r>
            <a:r>
              <a:rPr lang="en-US" sz="1600" i="1" dirty="0"/>
              <a:t>floor{138.2 * (latitude – 38.9))</a:t>
            </a:r>
          </a:p>
        </p:txBody>
      </p:sp>
    </p:spTree>
    <p:extLst>
      <p:ext uri="{BB962C8B-B14F-4D97-AF65-F5344CB8AC3E}">
        <p14:creationId xmlns:p14="http://schemas.microsoft.com/office/powerpoint/2010/main" val="211415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2197858" y="556146"/>
            <a:ext cx="505292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/>
              <a:t>a PersonTrip </a:t>
            </a:r>
          </a:p>
          <a:p>
            <a:pPr algn="ctr">
              <a:defRPr/>
            </a:pPr>
            <a:r>
              <a:rPr lang="en-US" sz="1600" b="1" dirty="0"/>
              <a:t>{oLat, oLon, oTime </a:t>
            </a:r>
            <a:r>
              <a:rPr lang="en-US" sz="1200" b="1" dirty="0"/>
              <a:t>(Hr:Min:Sec) </a:t>
            </a:r>
            <a:r>
              <a:rPr lang="en-US" sz="1600" b="1" dirty="0"/>
              <a:t>,dLat, dLon, Exected: dTime}</a:t>
            </a:r>
          </a:p>
        </p:txBody>
      </p:sp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1398588" y="3822700"/>
            <a:ext cx="457200" cy="368300"/>
            <a:chOff x="1398552" y="3441424"/>
            <a:chExt cx="457200" cy="369332"/>
          </a:xfrm>
        </p:grpSpPr>
        <p:grpSp>
          <p:nvGrpSpPr>
            <p:cNvPr id="36889" name="Group 17"/>
            <p:cNvGrpSpPr>
              <a:grpSpLocks/>
            </p:cNvGrpSpPr>
            <p:nvPr/>
          </p:nvGrpSpPr>
          <p:grpSpPr bwMode="auto">
            <a:xfrm>
              <a:off x="1398552" y="3441424"/>
              <a:ext cx="457200" cy="369332"/>
              <a:chOff x="1398552" y="3441424"/>
              <a:chExt cx="457200" cy="369332"/>
            </a:xfrm>
          </p:grpSpPr>
          <p:sp>
            <p:nvSpPr>
              <p:cNvPr id="2" name="5-Point Star 1"/>
              <p:cNvSpPr/>
              <p:nvPr/>
            </p:nvSpPr>
            <p:spPr>
              <a:xfrm>
                <a:off x="1658902" y="3487591"/>
                <a:ext cx="152400" cy="133724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6892" name="TextBox 2"/>
              <p:cNvSpPr txBox="1">
                <a:spLocks noChangeArrowheads="1"/>
              </p:cNvSpPr>
              <p:nvPr/>
            </p:nvSpPr>
            <p:spPr bwMode="auto">
              <a:xfrm>
                <a:off x="1398552" y="3441424"/>
                <a:ext cx="4572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2F2F2"/>
                    </a:solidFill>
                  </a:rPr>
                  <a:t>O</a:t>
                </a:r>
                <a:endParaRPr lang="en-US" altLang="en-US" sz="1800" b="1" baseline="-25000">
                  <a:solidFill>
                    <a:srgbClr val="FFFF00"/>
                  </a:solidFill>
                </a:endParaRPr>
              </a:p>
            </p:txBody>
          </p:sp>
        </p:grpSp>
        <p:cxnSp>
          <p:nvCxnSpPr>
            <p:cNvPr id="7" name="Straight Arrow Connector 6"/>
            <p:cNvCxnSpPr/>
            <p:nvPr/>
          </p:nvCxnSpPr>
          <p:spPr>
            <a:xfrm>
              <a:off x="1627152" y="3441424"/>
              <a:ext cx="107950" cy="11302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331913" y="3452813"/>
            <a:ext cx="457200" cy="369887"/>
            <a:chOff x="1332019" y="3072092"/>
            <a:chExt cx="457200" cy="369332"/>
          </a:xfrm>
        </p:grpSpPr>
        <p:sp>
          <p:nvSpPr>
            <p:cNvPr id="5" name="5-Point Star 4"/>
            <p:cNvSpPr/>
            <p:nvPr/>
          </p:nvSpPr>
          <p:spPr>
            <a:xfrm>
              <a:off x="1560619" y="3374849"/>
              <a:ext cx="76200" cy="66575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6888" name="TextBox 15"/>
            <p:cNvSpPr txBox="1">
              <a:spLocks noChangeArrowheads="1"/>
            </p:cNvSpPr>
            <p:nvPr/>
          </p:nvSpPr>
          <p:spPr bwMode="auto">
            <a:xfrm>
              <a:off x="1332019" y="3072092"/>
              <a:ext cx="457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2F2F2"/>
                  </a:solidFill>
                </a:rPr>
                <a:t>O</a:t>
              </a:r>
              <a:endParaRPr lang="en-US" altLang="en-US" sz="1800" b="1" baseline="-25000">
                <a:solidFill>
                  <a:srgbClr val="FFFF00"/>
                </a:solidFill>
              </a:endParaRP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5334000" y="2992438"/>
            <a:ext cx="496888" cy="369887"/>
            <a:chOff x="5334000" y="2611841"/>
            <a:chExt cx="497006" cy="369332"/>
          </a:xfrm>
        </p:grpSpPr>
        <p:sp>
          <p:nvSpPr>
            <p:cNvPr id="23" name="5-Point Star 22"/>
            <p:cNvSpPr/>
            <p:nvPr/>
          </p:nvSpPr>
          <p:spPr>
            <a:xfrm>
              <a:off x="5334000" y="2905087"/>
              <a:ext cx="76218" cy="66575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6886" name="TextBox 23"/>
            <p:cNvSpPr txBox="1">
              <a:spLocks noChangeArrowheads="1"/>
            </p:cNvSpPr>
            <p:nvPr/>
          </p:nvSpPr>
          <p:spPr bwMode="auto">
            <a:xfrm>
              <a:off x="5373697" y="2611841"/>
              <a:ext cx="4573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2F2F2"/>
                  </a:solidFill>
                </a:rPr>
                <a:t>D</a:t>
              </a:r>
              <a:endParaRPr lang="en-US" altLang="en-US" sz="1800" b="1" baseline="-25000">
                <a:solidFill>
                  <a:srgbClr val="FFFF00"/>
                </a:solidFill>
              </a:endParaRPr>
            </a:p>
          </p:txBody>
        </p:sp>
      </p:grpSp>
      <p:cxnSp>
        <p:nvCxnSpPr>
          <p:cNvPr id="25" name="Straight Arrow Connector 24"/>
          <p:cNvCxnSpPr>
            <a:endCxn id="23" idx="1"/>
          </p:cNvCxnSpPr>
          <p:nvPr/>
        </p:nvCxnSpPr>
        <p:spPr>
          <a:xfrm>
            <a:off x="5257800" y="3163888"/>
            <a:ext cx="76200" cy="14763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787525" y="3178175"/>
            <a:ext cx="3470275" cy="768350"/>
          </a:xfrm>
          <a:prstGeom prst="straightConnector1">
            <a:avLst/>
          </a:prstGeom>
          <a:ln w="76200">
            <a:solidFill>
              <a:srgbClr val="33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3" idx="2"/>
          </p:cNvCxnSpPr>
          <p:nvPr/>
        </p:nvCxnSpPr>
        <p:spPr>
          <a:xfrm flipV="1">
            <a:off x="1627188" y="3352800"/>
            <a:ext cx="3721100" cy="436563"/>
          </a:xfrm>
          <a:prstGeom prst="straightConnector1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4924425" y="2759075"/>
            <a:ext cx="457200" cy="441325"/>
            <a:chOff x="4924969" y="2377483"/>
            <a:chExt cx="457200" cy="441917"/>
          </a:xfrm>
        </p:grpSpPr>
        <p:sp>
          <p:nvSpPr>
            <p:cNvPr id="20" name="5-Point Star 19"/>
            <p:cNvSpPr/>
            <p:nvPr/>
          </p:nvSpPr>
          <p:spPr>
            <a:xfrm>
              <a:off x="5220244" y="2746277"/>
              <a:ext cx="76200" cy="73123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924969" y="2377483"/>
              <a:ext cx="457200" cy="3687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cs typeface="Arial" pitchFamily="34" charset="0"/>
                </a:rPr>
                <a:t>P</a:t>
              </a:r>
              <a:r>
                <a:rPr lang="en-US" b="1" baseline="-25000" dirty="0">
                  <a:solidFill>
                    <a:srgbClr val="FFFF00"/>
                  </a:solidFill>
                  <a:cs typeface="Arial" pitchFamily="34" charset="0"/>
                </a:rPr>
                <a:t>1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629426" y="556146"/>
            <a:ext cx="590668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/>
              <a:t>An aTaxiTrip </a:t>
            </a:r>
          </a:p>
          <a:p>
            <a:pPr algn="ctr">
              <a:defRPr/>
            </a:pPr>
            <a:r>
              <a:rPr lang="en-US" sz="1600" b="1" dirty="0"/>
              <a:t>{oYpixel, oXpixel, oTime </a:t>
            </a:r>
            <a:r>
              <a:rPr lang="en-US" sz="1200" b="1" dirty="0"/>
              <a:t>(Hr:Min:Sec) </a:t>
            </a:r>
            <a:r>
              <a:rPr lang="en-US" sz="1600" b="1" dirty="0"/>
              <a:t>,                                                          }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645348" y="556146"/>
            <a:ext cx="590668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33CCFF"/>
                </a:solidFill>
              </a:rPr>
              <a:t>An aTaxiTrip </a:t>
            </a:r>
          </a:p>
          <a:p>
            <a:pPr algn="ctr">
              <a:defRPr/>
            </a:pPr>
            <a:r>
              <a:rPr lang="en-US" sz="1600" b="1" dirty="0"/>
              <a:t>{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oYpixel, oXpixel, oTime </a:t>
            </a:r>
            <a:r>
              <a:rPr lang="en-US" sz="1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(Hr:Min:Sec) </a:t>
            </a:r>
            <a:r>
              <a:rPr lang="en-US" sz="1600" dirty="0"/>
              <a:t>,</a:t>
            </a:r>
            <a:r>
              <a:rPr lang="en-US" sz="1600" b="1" dirty="0">
                <a:solidFill>
                  <a:srgbClr val="FFFF00"/>
                </a:solidFill>
              </a:rPr>
              <a:t>dYpixel, dXpixel, Exected: dTime</a:t>
            </a:r>
            <a:r>
              <a:rPr lang="en-US" sz="1600" b="1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3222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787525" y="2797175"/>
            <a:ext cx="3470275" cy="768350"/>
          </a:xfrm>
          <a:prstGeom prst="straightConnector1">
            <a:avLst/>
          </a:prstGeom>
          <a:ln w="76200">
            <a:solidFill>
              <a:srgbClr val="0AFC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5-Point Star 86"/>
          <p:cNvSpPr/>
          <p:nvPr/>
        </p:nvSpPr>
        <p:spPr>
          <a:xfrm>
            <a:off x="5219700" y="2746375"/>
            <a:ext cx="76200" cy="7302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5-Point Star 89"/>
          <p:cNvSpPr/>
          <p:nvPr/>
        </p:nvSpPr>
        <p:spPr>
          <a:xfrm>
            <a:off x="1658938" y="3487738"/>
            <a:ext cx="152400" cy="133350"/>
          </a:xfrm>
          <a:prstGeom prst="star5">
            <a:avLst/>
          </a:prstGeom>
          <a:solidFill>
            <a:srgbClr val="FF00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991100" y="2751138"/>
            <a:ext cx="457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P</a:t>
            </a:r>
            <a:r>
              <a:rPr lang="en-US" b="1" baseline="-25000" dirty="0">
                <a:solidFill>
                  <a:srgbClr val="FFFF00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57351" name="TextBox 114"/>
          <p:cNvSpPr txBox="1">
            <a:spLocks noChangeArrowheads="1"/>
          </p:cNvSpPr>
          <p:nvPr/>
        </p:nvSpPr>
        <p:spPr bwMode="auto">
          <a:xfrm>
            <a:off x="1398588" y="3441700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2F2F2"/>
                </a:solidFill>
              </a:rPr>
              <a:t>O</a:t>
            </a:r>
            <a:endParaRPr lang="en-US" altLang="en-US" sz="1800" b="1" baseline="-25000">
              <a:solidFill>
                <a:srgbClr val="FFFF00"/>
              </a:solidFill>
            </a:endParaRPr>
          </a:p>
        </p:txBody>
      </p:sp>
      <p:cxnSp>
        <p:nvCxnSpPr>
          <p:cNvPr id="135" name="Straight Arrow Connector 134"/>
          <p:cNvCxnSpPr/>
          <p:nvPr/>
        </p:nvCxnSpPr>
        <p:spPr>
          <a:xfrm flipV="1">
            <a:off x="1781175" y="2819400"/>
            <a:ext cx="3468688" cy="76835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V="1">
            <a:off x="1752600" y="2819400"/>
            <a:ext cx="3470275" cy="76835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1939499" y="159603"/>
            <a:ext cx="5341206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Common Destination (CD)</a:t>
            </a:r>
          </a:p>
          <a:p>
            <a:pPr algn="ctr" eaLnBrk="1" hangingPunct="1">
              <a:defRPr/>
            </a:pPr>
            <a:r>
              <a:rPr lang="en-US" altLang="en-US" sz="2400" b="1" dirty="0" smtClean="0">
                <a:solidFill>
                  <a:schemeClr val="bg1"/>
                </a:solidFill>
              </a:rPr>
              <a:t>CD=1p:  Pixel -&gt; Pixel (p-&gt;p) Ride-sharing</a:t>
            </a:r>
            <a:endParaRPr lang="en-US" alt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522663" y="5910263"/>
            <a:ext cx="2139950" cy="584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b="1" smtClean="0">
                <a:solidFill>
                  <a:srgbClr val="000000"/>
                </a:solidFill>
              </a:rPr>
              <a:t>TripMiles</a:t>
            </a:r>
            <a:r>
              <a:rPr lang="en-US" altLang="en-US" sz="1600" smtClean="0">
                <a:solidFill>
                  <a:srgbClr val="000000"/>
                </a:solidFill>
              </a:rPr>
              <a:t> = </a:t>
            </a:r>
            <a:r>
              <a:rPr lang="en-US" altLang="en-US" sz="1600" b="1" i="1" smtClean="0">
                <a:solidFill>
                  <a:srgbClr val="000000"/>
                </a:solidFill>
              </a:rPr>
              <a:t>L</a:t>
            </a:r>
          </a:p>
          <a:p>
            <a:pPr eaLnBrk="1" hangingPunct="1">
              <a:defRPr/>
            </a:pPr>
            <a:endParaRPr lang="en-US" altLang="en-US" sz="1600" b="1" i="1" smtClean="0">
              <a:solidFill>
                <a:srgbClr val="000000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505200" y="5943600"/>
            <a:ext cx="2139950" cy="584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b="1" dirty="0" err="1" smtClean="0">
                <a:solidFill>
                  <a:srgbClr val="000000"/>
                </a:solidFill>
              </a:rPr>
              <a:t>TripMiles</a:t>
            </a:r>
            <a:r>
              <a:rPr lang="en-US" altLang="en-US" sz="1600" dirty="0" smtClean="0">
                <a:solidFill>
                  <a:srgbClr val="000000"/>
                </a:solidFill>
              </a:rPr>
              <a:t> = 2</a:t>
            </a:r>
            <a:r>
              <a:rPr lang="en-US" altLang="en-US" sz="1600" b="1" i="1" dirty="0" smtClean="0">
                <a:solidFill>
                  <a:srgbClr val="000000"/>
                </a:solidFill>
              </a:rPr>
              <a:t>L</a:t>
            </a:r>
          </a:p>
          <a:p>
            <a:pPr eaLnBrk="1" hangingPunct="1">
              <a:defRPr/>
            </a:pPr>
            <a:endParaRPr lang="en-US" altLang="en-US" sz="1600" b="1" i="1" dirty="0" smtClean="0">
              <a:solidFill>
                <a:srgbClr val="000000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505200" y="5943600"/>
            <a:ext cx="2139950" cy="584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b="1" smtClean="0">
                <a:solidFill>
                  <a:srgbClr val="000000"/>
                </a:solidFill>
              </a:rPr>
              <a:t>TripMiles</a:t>
            </a:r>
            <a:r>
              <a:rPr lang="en-US" altLang="en-US" sz="1600" smtClean="0">
                <a:solidFill>
                  <a:srgbClr val="000000"/>
                </a:solidFill>
              </a:rPr>
              <a:t> = 3</a:t>
            </a:r>
            <a:r>
              <a:rPr lang="en-US" altLang="en-US" sz="1600" b="1" i="1" smtClean="0">
                <a:solidFill>
                  <a:srgbClr val="000000"/>
                </a:solidFill>
              </a:rPr>
              <a:t>L</a:t>
            </a:r>
          </a:p>
          <a:p>
            <a:pPr eaLnBrk="1" hangingPunct="1">
              <a:defRPr/>
            </a:pPr>
            <a:endParaRPr lang="en-US" altLang="en-US" sz="1600" b="1" i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2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animBg="1"/>
      <p:bldP spid="1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787525" y="2797175"/>
            <a:ext cx="3470275" cy="76835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5-Point Star 86"/>
          <p:cNvSpPr/>
          <p:nvPr/>
        </p:nvSpPr>
        <p:spPr>
          <a:xfrm>
            <a:off x="5219700" y="2746375"/>
            <a:ext cx="76200" cy="7302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5-Point Star 89"/>
          <p:cNvSpPr/>
          <p:nvPr/>
        </p:nvSpPr>
        <p:spPr>
          <a:xfrm>
            <a:off x="1658938" y="3487738"/>
            <a:ext cx="152400" cy="133350"/>
          </a:xfrm>
          <a:prstGeom prst="star5">
            <a:avLst/>
          </a:prstGeom>
          <a:solidFill>
            <a:srgbClr val="FF00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991100" y="2751138"/>
            <a:ext cx="457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P</a:t>
            </a:r>
            <a:r>
              <a:rPr lang="en-US" b="1" baseline="-25000" dirty="0">
                <a:solidFill>
                  <a:srgbClr val="FFFF00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58375" name="TextBox 114"/>
          <p:cNvSpPr txBox="1">
            <a:spLocks noChangeArrowheads="1"/>
          </p:cNvSpPr>
          <p:nvPr/>
        </p:nvSpPr>
        <p:spPr bwMode="auto">
          <a:xfrm>
            <a:off x="1398588" y="3441700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2F2F2"/>
                </a:solidFill>
              </a:rPr>
              <a:t>O</a:t>
            </a:r>
            <a:endParaRPr lang="en-US" altLang="en-US" sz="1800" b="1" baseline="-25000">
              <a:solidFill>
                <a:srgbClr val="FFFF00"/>
              </a:solidFill>
            </a:endParaRPr>
          </a:p>
        </p:txBody>
      </p:sp>
      <p:cxnSp>
        <p:nvCxnSpPr>
          <p:cNvPr id="135" name="Straight Arrow Connector 134"/>
          <p:cNvCxnSpPr/>
          <p:nvPr/>
        </p:nvCxnSpPr>
        <p:spPr>
          <a:xfrm flipV="1">
            <a:off x="1735138" y="2797175"/>
            <a:ext cx="3470275" cy="76835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V="1">
            <a:off x="1749425" y="2825750"/>
            <a:ext cx="3470275" cy="76993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09900" y="5791200"/>
            <a:ext cx="3086100" cy="8302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b="1" smtClean="0">
                <a:solidFill>
                  <a:srgbClr val="000000"/>
                </a:solidFill>
              </a:rPr>
              <a:t>PersonMiles</a:t>
            </a:r>
            <a:r>
              <a:rPr lang="en-US" altLang="en-US" sz="1600" smtClean="0">
                <a:solidFill>
                  <a:srgbClr val="000000"/>
                </a:solidFill>
              </a:rPr>
              <a:t> = </a:t>
            </a:r>
            <a:r>
              <a:rPr lang="en-US" altLang="en-US" sz="1600" b="1" smtClean="0">
                <a:solidFill>
                  <a:srgbClr val="000000"/>
                </a:solidFill>
              </a:rPr>
              <a:t>3L</a:t>
            </a:r>
          </a:p>
          <a:p>
            <a:pPr eaLnBrk="1" hangingPunct="1">
              <a:defRPr/>
            </a:pPr>
            <a:endParaRPr lang="en-US" altLang="en-US" sz="1600" b="1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altLang="en-US" sz="1600" b="1" smtClean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9900" y="5791200"/>
            <a:ext cx="3086100" cy="8302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b="1" dirty="0" err="1"/>
              <a:t>PersonMiles</a:t>
            </a:r>
            <a:r>
              <a:rPr lang="en-US" sz="1600" dirty="0"/>
              <a:t> = </a:t>
            </a:r>
            <a:r>
              <a:rPr lang="en-US" sz="1600" b="1" dirty="0"/>
              <a:t>3L</a:t>
            </a:r>
          </a:p>
          <a:p>
            <a:pPr>
              <a:defRPr/>
            </a:pPr>
            <a:r>
              <a:rPr lang="en-US" sz="1600" b="1" dirty="0" err="1"/>
              <a:t>aTaxiMiles</a:t>
            </a:r>
            <a:r>
              <a:rPr lang="en-US" sz="1600" b="1" dirty="0"/>
              <a:t> = L</a:t>
            </a:r>
          </a:p>
          <a:p>
            <a:pPr>
              <a:defRPr/>
            </a:pPr>
            <a:r>
              <a:rPr lang="en-US" sz="1600" b="1" dirty="0"/>
              <a:t>AVO = </a:t>
            </a:r>
            <a:r>
              <a:rPr lang="en-US" sz="1600" b="1" dirty="0" err="1"/>
              <a:t>PersonMiles</a:t>
            </a:r>
            <a:r>
              <a:rPr lang="en-US" sz="1600" b="1" dirty="0"/>
              <a:t>/</a:t>
            </a:r>
            <a:r>
              <a:rPr lang="en-US" sz="1600" b="1" dirty="0" err="1"/>
              <a:t>aTaxiMiles</a:t>
            </a:r>
            <a:r>
              <a:rPr lang="en-US" sz="1600" b="1" dirty="0"/>
              <a:t> = 3</a:t>
            </a:r>
          </a:p>
        </p:txBody>
      </p:sp>
    </p:spTree>
    <p:extLst>
      <p:ext uri="{BB962C8B-B14F-4D97-AF65-F5344CB8AC3E}">
        <p14:creationId xmlns:p14="http://schemas.microsoft.com/office/powerpoint/2010/main" val="311095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weinsteinau.com/wp-content/uploads/2013/11/06_1200_Third_Elevator_Ban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"/>
          <a:stretch>
            <a:fillRect/>
          </a:stretch>
        </p:blipFill>
        <p:spPr bwMode="auto">
          <a:xfrm>
            <a:off x="1143000" y="2657475"/>
            <a:ext cx="64008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79938" y="685800"/>
            <a:ext cx="5312865" cy="126188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/>
              <a:t>Elevator Analogy of an aTaxi </a:t>
            </a:r>
            <a:r>
              <a:rPr lang="en-US" sz="2800" b="1" dirty="0" smtClean="0"/>
              <a:t>Stand</a:t>
            </a:r>
          </a:p>
          <a:p>
            <a:pPr algn="ctr">
              <a:defRPr/>
            </a:pPr>
            <a:r>
              <a:rPr lang="en-US" sz="2800" b="1" dirty="0" smtClean="0"/>
              <a:t>Temporal Aggregation  </a:t>
            </a:r>
          </a:p>
          <a:p>
            <a:pPr algn="ctr">
              <a:defRPr/>
            </a:pPr>
            <a:r>
              <a:rPr lang="en-US" sz="2000" b="1" dirty="0" smtClean="0"/>
              <a:t>Departure Delay: DD = 300 Seconds </a:t>
            </a:r>
            <a:endParaRPr lang="en-US" sz="2000" b="1" dirty="0"/>
          </a:p>
        </p:txBody>
      </p:sp>
      <p:sp>
        <p:nvSpPr>
          <p:cNvPr id="66566" name="TextBox 1"/>
          <p:cNvSpPr txBox="1">
            <a:spLocks noChangeArrowheads="1"/>
          </p:cNvSpPr>
          <p:nvPr/>
        </p:nvSpPr>
        <p:spPr bwMode="auto">
          <a:xfrm>
            <a:off x="1522413" y="3048000"/>
            <a:ext cx="83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Kornhauser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Obrien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Johnson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70C0"/>
                </a:solidFill>
              </a:rPr>
              <a:t>40 sec</a:t>
            </a:r>
          </a:p>
        </p:txBody>
      </p:sp>
      <p:sp>
        <p:nvSpPr>
          <p:cNvPr id="66567" name="TextBox 4"/>
          <p:cNvSpPr txBox="1">
            <a:spLocks noChangeArrowheads="1"/>
          </p:cNvSpPr>
          <p:nvPr/>
        </p:nvSpPr>
        <p:spPr bwMode="auto">
          <a:xfrm>
            <a:off x="2667000" y="3111500"/>
            <a:ext cx="83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Henderson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Lin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70C0"/>
                </a:solidFill>
              </a:rPr>
              <a:t>1:34</a:t>
            </a:r>
          </a:p>
        </p:txBody>
      </p:sp>
      <p:sp>
        <p:nvSpPr>
          <p:cNvPr id="66568" name="TextBox 6"/>
          <p:cNvSpPr txBox="1">
            <a:spLocks noChangeArrowheads="1"/>
          </p:cNvSpPr>
          <p:nvPr/>
        </p:nvSpPr>
        <p:spPr bwMode="auto">
          <a:xfrm>
            <a:off x="5740400" y="3048000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Popkin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70C0"/>
                </a:solidFill>
              </a:rPr>
              <a:t>3:47</a:t>
            </a:r>
          </a:p>
        </p:txBody>
      </p:sp>
    </p:spTree>
    <p:extLst>
      <p:ext uri="{BB962C8B-B14F-4D97-AF65-F5344CB8AC3E}">
        <p14:creationId xmlns:p14="http://schemas.microsoft.com/office/powerpoint/2010/main" val="407027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einsteinau.com/wp-content/uploads/2013/11/06_1200_Third_Elevator_Ban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"/>
          <a:stretch>
            <a:fillRect/>
          </a:stretch>
        </p:blipFill>
        <p:spPr bwMode="auto">
          <a:xfrm>
            <a:off x="1143000" y="2657475"/>
            <a:ext cx="64008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Box 1"/>
          <p:cNvSpPr txBox="1">
            <a:spLocks noChangeArrowheads="1"/>
          </p:cNvSpPr>
          <p:nvPr/>
        </p:nvSpPr>
        <p:spPr bwMode="auto">
          <a:xfrm>
            <a:off x="1522413" y="3048000"/>
            <a:ext cx="83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Samuels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70C0"/>
                </a:solidFill>
              </a:rPr>
              <a:t>4:50</a:t>
            </a:r>
          </a:p>
        </p:txBody>
      </p:sp>
      <p:sp>
        <p:nvSpPr>
          <p:cNvPr id="67588" name="TextBox 4"/>
          <p:cNvSpPr txBox="1">
            <a:spLocks noChangeArrowheads="1"/>
          </p:cNvSpPr>
          <p:nvPr/>
        </p:nvSpPr>
        <p:spPr bwMode="auto">
          <a:xfrm>
            <a:off x="2667000" y="2894013"/>
            <a:ext cx="83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Henderson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Lin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Young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70C0"/>
                </a:solidFill>
              </a:rPr>
              <a:t>0:34</a:t>
            </a:r>
          </a:p>
        </p:txBody>
      </p:sp>
      <p:sp>
        <p:nvSpPr>
          <p:cNvPr id="67589" name="TextBox 6"/>
          <p:cNvSpPr txBox="1">
            <a:spLocks noChangeArrowheads="1"/>
          </p:cNvSpPr>
          <p:nvPr/>
        </p:nvSpPr>
        <p:spPr bwMode="auto">
          <a:xfrm>
            <a:off x="5740400" y="3048000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Popkin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70C0"/>
                </a:solidFill>
              </a:rPr>
              <a:t>2:17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79938" y="685800"/>
            <a:ext cx="5312865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/>
              <a:t>Elevator Analogy of an </a:t>
            </a:r>
            <a:r>
              <a:rPr lang="en-US" sz="2800" b="1" dirty="0" err="1"/>
              <a:t>aTaxi</a:t>
            </a:r>
            <a:r>
              <a:rPr lang="en-US" sz="2800" b="1" dirty="0"/>
              <a:t> Stand</a:t>
            </a:r>
          </a:p>
          <a:p>
            <a:pPr algn="ctr">
              <a:defRPr/>
            </a:pPr>
            <a:r>
              <a:rPr lang="en-US" sz="2800" b="1" dirty="0"/>
              <a:t>60 seconds later </a:t>
            </a:r>
          </a:p>
        </p:txBody>
      </p:sp>
      <p:sp>
        <p:nvSpPr>
          <p:cNvPr id="67593" name="TextBox 1"/>
          <p:cNvSpPr txBox="1">
            <a:spLocks noChangeArrowheads="1"/>
          </p:cNvSpPr>
          <p:nvPr/>
        </p:nvSpPr>
        <p:spPr bwMode="auto">
          <a:xfrm>
            <a:off x="4038600" y="2770188"/>
            <a:ext cx="83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Christie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Maddow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70C0"/>
                </a:solidFill>
              </a:rPr>
              <a:t>4:12</a:t>
            </a:r>
          </a:p>
        </p:txBody>
      </p:sp>
    </p:spTree>
    <p:extLst>
      <p:ext uri="{BB962C8B-B14F-4D97-AF65-F5344CB8AC3E}">
        <p14:creationId xmlns:p14="http://schemas.microsoft.com/office/powerpoint/2010/main" val="326106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6324600" cy="4724400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chemeClr val="bg2">
                    <a:lumMod val="50000"/>
                  </a:schemeClr>
                </a:solidFill>
              </a:rPr>
              <a:t>By walking to a station/</a:t>
            </a:r>
            <a:r>
              <a:rPr lang="en-US" alt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aTaxiStand</a:t>
            </a:r>
            <a:endParaRPr lang="en-US" altLang="en-US" sz="1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US" altLang="en-US" sz="2000" b="1" dirty="0" smtClean="0">
                <a:solidFill>
                  <a:schemeClr val="bg2">
                    <a:lumMod val="50000"/>
                  </a:schemeClr>
                </a:solidFill>
              </a:rPr>
              <a:t>A what point does a walk distance makes the aTaxi trip unattractive relative to one’s personal car?</a:t>
            </a:r>
          </a:p>
          <a:p>
            <a:pPr lvl="1"/>
            <a:r>
              <a:rPr lang="en-US" altLang="en-US" sz="2000" b="1" dirty="0" smtClean="0">
                <a:solidFill>
                  <a:schemeClr val="bg2">
                    <a:lumMod val="50000"/>
                  </a:schemeClr>
                </a:solidFill>
              </a:rPr>
              <a:t>¼ mile ( 5 minute) max</a:t>
            </a:r>
            <a:endParaRPr lang="en-US" altLang="en-US" sz="1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altLang="en-US" sz="2800" b="1" dirty="0" smtClean="0"/>
              <a:t>By using the rail system for some trips</a:t>
            </a:r>
          </a:p>
          <a:p>
            <a:pPr lvl="1"/>
            <a:r>
              <a:rPr lang="en-US" altLang="en-US" sz="2000" b="1" dirty="0" smtClean="0"/>
              <a:t>Trips with at least one trip-end within a short walk to a train station.</a:t>
            </a:r>
          </a:p>
          <a:p>
            <a:pPr lvl="1"/>
            <a:r>
              <a:rPr lang="en-US" altLang="en-US" sz="2000" b="1" dirty="0" smtClean="0"/>
              <a:t>Trips to/from NYC or PHL</a:t>
            </a: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133600" y="609600"/>
            <a:ext cx="4876800" cy="584775"/>
          </a:xfrm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Spatial Aggregation 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2057400"/>
            <a:ext cx="238125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52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463" y="10668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1658938" y="3487738"/>
            <a:ext cx="152400" cy="13335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6324" name="TextBox 15"/>
          <p:cNvSpPr txBox="1">
            <a:spLocks noChangeArrowheads="1"/>
          </p:cNvSpPr>
          <p:nvPr/>
        </p:nvSpPr>
        <p:spPr bwMode="auto">
          <a:xfrm>
            <a:off x="1277938" y="3192463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2F2F2"/>
                </a:solidFill>
              </a:rPr>
              <a:t>D</a:t>
            </a:r>
            <a:endParaRPr lang="en-US" altLang="en-US" sz="1800" b="1" baseline="-2500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57935" y="152400"/>
            <a:ext cx="4088427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/>
              <a:t>a PersonTrip from NYC </a:t>
            </a:r>
          </a:p>
          <a:p>
            <a:pPr algn="ctr">
              <a:defRPr/>
            </a:pPr>
            <a:r>
              <a:rPr lang="en-US" sz="1600" b="1" dirty="0"/>
              <a:t>(or PHL or any Pixel containing a Train station)</a:t>
            </a:r>
          </a:p>
        </p:txBody>
      </p:sp>
      <p:grpSp>
        <p:nvGrpSpPr>
          <p:cNvPr id="56328" name="Group 33"/>
          <p:cNvGrpSpPr>
            <a:grpSpLocks/>
          </p:cNvGrpSpPr>
          <p:nvPr/>
        </p:nvGrpSpPr>
        <p:grpSpPr bwMode="auto">
          <a:xfrm>
            <a:off x="7481888" y="350838"/>
            <a:ext cx="671512" cy="646112"/>
            <a:chOff x="5334000" y="2611841"/>
            <a:chExt cx="497006" cy="646331"/>
          </a:xfrm>
        </p:grpSpPr>
        <p:sp>
          <p:nvSpPr>
            <p:cNvPr id="23" name="5-Point Star 22"/>
            <p:cNvSpPr/>
            <p:nvPr/>
          </p:nvSpPr>
          <p:spPr>
            <a:xfrm>
              <a:off x="5334000" y="2904040"/>
              <a:ext cx="39949" cy="68285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6342" name="TextBox 23"/>
            <p:cNvSpPr txBox="1">
              <a:spLocks noChangeArrowheads="1"/>
            </p:cNvSpPr>
            <p:nvPr/>
          </p:nvSpPr>
          <p:spPr bwMode="auto">
            <a:xfrm>
              <a:off x="5373806" y="2611841"/>
              <a:ext cx="457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NYC</a:t>
              </a:r>
              <a:endParaRPr lang="en-US" altLang="en-US" sz="1800" b="1" baseline="-25000"/>
            </a:p>
          </p:txBody>
        </p:sp>
      </p:grpSp>
      <p:cxnSp>
        <p:nvCxnSpPr>
          <p:cNvPr id="27" name="Straight Arrow Connector 26"/>
          <p:cNvCxnSpPr>
            <a:endCxn id="20" idx="1"/>
          </p:cNvCxnSpPr>
          <p:nvPr/>
        </p:nvCxnSpPr>
        <p:spPr>
          <a:xfrm>
            <a:off x="1787525" y="3565525"/>
            <a:ext cx="2622550" cy="19050"/>
          </a:xfrm>
          <a:prstGeom prst="straightConnector1">
            <a:avLst/>
          </a:prstGeom>
          <a:ln w="762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735138" y="673100"/>
            <a:ext cx="5705475" cy="2892425"/>
          </a:xfrm>
          <a:prstGeom prst="straightConnector1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181475" y="3214688"/>
            <a:ext cx="3240088" cy="889000"/>
            <a:chOff x="4180930" y="3214665"/>
            <a:chExt cx="3240596" cy="888467"/>
          </a:xfrm>
        </p:grpSpPr>
        <p:sp>
          <p:nvSpPr>
            <p:cNvPr id="56338" name="TextBox 2"/>
            <p:cNvSpPr txBox="1">
              <a:spLocks noChangeArrowheads="1"/>
            </p:cNvSpPr>
            <p:nvPr/>
          </p:nvSpPr>
          <p:spPr bwMode="auto">
            <a:xfrm>
              <a:off x="4180930" y="3214665"/>
              <a:ext cx="457272" cy="369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2F2F2"/>
                  </a:solidFill>
                </a:rPr>
                <a:t>O</a:t>
              </a:r>
              <a:endParaRPr lang="en-US" altLang="en-US" sz="1800" b="1" baseline="-25000">
                <a:solidFill>
                  <a:srgbClr val="FFFF00"/>
                </a:solidFill>
              </a:endParaRPr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4409566" y="3555772"/>
              <a:ext cx="76212" cy="72981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40" name="TextBox 34"/>
            <p:cNvSpPr txBox="1">
              <a:spLocks noChangeArrowheads="1"/>
            </p:cNvSpPr>
            <p:nvPr/>
          </p:nvSpPr>
          <p:spPr bwMode="auto">
            <a:xfrm>
              <a:off x="4439734" y="3733466"/>
              <a:ext cx="2981792" cy="369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2F2F2"/>
                  </a:solidFill>
                </a:rPr>
                <a:t>Princeton Train Station</a:t>
              </a:r>
              <a:endParaRPr lang="en-US" altLang="en-US" sz="1800" b="1" baseline="-25000">
                <a:solidFill>
                  <a:srgbClr val="FFFF00"/>
                </a:solidFill>
              </a:endParaRPr>
            </a:p>
          </p:txBody>
        </p:sp>
      </p:grpSp>
      <p:cxnSp>
        <p:nvCxnSpPr>
          <p:cNvPr id="11" name="Straight Arrow Connector 10"/>
          <p:cNvCxnSpPr>
            <a:stCxn id="20" idx="4"/>
          </p:cNvCxnSpPr>
          <p:nvPr/>
        </p:nvCxnSpPr>
        <p:spPr>
          <a:xfrm flipV="1">
            <a:off x="4486275" y="673100"/>
            <a:ext cx="2995613" cy="291147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 rot="-2657156">
            <a:off x="4781550" y="1985963"/>
            <a:ext cx="2981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NJ Transit Rail Line to NYC, next Departure</a:t>
            </a:r>
            <a:endParaRPr lang="en-US" altLang="en-US" sz="1800" b="1" baseline="-25000">
              <a:solidFill>
                <a:schemeClr val="bg1"/>
              </a:solidFill>
            </a:endParaRPr>
          </a:p>
        </p:txBody>
      </p:sp>
      <p:sp>
        <p:nvSpPr>
          <p:cNvPr id="56334" name="TextBox 28"/>
          <p:cNvSpPr txBox="1">
            <a:spLocks noChangeArrowheads="1"/>
          </p:cNvSpPr>
          <p:nvPr/>
        </p:nvSpPr>
        <p:spPr bwMode="auto">
          <a:xfrm>
            <a:off x="2286000" y="3629025"/>
            <a:ext cx="1106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2F2F2"/>
                </a:solidFill>
              </a:rPr>
              <a:t>aTaxiTrip</a:t>
            </a:r>
            <a:endParaRPr lang="en-US" altLang="en-US" sz="1800" b="1" baseline="-2500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77712" y="162081"/>
            <a:ext cx="5949577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33CCFF"/>
                </a:solidFill>
              </a:rPr>
              <a:t>An aTaxiTrip </a:t>
            </a:r>
          </a:p>
          <a:p>
            <a:pPr algn="ctr">
              <a:defRPr/>
            </a:pPr>
            <a:r>
              <a:rPr lang="en-US" sz="1600" b="1" dirty="0"/>
              <a:t>{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oYpixel, oXpixel, TrainArrivalTime</a:t>
            </a:r>
            <a:r>
              <a:rPr lang="en-US" sz="1600" dirty="0"/>
              <a:t>, </a:t>
            </a:r>
            <a:r>
              <a:rPr lang="en-US" sz="1600" b="1" dirty="0">
                <a:solidFill>
                  <a:srgbClr val="FFFF00"/>
                </a:solidFill>
              </a:rPr>
              <a:t>dYpixel, dXpixel, Exected: dTime</a:t>
            </a:r>
            <a:r>
              <a:rPr lang="en-US" sz="1600" b="1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8557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6324600" cy="4724400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chemeClr val="bg2">
                    <a:lumMod val="50000"/>
                  </a:schemeClr>
                </a:solidFill>
              </a:rPr>
              <a:t>By walking to a station/</a:t>
            </a:r>
            <a:r>
              <a:rPr lang="en-US" alt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aTaxiStand</a:t>
            </a:r>
            <a:endParaRPr lang="en-US" altLang="en-US" sz="1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US" altLang="en-US" sz="2000" b="1" dirty="0" smtClean="0">
                <a:solidFill>
                  <a:schemeClr val="bg2">
                    <a:lumMod val="50000"/>
                  </a:schemeClr>
                </a:solidFill>
              </a:rPr>
              <a:t>A what point does a walk distance makes the aTaxi trip unattractive relative to one’s personal car?</a:t>
            </a:r>
          </a:p>
          <a:p>
            <a:pPr lvl="1"/>
            <a:r>
              <a:rPr lang="en-US" altLang="en-US" sz="2000" b="1" dirty="0" smtClean="0">
                <a:solidFill>
                  <a:schemeClr val="bg2">
                    <a:lumMod val="50000"/>
                  </a:schemeClr>
                </a:solidFill>
              </a:rPr>
              <a:t>¼ mile ( 5 minute) max</a:t>
            </a:r>
            <a:endParaRPr lang="en-US" altLang="en-US" sz="1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altLang="en-US" sz="2800" b="1" dirty="0" smtClean="0">
                <a:solidFill>
                  <a:schemeClr val="bg2">
                    <a:lumMod val="50000"/>
                  </a:schemeClr>
                </a:solidFill>
              </a:rPr>
              <a:t>By using the rail system for some trips</a:t>
            </a:r>
          </a:p>
          <a:p>
            <a:pPr lvl="1"/>
            <a:r>
              <a:rPr lang="en-US" altLang="en-US" sz="2000" b="1" dirty="0" smtClean="0">
                <a:solidFill>
                  <a:schemeClr val="bg2">
                    <a:lumMod val="50000"/>
                  </a:schemeClr>
                </a:solidFill>
              </a:rPr>
              <a:t>Trips with at least one trip end within a short walk to a train station.</a:t>
            </a:r>
          </a:p>
          <a:p>
            <a:pPr lvl="1"/>
            <a:r>
              <a:rPr lang="en-US" altLang="en-US" sz="2000" b="1" dirty="0" smtClean="0">
                <a:solidFill>
                  <a:schemeClr val="bg2">
                    <a:lumMod val="50000"/>
                  </a:schemeClr>
                </a:solidFill>
              </a:rPr>
              <a:t>Trips to/from NYC or PHL</a:t>
            </a:r>
          </a:p>
          <a:p>
            <a:r>
              <a:rPr lang="en-US" altLang="en-US" sz="2800" b="1" dirty="0" smtClean="0"/>
              <a:t>By sharing rides with others that are basically going in my direction</a:t>
            </a:r>
          </a:p>
          <a:p>
            <a:pPr lvl="1"/>
            <a:r>
              <a:rPr lang="en-US" altLang="en-US" sz="2000" b="1" dirty="0" smtClean="0"/>
              <a:t>No trip has more than 20% circuity added to its trip time.</a:t>
            </a:r>
            <a:endParaRPr lang="en-US" altLang="en-US" sz="2800" b="1" dirty="0" smtClean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133600" y="609600"/>
            <a:ext cx="4876800" cy="584775"/>
          </a:xfrm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Spatial Aggregation 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5846" name="Picture 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133600"/>
            <a:ext cx="2184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64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5-Point Star 89"/>
          <p:cNvSpPr/>
          <p:nvPr/>
        </p:nvSpPr>
        <p:spPr>
          <a:xfrm>
            <a:off x="1658938" y="3487738"/>
            <a:ext cx="152400" cy="133350"/>
          </a:xfrm>
          <a:prstGeom prst="star5">
            <a:avLst/>
          </a:prstGeom>
          <a:solidFill>
            <a:srgbClr val="FF00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92263" y="1873250"/>
            <a:ext cx="3856037" cy="3500438"/>
            <a:chOff x="1592263" y="1873250"/>
            <a:chExt cx="3856037" cy="3500438"/>
          </a:xfrm>
        </p:grpSpPr>
        <p:grpSp>
          <p:nvGrpSpPr>
            <p:cNvPr id="59398" name="Group 70"/>
            <p:cNvGrpSpPr>
              <a:grpSpLocks/>
            </p:cNvGrpSpPr>
            <p:nvPr/>
          </p:nvGrpSpPr>
          <p:grpSpPr bwMode="auto">
            <a:xfrm>
              <a:off x="1592263" y="1873250"/>
              <a:ext cx="3665537" cy="3500438"/>
              <a:chOff x="1592267" y="1904403"/>
              <a:chExt cx="3665533" cy="3469375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flipV="1">
                <a:off x="1787529" y="2820129"/>
                <a:ext cx="3470271" cy="761532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454" name="Group 49"/>
              <p:cNvGrpSpPr>
                <a:grpSpLocks/>
              </p:cNvGrpSpPr>
              <p:nvPr/>
            </p:nvGrpSpPr>
            <p:grpSpPr bwMode="auto">
              <a:xfrm rot="4440606">
                <a:off x="-58260" y="3554930"/>
                <a:ext cx="3469375" cy="168322"/>
                <a:chOff x="2702825" y="677839"/>
                <a:chExt cx="3469375" cy="168322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>
                  <a:off x="2699705" y="681903"/>
                  <a:ext cx="324123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3656263" y="677887"/>
                  <a:ext cx="228144" cy="1524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2710895" y="687177"/>
                  <a:ext cx="229718" cy="1524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3193106" y="677741"/>
                  <a:ext cx="228145" cy="1524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5026052" y="690765"/>
                  <a:ext cx="228145" cy="15081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4084390" y="697629"/>
                  <a:ext cx="228145" cy="1524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4565493" y="686449"/>
                  <a:ext cx="228145" cy="1524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5939188" y="679021"/>
                  <a:ext cx="228145" cy="1524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5479492" y="678225"/>
                  <a:ext cx="228144" cy="1524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7" name="5-Point Star 86"/>
            <p:cNvSpPr/>
            <p:nvPr/>
          </p:nvSpPr>
          <p:spPr>
            <a:xfrm>
              <a:off x="5219700" y="2746375"/>
              <a:ext cx="76200" cy="73025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991100" y="2751138"/>
              <a:ext cx="4572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cs typeface="Arial" pitchFamily="34" charset="0"/>
                </a:rPr>
                <a:t>P</a:t>
              </a:r>
              <a:r>
                <a:rPr lang="en-US" b="1" baseline="-25000" dirty="0">
                  <a:solidFill>
                    <a:srgbClr val="FFFF00"/>
                  </a:solidFill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5463" y="3608388"/>
            <a:ext cx="1249362" cy="1500187"/>
            <a:chOff x="525463" y="3608388"/>
            <a:chExt cx="1249362" cy="1500187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609600" y="3608388"/>
              <a:ext cx="1165225" cy="103505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5-Point Star 107"/>
            <p:cNvSpPr/>
            <p:nvPr/>
          </p:nvSpPr>
          <p:spPr>
            <a:xfrm>
              <a:off x="533400" y="4652963"/>
              <a:ext cx="76200" cy="71437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25463" y="4738688"/>
              <a:ext cx="4572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cs typeface="Arial" pitchFamily="34" charset="0"/>
                </a:rPr>
                <a:t>P</a:t>
              </a:r>
              <a:r>
                <a:rPr lang="en-US" b="1" baseline="-25000" dirty="0">
                  <a:solidFill>
                    <a:srgbClr val="FFFF00"/>
                  </a:solidFill>
                  <a:cs typeface="Arial" pitchFamily="34" charset="0"/>
                </a:rPr>
                <a:t>2</a:t>
              </a:r>
            </a:p>
          </p:txBody>
        </p:sp>
      </p:grpSp>
      <p:sp>
        <p:nvSpPr>
          <p:cNvPr id="59419" name="TextBox 114"/>
          <p:cNvSpPr txBox="1">
            <a:spLocks noChangeArrowheads="1"/>
          </p:cNvSpPr>
          <p:nvPr/>
        </p:nvSpPr>
        <p:spPr bwMode="auto">
          <a:xfrm>
            <a:off x="1398588" y="3441700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2F2F2"/>
                </a:solidFill>
              </a:rPr>
              <a:t>O</a:t>
            </a:r>
            <a:endParaRPr lang="en-US" altLang="en-US" sz="1800" b="1" baseline="-25000">
              <a:solidFill>
                <a:srgbClr val="FFFF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254489" y="304800"/>
            <a:ext cx="4711226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b="1" dirty="0" smtClean="0">
                <a:solidFill>
                  <a:schemeClr val="bg1"/>
                </a:solidFill>
              </a:rPr>
              <a:t>CD= 3p: Pixel -&gt;3Pixels Ride-sharing</a:t>
            </a:r>
            <a:endParaRPr lang="en-US" altLang="en-US" sz="1600" b="1" dirty="0" smtClean="0">
              <a:solidFill>
                <a:schemeClr val="bg1"/>
              </a:solidFill>
            </a:endParaRPr>
          </a:p>
        </p:txBody>
      </p:sp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9513" y="5805488"/>
            <a:ext cx="16144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69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"/>
            <a:ext cx="12525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9250" y="1143000"/>
            <a:ext cx="8458200" cy="4619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b="1" dirty="0" smtClean="0">
                <a:solidFill>
                  <a:srgbClr val="FFFFFF"/>
                </a:solidFill>
              </a:rPr>
              <a:t>SAE Levels of Automation</a:t>
            </a:r>
            <a:endParaRPr lang="en-US" alt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2112" y="1752600"/>
            <a:ext cx="3294062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What the Levels Deliver: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0469" y="2438400"/>
            <a:ext cx="685668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b="1" dirty="0" smtClean="0">
                <a:solidFill>
                  <a:srgbClr val="000000"/>
                </a:solidFill>
              </a:rPr>
              <a:t>Levels 1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&amp; 2 (AEB):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Increased Safety, </a:t>
            </a:r>
            <a:r>
              <a:rPr lang="en-US" altLang="en-US" b="1" dirty="0" smtClean="0">
                <a:solidFill>
                  <a:srgbClr val="000000"/>
                </a:solidFill>
              </a:rPr>
              <a:t>Comfort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400" b="1" dirty="0" smtClean="0">
                <a:solidFill>
                  <a:srgbClr val="000000"/>
                </a:solidFill>
              </a:rPr>
              <a:t>&amp; Convenience</a:t>
            </a:r>
            <a:endParaRPr lang="en-US" alt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1650" y="4876800"/>
            <a:ext cx="8337550" cy="14157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Level </a:t>
            </a:r>
            <a:r>
              <a:rPr lang="en-US" sz="2400" b="1" dirty="0" smtClean="0"/>
              <a:t>5 </a:t>
            </a:r>
            <a:r>
              <a:rPr lang="en-US" sz="1600" b="1" dirty="0"/>
              <a:t>(Driverless </a:t>
            </a:r>
            <a:r>
              <a:rPr lang="en-US" sz="1600" b="1" dirty="0" smtClean="0"/>
              <a:t>Repositioning) </a:t>
            </a:r>
            <a:r>
              <a:rPr lang="en-US" sz="1600" b="1" dirty="0"/>
              <a:t>:</a:t>
            </a:r>
            <a:r>
              <a:rPr lang="en-US" sz="2400" b="1" dirty="0"/>
              <a:t> </a:t>
            </a:r>
            <a:r>
              <a:rPr lang="en-US" sz="2400" b="1" dirty="0" smtClean="0"/>
              <a:t>Pleasure, Mobility</a:t>
            </a:r>
            <a:r>
              <a:rPr lang="en-US" sz="2400" b="1" dirty="0"/>
              <a:t>, Efficiency, Equity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solidFill>
                  <a:schemeClr val="tx1"/>
                </a:solidFill>
              </a:rPr>
              <a:t>Revolutionizes “Mass Transit” by Greatly Extending the Trips that can be served @ “zero” cost of Labor.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/>
              <a:t>(That was always the biggest “value” of PRT; zero labor cost for even zero-occupant trips)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2971800"/>
            <a:ext cx="3608873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Primarily </a:t>
            </a:r>
            <a:r>
              <a:rPr lang="en-US" dirty="0" smtClean="0"/>
              <a:t>an </a:t>
            </a:r>
            <a:r>
              <a:rPr lang="en-US" b="1" dirty="0" smtClean="0"/>
              <a:t>Insurance Discount </a:t>
            </a:r>
            <a:r>
              <a:rPr lang="en-US" dirty="0" smtClean="0"/>
              <a:t>Play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6324600"/>
            <a:ext cx="297241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A </a:t>
            </a:r>
            <a:r>
              <a:rPr lang="en-US" b="1" dirty="0" smtClean="0"/>
              <a:t>Corporate Utility/Fleet </a:t>
            </a:r>
            <a:r>
              <a:rPr lang="en-US" dirty="0"/>
              <a:t>Play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398" y="3657600"/>
            <a:ext cx="900964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b="1" dirty="0" smtClean="0">
                <a:solidFill>
                  <a:srgbClr val="000000"/>
                </a:solidFill>
              </a:rPr>
              <a:t>Levels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3, 4 (Self-Driving):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Increased </a:t>
            </a:r>
            <a:r>
              <a:rPr lang="en-US" altLang="en-US" sz="3200" b="1" dirty="0" smtClean="0">
                <a:solidFill>
                  <a:srgbClr val="000000"/>
                </a:solidFill>
              </a:rPr>
              <a:t>Pleasure,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Safety,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</a:rPr>
              <a:t>Comfort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400" b="1" dirty="0" smtClean="0">
                <a:solidFill>
                  <a:srgbClr val="000000"/>
                </a:solidFill>
              </a:rPr>
              <a:t>&amp; Convenience</a:t>
            </a:r>
            <a:endParaRPr lang="en-US" alt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4707" y="4267200"/>
            <a:ext cx="2915093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An </a:t>
            </a:r>
            <a:r>
              <a:rPr lang="en-US" b="1" dirty="0" smtClean="0"/>
              <a:t>Enormous</a:t>
            </a:r>
            <a:r>
              <a:rPr lang="en-US" dirty="0" smtClean="0"/>
              <a:t> </a:t>
            </a:r>
            <a:r>
              <a:rPr lang="en-US" b="1" dirty="0" smtClean="0"/>
              <a:t>Consumer </a:t>
            </a:r>
            <a:r>
              <a:rPr lang="en-US" dirty="0" smtClean="0"/>
              <a:t>Play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42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5-Point Star 89"/>
          <p:cNvSpPr/>
          <p:nvPr/>
        </p:nvSpPr>
        <p:spPr>
          <a:xfrm>
            <a:off x="1658938" y="3487738"/>
            <a:ext cx="152400" cy="133350"/>
          </a:xfrm>
          <a:prstGeom prst="star5">
            <a:avLst/>
          </a:prstGeom>
          <a:solidFill>
            <a:srgbClr val="FF00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92263" y="1873250"/>
            <a:ext cx="3856037" cy="3500438"/>
            <a:chOff x="1592263" y="1873250"/>
            <a:chExt cx="3856037" cy="3500438"/>
          </a:xfrm>
        </p:grpSpPr>
        <p:grpSp>
          <p:nvGrpSpPr>
            <p:cNvPr id="59398" name="Group 70"/>
            <p:cNvGrpSpPr>
              <a:grpSpLocks/>
            </p:cNvGrpSpPr>
            <p:nvPr/>
          </p:nvGrpSpPr>
          <p:grpSpPr bwMode="auto">
            <a:xfrm>
              <a:off x="1592263" y="1873250"/>
              <a:ext cx="3665537" cy="3500438"/>
              <a:chOff x="1592267" y="1904403"/>
              <a:chExt cx="3665533" cy="3469375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flipV="1">
                <a:off x="1787529" y="2820129"/>
                <a:ext cx="3470271" cy="761532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454" name="Group 49"/>
              <p:cNvGrpSpPr>
                <a:grpSpLocks/>
              </p:cNvGrpSpPr>
              <p:nvPr/>
            </p:nvGrpSpPr>
            <p:grpSpPr bwMode="auto">
              <a:xfrm rot="4440606">
                <a:off x="-58260" y="3554930"/>
                <a:ext cx="3469375" cy="168322"/>
                <a:chOff x="2702825" y="677839"/>
                <a:chExt cx="3469375" cy="168322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>
                  <a:off x="2699705" y="681903"/>
                  <a:ext cx="324123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3656263" y="677887"/>
                  <a:ext cx="228144" cy="1524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2710895" y="687177"/>
                  <a:ext cx="229718" cy="1524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3193106" y="677741"/>
                  <a:ext cx="228145" cy="1524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5026052" y="690765"/>
                  <a:ext cx="228145" cy="15081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4084390" y="697629"/>
                  <a:ext cx="228145" cy="1524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4565493" y="686449"/>
                  <a:ext cx="228145" cy="1524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5939188" y="679021"/>
                  <a:ext cx="228145" cy="1524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5479492" y="678225"/>
                  <a:ext cx="228144" cy="1524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7" name="5-Point Star 86"/>
            <p:cNvSpPr/>
            <p:nvPr/>
          </p:nvSpPr>
          <p:spPr>
            <a:xfrm>
              <a:off x="5219700" y="2746375"/>
              <a:ext cx="76200" cy="73025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991100" y="2751138"/>
              <a:ext cx="4572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cs typeface="Arial" pitchFamily="34" charset="0"/>
                </a:rPr>
                <a:t>P</a:t>
              </a:r>
              <a:r>
                <a:rPr lang="en-US" b="1" baseline="-25000" dirty="0">
                  <a:solidFill>
                    <a:srgbClr val="FFFF00"/>
                  </a:solidFill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11300" y="1535113"/>
            <a:ext cx="6985000" cy="3455987"/>
            <a:chOff x="1511300" y="1535113"/>
            <a:chExt cx="6985000" cy="3455987"/>
          </a:xfrm>
        </p:grpSpPr>
        <p:grpSp>
          <p:nvGrpSpPr>
            <p:cNvPr id="59397" name="Group 83"/>
            <p:cNvGrpSpPr>
              <a:grpSpLocks/>
            </p:cNvGrpSpPr>
            <p:nvPr/>
          </p:nvGrpSpPr>
          <p:grpSpPr bwMode="auto">
            <a:xfrm rot="-380562">
              <a:off x="1511300" y="1535113"/>
              <a:ext cx="6469063" cy="3455987"/>
              <a:chOff x="1878524" y="-816301"/>
              <a:chExt cx="6469907" cy="3456296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rot="380562" flipV="1">
                <a:off x="2152014" y="462087"/>
                <a:ext cx="6193646" cy="792233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465" name="Group 29"/>
              <p:cNvGrpSpPr>
                <a:grpSpLocks/>
              </p:cNvGrpSpPr>
              <p:nvPr/>
            </p:nvGrpSpPr>
            <p:grpSpPr bwMode="auto">
              <a:xfrm rot="5141489">
                <a:off x="411254" y="650969"/>
                <a:ext cx="3456296" cy="521756"/>
                <a:chOff x="2715904" y="380332"/>
                <a:chExt cx="3456296" cy="521756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 rot="16839073">
                  <a:off x="4069823" y="-943564"/>
                  <a:ext cx="525530" cy="317052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3651919" y="677872"/>
                  <a:ext cx="228620" cy="15242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2706525" y="687481"/>
                  <a:ext cx="228620" cy="15400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3186710" y="677616"/>
                  <a:ext cx="228620" cy="15242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5023648" y="685455"/>
                  <a:ext cx="228620" cy="15242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4080548" y="692251"/>
                  <a:ext cx="228620" cy="15242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4558292" y="685185"/>
                  <a:ext cx="228620" cy="15400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5936515" y="676205"/>
                  <a:ext cx="228620" cy="15242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5471307" y="675949"/>
                  <a:ext cx="228620" cy="15242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8" name="5-Point Star 87"/>
            <p:cNvSpPr/>
            <p:nvPr/>
          </p:nvSpPr>
          <p:spPr>
            <a:xfrm>
              <a:off x="8001000" y="2743200"/>
              <a:ext cx="76200" cy="71438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039100" y="2611438"/>
              <a:ext cx="4572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cs typeface="Arial" pitchFamily="34" charset="0"/>
                </a:rPr>
                <a:t>P</a:t>
              </a:r>
              <a:r>
                <a:rPr lang="en-US" b="1" baseline="-25000" dirty="0">
                  <a:solidFill>
                    <a:srgbClr val="FFFF00"/>
                  </a:solidFill>
                  <a:cs typeface="Arial" pitchFamily="34" charset="0"/>
                </a:rPr>
                <a:t>5</a:t>
              </a:r>
            </a:p>
          </p:txBody>
        </p:sp>
      </p:grpSp>
      <p:sp>
        <p:nvSpPr>
          <p:cNvPr id="59419" name="TextBox 114"/>
          <p:cNvSpPr txBox="1">
            <a:spLocks noChangeArrowheads="1"/>
          </p:cNvSpPr>
          <p:nvPr/>
        </p:nvSpPr>
        <p:spPr bwMode="auto">
          <a:xfrm>
            <a:off x="1398588" y="3441700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2F2F2"/>
                </a:solidFill>
              </a:rPr>
              <a:t>O</a:t>
            </a:r>
            <a:endParaRPr lang="en-US" altLang="en-US" sz="1800" b="1" baseline="-25000">
              <a:solidFill>
                <a:srgbClr val="FFFF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5534" y="1447005"/>
            <a:ext cx="5362629" cy="3468688"/>
            <a:chOff x="1525534" y="1447005"/>
            <a:chExt cx="5362629" cy="3468688"/>
          </a:xfrm>
        </p:grpSpPr>
        <p:grpSp>
          <p:nvGrpSpPr>
            <p:cNvPr id="59399" name="Group 69"/>
            <p:cNvGrpSpPr>
              <a:grpSpLocks/>
            </p:cNvGrpSpPr>
            <p:nvPr/>
          </p:nvGrpSpPr>
          <p:grpSpPr bwMode="auto">
            <a:xfrm rot="-569588">
              <a:off x="1525534" y="1447005"/>
              <a:ext cx="4810125" cy="3468688"/>
              <a:chOff x="1582559" y="1847720"/>
              <a:chExt cx="5580241" cy="3469375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>
                <a:off x="1746818" y="3580653"/>
                <a:ext cx="5410808" cy="762151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443" name="Group 59"/>
              <p:cNvGrpSpPr>
                <a:grpSpLocks/>
              </p:cNvGrpSpPr>
              <p:nvPr/>
            </p:nvGrpSpPr>
            <p:grpSpPr bwMode="auto">
              <a:xfrm rot="5986527">
                <a:off x="-67968" y="3498247"/>
                <a:ext cx="3469375" cy="168322"/>
                <a:chOff x="2702825" y="677839"/>
                <a:chExt cx="3469375" cy="168322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>
                  <a:off x="2698763" y="677627"/>
                  <a:ext cx="324073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3656528" y="678920"/>
                  <a:ext cx="228645" cy="147333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2715008" y="691668"/>
                  <a:ext cx="228645" cy="15285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3192883" y="677886"/>
                  <a:ext cx="228645" cy="15101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5023716" y="691364"/>
                  <a:ext cx="228645" cy="15285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4082142" y="694904"/>
                  <a:ext cx="228645" cy="15101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4560049" y="688490"/>
                  <a:ext cx="228645" cy="14917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5943015" y="678743"/>
                  <a:ext cx="228645" cy="15101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5479363" y="677710"/>
                  <a:ext cx="228645" cy="15101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5" name="5-Point Star 104"/>
            <p:cNvSpPr/>
            <p:nvPr/>
          </p:nvSpPr>
          <p:spPr>
            <a:xfrm>
              <a:off x="6400800" y="3505200"/>
              <a:ext cx="76200" cy="71438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430963" y="3659188"/>
              <a:ext cx="4572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cs typeface="Arial" pitchFamily="34" charset="0"/>
                </a:rPr>
                <a:t>P</a:t>
              </a:r>
              <a:r>
                <a:rPr lang="en-US" b="1" baseline="-25000" dirty="0">
                  <a:solidFill>
                    <a:srgbClr val="FFFF00"/>
                  </a:solidFill>
                  <a:cs typeface="Arial" pitchFamily="34" charset="0"/>
                </a:rPr>
                <a:t>3</a:t>
              </a:r>
            </a:p>
          </p:txBody>
        </p:sp>
        <p:sp>
          <p:nvSpPr>
            <p:cNvPr id="121" name="5-Point Star 120"/>
            <p:cNvSpPr/>
            <p:nvPr/>
          </p:nvSpPr>
          <p:spPr>
            <a:xfrm>
              <a:off x="6400800" y="3505200"/>
              <a:ext cx="76200" cy="73025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2254489" y="304800"/>
            <a:ext cx="4711226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b="1" dirty="0" smtClean="0">
                <a:solidFill>
                  <a:schemeClr val="bg1"/>
                </a:solidFill>
              </a:rPr>
              <a:t>CD= 3p: Pixel -&gt;3Pixels Ride-sharing</a:t>
            </a:r>
            <a:endParaRPr lang="en-US" altLang="en-US" sz="1600" b="1" dirty="0" smtClean="0">
              <a:solidFill>
                <a:schemeClr val="bg1"/>
              </a:solidFill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9513" y="5805488"/>
            <a:ext cx="16144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62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534400" cy="3962400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sz="4000" b="1" dirty="0" smtClean="0">
                <a:solidFill>
                  <a:srgbClr val="00B050"/>
                </a:solidFill>
              </a:rPr>
              <a:t>I </a:t>
            </a:r>
            <a:r>
              <a:rPr lang="en-US" sz="4000" b="1" dirty="0">
                <a:solidFill>
                  <a:srgbClr val="00B050"/>
                </a:solidFill>
              </a:rPr>
              <a:t>just need </a:t>
            </a:r>
            <a:r>
              <a:rPr lang="en-US" sz="4000" b="1" dirty="0" smtClean="0">
                <a:solidFill>
                  <a:srgbClr val="00B050"/>
                </a:solidFill>
              </a:rPr>
              <a:t>a Trip File for some Local</a:t>
            </a:r>
            <a:endParaRPr lang="en-US" sz="3200" b="1" dirty="0" smtClean="0"/>
          </a:p>
          <a:p>
            <a:pPr lvl="2"/>
            <a:r>
              <a:rPr lang="en-US" sz="3600" b="1" dirty="0"/>
              <a:t>{</a:t>
            </a:r>
            <a:r>
              <a:rPr lang="en-US" sz="3600" b="1" dirty="0" smtClean="0"/>
              <a:t>Precise O, Precise </a:t>
            </a:r>
            <a:r>
              <a:rPr lang="en-US" sz="3600" b="1" dirty="0" err="1" smtClean="0"/>
              <a:t>oTime</a:t>
            </a:r>
            <a:r>
              <a:rPr lang="en-US" sz="3600" b="1" dirty="0" smtClean="0"/>
              <a:t>, Precise D} </a:t>
            </a:r>
          </a:p>
          <a:p>
            <a:pPr lvl="2"/>
            <a:r>
              <a:rPr lang="en-US" sz="3600" b="1" dirty="0" smtClean="0">
                <a:solidFill>
                  <a:srgbClr val="C00000"/>
                </a:solidFill>
              </a:rPr>
              <a:t>For All Trips!</a:t>
            </a:r>
          </a:p>
          <a:p>
            <a:pPr lvl="1"/>
            <a:r>
              <a:rPr lang="en-US" sz="3500" b="1" dirty="0" smtClean="0">
                <a:solidFill>
                  <a:srgbClr val="00B050"/>
                </a:solidFill>
              </a:rPr>
              <a:t>“Precise” Location:  Within a Very Short Walk</a:t>
            </a:r>
          </a:p>
          <a:p>
            <a:pPr marL="914400" lvl="2" indent="0">
              <a:buNone/>
            </a:pPr>
            <a:r>
              <a:rPr lang="en-US" sz="3100" b="1" dirty="0" smtClean="0">
                <a:solidFill>
                  <a:srgbClr val="C00000"/>
                </a:solidFill>
              </a:rPr>
              <a:t>	</a:t>
            </a:r>
            <a:r>
              <a:rPr lang="en-US" sz="2300" b="1" dirty="0" smtClean="0">
                <a:solidFill>
                  <a:srgbClr val="C00000"/>
                </a:solidFill>
              </a:rPr>
              <a:t>~ Parking Space -&gt; Front Door</a:t>
            </a:r>
            <a:endParaRPr lang="en-US" sz="3100" b="1" dirty="0">
              <a:solidFill>
                <a:srgbClr val="C00000"/>
              </a:solidFill>
            </a:endParaRPr>
          </a:p>
          <a:p>
            <a:pPr marL="914400" lvl="2" indent="0">
              <a:buNone/>
            </a:pPr>
            <a:r>
              <a:rPr lang="en-US" sz="3100" b="1" dirty="0" smtClean="0"/>
              <a:t>(Properly account for </a:t>
            </a:r>
            <a:r>
              <a:rPr lang="en-US" sz="3100" b="1" dirty="0" smtClean="0">
                <a:solidFill>
                  <a:srgbClr val="C00000"/>
                </a:solidFill>
              </a:rPr>
              <a:t>accessibility</a:t>
            </a:r>
            <a:r>
              <a:rPr lang="en-US" sz="3100" b="1" dirty="0" smtClean="0"/>
              <a:t> differences: </a:t>
            </a:r>
            <a:r>
              <a:rPr lang="en-US" sz="3100" b="1" dirty="0" err="1" smtClean="0"/>
              <a:t>conventionalAuto</a:t>
            </a:r>
            <a:r>
              <a:rPr lang="en-US" sz="3100" b="1" dirty="0" smtClean="0"/>
              <a:t> v </a:t>
            </a:r>
            <a:r>
              <a:rPr lang="en-US" sz="3100" b="1" dirty="0" err="1" smtClean="0"/>
              <a:t>aTaxi</a:t>
            </a:r>
            <a:r>
              <a:rPr lang="en-US" sz="3100" b="1" dirty="0" smtClean="0"/>
              <a:t>)</a:t>
            </a:r>
          </a:p>
          <a:p>
            <a:pPr lvl="1"/>
            <a:r>
              <a:rPr lang="en-US" sz="3500" b="1" dirty="0">
                <a:solidFill>
                  <a:srgbClr val="00B050"/>
                </a:solidFill>
              </a:rPr>
              <a:t>“Precise</a:t>
            </a:r>
            <a:r>
              <a:rPr lang="en-US" sz="3500" b="1" dirty="0" smtClean="0">
                <a:solidFill>
                  <a:srgbClr val="00B050"/>
                </a:solidFill>
              </a:rPr>
              <a:t>” </a:t>
            </a:r>
            <a:r>
              <a:rPr lang="en-US" sz="3500" b="1" dirty="0" err="1" smtClean="0">
                <a:solidFill>
                  <a:srgbClr val="00B050"/>
                </a:solidFill>
              </a:rPr>
              <a:t>oTime</a:t>
            </a:r>
            <a:r>
              <a:rPr lang="en-US" sz="3500" b="1" dirty="0" smtClean="0">
                <a:solidFill>
                  <a:srgbClr val="00B050"/>
                </a:solidFill>
              </a:rPr>
              <a:t> : “to the second”</a:t>
            </a:r>
          </a:p>
          <a:p>
            <a:pPr marL="914400" lvl="2" indent="0">
              <a:buNone/>
            </a:pPr>
            <a:r>
              <a:rPr lang="en-US" sz="3100" b="1" dirty="0" smtClean="0"/>
              <a:t>(Properly account </a:t>
            </a:r>
            <a:r>
              <a:rPr lang="en-US" sz="3100" b="1" dirty="0"/>
              <a:t>for </a:t>
            </a:r>
            <a:r>
              <a:rPr lang="en-US" sz="3100" b="1" dirty="0" smtClean="0">
                <a:solidFill>
                  <a:srgbClr val="C00000"/>
                </a:solidFill>
              </a:rPr>
              <a:t>how long</a:t>
            </a:r>
            <a:r>
              <a:rPr lang="en-US" sz="3100" b="1" dirty="0" smtClean="0"/>
              <a:t> one must wait around to ride with someone else)</a:t>
            </a:r>
            <a:endParaRPr lang="en-US" sz="3600" b="1" dirty="0">
              <a:solidFill>
                <a:srgbClr val="C00000"/>
              </a:solidFill>
            </a:endParaRPr>
          </a:p>
          <a:p>
            <a:pPr lvl="1"/>
            <a:endParaRPr lang="en-US" sz="3900" b="1" dirty="0" smtClean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762000" y="685800"/>
            <a:ext cx="7620000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baseline="0" dirty="0" smtClean="0">
                <a:solidFill>
                  <a:schemeClr val="bg1"/>
                </a:solidFill>
              </a:rPr>
              <a:t>What about  Level 4</a:t>
            </a:r>
            <a:r>
              <a:rPr lang="en-US" sz="3200" b="1" dirty="0" smtClean="0">
                <a:solidFill>
                  <a:schemeClr val="bg1"/>
                </a:solidFill>
              </a:rPr>
              <a:t> Implications on 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baseline="0" dirty="0" smtClean="0">
                <a:solidFill>
                  <a:schemeClr val="bg1"/>
                </a:solidFill>
              </a:rPr>
              <a:t>Energy, Congestion, Environment?</a:t>
            </a:r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77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Content Placeholder 2"/>
          <p:cNvSpPr>
            <a:spLocks noGrp="1"/>
          </p:cNvSpPr>
          <p:nvPr>
            <p:ph idx="1"/>
          </p:nvPr>
        </p:nvSpPr>
        <p:spPr>
          <a:xfrm>
            <a:off x="133350" y="1406525"/>
            <a:ext cx="8805863" cy="4525963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Motivation – </a:t>
            </a:r>
          </a:p>
          <a:p>
            <a:pPr eaLnBrk="1" hangingPunct="1"/>
            <a:r>
              <a:rPr lang="en-US" altLang="en-US" sz="2800" dirty="0" smtClean="0"/>
              <a:t>Publicly available TRAVEL Data do NOT contain:</a:t>
            </a:r>
          </a:p>
          <a:p>
            <a:pPr lvl="1" eaLnBrk="1" hangingPunct="1"/>
            <a:r>
              <a:rPr lang="en-US" altLang="en-US" dirty="0" smtClean="0"/>
              <a:t>Spatial precision</a:t>
            </a:r>
          </a:p>
          <a:p>
            <a:pPr lvl="2" eaLnBrk="1" hangingPunct="1"/>
            <a:r>
              <a:rPr lang="en-US" altLang="en-US" dirty="0" smtClean="0"/>
              <a:t>Where are people leaving from?</a:t>
            </a:r>
          </a:p>
          <a:p>
            <a:pPr lvl="2" eaLnBrk="1" hangingPunct="1"/>
            <a:r>
              <a:rPr lang="en-US" altLang="en-US" dirty="0" smtClean="0"/>
              <a:t>Where are people going?</a:t>
            </a:r>
          </a:p>
          <a:p>
            <a:pPr lvl="1" eaLnBrk="1" hangingPunct="1"/>
            <a:r>
              <a:rPr lang="en-US" altLang="en-US" dirty="0" smtClean="0"/>
              <a:t>Temporal precision</a:t>
            </a:r>
          </a:p>
          <a:p>
            <a:pPr lvl="2" eaLnBrk="1" hangingPunct="1"/>
            <a:r>
              <a:rPr lang="en-US" altLang="en-US" dirty="0" smtClean="0"/>
              <a:t>At what time are they travelling?</a:t>
            </a:r>
          </a:p>
          <a:p>
            <a:pPr lvl="2" eaLnBrk="1" hangingPunct="1"/>
            <a:endParaRPr lang="en-US" altLang="en-US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Trip Synthesizer (Activity-Based)</a:t>
            </a:r>
          </a:p>
        </p:txBody>
      </p:sp>
      <p:sp>
        <p:nvSpPr>
          <p:cNvPr id="43014" name="TextBox 10"/>
          <p:cNvSpPr txBox="1">
            <a:spLocks noChangeArrowheads="1"/>
          </p:cNvSpPr>
          <p:nvPr/>
        </p:nvSpPr>
        <p:spPr bwMode="auto">
          <a:xfrm>
            <a:off x="7010400" y="0"/>
            <a:ext cx="1752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</a:rPr>
              <a:t>Project Overview</a:t>
            </a:r>
          </a:p>
        </p:txBody>
      </p:sp>
    </p:spTree>
    <p:extLst>
      <p:ext uri="{BB962C8B-B14F-4D97-AF65-F5344CB8AC3E}">
        <p14:creationId xmlns:p14="http://schemas.microsoft.com/office/powerpoint/2010/main" val="347786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3050" y="152400"/>
            <a:ext cx="6057900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87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09600"/>
          </a:xfrm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 smtClean="0"/>
              <a:t>Synthesize from available data: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en-US" altLang="en-US" smtClean="0"/>
              <a:t>	</a:t>
            </a:r>
          </a:p>
          <a:p>
            <a:pPr marL="0" indent="0">
              <a:lnSpc>
                <a:spcPct val="90000"/>
              </a:lnSpc>
            </a:pPr>
            <a:r>
              <a:rPr lang="en-US" altLang="en-US" smtClean="0"/>
              <a:t>“every” NJ Traveler on a typical day </a:t>
            </a:r>
            <a:r>
              <a:rPr lang="en-US" altLang="en-US" sz="2000" b="1" smtClean="0">
                <a:solidFill>
                  <a:srgbClr val="C00000"/>
                </a:solidFill>
              </a:rPr>
              <a:t>NJ_Resident </a:t>
            </a:r>
            <a:r>
              <a:rPr lang="en-US" altLang="en-US" sz="2000" b="1" smtClean="0"/>
              <a:t>file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altLang="en-US" smtClean="0"/>
              <a:t>	Containing appropriate demographic and spatial characteristics that reflect trip making</a:t>
            </a:r>
          </a:p>
          <a:p>
            <a:pPr marL="857250" lvl="1" indent="-457200">
              <a:lnSpc>
                <a:spcPct val="90000"/>
              </a:lnSpc>
            </a:pPr>
            <a:endParaRPr lang="en-US" altLang="en-US" smtClean="0"/>
          </a:p>
          <a:p>
            <a:pPr marL="0" indent="0">
              <a:lnSpc>
                <a:spcPct val="90000"/>
              </a:lnSpc>
            </a:pPr>
            <a:r>
              <a:rPr lang="en-US" altLang="en-US" smtClean="0"/>
              <a:t>“every” trip that each Traveler is likely to make on a typical day.  </a:t>
            </a:r>
            <a:r>
              <a:rPr lang="en-US" altLang="en-US" sz="2000" b="1" smtClean="0">
                <a:solidFill>
                  <a:srgbClr val="C00000"/>
                </a:solidFill>
              </a:rPr>
              <a:t>NJ_PersonTrip</a:t>
            </a:r>
            <a:r>
              <a:rPr lang="en-US" altLang="en-US" sz="2000" b="1" smtClean="0"/>
              <a:t> file</a:t>
            </a:r>
            <a:endParaRPr lang="en-US" altLang="en-US" sz="2800" b="1" smtClean="0"/>
          </a:p>
          <a:p>
            <a:pPr marL="857250" lvl="1" indent="-457200">
              <a:lnSpc>
                <a:spcPct val="90000"/>
              </a:lnSpc>
            </a:pPr>
            <a:r>
              <a:rPr lang="en-US" altLang="en-US" smtClean="0"/>
              <a:t>	 Containing appropriate spatial and temporal characteristics for each trip</a:t>
            </a:r>
          </a:p>
        </p:txBody>
      </p:sp>
    </p:spTree>
    <p:extLst>
      <p:ext uri="{BB962C8B-B14F-4D97-AF65-F5344CB8AC3E}">
        <p14:creationId xmlns:p14="http://schemas.microsoft.com/office/powerpoint/2010/main" val="18305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0"/>
            <a:ext cx="6553200" cy="533400"/>
          </a:xfrm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Creating the </a:t>
            </a:r>
            <a:r>
              <a:rPr lang="en-US" sz="3600" b="1" dirty="0" err="1" smtClean="0"/>
              <a:t>NJ_Resident</a:t>
            </a:r>
            <a:r>
              <a:rPr lang="en-US" sz="3600" b="1" dirty="0" smtClean="0"/>
              <a:t> </a:t>
            </a:r>
            <a:r>
              <a:rPr lang="en-US" sz="3600" dirty="0" smtClean="0"/>
              <a:t>file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en-US" dirty="0" smtClean="0"/>
              <a:t>	for “every” NJ Traveler on a typical day</a:t>
            </a:r>
          </a:p>
          <a:p>
            <a:pPr marL="400050" lvl="1" indent="0" algn="ctr">
              <a:buFont typeface="Arial" pitchFamily="34" charset="0"/>
              <a:buNone/>
            </a:pPr>
            <a:r>
              <a:rPr lang="en-US" altLang="en-US" b="1" dirty="0" err="1" smtClean="0">
                <a:solidFill>
                  <a:srgbClr val="C00000"/>
                </a:solidFill>
              </a:rPr>
              <a:t>NJ_Resident</a:t>
            </a:r>
            <a:r>
              <a:rPr lang="en-US" altLang="en-US" b="1" dirty="0" smtClean="0"/>
              <a:t> file</a:t>
            </a:r>
          </a:p>
          <a:p>
            <a:pPr marL="400050" lvl="1" indent="0" algn="ctr">
              <a:buFont typeface="Arial" pitchFamily="34" charset="0"/>
              <a:buNone/>
            </a:pPr>
            <a:endParaRPr lang="en-US" altLang="en-US" b="1" dirty="0" smtClean="0"/>
          </a:p>
          <a:p>
            <a:pPr marL="400050" lvl="1" indent="0" algn="ctr">
              <a:buFont typeface="Arial" pitchFamily="34" charset="0"/>
              <a:buNone/>
            </a:pPr>
            <a:r>
              <a:rPr lang="en-US" altLang="en-US" sz="4000" dirty="0" smtClean="0"/>
              <a:t>Start with Publically available data:</a:t>
            </a:r>
            <a:endParaRPr lang="en-US" altLang="en-US" sz="4000" b="1" dirty="0" smtClean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46050" y="4343400"/>
            <a:ext cx="8664575" cy="2055813"/>
            <a:chOff x="146050" y="4343400"/>
            <a:chExt cx="8664575" cy="2055813"/>
          </a:xfrm>
        </p:grpSpPr>
        <p:pic>
          <p:nvPicPr>
            <p:cNvPr id="45063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4343400"/>
              <a:ext cx="2011363" cy="205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4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4418013"/>
              <a:ext cx="3248025" cy="121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5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050" y="4343400"/>
              <a:ext cx="2901950" cy="194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967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/>
            <a:r>
              <a:rPr lang="en-US" sz="3600" dirty="0" smtClean="0"/>
              <a:t>2010 Population census @Block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pPr lvl="1"/>
            <a:r>
              <a:rPr lang="en-US" dirty="0" smtClean="0"/>
              <a:t>8,791,894 </a:t>
            </a:r>
            <a:r>
              <a:rPr lang="en-US" dirty="0"/>
              <a:t>individuals </a:t>
            </a:r>
            <a:r>
              <a:rPr lang="en-US" dirty="0" smtClean="0"/>
              <a:t>distributed 118,654  </a:t>
            </a:r>
            <a:r>
              <a:rPr lang="en-US" dirty="0"/>
              <a:t>Blocks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124200" y="1905000"/>
          <a:ext cx="5791201" cy="46634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6789"/>
                <a:gridCol w="1027744"/>
                <a:gridCol w="1154860"/>
                <a:gridCol w="1521331"/>
                <a:gridCol w="1460477"/>
              </a:tblGrid>
              <a:tr h="3514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County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Population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Census Blocks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Median Pop/ Block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Average Pop/Block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  <a:tr h="195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ATL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</a:rPr>
                        <a:t>         274,549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          </a:t>
                      </a:r>
                      <a:r>
                        <a:rPr lang="en-US" sz="1200" dirty="0">
                          <a:effectLst/>
                        </a:rPr>
                        <a:t>5,941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  <a:tr h="195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BER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905,116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11,171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58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  <a:tr h="195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BUR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 448,734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7,097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63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  <a:tr h="195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CAM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 513,657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7,707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47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67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  <a:tr h="195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CAP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   97,265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3,610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  <a:tr h="195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CUM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 156,898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2,733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57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  <a:tr h="195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ESS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 783,969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6,820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77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  <a:tr h="195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GLO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288,288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   4,567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63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  <a:tr h="195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HUD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634,266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   3,031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176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209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  <a:tr h="195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HUN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128,349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   2,277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56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  <a:tr h="195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366,513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   4,611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79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  <a:tr h="195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MID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809,858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   9,845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  <a:tr h="195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MON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630,380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10,067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63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  <a:tr h="195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MOR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492,276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6,543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  <a:tr h="195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OCE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576,567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10,457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  <a:tr h="195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PAS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501,226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4,966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  <a:tr h="195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SAL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66,083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1,665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  <a:tr h="195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SOM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323,444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3,836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  <a:tr h="195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SUS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149,265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2,998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  <a:tr h="195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536,499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6,139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  <a:tr h="2013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WAR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108,692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2,573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23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  <a:tr h="195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8,791,894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118,654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74.1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3" y="1981200"/>
            <a:ext cx="2758687" cy="485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51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529542"/>
          </a:xfrm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 smtClean="0"/>
              <a:t>Bergen County @ Block Level</a:t>
            </a:r>
          </a:p>
        </p:txBody>
      </p:sp>
      <p:pic>
        <p:nvPicPr>
          <p:cNvPr id="4100" name="Picture 4" descr="CensusBlocksAtlanticCOunt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748880"/>
            <a:ext cx="4876800" cy="504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043884"/>
              </p:ext>
            </p:extLst>
          </p:nvPr>
        </p:nvGraphicFramePr>
        <p:xfrm>
          <a:off x="2362200" y="1128077"/>
          <a:ext cx="4572001" cy="561023"/>
        </p:xfrm>
        <a:graphic>
          <a:graphicData uri="http://schemas.openxmlformats.org/drawingml/2006/table">
            <a:tbl>
              <a:tblPr/>
              <a:tblGrid>
                <a:gridCol w="584519"/>
                <a:gridCol w="957427"/>
                <a:gridCol w="1077292"/>
                <a:gridCol w="932271"/>
                <a:gridCol w="1020492"/>
              </a:tblGrid>
              <a:tr h="350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County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26" marR="65226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Population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26" marR="65226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Census Blocks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26" marR="65226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Median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Pop/ Block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26" marR="65226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Average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Pop/Block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26" marR="65226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95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BER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26" marR="65226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  907,128 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26" marR="65226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    11,116 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26" marR="65226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58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26" marR="65226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81.6</a:t>
                      </a: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226" marR="65226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4862828"/>
              </p:ext>
            </p:extLst>
          </p:nvPr>
        </p:nvGraphicFramePr>
        <p:xfrm>
          <a:off x="5181600" y="1983581"/>
          <a:ext cx="3733800" cy="2207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4273"/>
            <a:ext cx="4090987" cy="427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"/>
            <a:ext cx="937594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48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5257800" cy="71596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Publically available data: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Distributions of Demographic Characteristics</a:t>
            </a:r>
          </a:p>
          <a:p>
            <a:pPr lvl="1"/>
            <a:r>
              <a:rPr lang="en-US" dirty="0" smtClean="0"/>
              <a:t>Age</a:t>
            </a:r>
          </a:p>
          <a:p>
            <a:pPr lvl="1"/>
            <a:r>
              <a:rPr lang="en-US" dirty="0" smtClean="0"/>
              <a:t>Gender</a:t>
            </a:r>
          </a:p>
          <a:p>
            <a:pPr lvl="1"/>
            <a:r>
              <a:rPr lang="en-US" dirty="0" smtClean="0"/>
              <a:t>Household size</a:t>
            </a:r>
          </a:p>
          <a:p>
            <a:pPr lvl="1"/>
            <a:r>
              <a:rPr lang="en-US" dirty="0" smtClean="0"/>
              <a:t>Name (Last, First)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876800" y="2209800"/>
          <a:ext cx="3886200" cy="1142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4496"/>
                <a:gridCol w="757538"/>
                <a:gridCol w="744166"/>
              </a:tblGrid>
              <a:tr h="3707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Ages (varying linearly over interval):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input: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output: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30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[0,49]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67.5%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67.5%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30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[50,64]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18.0%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17.9%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30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[65,79]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12.0%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12.1%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30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[80,100]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2.5%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219200" y="4495800"/>
          <a:ext cx="2509838" cy="45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5838"/>
                <a:gridCol w="762000"/>
                <a:gridCol w="762000"/>
              </a:tblGrid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Gender: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Input: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Output: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female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51.3%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51.3%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114800" y="3741420"/>
          <a:ext cx="4665230" cy="3108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9957"/>
                <a:gridCol w="458956"/>
                <a:gridCol w="910019"/>
                <a:gridCol w="620382"/>
                <a:gridCol w="1055916"/>
              </a:tblGrid>
              <a:tr h="181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Household: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Size: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Probability: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cdf: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Expectation: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1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couple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0.6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1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couple + 1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0.08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0.380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1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couple + 2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0.06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0.440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1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couple + 3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0.480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1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couple + 4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0.520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1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couple + grandparent: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0.525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0.015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1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single woman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0.16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0.685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0.16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1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single mom + 1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0.07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0.755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1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single mom + 2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0.805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1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single mom + 3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0.03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0.835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1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single mom + 4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0.03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0.865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1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single man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0.985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1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single dad + 1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0.990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1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single dad + 2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0.995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0.015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1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single dad + 3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1.000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1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2.42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59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85" y="228600"/>
            <a:ext cx="6127280" cy="86836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 smtClean="0"/>
              <a:t>Beginnings of  </a:t>
            </a:r>
            <a:r>
              <a:rPr lang="en-US" sz="2700" b="1" dirty="0" err="1" smtClean="0"/>
              <a:t>NJ_Resident</a:t>
            </a:r>
            <a:r>
              <a:rPr lang="en-US" sz="2700" b="1" dirty="0" smtClean="0"/>
              <a:t> </a:t>
            </a:r>
            <a:r>
              <a:rPr lang="en-US" sz="3600" dirty="0" smtClean="0"/>
              <a:t>file</a:t>
            </a:r>
            <a:endParaRPr lang="en-US" sz="48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10537" y="3193819"/>
            <a:ext cx="2963333" cy="3368839"/>
            <a:chOff x="110537" y="3193819"/>
            <a:chExt cx="2963333" cy="3368839"/>
          </a:xfrm>
        </p:grpSpPr>
        <p:sp>
          <p:nvSpPr>
            <p:cNvPr id="9" name="Rectangle 8"/>
            <p:cNvSpPr/>
            <p:nvPr/>
          </p:nvSpPr>
          <p:spPr>
            <a:xfrm>
              <a:off x="1492720" y="4489219"/>
              <a:ext cx="1066800" cy="533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2870" y="3275853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County</a:t>
              </a:r>
              <a:endParaRPr lang="en-US" dirty="0"/>
            </a:p>
          </p:txBody>
        </p:sp>
        <p:sp>
          <p:nvSpPr>
            <p:cNvPr id="11" name="Flowchart: Sequential Access Storage 10"/>
            <p:cNvSpPr/>
            <p:nvPr/>
          </p:nvSpPr>
          <p:spPr>
            <a:xfrm>
              <a:off x="151346" y="4032019"/>
              <a:ext cx="915924" cy="838200"/>
            </a:xfrm>
            <a:prstGeom prst="flowChartMagneticTap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4915" y="4291432"/>
              <a:ext cx="87235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2010 Census </a:t>
              </a:r>
              <a:endParaRPr lang="en-US" sz="10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089033" y="4813785"/>
              <a:ext cx="403687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110537" y="3193819"/>
              <a:ext cx="1066800" cy="533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68920" y="4540475"/>
              <a:ext cx="914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# People,</a:t>
              </a:r>
            </a:p>
            <a:p>
              <a:r>
                <a:rPr lang="en-US" sz="1100" dirty="0" err="1" smtClean="0"/>
                <a:t>Lat</a:t>
              </a:r>
              <a:r>
                <a:rPr lang="en-US" sz="1100" dirty="0" smtClean="0"/>
                <a:t>, Lon,</a:t>
              </a:r>
              <a:endParaRPr lang="en-US" dirty="0"/>
            </a:p>
          </p:txBody>
        </p:sp>
        <p:cxnSp>
          <p:nvCxnSpPr>
            <p:cNvPr id="16" name="Straight Arrow Connector 15"/>
            <p:cNvCxnSpPr>
              <a:endCxn id="11" idx="0"/>
            </p:cNvCxnSpPr>
            <p:nvPr/>
          </p:nvCxnSpPr>
          <p:spPr>
            <a:xfrm>
              <a:off x="609308" y="3727219"/>
              <a:ext cx="0" cy="304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121370" y="5022619"/>
              <a:ext cx="0" cy="43225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089033" y="5424782"/>
              <a:ext cx="95977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For each person</a:t>
              </a:r>
            </a:p>
            <a:p>
              <a:endParaRPr lang="en-US" sz="800" dirty="0"/>
            </a:p>
          </p:txBody>
        </p:sp>
        <p:sp>
          <p:nvSpPr>
            <p:cNvPr id="20" name="Flowchart: Decision 19"/>
            <p:cNvSpPr/>
            <p:nvPr/>
          </p:nvSpPr>
          <p:spPr>
            <a:xfrm>
              <a:off x="1168870" y="5457759"/>
              <a:ext cx="1905000" cy="1104899"/>
            </a:xfrm>
            <a:prstGeom prst="flowChartDecis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96422" y="5613042"/>
              <a:ext cx="15736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/>
                <a:t>Vital Stats</a:t>
              </a:r>
            </a:p>
            <a:p>
              <a:pPr algn="ctr"/>
              <a:r>
                <a:rPr lang="en-US" sz="1050" dirty="0" smtClean="0"/>
                <a:t> </a:t>
              </a:r>
              <a:r>
                <a:rPr lang="en-US" sz="1050" dirty="0" err="1" smtClean="0"/>
                <a:t>RandomDraw</a:t>
              </a:r>
              <a:r>
                <a:rPr lang="en-US" sz="1050" dirty="0" smtClean="0"/>
                <a:t>:</a:t>
              </a:r>
            </a:p>
            <a:p>
              <a:pPr algn="ctr"/>
              <a:r>
                <a:rPr lang="en-US" sz="1050" dirty="0" smtClean="0"/>
                <a:t> Age, M/F, </a:t>
              </a:r>
              <a:r>
                <a:rPr lang="en-US" sz="1050" dirty="0" err="1" smtClean="0"/>
                <a:t>WorkerType</a:t>
              </a:r>
              <a:r>
                <a:rPr lang="en-US" sz="1100" dirty="0" smtClean="0"/>
                <a:t>,</a:t>
              </a:r>
            </a:p>
            <a:p>
              <a:endParaRPr lang="en-US" sz="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92720" y="3863206"/>
              <a:ext cx="757930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Task 1</a:t>
              </a:r>
              <a:endParaRPr lang="en-US" dirty="0"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330712" y="1224049"/>
          <a:ext cx="7621504" cy="2476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4025"/>
                <a:gridCol w="469527"/>
                <a:gridCol w="710636"/>
                <a:gridCol w="675739"/>
                <a:gridCol w="609117"/>
                <a:gridCol w="545364"/>
                <a:gridCol w="550011"/>
                <a:gridCol w="609117"/>
                <a:gridCol w="508230"/>
                <a:gridCol w="1166813"/>
                <a:gridCol w="609117"/>
                <a:gridCol w="713808"/>
              </a:tblGrid>
              <a:tr h="571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County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Person Index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Household Index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Last Name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First Name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Middle Initial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Age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Gender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Worker Index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Worker Type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Home Latitude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Home Longitude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PREVILLE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RICHARD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FALSE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worker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39.43937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-74.495087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PREVILLE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JACK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FALSE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grade School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39.43937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-74.495087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PREVILLE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CHARLES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FALSE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under 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39.43937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-74.495087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DEVEREUX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TRUE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at-home-worker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39.43937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-74.495087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DEVEREUX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ANTON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FALSE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under 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39.43937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-74.495087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DEVEREUX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KATIE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TRUE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grade School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39.43937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-74.495087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WHEDBEE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LINDA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TRUE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at-home-worker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39.43937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-74.495087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CARVER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ROBERT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Z.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FALSE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worker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39.43937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-74.495087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CARVER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JENNIFER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TRUE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at-home-worker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39.43937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-74.495087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TINSLEY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ELLEN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TRUE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college on </a:t>
                      </a:r>
                      <a:r>
                        <a:rPr lang="en-US" sz="1100" u="none" strike="noStrike" dirty="0" smtClean="0">
                          <a:effectLst/>
                        </a:rPr>
                        <a:t>campus</a:t>
                      </a:r>
                      <a:r>
                        <a:rPr lang="en-US" sz="1100" u="none" strike="noStrike" dirty="0">
                          <a:effectLst/>
                        </a:rPr>
                        <a:t>: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40.85646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-74.197833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429000" y="4489219"/>
          <a:ext cx="5463540" cy="1836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2634"/>
                <a:gridCol w="1752848"/>
                <a:gridCol w="2748058"/>
              </a:tblGrid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1220" algn="l"/>
                        </a:tabLst>
                      </a:pPr>
                      <a:r>
                        <a:rPr lang="en-US" sz="1100" dirty="0" err="1">
                          <a:effectLst/>
                        </a:rPr>
                        <a:t>WorkerType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Index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WorkerType String: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Distribution: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grade school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100% ages [6,10]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middle school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100% ages [11,14]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 school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100% ages [15,18]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college: commute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Sate-wide distribution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college: on campus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Sate-wide distribution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worker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Drawn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to match  J2W Stats by County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at-home worker and retired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Remainder + </a:t>
                      </a:r>
                      <a:r>
                        <a:rPr lang="en-US" sz="1100" dirty="0">
                          <a:effectLst/>
                        </a:rPr>
                        <a:t>100% ages [65,79]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39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nursing home and under 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100% ages [0,5] and 100% ages [80,100]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2971800" y="1828800"/>
            <a:ext cx="1752600" cy="1898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943600" y="1828800"/>
            <a:ext cx="1676400" cy="1898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943600" y="1828800"/>
            <a:ext cx="1676400" cy="1898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971800" y="1828800"/>
            <a:ext cx="1752600" cy="18984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2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534400" cy="3962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 Assuming PLANNERS continue to PLAN as they do now.  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How will people “get around”?</a:t>
            </a:r>
          </a:p>
          <a:p>
            <a:r>
              <a:rPr lang="en-US" sz="2800" b="1" dirty="0" smtClean="0"/>
              <a:t>Assuming this new way of “getting around” offers different opportunities and constraints for PLANNERS to improve “Quality of Life”. </a:t>
            </a:r>
            <a:endParaRPr lang="en-US" sz="2800" b="1" dirty="0"/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How </a:t>
            </a:r>
            <a:r>
              <a:rPr lang="en-US" sz="2400" b="1" dirty="0" smtClean="0">
                <a:solidFill>
                  <a:srgbClr val="FF0000"/>
                </a:solidFill>
              </a:rPr>
              <a:t>will Zoning/Land-Use Change?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How will people “get around”?</a:t>
            </a:r>
            <a:endParaRPr lang="en-US" sz="2800" b="1" dirty="0" smtClean="0"/>
          </a:p>
          <a:p>
            <a:pPr marL="457200" lvl="1" indent="0">
              <a:buNone/>
            </a:pPr>
            <a:endParaRPr lang="en-US" sz="1600" b="1" dirty="0" smtClean="0">
              <a:solidFill>
                <a:srgbClr val="C00000"/>
              </a:solidFill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990600" y="685800"/>
            <a:ext cx="7620000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baseline="0" dirty="0" smtClean="0">
                <a:solidFill>
                  <a:schemeClr val="bg1"/>
                </a:solidFill>
              </a:rPr>
              <a:t>What about  Level 4</a:t>
            </a:r>
            <a:r>
              <a:rPr lang="en-US" sz="3200" b="1" dirty="0" smtClean="0">
                <a:solidFill>
                  <a:schemeClr val="bg1"/>
                </a:solidFill>
              </a:rPr>
              <a:t> Implications on 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baseline="0" dirty="0" smtClean="0">
                <a:solidFill>
                  <a:schemeClr val="bg1"/>
                </a:solidFill>
              </a:rPr>
              <a:t>Energy, Congestion, Environment?</a:t>
            </a:r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9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106756"/>
            <a:ext cx="4765357" cy="217924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b="1" dirty="0" smtClean="0"/>
              <a:t>Using Census Journey-to-Work (J2W) Tabulations to assign Employer County</a:t>
            </a:r>
            <a:endParaRPr lang="en-US" sz="32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57200" y="4548368"/>
          <a:ext cx="8229598" cy="22905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2197"/>
                <a:gridCol w="448777"/>
                <a:gridCol w="679230"/>
                <a:gridCol w="645875"/>
                <a:gridCol w="582197"/>
                <a:gridCol w="582197"/>
                <a:gridCol w="582197"/>
                <a:gridCol w="582197"/>
                <a:gridCol w="509422"/>
                <a:gridCol w="1188652"/>
                <a:gridCol w="582197"/>
                <a:gridCol w="682263"/>
                <a:gridCol w="582197"/>
              </a:tblGrid>
              <a:tr h="5231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County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Person Index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Household Index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Last Name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First Name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Middle Initial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Gender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Worker Index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Worker Type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Home Latitude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Home Longitude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Employer County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43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PREVILLE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RICHARD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FALSE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worker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39.43937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-74.495087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22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43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PREVILLE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JACK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FALSE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School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39.43937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-74.495087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43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PREVILLE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CHARLES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FALSE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under 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39.43937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-74.495087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43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DEVEREUX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TRUE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at-home-worker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39.43937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-74.495087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43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DEVEREUX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ANTON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FALSE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under 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39.43937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-74.495087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43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DEVEREUX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KATIE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TRUE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School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39.43937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-74.495087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43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WHEDBEE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LINDA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TRUE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at-home-worker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39.43937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-74.495087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43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CARVER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ROBERT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Z.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FALSE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worker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39.43937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-74.495087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43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CARVER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JENNIFER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TRUE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at-home-worker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39.43937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-74.495087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43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TINSLEY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ELLEN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TRUE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college on c ampus: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40.85646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-74.197833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11188" y="330208"/>
            <a:ext cx="3274738" cy="3185067"/>
            <a:chOff x="5488261" y="91533"/>
            <a:chExt cx="3274738" cy="3185067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7793567" y="637121"/>
              <a:ext cx="0" cy="57336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6857999" y="1206760"/>
              <a:ext cx="1905000" cy="1104899"/>
              <a:chOff x="4114799" y="2946399"/>
              <a:chExt cx="1752600" cy="952500"/>
            </a:xfrm>
          </p:grpSpPr>
          <p:sp>
            <p:nvSpPr>
              <p:cNvPr id="25" name="Flowchart: Decision 24"/>
              <p:cNvSpPr/>
              <p:nvPr/>
            </p:nvSpPr>
            <p:spPr>
              <a:xfrm>
                <a:off x="4114799" y="2946399"/>
                <a:ext cx="1752600" cy="952500"/>
              </a:xfrm>
              <a:prstGeom prst="flowChartDecision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267200" y="3197047"/>
                <a:ext cx="1447800" cy="610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err="1" smtClean="0"/>
                  <a:t>WorkCounty</a:t>
                </a:r>
                <a:r>
                  <a:rPr lang="en-US" sz="1050" dirty="0" smtClean="0"/>
                  <a:t> Destination </a:t>
                </a:r>
                <a:r>
                  <a:rPr lang="en-US" sz="1050" dirty="0" err="1" smtClean="0"/>
                  <a:t>RandomDraw</a:t>
                </a:r>
                <a:r>
                  <a:rPr lang="en-US" sz="1050" dirty="0" smtClean="0"/>
                  <a:t>:</a:t>
                </a:r>
              </a:p>
              <a:p>
                <a:pPr algn="ctr"/>
                <a:r>
                  <a:rPr lang="en-US" sz="1050" dirty="0" smtClean="0"/>
                  <a:t>Journey2Work</a:t>
                </a:r>
                <a:endParaRPr lang="en-US" sz="1100" dirty="0" smtClean="0"/>
              </a:p>
              <a:p>
                <a:endParaRPr lang="en-US" sz="800" dirty="0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7319433" y="173567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Home</a:t>
              </a:r>
            </a:p>
            <a:p>
              <a:pPr algn="ctr"/>
              <a:r>
                <a:rPr lang="en-US" sz="1400" dirty="0" smtClean="0"/>
                <a:t>County</a:t>
              </a:r>
              <a:endParaRPr lang="en-US" sz="14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277100" y="91533"/>
              <a:ext cx="1066800" cy="533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319433" y="2737366"/>
              <a:ext cx="1066800" cy="533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7810500" y="2282283"/>
              <a:ext cx="0" cy="457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lowchart: Sequential Access Storage 30"/>
            <p:cNvSpPr/>
            <p:nvPr/>
          </p:nvSpPr>
          <p:spPr>
            <a:xfrm>
              <a:off x="5488261" y="978161"/>
              <a:ext cx="915924" cy="838200"/>
            </a:xfrm>
            <a:prstGeom prst="flowChartMagneticTap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31830" y="1237574"/>
              <a:ext cx="9444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C2C </a:t>
              </a:r>
            </a:p>
            <a:p>
              <a:pPr algn="ctr"/>
              <a:r>
                <a:rPr lang="en-US" sz="1000" dirty="0" smtClean="0"/>
                <a:t>Journey2Work</a:t>
              </a:r>
              <a:endParaRPr lang="en-US" sz="1000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6400800" y="1759210"/>
              <a:ext cx="448733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353300" y="2753380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Work</a:t>
              </a:r>
            </a:p>
            <a:p>
              <a:pPr algn="ctr"/>
              <a:r>
                <a:rPr lang="en-US" sz="1400" dirty="0" smtClean="0"/>
                <a:t>County</a:t>
              </a:r>
              <a:endParaRPr lang="en-US" sz="1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429396" y="704173"/>
              <a:ext cx="757930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Task 2</a:t>
              </a:r>
              <a:endParaRPr lang="en-US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3947160"/>
            <a:ext cx="55740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u="sng" dirty="0">
                <a:hlinkClick r:id="rId2"/>
              </a:rPr>
              <a:t>http://www.census.gov/population/www/cen2000/commuting/files/2KRESCO_NJ.xls</a:t>
            </a:r>
            <a:endParaRPr lang="en-US" sz="1000" dirty="0"/>
          </a:p>
        </p:txBody>
      </p:sp>
      <p:sp>
        <p:nvSpPr>
          <p:cNvPr id="36" name="Rectangle 35"/>
          <p:cNvSpPr/>
          <p:nvPr/>
        </p:nvSpPr>
        <p:spPr>
          <a:xfrm>
            <a:off x="0" y="4224159"/>
            <a:ext cx="5638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u="sng" dirty="0">
                <a:hlinkClick r:id="rId3"/>
              </a:rPr>
              <a:t>http://www.census.gov/population/www/cen2000/commuting/files/2KWRKCO_NJ.xls</a:t>
            </a:r>
            <a:endParaRPr lang="en-US" sz="1000" dirty="0"/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/>
          </p:nvPr>
        </p:nvGraphicFramePr>
        <p:xfrm>
          <a:off x="4343400" y="2399796"/>
          <a:ext cx="4572000" cy="1858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939"/>
                <a:gridCol w="484429"/>
                <a:gridCol w="1092341"/>
                <a:gridCol w="379945"/>
                <a:gridCol w="484429"/>
                <a:gridCol w="1152499"/>
                <a:gridCol w="560418"/>
              </a:tblGrid>
              <a:tr h="337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Home State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Home County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County Name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Work State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Work County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County Name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Workers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892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Atlantic Co. NJ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Orange Co. CA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892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Atlantic Co. NJ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Santa Clara Co. CA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892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Atlantic Co. NJ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New Castle Co. DE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892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Atlantic Co. NJ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Sussex Co. DE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8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892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L. A.  Co. CA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Atlantic Co. NJ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892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Riverside Co. CA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Atlantic Co. NJ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892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Hartford Co. CT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Atlantic Co. NJ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892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Litchfield Co. CT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Atlantic Co. NJ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48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28600"/>
            <a:ext cx="4566285" cy="176960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b="1" dirty="0" smtClean="0"/>
              <a:t>Using Employer Data to assign a Workplace Characteristics</a:t>
            </a:r>
            <a:endParaRPr lang="en-US" sz="3200" b="1" dirty="0"/>
          </a:p>
        </p:txBody>
      </p:sp>
      <p:pic>
        <p:nvPicPr>
          <p:cNvPr id="8194" name="Picture 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375518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735872"/>
            <a:ext cx="7458076" cy="112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810000" y="2057400"/>
          <a:ext cx="5257800" cy="3328113"/>
        </p:xfrm>
        <a:graphic>
          <a:graphicData uri="http://schemas.openxmlformats.org/drawingml/2006/table">
            <a:tbl>
              <a:tblPr/>
              <a:tblGrid>
                <a:gridCol w="1102554"/>
                <a:gridCol w="442826"/>
                <a:gridCol w="843550"/>
                <a:gridCol w="979110"/>
                <a:gridCol w="457200"/>
                <a:gridCol w="685800"/>
                <a:gridCol w="746760"/>
              </a:tblGrid>
              <a:tr h="3896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Name</a:t>
                      </a:r>
                    </a:p>
                  </a:txBody>
                  <a:tcPr marL="8697" marR="8697" marT="8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County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NAICS Code</a:t>
                      </a:r>
                    </a:p>
                  </a:txBody>
                  <a:tcPr marL="8697" marR="8697" marT="8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NAICS Description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Employment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Latitude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Longitude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40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 VIP SKINDEEP</a:t>
                      </a:r>
                    </a:p>
                  </a:txBody>
                  <a:tcPr marL="8697" marR="8697" marT="8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Atlantic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81219915</a:t>
                      </a:r>
                    </a:p>
                  </a:txBody>
                  <a:tcPr marL="8697" marR="8697" marT="8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Personal Care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39.401104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-74.514228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 Acres Motel</a:t>
                      </a:r>
                    </a:p>
                  </a:txBody>
                  <a:tcPr marL="8697" marR="8697" marT="8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Atlantic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72111002</a:t>
                      </a:r>
                    </a:p>
                  </a:txBody>
                  <a:tcPr marL="8697" marR="8697" marT="8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Hotels &amp; Motels Ex Casino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39.437305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-74.485488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1001 Grand Street Investors</a:t>
                      </a:r>
                    </a:p>
                  </a:txBody>
                  <a:tcPr marL="8697" marR="8697" marT="8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Atlantic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52399903</a:t>
                      </a:r>
                    </a:p>
                  </a:txBody>
                  <a:tcPr marL="8697" marR="8697" marT="8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Misc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Financial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39.619732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-74.786654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1006 S Main St LLC</a:t>
                      </a:r>
                    </a:p>
                  </a:txBody>
                  <a:tcPr marL="8697" marR="8697" marT="8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Atlantic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53111004</a:t>
                      </a:r>
                    </a:p>
                  </a:txBody>
                  <a:tcPr marL="8697" marR="8697" marT="8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Lessors Of Res Buildg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39.382399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-74.530785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11th Floor Creative Group</a:t>
                      </a:r>
                    </a:p>
                  </a:txBody>
                  <a:tcPr marL="8697" marR="8697" marT="8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Atlantic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51211008</a:t>
                      </a:r>
                    </a:p>
                  </a:txBody>
                  <a:tcPr marL="8697" marR="8697" marT="8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Motion Picture Prod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39.359014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-74.430151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123 Cab Co</a:t>
                      </a:r>
                    </a:p>
                  </a:txBody>
                  <a:tcPr marL="8697" marR="8697" marT="8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Atlantic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48531002</a:t>
                      </a:r>
                    </a:p>
                  </a:txBody>
                  <a:tcPr marL="8697" marR="8697" marT="8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Taxi Svc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39.391600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-74.521715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123 Junk Car Removal</a:t>
                      </a:r>
                    </a:p>
                  </a:txBody>
                  <a:tcPr marL="8697" marR="8697" marT="8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Atlantic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45331021</a:t>
                      </a:r>
                    </a:p>
                  </a:txBody>
                  <a:tcPr marL="8697" marR="8697" marT="8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Used Merch Stores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39.361705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-74.435779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8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1400 Bar</a:t>
                      </a:r>
                    </a:p>
                  </a:txBody>
                  <a:tcPr marL="8697" marR="8697" marT="8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Atlantic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72241001</a:t>
                      </a:r>
                    </a:p>
                  </a:txBody>
                  <a:tcPr marL="8697" marR="8697" marT="8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Drinking Places 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39.411266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-74.570083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9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1-800-Got-Junk?</a:t>
                      </a:r>
                    </a:p>
                  </a:txBody>
                  <a:tcPr marL="8697" marR="8697" marT="8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Atlantic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56221910</a:t>
                      </a:r>
                    </a:p>
                  </a:txBody>
                  <a:tcPr marL="8697" marR="8697" marT="8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Other Non-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Haz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Waste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39.423954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-74.557892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8437" y="4311471"/>
            <a:ext cx="289560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Employment-Weighted</a:t>
            </a:r>
          </a:p>
          <a:p>
            <a:pPr algn="ctr"/>
            <a:r>
              <a:rPr lang="en-US" sz="2000" b="1" dirty="0" smtClean="0"/>
              <a:t>Random Draw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162800" y="2057400"/>
            <a:ext cx="495300" cy="3352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0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2400"/>
            <a:ext cx="9125254" cy="9906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000" dirty="0" smtClean="0"/>
              <a:t>Using School Data to Assign School Characteristics</a:t>
            </a:r>
            <a:endParaRPr lang="en-US" sz="3000" dirty="0"/>
          </a:p>
        </p:txBody>
      </p:sp>
      <p:pic>
        <p:nvPicPr>
          <p:cNvPr id="9218" name="Picture 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19" y="1295400"/>
            <a:ext cx="896363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9" y="4286250"/>
            <a:ext cx="8000997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70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4735807" cy="9906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dirty="0" smtClean="0"/>
              <a:t>Final </a:t>
            </a:r>
            <a:r>
              <a:rPr lang="en-US" sz="4000" dirty="0" err="1" smtClean="0"/>
              <a:t>NJ_Resident</a:t>
            </a:r>
            <a:r>
              <a:rPr lang="en-US" sz="4000" dirty="0" smtClean="0"/>
              <a:t> file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066800"/>
            <a:ext cx="308744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Home County</a:t>
            </a:r>
          </a:p>
          <a:p>
            <a:r>
              <a:rPr lang="en-US" b="1" dirty="0" smtClean="0"/>
              <a:t>Person Index</a:t>
            </a:r>
          </a:p>
          <a:p>
            <a:r>
              <a:rPr lang="en-US" b="1" dirty="0" smtClean="0"/>
              <a:t>Household Index</a:t>
            </a:r>
          </a:p>
          <a:p>
            <a:r>
              <a:rPr lang="en-US" b="1" dirty="0" smtClean="0"/>
              <a:t>Full Name</a:t>
            </a:r>
          </a:p>
          <a:p>
            <a:r>
              <a:rPr lang="en-US" b="1" dirty="0" smtClean="0"/>
              <a:t>Age</a:t>
            </a:r>
          </a:p>
          <a:p>
            <a:r>
              <a:rPr lang="en-US" b="1" dirty="0" smtClean="0"/>
              <a:t>Gender</a:t>
            </a:r>
          </a:p>
          <a:p>
            <a:r>
              <a:rPr lang="en-US" b="1" dirty="0"/>
              <a:t>W</a:t>
            </a:r>
            <a:r>
              <a:rPr lang="en-US" b="1" dirty="0" smtClean="0"/>
              <a:t>orker Type Index</a:t>
            </a:r>
          </a:p>
          <a:p>
            <a:r>
              <a:rPr lang="en-US" b="1" dirty="0" smtClean="0"/>
              <a:t>Worker Type </a:t>
            </a:r>
            <a:r>
              <a:rPr lang="en-US" b="1" dirty="0"/>
              <a:t>S</a:t>
            </a:r>
            <a:r>
              <a:rPr lang="en-US" b="1" dirty="0" smtClean="0"/>
              <a:t>tring</a:t>
            </a:r>
          </a:p>
          <a:p>
            <a:r>
              <a:rPr lang="en-US" b="1" dirty="0" smtClean="0"/>
              <a:t>Home </a:t>
            </a:r>
            <a:r>
              <a:rPr lang="en-US" b="1" dirty="0" err="1" smtClean="0"/>
              <a:t>lat</a:t>
            </a:r>
            <a:r>
              <a:rPr lang="en-US" b="1" dirty="0" smtClean="0"/>
              <a:t>, </a:t>
            </a:r>
            <a:r>
              <a:rPr lang="en-US" b="1" dirty="0" err="1" smtClean="0"/>
              <a:t>lon</a:t>
            </a:r>
            <a:endParaRPr lang="en-US" b="1" dirty="0" smtClean="0"/>
          </a:p>
          <a:p>
            <a:r>
              <a:rPr lang="en-US" b="1" dirty="0" smtClean="0"/>
              <a:t>Work or School </a:t>
            </a:r>
            <a:r>
              <a:rPr lang="en-US" b="1" dirty="0" err="1" smtClean="0"/>
              <a:t>lat,lon</a:t>
            </a:r>
            <a:endParaRPr lang="en-US" b="1" dirty="0" smtClean="0"/>
          </a:p>
          <a:p>
            <a:r>
              <a:rPr lang="en-US" b="1" dirty="0" smtClean="0"/>
              <a:t>Work County</a:t>
            </a:r>
          </a:p>
          <a:p>
            <a:r>
              <a:rPr lang="en-US" b="1" dirty="0" smtClean="0"/>
              <a:t>Work or School Index</a:t>
            </a:r>
          </a:p>
          <a:p>
            <a:r>
              <a:rPr lang="en-US" b="1" dirty="0" smtClean="0"/>
              <a:t>NAICS code</a:t>
            </a:r>
          </a:p>
          <a:p>
            <a:r>
              <a:rPr lang="en-US" b="1" dirty="0" smtClean="0"/>
              <a:t>Work or School start/end time</a:t>
            </a:r>
            <a:endParaRPr lang="en-US" b="1" dirty="0"/>
          </a:p>
        </p:txBody>
      </p:sp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638800"/>
            <a:ext cx="7543800" cy="87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7620000" y="1295400"/>
          <a:ext cx="1394204" cy="5303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6293"/>
                <a:gridCol w="717911"/>
              </a:tblGrid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ATL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274,549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BER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905,116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BUR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448,734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CAM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513,657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CAP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97,265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CUM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156,898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ESS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783,969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GLO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288,288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HUD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634,266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HUN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128,349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366,513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MID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809,858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MON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630,380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MOR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492,276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OCE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576,567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PAS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501,226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SAL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66,083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SOM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323,444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2066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SUS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149,265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536,499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WAR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108,692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NYC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86,418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PHL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18,586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BUC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99,865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SOU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13,772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NOR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5,046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WES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6,531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ROC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32,737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Total: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9,054,849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7524750" y="1153540"/>
            <a:ext cx="1610568" cy="54758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24750" y="5105400"/>
            <a:ext cx="1619249" cy="1295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3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24950" cy="9906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1">
              <a:defRPr/>
            </a:pPr>
            <a:r>
              <a:rPr lang="en-US" sz="3000" dirty="0" smtClean="0"/>
              <a:t>Assigning a Daily Activity (Trip) Tour to Each Person</a:t>
            </a:r>
            <a:endParaRPr lang="en-US" sz="3000" dirty="0"/>
          </a:p>
        </p:txBody>
      </p:sp>
      <p:pic>
        <p:nvPicPr>
          <p:cNvPr id="10242" name="Picture 7" descr="Description: https://lh3.googleusercontent.com/iiBG3U7vlcomAhaCmhtiwkjU1Afh_acgeC392I9KN9TUTatlhCysb4h9F9r9xDj2JI94fD_ZOZoPcZJTa__qpZL1BH_Ig4StSIFTqrLlnsLvkfTAnF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295400"/>
            <a:ext cx="3786188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6" descr="Description: https://lh6.googleusercontent.com/jkUc3xT1oTZbBkMMNaFUrATOrRl7Ual3PiPAeTUjkVqo49sWyzTKW3r5eyI6dvoc3YKolHZcDJ_EY8kiLSLi6RwlZ4Nl31M7MGiXhOI6rIKgaQzBzH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3457575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Description: https://lh3.googleusercontent.com/e1Jpia1ayZrDElmUFfeJLQR4zNnUwhu29RftBBuwDGFUAd5rDO9unM9e0Eyb-j1mrqmNej9Gf-FvZf_sBt-L1tgzz-OTo0-_dcByJFanx2T3nWwMZcI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3163" y="4724400"/>
            <a:ext cx="6600825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72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Creating the </a:t>
            </a:r>
            <a:r>
              <a:rPr lang="en-US" sz="3600" b="1" dirty="0" err="1" smtClean="0"/>
              <a:t>NJ_PersonTrip</a:t>
            </a:r>
            <a:r>
              <a:rPr lang="en-US" sz="3600" dirty="0" smtClean="0"/>
              <a:t> file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“every” trip that each Traveler is likely to make on a typical day.  </a:t>
            </a:r>
            <a:r>
              <a:rPr lang="en-US" sz="1800" b="1" dirty="0" err="1" smtClean="0"/>
              <a:t>NJ_PersonTrip</a:t>
            </a:r>
            <a:r>
              <a:rPr lang="en-US" sz="1800" b="1" dirty="0" smtClean="0"/>
              <a:t> file</a:t>
            </a:r>
            <a:endParaRPr lang="en-US" sz="2400" b="1" dirty="0" smtClean="0"/>
          </a:p>
          <a:p>
            <a:pPr marL="857250" lvl="1" indent="-457200"/>
            <a:r>
              <a:rPr lang="en-US" sz="2400" dirty="0" smtClean="0"/>
              <a:t>	 Containing appropriate spatial and temporal characteristics for each trip</a:t>
            </a:r>
          </a:p>
          <a:p>
            <a:r>
              <a:rPr lang="en-US" sz="2800" dirty="0" smtClean="0"/>
              <a:t>Start with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b="1" dirty="0" err="1" smtClean="0"/>
              <a:t>NJ_ResidentTrip</a:t>
            </a:r>
            <a:r>
              <a:rPr lang="en-US" sz="2400" b="1" dirty="0" smtClean="0"/>
              <a:t> file</a:t>
            </a:r>
          </a:p>
          <a:p>
            <a:pPr lvl="1"/>
            <a:r>
              <a:rPr lang="en-US" sz="2400" b="1" dirty="0" smtClean="0"/>
              <a:t> </a:t>
            </a:r>
            <a:r>
              <a:rPr lang="en-US" sz="2400" b="1" dirty="0" err="1" smtClean="0"/>
              <a:t>NJ_Employment</a:t>
            </a:r>
            <a:r>
              <a:rPr lang="en-US" sz="2400" b="1" dirty="0" smtClean="0"/>
              <a:t> file</a:t>
            </a:r>
          </a:p>
          <a:p>
            <a:r>
              <a:rPr lang="en-US" sz="2800" dirty="0" smtClean="0"/>
              <a:t>Readily assign trips between Home and Work/School</a:t>
            </a:r>
          </a:p>
          <a:p>
            <a:pPr lvl="1"/>
            <a:r>
              <a:rPr lang="en-US" sz="2400" dirty="0" smtClean="0"/>
              <a:t>Trip Activity -&gt; Stop Sequence </a:t>
            </a:r>
          </a:p>
          <a:p>
            <a:pPr lvl="2"/>
            <a:r>
              <a:rPr lang="en-US" sz="2000" dirty="0" smtClean="0"/>
              <a:t>Home, Work, School characteristics synthesized in </a:t>
            </a:r>
            <a:r>
              <a:rPr lang="en-US" sz="2000" dirty="0" err="1" smtClean="0"/>
              <a:t>NJ_Resident</a:t>
            </a:r>
            <a:r>
              <a:rPr lang="en-US" sz="2000" dirty="0" smtClean="0"/>
              <a:t> file</a:t>
            </a:r>
          </a:p>
          <a:p>
            <a:pPr lvl="1"/>
            <a:endParaRPr lang="en-US" sz="2400" dirty="0"/>
          </a:p>
          <a:p>
            <a:pPr marL="400050" lvl="1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20579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0" y="274638"/>
            <a:ext cx="382905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b="1" dirty="0" smtClean="0"/>
              <a:t>Assigning “Other” Locations </a:t>
            </a:r>
            <a:endParaRPr lang="en-US" sz="3600" b="1" dirty="0"/>
          </a:p>
        </p:txBody>
      </p:sp>
      <p:pic>
        <p:nvPicPr>
          <p:cNvPr id="12290" name="Picture 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4285639" cy="376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0" y="4267200"/>
            <a:ext cx="73152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Attractiveness (</a:t>
            </a:r>
            <a:r>
              <a:rPr lang="en-US" b="1" dirty="0" err="1" smtClean="0"/>
              <a:t>i</a:t>
            </a:r>
            <a:r>
              <a:rPr lang="en-US" b="1" dirty="0" smtClean="0"/>
              <a:t>)= (Patrons (I)/</a:t>
            </a:r>
            <a:r>
              <a:rPr lang="en-US" b="1" dirty="0" err="1" smtClean="0"/>
              <a:t>AllPatrons</a:t>
            </a:r>
            <a:r>
              <a:rPr lang="en-US" b="1" dirty="0" smtClean="0"/>
              <a:t>)/{D(</a:t>
            </a:r>
            <a:r>
              <a:rPr lang="en-US" b="1" dirty="0" err="1" smtClean="0"/>
              <a:t>i,j</a:t>
            </a:r>
            <a:r>
              <a:rPr lang="en-US" b="1" dirty="0" smtClean="0"/>
              <a:t>)</a:t>
            </a:r>
            <a:r>
              <a:rPr lang="en-US" b="1" baseline="30000" dirty="0" smtClean="0"/>
              <a:t>2</a:t>
            </a:r>
            <a:r>
              <a:rPr lang="en-US" b="1" dirty="0" smtClean="0"/>
              <a:t> + D(</a:t>
            </a:r>
            <a:r>
              <a:rPr lang="en-US" b="1" dirty="0" err="1" smtClean="0"/>
              <a:t>j,k</a:t>
            </a:r>
            <a:r>
              <a:rPr lang="en-US" b="1" dirty="0" smtClean="0"/>
              <a:t>)</a:t>
            </a:r>
            <a:r>
              <a:rPr lang="en-US" b="1" baseline="30000" dirty="0" smtClean="0"/>
              <a:t>2</a:t>
            </a:r>
            <a:r>
              <a:rPr lang="en-US" b="1" dirty="0" smtClean="0"/>
              <a:t>}; </a:t>
            </a:r>
          </a:p>
          <a:p>
            <a:pPr algn="ctr"/>
            <a:r>
              <a:rPr lang="en-US" b="1" dirty="0" smtClean="0"/>
              <a:t>Where  </a:t>
            </a:r>
            <a:r>
              <a:rPr lang="en-US" b="1" dirty="0" err="1" smtClean="0"/>
              <a:t>i</a:t>
            </a:r>
            <a:r>
              <a:rPr lang="en-US" b="1" dirty="0" smtClean="0"/>
              <a:t> is destination county; j is current county; k is home county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88230" y="2590800"/>
            <a:ext cx="2895600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1.  Select Other County  Using:</a:t>
            </a:r>
          </a:p>
          <a:p>
            <a:pPr algn="ctr"/>
            <a:r>
              <a:rPr lang="en-US" sz="2000" b="1" dirty="0" smtClean="0"/>
              <a:t>Attractiveness-Weighted</a:t>
            </a:r>
          </a:p>
          <a:p>
            <a:pPr algn="ctr"/>
            <a:r>
              <a:rPr lang="en-US" sz="2000" b="1" dirty="0" smtClean="0"/>
              <a:t>Random Draw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7710" y="5105400"/>
            <a:ext cx="822960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2.  Select “Other” Business using:</a:t>
            </a:r>
          </a:p>
          <a:p>
            <a:pPr algn="ctr"/>
            <a:r>
              <a:rPr lang="en-US" sz="2000" b="1" dirty="0" smtClean="0"/>
              <a:t>Patronage-Weighted Random Draw within selected county</a:t>
            </a:r>
          </a:p>
        </p:txBody>
      </p:sp>
      <p:pic>
        <p:nvPicPr>
          <p:cNvPr id="12292" name="Picture 9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" t="45738" r="2098" b="23277"/>
          <a:stretch/>
        </p:blipFill>
        <p:spPr bwMode="auto">
          <a:xfrm>
            <a:off x="12032" y="5943600"/>
            <a:ext cx="8991601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8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0" y="274638"/>
            <a:ext cx="382905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b="1" dirty="0" smtClean="0"/>
              <a:t>Assigning  Trip Departure Times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2744" y="3979039"/>
            <a:ext cx="8267393" cy="224676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 indent="-457200">
              <a:buFont typeface="Arial" pitchFamily="34" charset="0"/>
              <a:buChar char="•"/>
            </a:pPr>
            <a:r>
              <a:rPr lang="en-US" sz="2000" b="1" dirty="0" smtClean="0"/>
              <a:t>For: H-&gt;W; H-&gt;School; W-&gt;Other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b="1" dirty="0" smtClean="0"/>
              <a:t>Work backwards from Desired Arrival Time using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b="1" dirty="0" smtClean="0"/>
              <a:t>Distance and normally distributed Speed distribution, and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b="1" dirty="0" smtClean="0"/>
              <a:t>Non-symmetric early late probabilities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0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b="1" dirty="0" smtClean="0"/>
              <a:t>Else, Use Stop Duration with non-symmetric early late probabilities based on SIC Cod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2744" y="284561"/>
            <a:ext cx="3662056" cy="3525439"/>
            <a:chOff x="2280569" y="967992"/>
            <a:chExt cx="3387864" cy="3207261"/>
          </a:xfrm>
        </p:grpSpPr>
        <p:sp>
          <p:nvSpPr>
            <p:cNvPr id="18" name="TextBox 17"/>
            <p:cNvSpPr txBox="1"/>
            <p:nvPr/>
          </p:nvSpPr>
          <p:spPr>
            <a:xfrm>
              <a:off x="2280569" y="1908256"/>
              <a:ext cx="113845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Distribution of </a:t>
              </a:r>
            </a:p>
            <a:p>
              <a:pPr algn="ctr"/>
              <a:r>
                <a:rPr lang="en-US" sz="1000" dirty="0" smtClean="0"/>
                <a:t>Arrival/Departure </a:t>
              </a:r>
            </a:p>
            <a:p>
              <a:pPr algn="ctr"/>
              <a:r>
                <a:rPr lang="en-US" sz="1000" dirty="0" smtClean="0"/>
                <a:t>Times</a:t>
              </a:r>
              <a:endParaRPr lang="en-US" sz="1000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391833" y="967992"/>
              <a:ext cx="3276600" cy="3207261"/>
              <a:chOff x="2391833" y="967992"/>
              <a:chExt cx="3276600" cy="3207261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224866" y="1135204"/>
                <a:ext cx="1016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Trip Type; SIC</a:t>
                </a:r>
                <a:endParaRPr lang="en-US" sz="1200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182533" y="1053170"/>
                <a:ext cx="10668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4715933" y="1592474"/>
                <a:ext cx="0" cy="43225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12"/>
              <p:cNvGrpSpPr/>
              <p:nvPr/>
            </p:nvGrpSpPr>
            <p:grpSpPr>
              <a:xfrm>
                <a:off x="3763433" y="2027614"/>
                <a:ext cx="1905000" cy="1104899"/>
                <a:chOff x="4114800" y="2946400"/>
                <a:chExt cx="1752600" cy="952500"/>
              </a:xfrm>
            </p:grpSpPr>
            <p:sp>
              <p:nvSpPr>
                <p:cNvPr id="22" name="Flowchart: Decision 21"/>
                <p:cNvSpPr/>
                <p:nvPr/>
              </p:nvSpPr>
              <p:spPr>
                <a:xfrm>
                  <a:off x="4114800" y="2946400"/>
                  <a:ext cx="1752600" cy="952500"/>
                </a:xfrm>
                <a:prstGeom prst="flowChartDecision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4232148" y="3116773"/>
                  <a:ext cx="1447800" cy="6036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dirty="0" smtClean="0"/>
                    <a:t>Time Generator:</a:t>
                  </a:r>
                </a:p>
                <a:p>
                  <a:pPr algn="ctr"/>
                  <a:r>
                    <a:rPr lang="en-US" sz="1050" dirty="0" err="1" smtClean="0"/>
                    <a:t>RandomDraw</a:t>
                  </a:r>
                  <a:r>
                    <a:rPr lang="en-US" sz="1050" dirty="0" smtClean="0"/>
                    <a:t>:</a:t>
                  </a:r>
                </a:p>
                <a:p>
                  <a:pPr algn="ctr"/>
                  <a:r>
                    <a:rPr lang="en-US" sz="1050" dirty="0" smtClean="0"/>
                    <a:t>Time Distribution</a:t>
                  </a:r>
                  <a:endParaRPr lang="en-US" sz="1100" dirty="0" smtClean="0"/>
                </a:p>
                <a:p>
                  <a:endParaRPr lang="en-US" sz="800" dirty="0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4258733" y="3641853"/>
                <a:ext cx="10668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>
                <a:off x="4749800" y="3186770"/>
                <a:ext cx="0" cy="4572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4258733" y="3659540"/>
                <a:ext cx="1129748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Trip Departure time</a:t>
                </a:r>
              </a:p>
              <a:p>
                <a:pPr algn="ctr"/>
                <a:r>
                  <a:rPr lang="en-US" sz="700" dirty="0" smtClean="0"/>
                  <a:t>(</a:t>
                </a:r>
                <a:r>
                  <a:rPr lang="en-US" sz="700" dirty="0" err="1" smtClean="0"/>
                  <a:t>SeconsFromMidnight</a:t>
                </a:r>
                <a:r>
                  <a:rPr lang="en-US" sz="700" dirty="0"/>
                  <a:t>)</a:t>
                </a:r>
              </a:p>
            </p:txBody>
          </p:sp>
          <p:sp>
            <p:nvSpPr>
              <p:cNvPr id="17" name="Flowchart: Sequential Access Storage 16"/>
              <p:cNvSpPr/>
              <p:nvPr/>
            </p:nvSpPr>
            <p:spPr>
              <a:xfrm>
                <a:off x="2391833" y="1801243"/>
                <a:ext cx="915924" cy="838200"/>
              </a:xfrm>
              <a:prstGeom prst="flowChartMagneticTap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>
                <a:off x="3304372" y="2582292"/>
                <a:ext cx="448733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3107185" y="967992"/>
                <a:ext cx="75793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Task 8</a:t>
                </a:r>
                <a:endParaRPr lang="en-US" dirty="0"/>
              </a:p>
            </p:txBody>
          </p:sp>
        </p:grp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21829"/>
            <a:ext cx="25479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2375" b="-59732"/>
          <a:stretch/>
        </p:blipFill>
        <p:spPr bwMode="auto">
          <a:xfrm>
            <a:off x="716819" y="6492240"/>
            <a:ext cx="773924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75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52400"/>
            <a:ext cx="5181600" cy="815608"/>
          </a:xfr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NJ_PersonTrip</a:t>
            </a:r>
            <a:r>
              <a:rPr lang="en-US" dirty="0" smtClean="0"/>
              <a:t>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524000"/>
            <a:ext cx="5867400" cy="449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 </a:t>
            </a:r>
            <a:r>
              <a:rPr lang="en-US" altLang="en-US" b="1" dirty="0" smtClean="0"/>
              <a:t>9,054,849</a:t>
            </a:r>
            <a:r>
              <a:rPr lang="en-US" altLang="en-US" dirty="0" smtClean="0"/>
              <a:t>  records</a:t>
            </a:r>
          </a:p>
          <a:p>
            <a:pPr lvl="1" eaLnBrk="1" hangingPunct="1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One for each person in </a:t>
            </a:r>
            <a:r>
              <a:rPr lang="en-US" altLang="en-US" sz="2400" b="1" dirty="0" err="1" smtClean="0"/>
              <a:t>NJ_Resident</a:t>
            </a:r>
            <a:r>
              <a:rPr lang="en-US" altLang="en-US" dirty="0" smtClean="0"/>
              <a:t> file</a:t>
            </a:r>
          </a:p>
          <a:p>
            <a:pPr eaLnBrk="1" hangingPunct="1"/>
            <a:r>
              <a:rPr lang="en-US" altLang="en-US" dirty="0" smtClean="0"/>
              <a:t>Specifying </a:t>
            </a:r>
            <a:r>
              <a:rPr lang="en-US" altLang="en-US" b="1" dirty="0" smtClean="0">
                <a:ea typeface="Calibri" pitchFamily="34" charset="0"/>
                <a:cs typeface="Times New Roman" pitchFamily="18" charset="0"/>
              </a:rPr>
              <a:t>32,862,668</a:t>
            </a:r>
            <a:r>
              <a:rPr lang="en-US" altLang="en-US" dirty="0" smtClean="0"/>
              <a:t> Daily Person Trips</a:t>
            </a:r>
          </a:p>
          <a:p>
            <a:pPr lvl="1" eaLnBrk="1" hangingPunct="1"/>
            <a:r>
              <a:rPr lang="en-US" altLang="en-US" dirty="0" smtClean="0"/>
              <a:t>Each characterized by a precise</a:t>
            </a:r>
          </a:p>
          <a:p>
            <a:pPr lvl="2" eaLnBrk="1" hangingPunct="1"/>
            <a:r>
              <a:rPr lang="en-US" altLang="en-US" sz="2000" b="1" dirty="0"/>
              <a:t>{</a:t>
            </a:r>
            <a:r>
              <a:rPr lang="en-US" altLang="en-US" sz="2000" b="1" dirty="0" err="1"/>
              <a:t>oLat</a:t>
            </a:r>
            <a:r>
              <a:rPr lang="en-US" altLang="en-US" sz="2000" b="1" dirty="0"/>
              <a:t>, </a:t>
            </a:r>
            <a:r>
              <a:rPr lang="en-US" altLang="en-US" sz="2000" b="1" dirty="0" err="1" smtClean="0"/>
              <a:t>oLon</a:t>
            </a:r>
            <a:r>
              <a:rPr lang="en-US" altLang="en-US" sz="2000" b="1" dirty="0" smtClean="0"/>
              <a:t>, </a:t>
            </a:r>
            <a:r>
              <a:rPr lang="en-US" altLang="en-US" sz="2000" b="1" dirty="0" err="1"/>
              <a:t>oTime</a:t>
            </a:r>
            <a:r>
              <a:rPr lang="en-US" altLang="en-US" sz="2000" b="1" dirty="0"/>
              <a:t>, </a:t>
            </a:r>
            <a:r>
              <a:rPr lang="en-US" altLang="en-US" sz="2000" b="1" dirty="0" err="1"/>
              <a:t>dLat</a:t>
            </a:r>
            <a:r>
              <a:rPr lang="en-US" altLang="en-US" sz="2000" b="1" dirty="0"/>
              <a:t>, </a:t>
            </a:r>
            <a:r>
              <a:rPr lang="en-US" altLang="en-US" sz="2000" b="1" dirty="0" err="1"/>
              <a:t>dLon</a:t>
            </a:r>
            <a:r>
              <a:rPr lang="en-US" altLang="en-US" sz="2000" b="1" dirty="0"/>
              <a:t>, </a:t>
            </a:r>
            <a:r>
              <a:rPr lang="en-US" altLang="en-US" sz="2000" b="1" dirty="0" err="1"/>
              <a:t>Est_dTime</a:t>
            </a:r>
            <a:r>
              <a:rPr lang="en-US" altLang="en-US" sz="2000" b="1" dirty="0"/>
              <a:t>}</a:t>
            </a:r>
          </a:p>
          <a:p>
            <a:pPr marL="457200" lvl="1" indent="0" eaLnBrk="1" hangingPunct="1">
              <a:buNone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609600"/>
          <a:ext cx="2667000" cy="5662114"/>
        </p:xfrm>
        <a:graphic>
          <a:graphicData uri="http://schemas.openxmlformats.org/drawingml/2006/table">
            <a:tbl>
              <a:tblPr/>
              <a:tblGrid>
                <a:gridCol w="457200"/>
                <a:gridCol w="762000"/>
                <a:gridCol w="914400"/>
                <a:gridCol w="533400"/>
              </a:tblGrid>
              <a:tr h="188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411" marR="6411" marT="641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All Trips</a:t>
                      </a:r>
                    </a:p>
                  </a:txBody>
                  <a:tcPr marL="6411" marR="6411" marT="641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858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Home  County</a:t>
                      </a:r>
                    </a:p>
                  </a:txBody>
                  <a:tcPr marL="6411" marR="6411" marT="641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Trips </a:t>
                      </a:r>
                    </a:p>
                  </a:txBody>
                  <a:tcPr marL="6411" marR="6411" marT="641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TripMiles</a:t>
                      </a:r>
                    </a:p>
                  </a:txBody>
                  <a:tcPr marL="6411" marR="6411" marT="641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AverageTM</a:t>
                      </a:r>
                    </a:p>
                  </a:txBody>
                  <a:tcPr marL="6411" marR="6411" marT="641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#</a:t>
                      </a:r>
                    </a:p>
                  </a:txBody>
                  <a:tcPr marL="6411" marR="6411" marT="641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Miles</a:t>
                      </a:r>
                    </a:p>
                  </a:txBody>
                  <a:tcPr marL="6411" marR="6411" marT="641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Miles</a:t>
                      </a:r>
                    </a:p>
                  </a:txBody>
                  <a:tcPr marL="6411" marR="6411" marT="6412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ATL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 936,585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27,723,931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29.6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BER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3,075,434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40,006,145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13.0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BUC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 250,006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 9,725,080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38.9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BUR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1,525,713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37,274,682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24.4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CAM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1,746,906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27,523,679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15.8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CAP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 333,690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11,026,874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33.0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CUM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 532,897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18,766,986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35.2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ESS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2,663,517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29,307,439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11.0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GLO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 980,302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23,790,798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24.3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HUD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2,153,677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18,580,585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8.6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HUN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 437,598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13,044,440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29.8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MER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1,248,183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22,410,297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18.0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MID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2,753,142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47,579,551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17.3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MON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2,144,477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50,862,651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23.7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MOR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1,677,161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33,746,360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20.1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NOR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    12,534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    900,434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71.8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NYC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 215,915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 4,131,764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19.1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OCE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1,964,014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63,174,466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32.2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PAS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1,704,184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22,641,201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13.3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PHL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    46,468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 1,367,405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29.4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ROC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    81,740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 2,163,311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26.5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SAL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 225,725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 8,239,593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36.5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SOM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1,099,927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21,799,647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19.8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SOU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    34,493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 2,468,016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71.6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SUS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 508,674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16,572,792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32.6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UNI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1,824,093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21,860,031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12.0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WAR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 371,169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13,012,489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35.1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WES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    16,304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    477,950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29.3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</a:t>
                      </a: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32,862,668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590,178,597 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19.3</a:t>
                      </a:r>
                    </a:p>
                  </a:txBody>
                  <a:tcPr marL="6411" marR="6411" marT="641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1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574964"/>
            <a:ext cx="7772400" cy="467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479792"/>
            <a:ext cx="5181600" cy="815608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/>
              <a:t>NJ_PersonTrip</a:t>
            </a:r>
            <a:r>
              <a:rPr lang="en-US" smtClean="0"/>
              <a:t>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8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5344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sz="3500" b="1" dirty="0"/>
              <a:t>Land-Use hasn’t changed </a:t>
            </a:r>
            <a:endParaRPr lang="en-US" sz="3500" b="1" dirty="0" smtClean="0"/>
          </a:p>
          <a:p>
            <a:pPr lvl="1"/>
            <a:r>
              <a:rPr lang="en-US" sz="2400" b="1" dirty="0" smtClean="0"/>
              <a:t>Trip ends don’t change!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Assume Trip Distribution Doesn’t Change</a:t>
            </a:r>
            <a:endParaRPr lang="en-US" sz="4700" b="1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Then it is only Mode Split.  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Do I:</a:t>
            </a:r>
          </a:p>
          <a:p>
            <a:pPr lvl="2"/>
            <a:r>
              <a:rPr lang="en-US" b="1" dirty="0" smtClean="0">
                <a:solidFill>
                  <a:srgbClr val="00B050"/>
                </a:solidFill>
              </a:rPr>
              <a:t>Walk?</a:t>
            </a:r>
          </a:p>
          <a:p>
            <a:pPr lvl="2"/>
            <a:r>
              <a:rPr lang="en-US" b="1" dirty="0" smtClean="0">
                <a:solidFill>
                  <a:srgbClr val="00B050"/>
                </a:solidFill>
              </a:rPr>
              <a:t>Ride alone?</a:t>
            </a:r>
          </a:p>
          <a:p>
            <a:pPr lvl="2"/>
            <a:r>
              <a:rPr lang="en-US" b="1" dirty="0" smtClean="0">
                <a:solidFill>
                  <a:srgbClr val="00B050"/>
                </a:solidFill>
              </a:rPr>
              <a:t>Ride with someone?</a:t>
            </a:r>
          </a:p>
          <a:p>
            <a:r>
              <a:rPr lang="en-US" sz="3900" b="1" dirty="0" smtClean="0"/>
              <a:t>All about Ride-sharing</a:t>
            </a:r>
          </a:p>
          <a:p>
            <a:pPr lvl="1"/>
            <a:endParaRPr lang="en-US" sz="4000" b="1" dirty="0" smtClean="0">
              <a:solidFill>
                <a:srgbClr val="00B050"/>
              </a:solidFill>
            </a:endParaRPr>
          </a:p>
          <a:p>
            <a:pPr lvl="1"/>
            <a:endParaRPr lang="en-US" sz="3600" b="1" dirty="0">
              <a:solidFill>
                <a:srgbClr val="C00000"/>
              </a:solidFill>
            </a:endParaRPr>
          </a:p>
          <a:p>
            <a:pPr lvl="1"/>
            <a:endParaRPr lang="en-US" sz="3900" b="1" dirty="0" smtClean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990600" y="640140"/>
            <a:ext cx="7620000" cy="15696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baseline="0" dirty="0" smtClean="0">
                <a:solidFill>
                  <a:schemeClr val="bg1"/>
                </a:solidFill>
              </a:rPr>
              <a:t>What about  Level 4</a:t>
            </a:r>
            <a:r>
              <a:rPr lang="en-US" sz="3200" b="1" dirty="0" smtClean="0">
                <a:solidFill>
                  <a:schemeClr val="bg1"/>
                </a:solidFill>
              </a:rPr>
              <a:t> Implications on 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baseline="0" dirty="0" smtClean="0">
                <a:solidFill>
                  <a:schemeClr val="bg1"/>
                </a:solidFill>
              </a:rPr>
              <a:t>Energy, Congestion, Environment?</a:t>
            </a:r>
            <a:br>
              <a:rPr lang="en-US" sz="3200" b="1" baseline="0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Assuming Planners Don’t Change</a:t>
            </a:r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9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4968875" cy="644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9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8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463"/>
            <a:ext cx="4062413" cy="670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29400" y="1981200"/>
            <a:ext cx="2454518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b="1" smtClean="0">
                <a:solidFill>
                  <a:srgbClr val="FFFFFF"/>
                </a:solidFill>
              </a:rPr>
              <a:t>NJ Transit </a:t>
            </a:r>
          </a:p>
          <a:p>
            <a:pPr algn="ctr" eaLnBrk="1" hangingPunct="1">
              <a:defRPr/>
            </a:pPr>
            <a:r>
              <a:rPr lang="en-US" altLang="en-US" sz="2400" b="1" smtClean="0">
                <a:solidFill>
                  <a:srgbClr val="FFFFFF"/>
                </a:solidFill>
              </a:rPr>
              <a:t>Train Station </a:t>
            </a:r>
          </a:p>
          <a:p>
            <a:pPr algn="ctr" eaLnBrk="1" hangingPunct="1">
              <a:defRPr/>
            </a:pPr>
            <a:r>
              <a:rPr lang="en-US" altLang="en-US" sz="2400" b="1" smtClean="0">
                <a:solidFill>
                  <a:srgbClr val="FFFFFF"/>
                </a:solidFill>
              </a:rPr>
              <a:t>“Consumer-shed”</a:t>
            </a:r>
          </a:p>
        </p:txBody>
      </p:sp>
    </p:spTree>
    <p:extLst>
      <p:ext uri="{BB962C8B-B14F-4D97-AF65-F5344CB8AC3E}">
        <p14:creationId xmlns:p14="http://schemas.microsoft.com/office/powerpoint/2010/main" val="251173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499106" y="228600"/>
            <a:ext cx="3825494" cy="80021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b="1" smtClean="0">
                <a:solidFill>
                  <a:srgbClr val="FFFFFF"/>
                </a:solidFill>
              </a:rPr>
              <a:t> </a:t>
            </a:r>
            <a:r>
              <a:rPr lang="en-US" altLang="en-US" sz="2800" b="1" smtClean="0">
                <a:solidFill>
                  <a:srgbClr val="FFFFFF"/>
                </a:solidFill>
              </a:rPr>
              <a:t>“Pixelated” New Jersey</a:t>
            </a:r>
            <a:endParaRPr lang="en-US" altLang="en-US" sz="2400" b="1" smtClean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en-US" altLang="en-US" b="1" smtClean="0">
                <a:solidFill>
                  <a:srgbClr val="FFFFFF"/>
                </a:solidFill>
              </a:rPr>
              <a:t>(“1/2 mile square; 0.25mi</a:t>
            </a:r>
            <a:r>
              <a:rPr lang="en-US" altLang="en-US" b="1" baseline="300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b="1" smtClean="0">
                <a:solidFill>
                  <a:srgbClr val="FFFFFF"/>
                </a:solidFill>
              </a:rPr>
              <a:t>)</a:t>
            </a:r>
            <a:endParaRPr lang="en-US" altLang="en-US" b="1" baseline="300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473700" y="1331913"/>
            <a:ext cx="3313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aTaxi Concept – SPT Model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Smart Para Transit Transit Model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14400" y="1320800"/>
            <a:ext cx="3313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aTaxi Concept – (PRT) Model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Personal Rapid Transit Model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2152650"/>
            <a:ext cx="4097337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286000"/>
            <a:ext cx="4852987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3400" y="2933700"/>
            <a:ext cx="762000" cy="75565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6200" y="3892550"/>
            <a:ext cx="762000" cy="7556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927343">
            <a:off x="869950" y="3328988"/>
            <a:ext cx="3492500" cy="110172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3200400"/>
            <a:ext cx="228600" cy="2286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52900" y="4156075"/>
            <a:ext cx="22860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927343">
            <a:off x="908050" y="3665538"/>
            <a:ext cx="3354388" cy="3492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60669" y="5410200"/>
            <a:ext cx="5687932" cy="2616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100" smtClean="0">
                <a:solidFill>
                  <a:srgbClr val="FFFFFF"/>
                </a:solidFill>
              </a:rPr>
              <a:t>Ref:  </a:t>
            </a:r>
            <a:r>
              <a:rPr lang="en-US" altLang="en-US" sz="1100" smtClean="0">
                <a:solidFill>
                  <a:srgbClr val="FFFFFF"/>
                </a:solidFill>
                <a:hlinkClick r:id="rId4"/>
              </a:rPr>
              <a:t>http://orfe.princeton.edu/~alaink/Theses/2013/Brownell,%20Chris%20Final%20Thesis.pdf</a:t>
            </a:r>
            <a:endParaRPr lang="en-US" altLang="en-US" sz="11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2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" grpId="0" animBg="1"/>
      <p:bldP spid="11" grpId="0" animBg="1"/>
      <p:bldP spid="13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381000"/>
          <a:ext cx="5486400" cy="5838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9442"/>
                <a:gridCol w="1326958"/>
              </a:tblGrid>
              <a:tr h="35182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New Jersey Summary Data </a:t>
                      </a:r>
                    </a:p>
                  </a:txBody>
                  <a:tcPr marL="6350" marR="6350" marT="6351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Item 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Value </a:t>
                      </a:r>
                    </a:p>
                  </a:txBody>
                  <a:tcPr marT="45725" marB="45725"/>
                </a:tc>
              </a:tr>
              <a:tr h="36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Area (mi</a:t>
                      </a:r>
                      <a:r>
                        <a:rPr lang="en-US" sz="18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 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8,061 </a:t>
                      </a:r>
                    </a:p>
                  </a:txBody>
                  <a:tcPr marT="45725" marB="45725"/>
                </a:tc>
              </a:tr>
              <a:tr h="36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# of Pixels Generating at Least One O_Trip 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21,643 </a:t>
                      </a:r>
                    </a:p>
                  </a:txBody>
                  <a:tcPr marT="45725" marB="45725"/>
                </a:tc>
              </a:tr>
              <a:tr h="36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Area of Pixels (mi</a:t>
                      </a:r>
                      <a:r>
                        <a:rPr lang="en-US" sz="18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 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5,411 </a:t>
                      </a:r>
                    </a:p>
                  </a:txBody>
                  <a:tcPr marT="45725" marB="45725"/>
                </a:tc>
              </a:tr>
              <a:tr h="36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% of Open Space 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32.9% </a:t>
                      </a:r>
                    </a:p>
                  </a:txBody>
                  <a:tcPr marT="45725" marB="45725"/>
                </a:tc>
              </a:tr>
              <a:tr h="36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# of Pixels Generating 95% of O_Trips 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9,519 </a:t>
                      </a:r>
                    </a:p>
                  </a:txBody>
                  <a:tcPr marT="45725" marB="45725"/>
                </a:tc>
              </a:tr>
              <a:tr h="36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# of Pixels Generating 50% of O_Trips 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1,310 </a:t>
                      </a:r>
                    </a:p>
                  </a:txBody>
                  <a:tcPr marT="45725" marB="45725"/>
                </a:tc>
              </a:tr>
              <a:tr h="36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# of Intra-Pixel Trips 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447,102 </a:t>
                      </a:r>
                    </a:p>
                  </a:txBody>
                  <a:tcPr marT="45725" marB="45725"/>
                </a:tc>
              </a:tr>
              <a:tr h="36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# of O_Walk Trips 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1,943,803 </a:t>
                      </a:r>
                    </a:p>
                  </a:txBody>
                  <a:tcPr marT="45725" marB="45725"/>
                </a:tc>
              </a:tr>
              <a:tr h="36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# of All O_Trips 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32,862,668 </a:t>
                      </a:r>
                    </a:p>
                  </a:txBody>
                  <a:tcPr marT="45725" marB="45725"/>
                </a:tc>
              </a:tr>
              <a:tr h="36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Avg. All O_TripLength (miles) 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19.6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45725" marB="45725"/>
                </a:tc>
              </a:tr>
              <a:tr h="36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# of O_aTaxi Trips 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30,471,763 </a:t>
                      </a:r>
                    </a:p>
                  </a:txBody>
                  <a:tcPr marT="45725" marB="45725"/>
                </a:tc>
              </a:tr>
              <a:tr h="36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Avg. O_aTaxiTripLength (miles) 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20.7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45725" marB="45725"/>
                </a:tc>
              </a:tr>
              <a:tr h="36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Median O_aTaxiTripLength (miles) 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12.5 </a:t>
                      </a:r>
                    </a:p>
                  </a:txBody>
                  <a:tcPr marT="45725" marB="45725"/>
                </a:tc>
              </a:tr>
              <a:tr h="36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95% O_aTaxiTripLength (miles) 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38.0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45725" marB="45725"/>
                </a:tc>
              </a:tr>
            </a:tbl>
          </a:graphicData>
        </a:graphic>
      </p:graphicFrame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31825"/>
            <a:ext cx="28194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9363"/>
            <a:ext cx="28194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51350"/>
            <a:ext cx="28194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66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8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939800"/>
            <a:ext cx="35306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939800"/>
            <a:ext cx="32766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5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3663950"/>
            <a:ext cx="418465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2113"/>
            <a:ext cx="40576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2113"/>
            <a:ext cx="31242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02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458200" cy="838200"/>
          </a:xfr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3600" b="1" dirty="0" smtClean="0"/>
              <a:t>State-wide </a:t>
            </a:r>
            <a:r>
              <a:rPr lang="en-US" sz="3600" b="1" dirty="0" err="1" smtClean="0"/>
              <a:t>automatedTaxi</a:t>
            </a:r>
            <a:r>
              <a:rPr lang="en-US" sz="3600" b="1" dirty="0" smtClean="0"/>
              <a:t> (</a:t>
            </a:r>
            <a:r>
              <a:rPr lang="en-US" sz="3600" b="1" dirty="0" err="1" smtClean="0"/>
              <a:t>aTaxi</a:t>
            </a:r>
            <a:r>
              <a:rPr lang="en-US" sz="3600" b="1" dirty="0" smtClean="0"/>
              <a:t>)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914400"/>
          </a:xfrm>
        </p:spPr>
        <p:txBody>
          <a:bodyPr/>
          <a:lstStyle/>
          <a:p>
            <a:r>
              <a:rPr lang="en-US" altLang="en-US" sz="2400" smtClean="0"/>
              <a:t>Serves essentially all NJ travel demand (32M trips/day)</a:t>
            </a:r>
          </a:p>
          <a:p>
            <a:r>
              <a:rPr lang="en-US" altLang="en-US" sz="2400" smtClean="0"/>
              <a:t>Shared ridership potential: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altLang="en-US" sz="240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altLang="en-US" sz="120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69056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24300"/>
            <a:ext cx="41148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3924300"/>
            <a:ext cx="4054475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>
            <a:hlinkClick r:id="" action="ppaction://noaction"/>
          </p:cNvPr>
          <p:cNvSpPr/>
          <p:nvPr/>
        </p:nvSpPr>
        <p:spPr>
          <a:xfrm>
            <a:off x="7896225" y="2895600"/>
            <a:ext cx="1239838" cy="698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Slide 98</a:t>
            </a:r>
          </a:p>
        </p:txBody>
      </p:sp>
    </p:spTree>
    <p:extLst>
      <p:ext uri="{BB962C8B-B14F-4D97-AF65-F5344CB8AC3E}">
        <p14:creationId xmlns:p14="http://schemas.microsoft.com/office/powerpoint/2010/main" val="85793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458200" cy="838200"/>
          </a:xfr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3600" b="1" dirty="0" smtClean="0"/>
              <a:t>State-wide </a:t>
            </a:r>
            <a:r>
              <a:rPr lang="en-US" sz="3600" b="1" dirty="0" err="1" smtClean="0"/>
              <a:t>automatedTaxi</a:t>
            </a:r>
            <a:r>
              <a:rPr lang="en-US" sz="3600" b="1" dirty="0" smtClean="0"/>
              <a:t> (</a:t>
            </a:r>
            <a:r>
              <a:rPr lang="en-US" sz="3600" b="1" dirty="0" err="1" smtClean="0"/>
              <a:t>aTaxi</a:t>
            </a:r>
            <a:r>
              <a:rPr lang="en-US" sz="3600" b="1" dirty="0" smtClean="0"/>
              <a:t>)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914400"/>
          </a:xfrm>
        </p:spPr>
        <p:txBody>
          <a:bodyPr/>
          <a:lstStyle/>
          <a:p>
            <a:r>
              <a:rPr lang="en-US" altLang="en-US" sz="2400" smtClean="0"/>
              <a:t>Serves essentially all NJ travel demand (32M trips/day)</a:t>
            </a:r>
          </a:p>
          <a:p>
            <a:r>
              <a:rPr lang="en-US" altLang="en-US" sz="2400" smtClean="0"/>
              <a:t>Shared ridership potential: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altLang="en-US" sz="240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altLang="en-US" sz="120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2819400"/>
            <a:ext cx="352107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67025"/>
            <a:ext cx="4295775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12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458200" cy="838200"/>
          </a:xfr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3600" b="1" dirty="0" smtClean="0"/>
              <a:t>State-wide </a:t>
            </a:r>
            <a:r>
              <a:rPr lang="en-US" sz="3600" b="1" dirty="0" err="1" smtClean="0"/>
              <a:t>automatedTaxi</a:t>
            </a:r>
            <a:r>
              <a:rPr lang="en-US" sz="3600" b="1" dirty="0" smtClean="0"/>
              <a:t> (</a:t>
            </a:r>
            <a:r>
              <a:rPr lang="en-US" sz="3600" b="1" dirty="0" err="1" smtClean="0"/>
              <a:t>aTaxi</a:t>
            </a:r>
            <a:r>
              <a:rPr lang="en-US" sz="3600" b="1" dirty="0" smtClean="0"/>
              <a:t>) </a:t>
            </a:r>
            <a:endParaRPr lang="en-US" sz="3600" b="1" dirty="0"/>
          </a:p>
        </p:txBody>
      </p:sp>
      <p:sp>
        <p:nvSpPr>
          <p:cNvPr id="126982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533400"/>
          </a:xfrm>
        </p:spPr>
        <p:txBody>
          <a:bodyPr/>
          <a:lstStyle/>
          <a:p>
            <a:r>
              <a:rPr lang="en-US" altLang="en-US" sz="2400" b="1" smtClean="0"/>
              <a:t>Fleet size </a:t>
            </a:r>
            <a:r>
              <a:rPr lang="en-US" altLang="en-US" sz="2400" smtClean="0"/>
              <a:t>(Instantaneous Repositioning)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altLang="en-US" sz="240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altLang="en-US" sz="1200" smtClean="0"/>
          </a:p>
        </p:txBody>
      </p:sp>
      <p:pic>
        <p:nvPicPr>
          <p:cNvPr id="1269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419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3505200"/>
            <a:ext cx="3306762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26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c</a:t>
            </a:r>
          </a:p>
        </p:txBody>
      </p:sp>
      <p:sp>
        <p:nvSpPr>
          <p:cNvPr id="3789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>
              <a:solidFill>
                <a:srgbClr val="898989"/>
              </a:solidFill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620000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3"/>
          <p:cNvSpPr txBox="1">
            <a:spLocks noChangeArrowheads="1"/>
          </p:cNvSpPr>
          <p:nvPr/>
        </p:nvSpPr>
        <p:spPr bwMode="auto">
          <a:xfrm>
            <a:off x="865188" y="176213"/>
            <a:ext cx="7772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hlinkClick r:id="rId3"/>
              </a:rPr>
              <a:t>http://orfe.princeton.edu/~alaink/NJ_aTaxiOrf467F13/Orf467F13_NJ_TripFiles/MID-1_aTaxiDepAnalysis_300,SP.xlsx</a:t>
            </a:r>
            <a:endParaRPr lang="en-US" altLang="en-US" sz="1200" b="1"/>
          </a:p>
        </p:txBody>
      </p:sp>
    </p:spTree>
    <p:extLst>
      <p:ext uri="{BB962C8B-B14F-4D97-AF65-F5344CB8AC3E}">
        <p14:creationId xmlns:p14="http://schemas.microsoft.com/office/powerpoint/2010/main" val="288793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6324600" cy="4724400"/>
          </a:xfrm>
        </p:spPr>
        <p:txBody>
          <a:bodyPr/>
          <a:lstStyle/>
          <a:p>
            <a:r>
              <a:rPr lang="en-US" altLang="en-US" sz="2800" b="1" dirty="0" smtClean="0"/>
              <a:t>“AVO &lt; 1” RideSharing</a:t>
            </a:r>
            <a:endParaRPr lang="en-US" altLang="en-US" sz="1800" b="1" dirty="0" smtClean="0"/>
          </a:p>
          <a:p>
            <a:pPr lvl="1"/>
            <a:r>
              <a:rPr lang="en-US" altLang="en-US" sz="2000" b="1" dirty="0" smtClean="0"/>
              <a:t>“Daddy, take me to school.” </a:t>
            </a:r>
            <a:r>
              <a:rPr lang="en-US" altLang="en-US" sz="1600" b="1" dirty="0" smtClean="0"/>
              <a:t>(Lots today)</a:t>
            </a:r>
            <a:endParaRPr lang="en-US" altLang="en-US" sz="2000" b="1" dirty="0" smtClean="0"/>
          </a:p>
          <a:p>
            <a:r>
              <a:rPr lang="en-US" altLang="en-US" sz="2800" b="1" dirty="0" smtClean="0"/>
              <a:t>“Organized” RideSharing</a:t>
            </a:r>
          </a:p>
          <a:p>
            <a:pPr lvl="1"/>
            <a:r>
              <a:rPr lang="en-US" altLang="en-US" sz="2000" b="1" dirty="0" smtClean="0"/>
              <a:t>Corporate commuter carpools </a:t>
            </a:r>
            <a:r>
              <a:rPr lang="en-US" altLang="en-US" sz="1600" b="1" dirty="0" smtClean="0"/>
              <a:t>(Very few today)</a:t>
            </a:r>
            <a:endParaRPr lang="en-US" altLang="en-US" sz="2800" b="1" dirty="0" smtClean="0"/>
          </a:p>
          <a:p>
            <a:r>
              <a:rPr lang="en-US" altLang="en-US" sz="2800" b="1" dirty="0" smtClean="0"/>
              <a:t>“Tag-along” RideSharing</a:t>
            </a:r>
          </a:p>
          <a:p>
            <a:pPr lvl="1"/>
            <a:r>
              <a:rPr lang="en-US" altLang="en-US" sz="2000" b="1" dirty="0" smtClean="0"/>
              <a:t>One person decides: “I’m going to the store. Wanna come along”.  Other: “Sure”. </a:t>
            </a:r>
            <a:r>
              <a:rPr lang="en-US" altLang="en-US" sz="1600" b="1" dirty="0" smtClean="0"/>
              <a:t>(Lots today)</a:t>
            </a:r>
            <a:endParaRPr lang="en-US" altLang="en-US" sz="2000" b="1" dirty="0" smtClean="0"/>
          </a:p>
          <a:p>
            <a:pPr lvl="2"/>
            <a:r>
              <a:rPr lang="en-US" altLang="en-US" sz="1600" b="1" dirty="0" smtClean="0"/>
              <a:t>There exists a personal correlation between ride-sharers</a:t>
            </a:r>
          </a:p>
          <a:p>
            <a:r>
              <a:rPr lang="en-US" altLang="en-US" sz="2800" b="1" dirty="0" smtClean="0"/>
              <a:t>“Casual” RideSharing</a:t>
            </a:r>
          </a:p>
          <a:p>
            <a:pPr lvl="1"/>
            <a:r>
              <a:rPr lang="en-US" altLang="en-US" sz="2000" b="1" dirty="0" smtClean="0"/>
              <a:t>Chance meeting of a strange that wants to go in my direction at the time I want to go </a:t>
            </a:r>
          </a:p>
          <a:p>
            <a:pPr lvl="2"/>
            <a:r>
              <a:rPr lang="en-US" altLang="en-US" sz="1600" b="1" dirty="0" smtClean="0"/>
              <a:t>“Slug”, “Hitch hiker”</a:t>
            </a:r>
          </a:p>
          <a:p>
            <a:pPr>
              <a:buFont typeface="Arial" charset="0"/>
              <a:buNone/>
            </a:pPr>
            <a:endParaRPr lang="en-US" altLang="en-US" dirty="0" smtClean="0">
              <a:solidFill>
                <a:srgbClr val="C00000"/>
              </a:solidFill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590800" y="609600"/>
            <a:ext cx="3924300" cy="584775"/>
          </a:xfrm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Kinds of RideSharing 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5846" name="Picture 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133600"/>
            <a:ext cx="2184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68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352800" y="877331"/>
            <a:ext cx="2442845" cy="584775"/>
          </a:xfrm>
          <a:prstGeom prst="rect">
            <a:avLst/>
          </a:prstGeom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Results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8382000" cy="25907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743200" y="4205844"/>
            <a:ext cx="533400" cy="4423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83084" y="3352800"/>
            <a:ext cx="531916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3352800"/>
            <a:ext cx="5334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10400" y="4191000"/>
            <a:ext cx="533400" cy="4423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33600" y="3352800"/>
            <a:ext cx="2286000" cy="1904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24600" y="3352799"/>
            <a:ext cx="2286000" cy="1904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0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28600" y="1143000"/>
            <a:ext cx="2442845" cy="584775"/>
          </a:xfrm>
          <a:prstGeom prst="rect">
            <a:avLst/>
          </a:prstGeom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Results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900" y="3429000"/>
            <a:ext cx="4648199" cy="3429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228600"/>
            <a:ext cx="5410200" cy="320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86200" y="1143000"/>
            <a:ext cx="5334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48400" y="2209800"/>
            <a:ext cx="533400" cy="4423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6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b="1" dirty="0" smtClean="0"/>
              <a:t>What about the whole country?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67532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9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6172200" cy="7318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Public Schools in the US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258" y="1676400"/>
            <a:ext cx="7114501" cy="444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6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57200"/>
            <a:ext cx="6476999" cy="9144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Nation-Wide Businesses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25052"/>
              </p:ext>
            </p:extLst>
          </p:nvPr>
        </p:nvGraphicFramePr>
        <p:xfrm>
          <a:off x="4876800" y="1524000"/>
          <a:ext cx="3897458" cy="44945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5927"/>
                <a:gridCol w="1415762"/>
                <a:gridCol w="835197"/>
                <a:gridCol w="1130572"/>
              </a:tblGrid>
              <a:tr h="423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Rank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State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Sales Volume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No. Businesses</a:t>
                      </a:r>
                    </a:p>
                  </a:txBody>
                  <a:tcPr marL="12700" marR="12700" marT="12700" marB="0" anchor="b"/>
                </a:tc>
              </a:tr>
              <a:tr h="3379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California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$1,889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1,579,342</a:t>
                      </a:r>
                    </a:p>
                  </a:txBody>
                  <a:tcPr marL="12700" marR="12700" marT="12700" marB="0" anchor="b"/>
                </a:tc>
              </a:tr>
              <a:tr h="3379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$2,115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999,331</a:t>
                      </a:r>
                    </a:p>
                  </a:txBody>
                  <a:tcPr marL="12700" marR="12700" marT="12700" marB="0" anchor="b"/>
                </a:tc>
              </a:tr>
              <a:tr h="3379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Florida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$1,702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895,586</a:t>
                      </a:r>
                    </a:p>
                  </a:txBody>
                  <a:tcPr marL="12700" marR="12700" marT="12700" marB="0" anchor="b"/>
                </a:tc>
              </a:tr>
              <a:tr h="3379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</a:t>
                      </a:r>
                      <a:r>
                        <a:rPr lang="en-US" sz="14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York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$1,822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837,773</a:t>
                      </a:r>
                    </a:p>
                  </a:txBody>
                  <a:tcPr marL="12700" marR="12700" marT="12700" marB="0" anchor="b"/>
                </a:tc>
              </a:tr>
              <a:tr h="3379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Pennsylvania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$2,134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550,678</a:t>
                      </a:r>
                    </a:p>
                  </a:txBody>
                  <a:tcPr marL="12700" marR="12700" marT="12700" marB="0" anchor="b"/>
                </a:tc>
              </a:tr>
              <a:tr h="3379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Jersey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$1,919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428,596</a:t>
                      </a:r>
                    </a:p>
                  </a:txBody>
                  <a:tcPr marL="12700" marR="12700" marT="12700" marB="0" anchor="b"/>
                </a:tc>
              </a:tr>
              <a:tr h="3379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Washington</a:t>
                      </a:r>
                      <a:r>
                        <a:rPr lang="en-US" sz="14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DC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$1,317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49,488</a:t>
                      </a:r>
                    </a:p>
                  </a:txBody>
                  <a:tcPr marL="12700" marR="12700" marT="12700" marB="0" anchor="b"/>
                </a:tc>
              </a:tr>
              <a:tr h="3379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Rhode</a:t>
                      </a:r>
                      <a:r>
                        <a:rPr lang="en-US" sz="14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Island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$1,814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46,503</a:t>
                      </a:r>
                    </a:p>
                  </a:txBody>
                  <a:tcPr marL="12700" marR="12700" marT="12700" marB="0" anchor="b"/>
                </a:tc>
              </a:tr>
              <a:tr h="3379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Dakota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$1,978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44,518</a:t>
                      </a:r>
                    </a:p>
                  </a:txBody>
                  <a:tcPr marL="12700" marR="12700" marT="12700" marB="0" anchor="b"/>
                </a:tc>
              </a:tr>
              <a:tr h="3379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Delaware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$2,108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41,296</a:t>
                      </a:r>
                    </a:p>
                  </a:txBody>
                  <a:tcPr marL="12700" marR="12700" marT="12700" marB="0" anchor="b"/>
                </a:tc>
              </a:tr>
              <a:tr h="3379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Vermont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$1,554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39,230</a:t>
                      </a:r>
                    </a:p>
                  </a:txBody>
                  <a:tcPr marL="12700" marR="12700" marT="12700" marB="0" anchor="b"/>
                </a:tc>
              </a:tr>
              <a:tr h="3379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Wyoming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$1,679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35,881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2210790"/>
            <a:ext cx="3623043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13.6 Million Businesses</a:t>
            </a:r>
            <a:br>
              <a:rPr lang="en-US" b="1" dirty="0" smtClean="0"/>
            </a:br>
            <a:r>
              <a:rPr lang="en-US" b="1" dirty="0" smtClean="0"/>
              <a:t>{Name, address, Sales, #employees}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8571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638800" cy="815608"/>
          </a:xfr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err="1" smtClean="0"/>
              <a:t>US_PersonTrip</a:t>
            </a:r>
            <a:r>
              <a:rPr lang="en-US" sz="3600" dirty="0" smtClean="0"/>
              <a:t> file will have..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4495800"/>
          </a:xfrm>
        </p:spPr>
        <p:txBody>
          <a:bodyPr/>
          <a:lstStyle/>
          <a:p>
            <a:r>
              <a:rPr lang="en-US" altLang="en-US" dirty="0" smtClean="0"/>
              <a:t> </a:t>
            </a:r>
            <a:r>
              <a:rPr lang="en-US" b="1" dirty="0" smtClean="0"/>
              <a:t>308,745,538</a:t>
            </a:r>
            <a:r>
              <a:rPr lang="en-US" altLang="en-US" dirty="0" smtClean="0"/>
              <a:t>  records</a:t>
            </a:r>
          </a:p>
          <a:p>
            <a:pPr lvl="1" eaLnBrk="1" hangingPunct="1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One for each person in </a:t>
            </a:r>
            <a:r>
              <a:rPr lang="en-US" altLang="en-US" sz="2400" b="1" dirty="0" err="1" smtClean="0"/>
              <a:t>US_Resident</a:t>
            </a:r>
            <a:r>
              <a:rPr lang="en-US" altLang="en-US" dirty="0" smtClean="0"/>
              <a:t> file</a:t>
            </a:r>
          </a:p>
          <a:p>
            <a:r>
              <a:rPr lang="en-US" altLang="en-US" dirty="0" smtClean="0"/>
              <a:t>Specifying </a:t>
            </a:r>
            <a:r>
              <a:rPr lang="en-US" b="1" dirty="0" smtClean="0"/>
              <a:t>1,009,332,835 </a:t>
            </a:r>
            <a:r>
              <a:rPr lang="en-US" altLang="en-US" dirty="0" smtClean="0"/>
              <a:t>Daily Person Trips</a:t>
            </a:r>
          </a:p>
          <a:p>
            <a:pPr lvl="1" eaLnBrk="1" hangingPunct="1"/>
            <a:r>
              <a:rPr lang="en-US" altLang="en-US" dirty="0" smtClean="0"/>
              <a:t>Each characterized by a precise</a:t>
            </a:r>
          </a:p>
          <a:p>
            <a:pPr lvl="2" eaLnBrk="1" hangingPunct="1"/>
            <a:r>
              <a:rPr lang="en-US" altLang="en-US" b="1" dirty="0" smtClean="0"/>
              <a:t>{</a:t>
            </a:r>
            <a:r>
              <a:rPr lang="en-US" altLang="en-US" b="1" dirty="0" err="1" smtClean="0"/>
              <a:t>oLat</a:t>
            </a:r>
            <a:r>
              <a:rPr lang="en-US" altLang="en-US" b="1" dirty="0" smtClean="0"/>
              <a:t>, </a:t>
            </a:r>
            <a:r>
              <a:rPr lang="en-US" altLang="en-US" b="1" dirty="0" err="1" smtClean="0"/>
              <a:t>oLon</a:t>
            </a:r>
            <a:r>
              <a:rPr lang="en-US" altLang="en-US" b="1" dirty="0" smtClean="0"/>
              <a:t>, </a:t>
            </a:r>
            <a:r>
              <a:rPr lang="en-US" altLang="en-US" b="1" dirty="0" err="1" smtClean="0"/>
              <a:t>oTime</a:t>
            </a:r>
            <a:r>
              <a:rPr lang="en-US" altLang="en-US" b="1" dirty="0" smtClean="0"/>
              <a:t>, </a:t>
            </a:r>
            <a:r>
              <a:rPr lang="en-US" altLang="en-US" b="1" dirty="0" err="1" smtClean="0"/>
              <a:t>dLat</a:t>
            </a:r>
            <a:r>
              <a:rPr lang="en-US" altLang="en-US" b="1" dirty="0" smtClean="0"/>
              <a:t>, </a:t>
            </a:r>
            <a:r>
              <a:rPr lang="en-US" altLang="en-US" b="1" dirty="0" err="1" smtClean="0"/>
              <a:t>dLon</a:t>
            </a:r>
            <a:r>
              <a:rPr lang="en-US" altLang="en-US" b="1" dirty="0" smtClean="0"/>
              <a:t>, </a:t>
            </a:r>
            <a:r>
              <a:rPr lang="en-US" altLang="en-US" b="1" dirty="0" err="1" smtClean="0"/>
              <a:t>Est_dTime</a:t>
            </a:r>
            <a:r>
              <a:rPr lang="en-US" altLang="en-US" b="1" dirty="0" smtClean="0"/>
              <a:t>}</a:t>
            </a:r>
          </a:p>
          <a:p>
            <a:pPr eaLnBrk="1" hangingPunct="1"/>
            <a:r>
              <a:rPr lang="en-US" altLang="en-US" sz="2800" dirty="0" smtClean="0">
                <a:latin typeface="+mj-lt"/>
                <a:cs typeface="Times New Roman" pitchFamily="18" charset="0"/>
              </a:rPr>
              <a:t>Will Perform Nationwide </a:t>
            </a:r>
            <a:r>
              <a:rPr lang="en-US" altLang="en-US" sz="2800" dirty="0" err="1" smtClean="0">
                <a:latin typeface="+mj-lt"/>
                <a:cs typeface="Times New Roman" pitchFamily="18" charset="0"/>
              </a:rPr>
              <a:t>aTaxi</a:t>
            </a:r>
            <a:r>
              <a:rPr lang="en-US" altLang="en-US" sz="2800" dirty="0" smtClean="0">
                <a:latin typeface="+mj-lt"/>
                <a:cs typeface="Times New Roman" pitchFamily="18" charset="0"/>
              </a:rPr>
              <a:t> AVO analysis</a:t>
            </a:r>
          </a:p>
          <a:p>
            <a:pPr eaLnBrk="1" hangingPunct="1"/>
            <a:r>
              <a:rPr lang="en-US" altLang="en-US" sz="2800" dirty="0" smtClean="0">
                <a:latin typeface="+mj-lt"/>
                <a:cs typeface="Times New Roman" pitchFamily="18" charset="0"/>
              </a:rPr>
              <a:t>Results ????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369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" y="1600200"/>
            <a:ext cx="9126982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43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" y="1066800"/>
            <a:ext cx="9126125" cy="497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9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9" y="533400"/>
            <a:ext cx="5891211" cy="579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44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3" y="457200"/>
            <a:ext cx="6187017" cy="595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27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6324600" cy="4724400"/>
          </a:xfrm>
        </p:spPr>
        <p:txBody>
          <a:bodyPr>
            <a:normAutofit lnSpcReduction="10000"/>
          </a:bodyPr>
          <a:lstStyle/>
          <a:p>
            <a:r>
              <a:rPr lang="en-US" altLang="en-US" sz="2800" b="1" dirty="0" smtClean="0"/>
              <a:t>“AVO &lt; 1” RideSharing</a:t>
            </a:r>
            <a:endParaRPr lang="en-US" altLang="en-US" sz="1800" b="1" dirty="0" smtClean="0"/>
          </a:p>
          <a:p>
            <a:pPr lvl="1"/>
            <a:r>
              <a:rPr lang="en-US" altLang="en-US" sz="2000" b="1" dirty="0" smtClean="0"/>
              <a:t>Eliminate the “Empty Back-haul”; AVO Plus</a:t>
            </a:r>
          </a:p>
          <a:p>
            <a:r>
              <a:rPr lang="en-US" altLang="en-US" sz="2800" b="1" dirty="0" smtClean="0"/>
              <a:t>“Organized” RideSharing</a:t>
            </a:r>
          </a:p>
          <a:p>
            <a:pPr lvl="1"/>
            <a:r>
              <a:rPr lang="en-US" altLang="en-US" sz="2000" b="1" dirty="0" smtClean="0"/>
              <a:t>Diverted to aTaxis</a:t>
            </a:r>
            <a:endParaRPr lang="en-US" altLang="en-US" sz="2800" b="1" dirty="0" smtClean="0"/>
          </a:p>
          <a:p>
            <a:r>
              <a:rPr lang="en-US" altLang="en-US" sz="2800" b="1" dirty="0" smtClean="0"/>
              <a:t>“Tag-along” RideSharing</a:t>
            </a:r>
          </a:p>
          <a:p>
            <a:pPr lvl="1"/>
            <a:r>
              <a:rPr lang="en-US" altLang="en-US" sz="2000" b="1" dirty="0" smtClean="0"/>
              <a:t>Only Primary trip maker modeled, “Tag-alongs” are assumed same after as before. </a:t>
            </a:r>
            <a:endParaRPr lang="en-US" altLang="en-US" sz="1600" b="1" dirty="0" smtClean="0"/>
          </a:p>
          <a:p>
            <a:r>
              <a:rPr lang="en-US" altLang="en-US" sz="2800" b="1" dirty="0" smtClean="0"/>
              <a:t>“Casual” RideSharing</a:t>
            </a:r>
          </a:p>
          <a:p>
            <a:pPr lvl="1"/>
            <a:r>
              <a:rPr lang="en-US" altLang="en-US" sz="2000" b="1" dirty="0" smtClean="0"/>
              <a:t>This is the opportunity of aTaxis</a:t>
            </a:r>
          </a:p>
          <a:p>
            <a:pPr lvl="1"/>
            <a:r>
              <a:rPr lang="en-US" altLang="en-US" sz="2000" b="1" dirty="0" smtClean="0"/>
              <a:t>How much spatial and temporal aggregation is required to create significant casual ride-sharing opportunities.</a:t>
            </a:r>
            <a:endParaRPr lang="en-US" altLang="en-US" sz="1600" b="1" dirty="0" smtClean="0"/>
          </a:p>
          <a:p>
            <a:pPr>
              <a:buFont typeface="Arial" charset="0"/>
              <a:buNone/>
            </a:pPr>
            <a:endParaRPr lang="en-US" altLang="en-US" dirty="0" smtClean="0">
              <a:solidFill>
                <a:srgbClr val="C00000"/>
              </a:solidFill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133600" y="609600"/>
            <a:ext cx="4876800" cy="584775"/>
          </a:xfrm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aTaxis and RideSharing 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5846" name="Picture 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133600"/>
            <a:ext cx="2184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73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b="1" dirty="0" smtClean="0"/>
              <a:t>Trip Files are Available </a:t>
            </a:r>
            <a:br>
              <a:rPr lang="en-US" b="1" dirty="0" smtClean="0"/>
            </a:br>
            <a:r>
              <a:rPr lang="en-US" b="1" dirty="0" smtClean="0"/>
              <a:t>If You want to Play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67532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22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Box 1"/>
          <p:cNvSpPr txBox="1">
            <a:spLocks noChangeArrowheads="1"/>
          </p:cNvSpPr>
          <p:nvPr/>
        </p:nvSpPr>
        <p:spPr bwMode="auto">
          <a:xfrm>
            <a:off x="596900" y="2362200"/>
            <a:ext cx="76835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7030A0"/>
                </a:solidFill>
                <a:latin typeface="Lucida Calligraphy" pitchFamily="66" charset="0"/>
              </a:rPr>
              <a:t>Thank You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7030A0"/>
              </a:solidFill>
              <a:latin typeface="Lucida Calligraphy" pitchFamily="66" charset="0"/>
              <a:hlinkClick r:id="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7030A0"/>
                </a:solidFill>
                <a:latin typeface="Lucida Calligraphy" pitchFamily="66" charset="0"/>
                <a:hlinkClick r:id=""/>
              </a:rPr>
              <a:t>alaink@princeton.edu</a:t>
            </a:r>
            <a:endParaRPr lang="en-US" altLang="en-US" sz="2800" b="1">
              <a:solidFill>
                <a:srgbClr val="7030A0"/>
              </a:solidFill>
              <a:latin typeface="Lucida Calligraphy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7030A0"/>
              </a:solidFill>
              <a:latin typeface="Lucida Calligraphy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1859C"/>
                </a:solidFill>
                <a:latin typeface="Lucida Calligraphy" pitchFamily="66" charset="0"/>
                <a:hlinkClick r:id="rId2"/>
              </a:rPr>
              <a:t>www.SmartDrivingCar.com</a:t>
            </a:r>
            <a:endParaRPr lang="en-US" altLang="en-US" sz="2800" b="1">
              <a:solidFill>
                <a:srgbClr val="31859C"/>
              </a:solidFill>
              <a:latin typeface="Lucida Calligraphy" pitchFamily="66" charset="0"/>
            </a:endParaRPr>
          </a:p>
        </p:txBody>
      </p:sp>
      <p:sp>
        <p:nvSpPr>
          <p:cNvPr id="190467" name="Title 1"/>
          <p:cNvSpPr txBox="1">
            <a:spLocks/>
          </p:cNvSpPr>
          <p:nvPr/>
        </p:nvSpPr>
        <p:spPr bwMode="auto">
          <a:xfrm>
            <a:off x="685800" y="7620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1">
                <a:solidFill>
                  <a:srgbClr val="F77012"/>
                </a:solidFill>
              </a:rPr>
              <a:t>Discussion!</a:t>
            </a:r>
            <a:endParaRPr lang="en-US" altLang="en-US" sz="4400" b="1">
              <a:solidFill>
                <a:srgbClr val="F770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5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6324600" cy="4724400"/>
          </a:xfrm>
        </p:spPr>
        <p:txBody>
          <a:bodyPr/>
          <a:lstStyle/>
          <a:p>
            <a:r>
              <a:rPr lang="en-US" altLang="en-US" sz="2800" b="1" dirty="0" smtClean="0"/>
              <a:t>By walking to a station/</a:t>
            </a:r>
            <a:r>
              <a:rPr lang="en-US" altLang="en-US" sz="2800" b="1" dirty="0" err="1" smtClean="0"/>
              <a:t>aTaxiStand</a:t>
            </a:r>
            <a:endParaRPr lang="en-US" altLang="en-US" sz="1800" b="1" dirty="0" smtClean="0"/>
          </a:p>
          <a:p>
            <a:pPr lvl="1"/>
            <a:r>
              <a:rPr lang="en-US" altLang="en-US" sz="2000" b="1" dirty="0" smtClean="0"/>
              <a:t>At what point does a walk distance makes the aTaxi trip unattractive relative to one’s personal car?</a:t>
            </a:r>
          </a:p>
          <a:p>
            <a:pPr lvl="1"/>
            <a:r>
              <a:rPr lang="en-US" altLang="en-US" sz="2000" b="1" dirty="0" smtClean="0"/>
              <a:t>¼ mile ( 5 minute) max</a:t>
            </a:r>
          </a:p>
          <a:p>
            <a:r>
              <a:rPr lang="en-US" altLang="en-US" sz="2800" b="1" dirty="0" smtClean="0"/>
              <a:t>Like using an Elevator!</a:t>
            </a: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133600" y="609600"/>
            <a:ext cx="4876800" cy="584775"/>
          </a:xfrm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Spatial Aggregation 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5846" name="Picture 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133600"/>
            <a:ext cx="2184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1181165" y="5175250"/>
            <a:ext cx="572708" cy="23083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rgbClr val="FFFFFF"/>
                </a:solidFill>
                <a:hlinkClick r:id="rId3"/>
              </a:rPr>
              <a:t>Elevator</a:t>
            </a:r>
            <a:endParaRPr lang="en-US" altLang="en-US" sz="900" dirty="0">
              <a:solidFill>
                <a:srgbClr val="FFFFFF"/>
              </a:solidFill>
            </a:endParaRPr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1828800" y="3962400"/>
            <a:ext cx="4022725" cy="2741612"/>
            <a:chOff x="3939725" y="3144985"/>
            <a:chExt cx="1714156" cy="1284779"/>
          </a:xfrm>
        </p:grpSpPr>
        <p:pic>
          <p:nvPicPr>
            <p:cNvPr id="8" name="Picture 8" descr="http://aes-shreveport.com/http:/aes-shreveport.com/wp-content/uploads/2010/03/elevator1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9725" y="3144985"/>
              <a:ext cx="1714156" cy="128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8" descr="http://img839.imageshack.us/img839/7297/playbuttonb.pn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6556" y="4138554"/>
              <a:ext cx="271002" cy="27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572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819400"/>
            <a:ext cx="8763000" cy="2011362"/>
          </a:xfrm>
        </p:spPr>
        <p:txBody>
          <a:bodyPr/>
          <a:lstStyle/>
          <a:p>
            <a:pPr>
              <a:defRPr/>
            </a:pPr>
            <a:r>
              <a:rPr lang="en-US" altLang="en-US" sz="2800" b="1" dirty="0" smtClean="0"/>
              <a:t>No Change in Today’s Walking, Bicycling and Rail trips</a:t>
            </a:r>
          </a:p>
          <a:p>
            <a:pPr>
              <a:buFont typeface="Arial" pitchFamily="34" charset="0"/>
              <a:buChar char="–"/>
              <a:defRPr/>
            </a:pPr>
            <a:endParaRPr lang="en-US" altLang="en-US" sz="2800" b="1" dirty="0" smtClean="0"/>
          </a:p>
          <a:p>
            <a:pPr>
              <a:buFont typeface="Arial" pitchFamily="34" charset="0"/>
              <a:buChar char="–"/>
              <a:defRPr/>
            </a:pPr>
            <a:r>
              <a:rPr lang="en-US" altLang="en-US" sz="2800" b="1" dirty="0" smtClean="0"/>
              <a:t>Today’s Automobile trips become aTaxi or </a:t>
            </a:r>
            <a:r>
              <a:rPr lang="en-US" altLang="en-US" sz="2800" b="1" dirty="0" err="1" smtClean="0"/>
              <a:t>aTaxi+Rail</a:t>
            </a:r>
            <a:r>
              <a:rPr lang="en-US" altLang="en-US" sz="2800" b="1" dirty="0" smtClean="0"/>
              <a:t> trips with hopefully LOTS of Ride-sharing opportunities</a:t>
            </a: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762000" y="640140"/>
            <a:ext cx="7620000" cy="15696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baseline="0" dirty="0" smtClean="0">
                <a:solidFill>
                  <a:schemeClr val="bg1"/>
                </a:solidFill>
              </a:rPr>
              <a:t>What about  Level 4</a:t>
            </a:r>
            <a:r>
              <a:rPr lang="en-US" sz="3200" b="1" dirty="0" smtClean="0">
                <a:solidFill>
                  <a:schemeClr val="bg1"/>
                </a:solidFill>
              </a:rPr>
              <a:t> Implications on 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baseline="0" dirty="0" smtClean="0">
                <a:solidFill>
                  <a:schemeClr val="bg1"/>
                </a:solidFill>
              </a:rPr>
              <a:t>Energy, Congestion, Environment?</a:t>
            </a:r>
            <a:br>
              <a:rPr lang="en-US" sz="3200" b="1" baseline="0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Assuming Planners Don’t Change</a:t>
            </a:r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2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Pixelation of New Jersey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19200"/>
            <a:ext cx="3373837" cy="4876800"/>
          </a:xfrm>
        </p:spPr>
      </p:pic>
      <p:sp>
        <p:nvSpPr>
          <p:cNvPr id="6" name="TextBox 5"/>
          <p:cNvSpPr txBox="1"/>
          <p:nvPr/>
        </p:nvSpPr>
        <p:spPr>
          <a:xfrm>
            <a:off x="2209800" y="6102426"/>
            <a:ext cx="157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NJ State Grid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080104" y="2232603"/>
            <a:ext cx="4492967" cy="3981032"/>
            <a:chOff x="4080104" y="2232603"/>
            <a:chExt cx="4492967" cy="39810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0104" y="2232603"/>
              <a:ext cx="4492967" cy="361199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828293" y="5844303"/>
              <a:ext cx="2996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Zoomed-In Grid of Mercer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849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38529</TotalTime>
  <Words>2910</Words>
  <Application>Microsoft Office PowerPoint</Application>
  <PresentationFormat>On-screen Show (4:3)</PresentationFormat>
  <Paragraphs>1288</Paragraphs>
  <Slides>61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Algerian</vt:lpstr>
      <vt:lpstr>Arial</vt:lpstr>
      <vt:lpstr>Calibri</vt:lpstr>
      <vt:lpstr>Cambria</vt:lpstr>
      <vt:lpstr>Lucida Calligraphy</vt:lpstr>
      <vt:lpstr>Times New Roman</vt:lpstr>
      <vt:lpstr>Office Theme</vt:lpstr>
      <vt:lpstr>Custom Design</vt:lpstr>
      <vt:lpstr>Photo Editor Photo</vt:lpstr>
      <vt:lpstr>PowerPoint Presentation</vt:lpstr>
      <vt:lpstr>PowerPoint Presentation</vt:lpstr>
      <vt:lpstr>What about  Level 4 Implications on  Energy, Congestion, Environment?</vt:lpstr>
      <vt:lpstr>What about  Level 4 Implications on  Energy, Congestion, Environment? Assuming Planners Don’t Change</vt:lpstr>
      <vt:lpstr>Kinds of RideSharing </vt:lpstr>
      <vt:lpstr>aTaxis and RideSharing </vt:lpstr>
      <vt:lpstr>Spatial Aggregation </vt:lpstr>
      <vt:lpstr>What about  Level 4 Implications on  Energy, Congestion, Environment? Assuming Planners Don’t Change</vt:lpstr>
      <vt:lpstr>Pixelation of New Jersey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Spatial Aggregation </vt:lpstr>
      <vt:lpstr>PowerPoint Presentation</vt:lpstr>
      <vt:lpstr>Spatial Aggregation </vt:lpstr>
      <vt:lpstr>PowerPoint Presentation</vt:lpstr>
      <vt:lpstr>PowerPoint Presentation</vt:lpstr>
      <vt:lpstr>What about  Level 4 Implications on  Energy, Congestion, Environment?</vt:lpstr>
      <vt:lpstr>PowerPoint Presentation</vt:lpstr>
      <vt:lpstr>PowerPoint Presentation</vt:lpstr>
      <vt:lpstr>Synthesize from available data:</vt:lpstr>
      <vt:lpstr>Creating the NJ_Resident file</vt:lpstr>
      <vt:lpstr>2010 Population census @Block Level</vt:lpstr>
      <vt:lpstr>Bergen County @ Block Level</vt:lpstr>
      <vt:lpstr>Publically available data:</vt:lpstr>
      <vt:lpstr>Beginnings of  NJ_Resident file</vt:lpstr>
      <vt:lpstr>Using Census Journey-to-Work (J2W) Tabulations to assign Employer County</vt:lpstr>
      <vt:lpstr>Using Employer Data to assign a Workplace Characteristics</vt:lpstr>
      <vt:lpstr>Using School Data to Assign School Characteristics</vt:lpstr>
      <vt:lpstr>Final NJ_Resident file</vt:lpstr>
      <vt:lpstr>Assigning a Daily Activity (Trip) Tour to Each Person</vt:lpstr>
      <vt:lpstr>Creating the NJ_PersonTrip file</vt:lpstr>
      <vt:lpstr>Assigning “Other” Locations </vt:lpstr>
      <vt:lpstr>Assigning  Trip Departure Times</vt:lpstr>
      <vt:lpstr>NJ_PersonTrip 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State-wide automatedTaxi (aTaxi) </vt:lpstr>
      <vt:lpstr>State-wide automatedTaxi (aTaxi) </vt:lpstr>
      <vt:lpstr>State-wide automatedTaxi (aTaxi) </vt:lpstr>
      <vt:lpstr>c</vt:lpstr>
      <vt:lpstr>PowerPoint Presentation</vt:lpstr>
      <vt:lpstr>PowerPoint Presentation</vt:lpstr>
      <vt:lpstr>What about the whole country?</vt:lpstr>
      <vt:lpstr>Public Schools in the US</vt:lpstr>
      <vt:lpstr>Nation-Wide Businesses</vt:lpstr>
      <vt:lpstr>US_PersonTrip file will have..</vt:lpstr>
      <vt:lpstr>PowerPoint Presentation</vt:lpstr>
      <vt:lpstr>PowerPoint Presentation</vt:lpstr>
      <vt:lpstr>PowerPoint Presentation</vt:lpstr>
      <vt:lpstr>PowerPoint Presentation</vt:lpstr>
      <vt:lpstr>Trip Files are Available  If You want to Play</vt:lpstr>
      <vt:lpstr>PowerPoint Presentation</vt:lpstr>
    </vt:vector>
  </TitlesOfParts>
  <Company>Princeton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Alain Kornhauser</dc:creator>
  <cp:lastModifiedBy>Alain Kornhauser</cp:lastModifiedBy>
  <cp:revision>533</cp:revision>
  <dcterms:created xsi:type="dcterms:W3CDTF">2012-01-19T17:31:01Z</dcterms:created>
  <dcterms:modified xsi:type="dcterms:W3CDTF">2016-11-07T17:37:43Z</dcterms:modified>
</cp:coreProperties>
</file>