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1" r:id="rId2"/>
  </p:sldMasterIdLst>
  <p:notesMasterIdLst>
    <p:notesMasterId r:id="rId31"/>
  </p:notesMasterIdLst>
  <p:sldIdLst>
    <p:sldId id="790" r:id="rId3"/>
    <p:sldId id="1033" r:id="rId4"/>
    <p:sldId id="905" r:id="rId5"/>
    <p:sldId id="906" r:id="rId6"/>
    <p:sldId id="915" r:id="rId7"/>
    <p:sldId id="917" r:id="rId8"/>
    <p:sldId id="908" r:id="rId9"/>
    <p:sldId id="909" r:id="rId10"/>
    <p:sldId id="910" r:id="rId11"/>
    <p:sldId id="911" r:id="rId12"/>
    <p:sldId id="912" r:id="rId13"/>
    <p:sldId id="1029" r:id="rId14"/>
    <p:sldId id="916" r:id="rId15"/>
    <p:sldId id="918" r:id="rId16"/>
    <p:sldId id="919" r:id="rId17"/>
    <p:sldId id="1037" r:id="rId18"/>
    <p:sldId id="1039" r:id="rId19"/>
    <p:sldId id="1040" r:id="rId20"/>
    <p:sldId id="1043" r:id="rId21"/>
    <p:sldId id="913" r:id="rId22"/>
    <p:sldId id="914" r:id="rId23"/>
    <p:sldId id="938" r:id="rId24"/>
    <p:sldId id="1034" r:id="rId25"/>
    <p:sldId id="1044" r:id="rId26"/>
    <p:sldId id="1045" r:id="rId27"/>
    <p:sldId id="1046" r:id="rId28"/>
    <p:sldId id="1047" r:id="rId29"/>
    <p:sldId id="84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ain Kornhauser" initials="A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FF9900"/>
    <a:srgbClr val="0000FF"/>
    <a:srgbClr val="0066FF"/>
    <a:srgbClr val="00FF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13" autoAdjust="0"/>
    <p:restoredTop sz="94728" autoAdjust="0"/>
  </p:normalViewPr>
  <p:slideViewPr>
    <p:cSldViewPr>
      <p:cViewPr varScale="1">
        <p:scale>
          <a:sx n="79" d="100"/>
          <a:sy n="79" d="100"/>
        </p:scale>
        <p:origin x="51" y="1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A43CB-5C06-46EF-B8B9-8769D29AC36B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B1F4C-50A5-49F4-A562-57DFB38E77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06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C43FAD-8CF6-4425-A3A5-FF713A79A876}" type="slidenum">
              <a:rPr lang="en-US" altLang="en-US">
                <a:cs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257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386C49-543E-430A-966F-4DFB5B36BB64}" type="slidenum">
              <a:rPr lang="en-US" altLang="en-US">
                <a:cs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288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C9DFD17-C204-43F3-AAFD-8478BF407801}" type="slidenum">
              <a:rPr lang="en-US" altLang="en-US">
                <a:cs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893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1F4C-50A5-49F4-A562-57DFB38E77E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24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1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56422-7A39-45F7-80EC-854B976EC46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43F015-2592-463D-B4FA-98E6045CE8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22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56422-7A39-45F7-80EC-854B976EC46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43F015-2592-463D-B4FA-98E6045CE8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11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9D4A-479D-44A8-9010-DDB5AD7C9AA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D78-30F9-415F-99ED-995764906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76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9D4A-479D-44A8-9010-DDB5AD7C9AA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D78-30F9-415F-99ED-995764906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02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9D4A-479D-44A8-9010-DDB5AD7C9AA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D78-30F9-415F-99ED-995764906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43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9D4A-479D-44A8-9010-DDB5AD7C9AA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D78-30F9-415F-99ED-995764906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8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9D4A-479D-44A8-9010-DDB5AD7C9AA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D78-30F9-415F-99ED-995764906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08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9D4A-479D-44A8-9010-DDB5AD7C9AA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D78-30F9-415F-99ED-995764906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6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9D4A-479D-44A8-9010-DDB5AD7C9AA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D78-30F9-415F-99ED-995764906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6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9D4A-479D-44A8-9010-DDB5AD7C9AA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D78-30F9-415F-99ED-995764906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5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002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9D4A-479D-44A8-9010-DDB5AD7C9AA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D78-30F9-415F-99ED-995764906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64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9D4A-479D-44A8-9010-DDB5AD7C9AA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D78-30F9-415F-99ED-995764906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76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9D4A-479D-44A8-9010-DDB5AD7C9AA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D78-30F9-415F-99ED-995764906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3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43F015-2592-463D-B4FA-98E6045CE8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56422-7A39-45F7-80EC-854B976EC46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43F015-2592-463D-B4FA-98E6045CE8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39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56422-7A39-45F7-80EC-854B976EC46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43F015-2592-463D-B4FA-98E6045CE8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97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56422-7A39-45F7-80EC-854B976EC46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43F015-2592-463D-B4FA-98E6045CE8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01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56422-7A39-45F7-80EC-854B976EC46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43F015-2592-463D-B4FA-98E6045CE8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12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56422-7A39-45F7-80EC-854B976EC466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43F015-2592-463D-B4FA-98E6045CE8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6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6200" y="171450"/>
          <a:ext cx="17811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" name="Photo Editor Photo" r:id="rId14" imgW="1781424" imgH="209524" progId="">
                  <p:embed/>
                </p:oleObj>
              </mc:Choice>
              <mc:Fallback>
                <p:oleObj name="Photo Editor Photo" r:id="rId14" imgW="1781424" imgH="209524" progId="">
                  <p:embed/>
                  <p:pic>
                    <p:nvPicPr>
                      <p:cNvPr id="0" name="Picture 5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71450"/>
                        <a:ext cx="1781175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423" y="6334780"/>
            <a:ext cx="1941577" cy="4859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400" y="76200"/>
            <a:ext cx="419100" cy="475679"/>
          </a:xfrm>
          <a:prstGeom prst="rect">
            <a:avLst/>
          </a:prstGeom>
        </p:spPr>
      </p:pic>
      <p:sp>
        <p:nvSpPr>
          <p:cNvPr id="5" name="AutoShape 574" descr="data:image/jpeg;base64,/9j/4AAQSkZJRgABAQAAAQABAAD/2wCEAAkGBwgTEBQUExMVFRQWFyAbDRUYGR8gFxkaIB0iIiAdJR8YJDQsHBoxHxgfIjEiKCorLjowGh8zOD8sNzQtLisBCgoKDg0OGxAQGzQmICY0LTQ1NDg4OCwsLCw0Nzc0LDQ0LC0sNCwsNDcsNCwsLCwvLCwsLDUvLDQsLCwsNCwsLP/AABEIADwAegMBEQACEQEDEQH/xAAcAAEAAgIDAQAAAAAAAAAAAAAAAwQGBwECBQj/xAA7EAACAQIEAgcDCgYDAAAAAAABAhEAAwQFEiEGMQcTIkFRYZEycYEUFyM1QlJTcpLRFoOhsbKzJTOi/8QAGQEBAAMBAQAAAAAAAAAAAAAAAAECBAUD/8QAKxEAAgEDAgQGAQUAAAAAAAAAAAECAwQRE1ESFCExM0GBkbHw0SIyYXGh/9oADAMBAAIRAxEAPwCj0h22bNsQo5llHkOyN/dXctXiimcK6Wa7R6fSVk2GS1g8RY3svaVJ8wJUnzIJ/TXnaVG3KMu+T1vKaUYyj2PY6OsRfOUY+XbsB+r7R7MWto8N/CvG6S1o+nye9o3oyK3RXcbE/KreKJvWQgLdadQU77y3s7T6Va8XBwuHRlLNufEp9UV+BshwGItZhaUy7qRgyfuBjpf4sAPgatcVZQcG/Ui3pRkppehV6IlYZmQRBFpwwPMGV2q194XqUsFiq1/Bu+uOdgUAoBQCgFAKAUAoBQGieOerXMsY7TAKqsc5ZB4+QNdq360opHFuMKrJsyPhrq8fkt/CrJuWP+kGJ72Tl5gr8Kz1c0a6n5P6zRSxWoOG31EXRuf+HzH3XP8ATU3fjQ9PkWngy9TXyZnmJt9QtxtDHdF2DE+On2vca3acE+LHU5+pNrhz0Mi4PznCYfMbRBbSYssZGmDtq92refCvCvSlOk/c0UKsYVV7GaZflHyfiJyBCXrDXE8JJAYe+RPxFY5VOO2X8M2wp8Fy3ujYdYTaKAUAoBQCgFAKAUAoDQ3STjsR8vxFqfow4IWBz0Deec127SK01LzOJdzepKPkeDlWeZlhp6i4bc+0ViT617TpQn+5ZPCFWcP2vBLh+I83RXRLpVbk9coAhpEGdvCodGDabXYlV5pNJ9ylhsdiLdwXEOlwZVgBsfEVdxTWGUU2nxLuRi++rVtPuEelTjpgjiecmxOjTPc0xOYqL91rmm0+jVG0lZ7vIelYLulCFL9Kx1R0LOrOpU/U89Db9co6ooBQCgFAKAUAoBQCgPn3pI+tMT+Yf4Cu7aeDE4N340jGq0GcUAoBQGbdD/1l/Jf+61ivvC9TdYeI/wCjeNcc7AoBQCgFAKAUAoBQCgPn3pI+tMT+Yf4Cu7aeDE4N340jGq0GcUAoBQGbdD/1l/Jf+61ivvC9TdYeI/6N41xzsCgFAKAUAoBQCgFAKAw7O+jvKcTfe+73QzkFgCI2AHh5Vrp3k4RUUZKlnCcnJlH5p8j/ABL3qP2q/P1NkV5CmPmnyP8AEveo/anP1NkOQpj5p8j/ABL3qP2pz9TZDkKY+afI/wAS96j9qc/U2RHIUz1eG+BMswd/rrb3C2krDERBjwHlXlVup1I8LPWlawpS4omVVmNIoBQCgFAKAUAoBQCgMRu8b4dMZiLLqNFlGaVMuWQKWETyhtvMGtKtm4KS8zK7lKbi/Ik/jzKwGLpeTSrHtKNymklRDHtRcU+HaqOWl5NE81DrlPoRYzjvC9Sz2rdwkW+sllGlQHKGYaeYPKe6pVs+LDZDulw5SLeL4zwFu21w27xthyiuAsOV1atILSQNBnaqxt5N4yslpXMYrOHgnyvinA373VItwEhurZlAVtGnVEGdta8wOdROjKKyy0K6m8JHgYPjfHuVJsoEN1FNwatIDXCpWWAGuBq2JG+9e0raK89zwjcyflt8l9OkDKihcW75A1awFWVCqGJPa5Q07TyNU5WecZRdXcGs4f31OcZxvhQtwW0fUk6Wdfo2hkDAQZkC6p5DnRW76Zf36iXcrqkvvT8kx42y7UV6u9q1BbY0j6Qm4bcL2vvqRvHKo5eXfK+rJPMxy1h/nrj5OudcYWrWBXEom7vptpcIXcEgzBP3T/SlOg5VOBkVLjhp8aR3ucaZcoMrcMWFvEqogq0cpMtz3MQIMkUVvJ++CXcxXtkHjfKgdxcCQC9yAUUlOs0kqT2tInaR505af32HMw++5Hf4xsoQXtXEQ2g6qwXrDL6R9qIMzEzRW7fZkO4x3X5+Su/HNsyUtMLY6k9Y/Ii6R3AyCBPjuD8bctu9/wDCrutl06f6Wl43y8xFq+SwU2lCrLqwYq4lvZOg84PjVeXlui/Mx2Z7eBzLD3bVu6k6biB0kbwwkf0NeMouLaZ7RkmskV7IsrddLWUI1M0Efaf2j8Z3qVUmuzKulB90cPkGUmZsoZ1apHPUFDeoRf0ip1Z7jShsBkOV6CnVKVKaGBkyurVG/dJmo1J5zkaUMYwRXuGMjYsWw6HU2p9ubbyf/R9asq1ReZDoU33RZw2UZfbZWS0qldWgju1Rq9dK+gqrnJ92WVOK7INlGXm2to2lNtTqRI2BmZ9Saaks5z1GnHGMdCvZ4ayVFKrYQAghhHMEQR6CKl1pvrkqqNNdEiQ5DlRBHUpBmdvHTP8ArX9Ipqz3J0obFXN+HMsuWmXQFnYsoGqNZf7QI9pieXeatCtJPOSs6MJLGCxleSYG1ZsIF1CyD1JbdgWBBO3eQxHLvqs6kpNvctClGMUtjp/DOS/gL7Okc9htsN9uQ5eFNae5GjT2OycOZMGDDD2wQulez9mNMR+UxPhTVn2yTow74Og4XyTSF6hNI9kb7bztvtvU6085yRoU8YwSDh3J9voE2VVXbuUyo+B5VGrPcnRhsc4fh/KEMpYRTq1bDvgj4bMdvOjqzfdhUoLsi5h8Hh0RURQqqAqAcgAIA9Ko5NvLLpJLCP/Z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576" descr="data:image/jpeg;base64,/9j/4AAQSkZJRgABAQAAAQABAAD/2wCEAAkGBwgTEBQUExMVFRQWFyAbDRUYGR8gFxkaIB0iIiAdJR8YJDQsHBoxHxgfIjEiKCorLjowGh8zOD8sNzQtLisBCgoKDg0OGxAQGzQmICY0LTQ1NDg4OCwsLCw0Nzc0LDQ0LC0sNCwsNDcsNCwsLCwvLCwsLDUvLDQsLCwsNCwsLP/AABEIADwAegMBEQACEQEDEQH/xAAcAAEAAgIDAQAAAAAAAAAAAAAAAwQGBwECBQj/xAA7EAACAQIEAgcDCgYDAAAAAAABAhEAAwQFEiEGMQcTIkFRYZEycYEUFyM1QlJTcpLRFoOhsbKzJTOi/8QAGQEBAAMBAQAAAAAAAAAAAAAAAAECBAUD/8QAKxEAAgEDAgQGAQUAAAAAAAAAAAECAwQRE1ESFCExM0GBkbHw0SIyYXGh/9oADAMBAAIRAxEAPwCj0h22bNsQo5llHkOyN/dXctXiimcK6Wa7R6fSVk2GS1g8RY3svaVJ8wJUnzIJ/TXnaVG3KMu+T1vKaUYyj2PY6OsRfOUY+XbsB+r7R7MWto8N/CvG6S1o+nye9o3oyK3RXcbE/KreKJvWQgLdadQU77y3s7T6Va8XBwuHRlLNufEp9UV+BshwGItZhaUy7qRgyfuBjpf4sAPgatcVZQcG/Ui3pRkppehV6IlYZmQRBFpwwPMGV2q194XqUsFiq1/Bu+uOdgUAoBQCgFAKAUAoBQGieOerXMsY7TAKqsc5ZB4+QNdq360opHFuMKrJsyPhrq8fkt/CrJuWP+kGJ72Tl5gr8Kz1c0a6n5P6zRSxWoOG31EXRuf+HzH3XP8ATU3fjQ9PkWngy9TXyZnmJt9QtxtDHdF2DE+On2vca3acE+LHU5+pNrhz0Mi4PznCYfMbRBbSYssZGmDtq92refCvCvSlOk/c0UKsYVV7GaZflHyfiJyBCXrDXE8JJAYe+RPxFY5VOO2X8M2wp8Fy3ujYdYTaKAUAoBQCgFAKAUAoDQ3STjsR8vxFqfow4IWBz0Deec127SK01LzOJdzepKPkeDlWeZlhp6i4bc+0ViT617TpQn+5ZPCFWcP2vBLh+I83RXRLpVbk9coAhpEGdvCodGDabXYlV5pNJ9ylhsdiLdwXEOlwZVgBsfEVdxTWGUU2nxLuRi++rVtPuEelTjpgjiecmxOjTPc0xOYqL91rmm0+jVG0lZ7vIelYLulCFL9Kx1R0LOrOpU/U89Db9co6ooBQCgFAKAUAoBQCgPn3pI+tMT+Yf4Cu7aeDE4N340jGq0GcUAoBQGbdD/1l/Jf+61ivvC9TdYeI/wCjeNcc7AoBQCgFAKAUAoBQCgPn3pI+tMT+Yf4Cu7aeDE4N340jGq0GcUAoBQGbdD/1l/Jf+61ivvC9TdYeI/6N41xzsCgFAKAUAoBQCgFAKAw7O+jvKcTfe+73QzkFgCI2AHh5Vrp3k4RUUZKlnCcnJlH5p8j/ABL3qP2q/P1NkV5CmPmnyP8AEveo/anP1NkOQpj5p8j/ABL3qP2pz9TZDkKY+afI/wAS96j9qc/U2RHIUz1eG+BMswd/rrb3C2krDERBjwHlXlVup1I8LPWlawpS4omVVmNIoBQCgFAKAUAoBQCgMRu8b4dMZiLLqNFlGaVMuWQKWETyhtvMGtKtm4KS8zK7lKbi/Ik/jzKwGLpeTSrHtKNymklRDHtRcU+HaqOWl5NE81DrlPoRYzjvC9Sz2rdwkW+sllGlQHKGYaeYPKe6pVs+LDZDulw5SLeL4zwFu21w27xthyiuAsOV1atILSQNBnaqxt5N4yslpXMYrOHgnyvinA373VItwEhurZlAVtGnVEGdta8wOdROjKKyy0K6m8JHgYPjfHuVJsoEN1FNwatIDXCpWWAGuBq2JG+9e0raK89zwjcyflt8l9OkDKihcW75A1awFWVCqGJPa5Q07TyNU5WecZRdXcGs4f31OcZxvhQtwW0fUk6Wdfo2hkDAQZkC6p5DnRW76Zf36iXcrqkvvT8kx42y7UV6u9q1BbY0j6Qm4bcL2vvqRvHKo5eXfK+rJPMxy1h/nrj5OudcYWrWBXEom7vptpcIXcEgzBP3T/SlOg5VOBkVLjhp8aR3ucaZcoMrcMWFvEqogq0cpMtz3MQIMkUVvJ++CXcxXtkHjfKgdxcCQC9yAUUlOs0kqT2tInaR505af32HMw++5Hf4xsoQXtXEQ2g6qwXrDL6R9qIMzEzRW7fZkO4x3X5+Su/HNsyUtMLY6k9Y/Ii6R3AyCBPjuD8bctu9/wDCrutl06f6Wl43y8xFq+SwU2lCrLqwYq4lvZOg84PjVeXlui/Mx2Z7eBzLD3bVu6k6biB0kbwwkf0NeMouLaZ7RkmskV7IsrddLWUI1M0Efaf2j8Z3qVUmuzKulB90cPkGUmZsoZ1apHPUFDeoRf0ip1Z7jShsBkOV6CnVKVKaGBkyurVG/dJmo1J5zkaUMYwRXuGMjYsWw6HU2p9ubbyf/R9asq1ReZDoU33RZw2UZfbZWS0qldWgju1Rq9dK+gqrnJ92WVOK7INlGXm2to2lNtTqRI2BmZ9Saaks5z1GnHGMdCvZ4ayVFKrYQAghhHMEQR6CKl1pvrkqqNNdEiQ5DlRBHUpBmdvHTP8ArX9Ipqz3J0obFXN+HMsuWmXQFnYsoGqNZf7QI9pieXeatCtJPOSs6MJLGCxleSYG1ZsIF1CyD1JbdgWBBO3eQxHLvqs6kpNvctClGMUtjp/DOS/gL7Okc9htsN9uQ5eFNae5GjT2OycOZMGDDD2wQulez9mNMR+UxPhTVn2yTow74Og4XyTSF6hNI9kb7bztvtvU6085yRoU8YwSDh3J9voE2VVXbuUyo+B5VGrPcnRhsc4fh/KEMpYRTq1bDvgj4bMdvOjqzfdhUoLsi5h8Hh0RURQqqAqAcgAIA9Ko5NvLLpJLCP/Z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-24063" y="6480647"/>
            <a:ext cx="123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Orf467F’16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609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29D4A-479D-44A8-9010-DDB5AD7C9AA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E5D78-30F9-415F-99ED-995764906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9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hyperlink" Target="http://orfe.princeton.edu/~alaink/SmartDrivingCars/Videos/Volvo%20Trucks%20-%20Emergency%20braking%20at%20its%20best!.mp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orfe.princeton.edu/~alaink/NJ_aTaxiOrf467F13/Orf467F13_NJ_TripFiles/MID-1_aTaxiDepAnalysis_300,SP.xlsx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depler.no/route/#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martDrivingCar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arita_Airport_Terminal_2_Shuttle_System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feature=player_detailpage&amp;v=J2VPJo7Kb1U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youtube.com/watch?v=FJOc4zXNVv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397766" y="4379913"/>
            <a:ext cx="196119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sz="2000" b="1">
              <a:cs typeface="Times New Roman" pitchFamily="18" charset="0"/>
            </a:endParaRPr>
          </a:p>
          <a:p>
            <a:pPr algn="ctr"/>
            <a:endParaRPr lang="en-US" sz="1400" i="1"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16041" y="1451833"/>
            <a:ext cx="8759568" cy="495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 smtClean="0"/>
          </a:p>
          <a:p>
            <a:r>
              <a:rPr lang="en-US" sz="1600" dirty="0" smtClean="0"/>
              <a:t>by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altLang="en-US" sz="3000" b="1" dirty="0">
                <a:latin typeface="Algerian" pitchFamily="82" charset="0"/>
              </a:rPr>
              <a:t>Alain L. Kornhauser, PhD</a:t>
            </a:r>
            <a:r>
              <a:rPr lang="en-US" altLang="en-US" sz="3000" b="1" dirty="0"/>
              <a:t/>
            </a:r>
            <a:br>
              <a:rPr lang="en-US" altLang="en-US" sz="3000" b="1" dirty="0"/>
            </a:br>
            <a:r>
              <a:rPr lang="en-US" altLang="en-US" sz="1700" b="1" dirty="0">
                <a:solidFill>
                  <a:srgbClr val="EE7012"/>
                </a:solidFill>
              </a:rPr>
              <a:t/>
            </a:r>
            <a:br>
              <a:rPr lang="en-US" altLang="en-US" sz="1700" b="1" dirty="0">
                <a:solidFill>
                  <a:srgbClr val="EE7012"/>
                </a:solidFill>
              </a:rPr>
            </a:br>
            <a:r>
              <a:rPr lang="en-US" altLang="en-US" sz="1700" b="1" dirty="0">
                <a:solidFill>
                  <a:srgbClr val="F77012"/>
                </a:solidFill>
              </a:rPr>
              <a:t>Professor, Operations Research &amp; Financial Engineering</a:t>
            </a:r>
            <a:r>
              <a:rPr lang="en-US" altLang="en-US" sz="1700" dirty="0">
                <a:solidFill>
                  <a:srgbClr val="EE7012"/>
                </a:solidFill>
              </a:rPr>
              <a:t/>
            </a:r>
            <a:br>
              <a:rPr lang="en-US" altLang="en-US" sz="1700" dirty="0">
                <a:solidFill>
                  <a:srgbClr val="EE7012"/>
                </a:solidFill>
              </a:rPr>
            </a:br>
            <a:r>
              <a:rPr lang="en-US" altLang="en-US" sz="1700" b="1" dirty="0"/>
              <a:t>Director, Program in Transportation</a:t>
            </a:r>
            <a:r>
              <a:rPr lang="en-US" altLang="en-US" sz="1700" b="1" dirty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1700" b="1" dirty="0">
                <a:solidFill>
                  <a:schemeClr val="accent2"/>
                </a:solidFill>
              </a:rPr>
              <a:t>Faculty Chair, PAVE </a:t>
            </a:r>
            <a:endParaRPr lang="en-US" altLang="en-US" sz="17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1700" b="1" dirty="0" smtClean="0">
                <a:solidFill>
                  <a:schemeClr val="accent2"/>
                </a:solidFill>
              </a:rPr>
              <a:t>(</a:t>
            </a:r>
            <a:r>
              <a:rPr lang="en-US" altLang="en-US" sz="1700" b="1" dirty="0">
                <a:solidFill>
                  <a:schemeClr val="accent2"/>
                </a:solidFill>
              </a:rPr>
              <a:t>Princeton Autonomous Vehicle </a:t>
            </a:r>
            <a:r>
              <a:rPr lang="en-US" altLang="en-US" sz="1700" b="1" dirty="0" smtClean="0">
                <a:solidFill>
                  <a:schemeClr val="accent2"/>
                </a:solidFill>
              </a:rPr>
              <a:t>Engineering)</a:t>
            </a:r>
            <a:endParaRPr lang="en-US" altLang="en-US" sz="1700" b="1" i="1" dirty="0">
              <a:solidFill>
                <a:srgbClr val="FF9900"/>
              </a:solidFill>
            </a:endParaRPr>
          </a:p>
          <a:p>
            <a:endParaRPr lang="en-US" altLang="en-US" sz="1700" b="1" i="1" dirty="0" smtClean="0">
              <a:solidFill>
                <a:srgbClr val="FF9900"/>
              </a:solidFill>
            </a:endParaRPr>
          </a:p>
          <a:p>
            <a:endParaRPr lang="en-US" altLang="en-US" sz="1700" b="1" i="1" dirty="0">
              <a:solidFill>
                <a:srgbClr val="FF9900"/>
              </a:solidFill>
            </a:endParaRPr>
          </a:p>
          <a:p>
            <a:r>
              <a:rPr lang="en-US" altLang="en-US" sz="1700" b="1" i="1" dirty="0" smtClean="0">
                <a:solidFill>
                  <a:srgbClr val="FF9900"/>
                </a:solidFill>
              </a:rPr>
              <a:t>Princeton                      University</a:t>
            </a:r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232033" y="3291611"/>
            <a:ext cx="1447800" cy="1038542"/>
            <a:chOff x="3460749" y="-990600"/>
            <a:chExt cx="4196454" cy="3019742"/>
          </a:xfrm>
        </p:grpSpPr>
        <p:pic>
          <p:nvPicPr>
            <p:cNvPr id="4098" name="Picture 2" descr="Fort Monmouth Economic Revitalization Authority.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750" y="-374753"/>
              <a:ext cx="4196453" cy="2403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Fort Mounmouth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749" y="-990600"/>
              <a:ext cx="4194073" cy="371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Economic Revitalization Authority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749" y="-619125"/>
              <a:ext cx="4194073" cy="275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C:\Users\alaink\AppData\Local\Temp\UofMinnAutomatedHighways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3928333"/>
            <a:ext cx="2521926" cy="21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32" y="4361908"/>
            <a:ext cx="1447800" cy="587354"/>
          </a:xfrm>
          <a:prstGeom prst="rect">
            <a:avLst/>
          </a:prstGeom>
        </p:spPr>
      </p:pic>
      <p:pic>
        <p:nvPicPr>
          <p:cNvPr id="16" name="Picture 17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6" y="4949262"/>
            <a:ext cx="1427954" cy="101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27"/>
          <p:cNvSpPr txBox="1">
            <a:spLocks noChangeArrowheads="1"/>
          </p:cNvSpPr>
          <p:nvPr/>
        </p:nvSpPr>
        <p:spPr bwMode="auto">
          <a:xfrm>
            <a:off x="895006" y="5616394"/>
            <a:ext cx="167978" cy="22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-93257" y="446263"/>
            <a:ext cx="9143999" cy="1953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Average Vehicle Occupancy (AVO) Analysis </a:t>
            </a:r>
          </a:p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of aTaxis </a:t>
            </a:r>
          </a:p>
          <a:p>
            <a:r>
              <a:rPr lang="en-US" sz="3600" b="1" dirty="0" smtClean="0"/>
              <a:t>Throughout New Jersey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75" y="4806980"/>
            <a:ext cx="571500" cy="648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05200" y="61722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November 14, 2016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49594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787525" y="2797175"/>
            <a:ext cx="3470275" cy="768350"/>
          </a:xfrm>
          <a:prstGeom prst="straightConnector1">
            <a:avLst/>
          </a:prstGeom>
          <a:ln w="76200">
            <a:solidFill>
              <a:srgbClr val="0AFC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5-Point Star 86"/>
          <p:cNvSpPr/>
          <p:nvPr/>
        </p:nvSpPr>
        <p:spPr>
          <a:xfrm>
            <a:off x="5219700" y="2746375"/>
            <a:ext cx="76200" cy="7302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5-Point Star 89"/>
          <p:cNvSpPr/>
          <p:nvPr/>
        </p:nvSpPr>
        <p:spPr>
          <a:xfrm>
            <a:off x="1658938" y="3487738"/>
            <a:ext cx="152400" cy="133350"/>
          </a:xfrm>
          <a:prstGeom prst="star5">
            <a:avLst/>
          </a:prstGeom>
          <a:solidFill>
            <a:srgbClr val="FF00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991100" y="2751138"/>
            <a:ext cx="457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P</a:t>
            </a:r>
            <a:r>
              <a:rPr lang="en-US" b="1" baseline="-25000" dirty="0">
                <a:solidFill>
                  <a:srgbClr val="FFFF00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57351" name="TextBox 114"/>
          <p:cNvSpPr txBox="1">
            <a:spLocks noChangeArrowheads="1"/>
          </p:cNvSpPr>
          <p:nvPr/>
        </p:nvSpPr>
        <p:spPr bwMode="auto">
          <a:xfrm>
            <a:off x="1398588" y="3441700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2F2F2"/>
                </a:solidFill>
              </a:rPr>
              <a:t>O</a:t>
            </a:r>
            <a:endParaRPr lang="en-US" altLang="en-US" sz="1800" b="1" baseline="-25000">
              <a:solidFill>
                <a:srgbClr val="FFFF00"/>
              </a:solidFill>
            </a:endParaRPr>
          </a:p>
        </p:txBody>
      </p:sp>
      <p:cxnSp>
        <p:nvCxnSpPr>
          <p:cNvPr id="135" name="Straight Arrow Connector 134"/>
          <p:cNvCxnSpPr/>
          <p:nvPr/>
        </p:nvCxnSpPr>
        <p:spPr>
          <a:xfrm flipV="1">
            <a:off x="1781175" y="2819400"/>
            <a:ext cx="3468688" cy="76835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V="1">
            <a:off x="1752600" y="2819400"/>
            <a:ext cx="3470275" cy="76835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1939499" y="159603"/>
            <a:ext cx="5341206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Common Destination (CD)</a:t>
            </a:r>
          </a:p>
          <a:p>
            <a:pPr algn="ctr" eaLnBrk="1" hangingPunct="1">
              <a:defRPr/>
            </a:pPr>
            <a:r>
              <a:rPr lang="en-US" altLang="en-US" sz="2400" b="1" dirty="0" smtClean="0">
                <a:solidFill>
                  <a:schemeClr val="bg1"/>
                </a:solidFill>
              </a:rPr>
              <a:t>CD=1p:  Pixel -&gt; Pixel (p-&gt;p) Ride-sharing</a:t>
            </a:r>
            <a:endParaRPr lang="en-US" alt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522663" y="5910263"/>
            <a:ext cx="2139950" cy="584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b="1" smtClean="0">
                <a:solidFill>
                  <a:srgbClr val="000000"/>
                </a:solidFill>
              </a:rPr>
              <a:t>TripMiles</a:t>
            </a:r>
            <a:r>
              <a:rPr lang="en-US" altLang="en-US" sz="1600" smtClean="0">
                <a:solidFill>
                  <a:srgbClr val="000000"/>
                </a:solidFill>
              </a:rPr>
              <a:t> = </a:t>
            </a:r>
            <a:r>
              <a:rPr lang="en-US" altLang="en-US" sz="1600" b="1" i="1" smtClean="0">
                <a:solidFill>
                  <a:srgbClr val="000000"/>
                </a:solidFill>
              </a:rPr>
              <a:t>L</a:t>
            </a:r>
          </a:p>
          <a:p>
            <a:pPr eaLnBrk="1" hangingPunct="1">
              <a:defRPr/>
            </a:pPr>
            <a:endParaRPr lang="en-US" altLang="en-US" sz="1600" b="1" i="1" smtClean="0">
              <a:solidFill>
                <a:srgbClr val="000000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505200" y="5943600"/>
            <a:ext cx="2139950" cy="584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b="1" dirty="0" err="1" smtClean="0">
                <a:solidFill>
                  <a:srgbClr val="000000"/>
                </a:solidFill>
              </a:rPr>
              <a:t>TripMiles</a:t>
            </a:r>
            <a:r>
              <a:rPr lang="en-US" altLang="en-US" sz="1600" dirty="0" smtClean="0">
                <a:solidFill>
                  <a:srgbClr val="000000"/>
                </a:solidFill>
              </a:rPr>
              <a:t> = 2</a:t>
            </a:r>
            <a:r>
              <a:rPr lang="en-US" altLang="en-US" sz="1600" b="1" i="1" dirty="0" smtClean="0">
                <a:solidFill>
                  <a:srgbClr val="000000"/>
                </a:solidFill>
              </a:rPr>
              <a:t>L</a:t>
            </a:r>
          </a:p>
          <a:p>
            <a:pPr eaLnBrk="1" hangingPunct="1">
              <a:defRPr/>
            </a:pPr>
            <a:endParaRPr lang="en-US" altLang="en-US" sz="1600" b="1" i="1" dirty="0" smtClean="0">
              <a:solidFill>
                <a:srgbClr val="000000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505200" y="5943600"/>
            <a:ext cx="2139950" cy="584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b="1" smtClean="0">
                <a:solidFill>
                  <a:srgbClr val="000000"/>
                </a:solidFill>
              </a:rPr>
              <a:t>TripMiles</a:t>
            </a:r>
            <a:r>
              <a:rPr lang="en-US" altLang="en-US" sz="1600" smtClean="0">
                <a:solidFill>
                  <a:srgbClr val="000000"/>
                </a:solidFill>
              </a:rPr>
              <a:t> = 3</a:t>
            </a:r>
            <a:r>
              <a:rPr lang="en-US" altLang="en-US" sz="1600" b="1" i="1" smtClean="0">
                <a:solidFill>
                  <a:srgbClr val="000000"/>
                </a:solidFill>
              </a:rPr>
              <a:t>L</a:t>
            </a:r>
          </a:p>
          <a:p>
            <a:pPr eaLnBrk="1" hangingPunct="1">
              <a:defRPr/>
            </a:pPr>
            <a:endParaRPr lang="en-US" altLang="en-US" sz="1600" b="1" i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2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8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39" grpId="0" animBg="1"/>
      <p:bldP spid="1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787525" y="2797175"/>
            <a:ext cx="3470275" cy="76835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5-Point Star 86"/>
          <p:cNvSpPr/>
          <p:nvPr/>
        </p:nvSpPr>
        <p:spPr>
          <a:xfrm>
            <a:off x="5219700" y="2746375"/>
            <a:ext cx="76200" cy="7302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5-Point Star 89"/>
          <p:cNvSpPr/>
          <p:nvPr/>
        </p:nvSpPr>
        <p:spPr>
          <a:xfrm>
            <a:off x="1658938" y="3487738"/>
            <a:ext cx="152400" cy="133350"/>
          </a:xfrm>
          <a:prstGeom prst="star5">
            <a:avLst/>
          </a:prstGeom>
          <a:solidFill>
            <a:srgbClr val="FF00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991100" y="2751138"/>
            <a:ext cx="457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P</a:t>
            </a:r>
            <a:r>
              <a:rPr lang="en-US" b="1" baseline="-25000" dirty="0">
                <a:solidFill>
                  <a:srgbClr val="FFFF00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58375" name="TextBox 114"/>
          <p:cNvSpPr txBox="1">
            <a:spLocks noChangeArrowheads="1"/>
          </p:cNvSpPr>
          <p:nvPr/>
        </p:nvSpPr>
        <p:spPr bwMode="auto">
          <a:xfrm>
            <a:off x="1398588" y="3441700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2F2F2"/>
                </a:solidFill>
              </a:rPr>
              <a:t>O</a:t>
            </a:r>
            <a:endParaRPr lang="en-US" altLang="en-US" sz="1800" b="1" baseline="-25000">
              <a:solidFill>
                <a:srgbClr val="FFFF00"/>
              </a:solidFill>
            </a:endParaRPr>
          </a:p>
        </p:txBody>
      </p:sp>
      <p:cxnSp>
        <p:nvCxnSpPr>
          <p:cNvPr id="135" name="Straight Arrow Connector 134"/>
          <p:cNvCxnSpPr/>
          <p:nvPr/>
        </p:nvCxnSpPr>
        <p:spPr>
          <a:xfrm flipV="1">
            <a:off x="1735138" y="2797175"/>
            <a:ext cx="3470275" cy="76835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V="1">
            <a:off x="1749425" y="2825750"/>
            <a:ext cx="3470275" cy="76993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09900" y="5791200"/>
            <a:ext cx="3086100" cy="8302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b="1" smtClean="0">
                <a:solidFill>
                  <a:srgbClr val="000000"/>
                </a:solidFill>
              </a:rPr>
              <a:t>PersonMiles</a:t>
            </a:r>
            <a:r>
              <a:rPr lang="en-US" altLang="en-US" sz="1600" smtClean="0">
                <a:solidFill>
                  <a:srgbClr val="000000"/>
                </a:solidFill>
              </a:rPr>
              <a:t> = </a:t>
            </a:r>
            <a:r>
              <a:rPr lang="en-US" altLang="en-US" sz="1600" b="1" smtClean="0">
                <a:solidFill>
                  <a:srgbClr val="000000"/>
                </a:solidFill>
              </a:rPr>
              <a:t>3L</a:t>
            </a:r>
          </a:p>
          <a:p>
            <a:pPr eaLnBrk="1" hangingPunct="1">
              <a:defRPr/>
            </a:pPr>
            <a:endParaRPr lang="en-US" altLang="en-US" sz="1600" b="1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altLang="en-US" sz="1600" b="1" smtClean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9900" y="5791200"/>
            <a:ext cx="3086100" cy="8302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b="1" dirty="0" err="1"/>
              <a:t>PersonMiles</a:t>
            </a:r>
            <a:r>
              <a:rPr lang="en-US" sz="1600" dirty="0"/>
              <a:t> = </a:t>
            </a:r>
            <a:r>
              <a:rPr lang="en-US" sz="1600" b="1" dirty="0"/>
              <a:t>3L</a:t>
            </a:r>
          </a:p>
          <a:p>
            <a:pPr>
              <a:defRPr/>
            </a:pPr>
            <a:r>
              <a:rPr lang="en-US" sz="1600" b="1" dirty="0" err="1"/>
              <a:t>aTaxiMiles</a:t>
            </a:r>
            <a:r>
              <a:rPr lang="en-US" sz="1600" b="1" dirty="0"/>
              <a:t> = L</a:t>
            </a:r>
          </a:p>
          <a:p>
            <a:pPr>
              <a:defRPr/>
            </a:pPr>
            <a:r>
              <a:rPr lang="en-US" sz="1600" b="1" dirty="0"/>
              <a:t>AVO = </a:t>
            </a:r>
            <a:r>
              <a:rPr lang="en-US" sz="1600" b="1" dirty="0" err="1"/>
              <a:t>PersonMiles</a:t>
            </a:r>
            <a:r>
              <a:rPr lang="en-US" sz="1600" b="1" dirty="0"/>
              <a:t>/</a:t>
            </a:r>
            <a:r>
              <a:rPr lang="en-US" sz="1600" b="1" dirty="0" err="1"/>
              <a:t>aTaxiMiles</a:t>
            </a:r>
            <a:r>
              <a:rPr lang="en-US" sz="1600" b="1" dirty="0"/>
              <a:t> = 3</a:t>
            </a:r>
          </a:p>
        </p:txBody>
      </p:sp>
    </p:spTree>
    <p:extLst>
      <p:ext uri="{BB962C8B-B14F-4D97-AF65-F5344CB8AC3E}">
        <p14:creationId xmlns:p14="http://schemas.microsoft.com/office/powerpoint/2010/main" val="311095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8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144463"/>
            <a:ext cx="4062413" cy="670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29400" y="1981200"/>
            <a:ext cx="2454518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b="1" smtClean="0">
                <a:solidFill>
                  <a:srgbClr val="FFFFFF"/>
                </a:solidFill>
              </a:rPr>
              <a:t>NJ Transit </a:t>
            </a:r>
          </a:p>
          <a:p>
            <a:pPr algn="ctr" eaLnBrk="1" hangingPunct="1">
              <a:defRPr/>
            </a:pPr>
            <a:r>
              <a:rPr lang="en-US" altLang="en-US" sz="2400" b="1" smtClean="0">
                <a:solidFill>
                  <a:srgbClr val="FFFFFF"/>
                </a:solidFill>
              </a:rPr>
              <a:t>Train Station </a:t>
            </a:r>
          </a:p>
          <a:p>
            <a:pPr algn="ctr" eaLnBrk="1" hangingPunct="1">
              <a:defRPr/>
            </a:pPr>
            <a:r>
              <a:rPr lang="en-US" altLang="en-US" sz="2400" b="1" smtClean="0">
                <a:solidFill>
                  <a:srgbClr val="FFFFFF"/>
                </a:solidFill>
              </a:rPr>
              <a:t>“Consumer-shed”</a:t>
            </a:r>
          </a:p>
        </p:txBody>
      </p:sp>
    </p:spTree>
    <p:extLst>
      <p:ext uri="{BB962C8B-B14F-4D97-AF65-F5344CB8AC3E}">
        <p14:creationId xmlns:p14="http://schemas.microsoft.com/office/powerpoint/2010/main" val="366696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463" y="10668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1658938" y="3487738"/>
            <a:ext cx="152400" cy="133350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6324" name="TextBox 15"/>
          <p:cNvSpPr txBox="1">
            <a:spLocks noChangeArrowheads="1"/>
          </p:cNvSpPr>
          <p:nvPr/>
        </p:nvSpPr>
        <p:spPr bwMode="auto">
          <a:xfrm>
            <a:off x="1277938" y="3192463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2F2F2"/>
                </a:solidFill>
              </a:rPr>
              <a:t>D</a:t>
            </a:r>
            <a:endParaRPr lang="en-US" altLang="en-US" sz="1800" b="1" baseline="-2500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57935" y="152400"/>
            <a:ext cx="4088427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/>
              <a:t>a PersonTrip from NYC </a:t>
            </a:r>
          </a:p>
          <a:p>
            <a:pPr algn="ctr">
              <a:defRPr/>
            </a:pPr>
            <a:r>
              <a:rPr lang="en-US" sz="1600" b="1" dirty="0"/>
              <a:t>(or PHL or any Pixel containing a Train station)</a:t>
            </a:r>
          </a:p>
        </p:txBody>
      </p:sp>
      <p:grpSp>
        <p:nvGrpSpPr>
          <p:cNvPr id="56328" name="Group 33"/>
          <p:cNvGrpSpPr>
            <a:grpSpLocks/>
          </p:cNvGrpSpPr>
          <p:nvPr/>
        </p:nvGrpSpPr>
        <p:grpSpPr bwMode="auto">
          <a:xfrm>
            <a:off x="7481888" y="350838"/>
            <a:ext cx="671512" cy="646112"/>
            <a:chOff x="5334000" y="2611841"/>
            <a:chExt cx="497006" cy="646331"/>
          </a:xfrm>
        </p:grpSpPr>
        <p:sp>
          <p:nvSpPr>
            <p:cNvPr id="23" name="5-Point Star 22"/>
            <p:cNvSpPr/>
            <p:nvPr/>
          </p:nvSpPr>
          <p:spPr>
            <a:xfrm>
              <a:off x="5334000" y="2904040"/>
              <a:ext cx="39949" cy="68285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6342" name="TextBox 23"/>
            <p:cNvSpPr txBox="1">
              <a:spLocks noChangeArrowheads="1"/>
            </p:cNvSpPr>
            <p:nvPr/>
          </p:nvSpPr>
          <p:spPr bwMode="auto">
            <a:xfrm>
              <a:off x="5373806" y="2611841"/>
              <a:ext cx="457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NYC</a:t>
              </a:r>
              <a:endParaRPr lang="en-US" altLang="en-US" sz="1800" b="1" baseline="-25000"/>
            </a:p>
          </p:txBody>
        </p:sp>
      </p:grpSp>
      <p:cxnSp>
        <p:nvCxnSpPr>
          <p:cNvPr id="27" name="Straight Arrow Connector 26"/>
          <p:cNvCxnSpPr>
            <a:endCxn id="20" idx="1"/>
          </p:cNvCxnSpPr>
          <p:nvPr/>
        </p:nvCxnSpPr>
        <p:spPr>
          <a:xfrm>
            <a:off x="1787525" y="3565525"/>
            <a:ext cx="2622550" cy="19050"/>
          </a:xfrm>
          <a:prstGeom prst="straightConnector1">
            <a:avLst/>
          </a:prstGeom>
          <a:ln w="762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735138" y="673100"/>
            <a:ext cx="5705475" cy="2892425"/>
          </a:xfrm>
          <a:prstGeom prst="straightConnector1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181475" y="3214688"/>
            <a:ext cx="3240088" cy="889000"/>
            <a:chOff x="4180930" y="3214665"/>
            <a:chExt cx="3240596" cy="888467"/>
          </a:xfrm>
        </p:grpSpPr>
        <p:sp>
          <p:nvSpPr>
            <p:cNvPr id="56338" name="TextBox 2"/>
            <p:cNvSpPr txBox="1">
              <a:spLocks noChangeArrowheads="1"/>
            </p:cNvSpPr>
            <p:nvPr/>
          </p:nvSpPr>
          <p:spPr bwMode="auto">
            <a:xfrm>
              <a:off x="4180930" y="3214665"/>
              <a:ext cx="457272" cy="369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2F2F2"/>
                  </a:solidFill>
                </a:rPr>
                <a:t>O</a:t>
              </a:r>
              <a:endParaRPr lang="en-US" altLang="en-US" sz="1800" b="1" baseline="-25000">
                <a:solidFill>
                  <a:srgbClr val="FFFF00"/>
                </a:solidFill>
              </a:endParaRPr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4409566" y="3555772"/>
              <a:ext cx="76212" cy="72981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40" name="TextBox 34"/>
            <p:cNvSpPr txBox="1">
              <a:spLocks noChangeArrowheads="1"/>
            </p:cNvSpPr>
            <p:nvPr/>
          </p:nvSpPr>
          <p:spPr bwMode="auto">
            <a:xfrm>
              <a:off x="4439734" y="3733466"/>
              <a:ext cx="2981792" cy="369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2F2F2"/>
                  </a:solidFill>
                </a:rPr>
                <a:t>Princeton Train Station</a:t>
              </a:r>
              <a:endParaRPr lang="en-US" altLang="en-US" sz="1800" b="1" baseline="-25000">
                <a:solidFill>
                  <a:srgbClr val="FFFF00"/>
                </a:solidFill>
              </a:endParaRPr>
            </a:p>
          </p:txBody>
        </p:sp>
      </p:grpSp>
      <p:cxnSp>
        <p:nvCxnSpPr>
          <p:cNvPr id="11" name="Straight Arrow Connector 10"/>
          <p:cNvCxnSpPr>
            <a:stCxn id="20" idx="4"/>
          </p:cNvCxnSpPr>
          <p:nvPr/>
        </p:nvCxnSpPr>
        <p:spPr>
          <a:xfrm flipV="1">
            <a:off x="4486275" y="673100"/>
            <a:ext cx="2995613" cy="291147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 rot="-2657156">
            <a:off x="4781550" y="1985963"/>
            <a:ext cx="2981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NJ Transit Rail Line to NYC, next Departure</a:t>
            </a:r>
            <a:endParaRPr lang="en-US" altLang="en-US" sz="1800" b="1" baseline="-25000">
              <a:solidFill>
                <a:schemeClr val="bg1"/>
              </a:solidFill>
            </a:endParaRPr>
          </a:p>
        </p:txBody>
      </p:sp>
      <p:sp>
        <p:nvSpPr>
          <p:cNvPr id="56334" name="TextBox 28"/>
          <p:cNvSpPr txBox="1">
            <a:spLocks noChangeArrowheads="1"/>
          </p:cNvSpPr>
          <p:nvPr/>
        </p:nvSpPr>
        <p:spPr bwMode="auto">
          <a:xfrm>
            <a:off x="2286000" y="3629025"/>
            <a:ext cx="1106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2F2F2"/>
                </a:solidFill>
              </a:rPr>
              <a:t>aTaxiTrip</a:t>
            </a:r>
            <a:endParaRPr lang="en-US" altLang="en-US" sz="1800" b="1" baseline="-2500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77712" y="162081"/>
            <a:ext cx="5949577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33CCFF"/>
                </a:solidFill>
              </a:rPr>
              <a:t>An aTaxiTrip </a:t>
            </a:r>
          </a:p>
          <a:p>
            <a:pPr algn="ctr">
              <a:defRPr/>
            </a:pPr>
            <a:r>
              <a:rPr lang="en-US" sz="1600" b="1" dirty="0"/>
              <a:t>{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oYpixel, oXpixel, TrainArrivalTime</a:t>
            </a:r>
            <a:r>
              <a:rPr lang="en-US" sz="1600" dirty="0"/>
              <a:t>, </a:t>
            </a:r>
            <a:r>
              <a:rPr lang="en-US" sz="1600" b="1" dirty="0">
                <a:solidFill>
                  <a:srgbClr val="FFFF00"/>
                </a:solidFill>
              </a:rPr>
              <a:t>dYpixel, dXpixel, Exected: dTime</a:t>
            </a:r>
            <a:r>
              <a:rPr lang="en-US" sz="1600" b="1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8557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5-Point Star 89"/>
          <p:cNvSpPr/>
          <p:nvPr/>
        </p:nvSpPr>
        <p:spPr>
          <a:xfrm>
            <a:off x="1658938" y="3487738"/>
            <a:ext cx="152400" cy="133350"/>
          </a:xfrm>
          <a:prstGeom prst="star5">
            <a:avLst/>
          </a:prstGeom>
          <a:solidFill>
            <a:srgbClr val="FF00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87525" y="2746375"/>
            <a:ext cx="3660775" cy="819148"/>
            <a:chOff x="1787525" y="2746375"/>
            <a:chExt cx="3660775" cy="819148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V="1">
              <a:off x="1787525" y="2797173"/>
              <a:ext cx="3470275" cy="76835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5-Point Star 86"/>
            <p:cNvSpPr/>
            <p:nvPr/>
          </p:nvSpPr>
          <p:spPr>
            <a:xfrm>
              <a:off x="5219700" y="2746375"/>
              <a:ext cx="76200" cy="73025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991100" y="2751138"/>
              <a:ext cx="4572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  <a:cs typeface="Arial" pitchFamily="34" charset="0"/>
                </a:rPr>
                <a:t>P</a:t>
              </a:r>
              <a:r>
                <a:rPr lang="en-US" b="1" baseline="-25000" dirty="0">
                  <a:solidFill>
                    <a:srgbClr val="FFFF00"/>
                  </a:solidFill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5463" y="3608388"/>
            <a:ext cx="1249362" cy="1500187"/>
            <a:chOff x="525463" y="3608388"/>
            <a:chExt cx="1249362" cy="1500187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609600" y="3608388"/>
              <a:ext cx="1165225" cy="103505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5-Point Star 107"/>
            <p:cNvSpPr/>
            <p:nvPr/>
          </p:nvSpPr>
          <p:spPr>
            <a:xfrm>
              <a:off x="533400" y="4652963"/>
              <a:ext cx="76200" cy="71437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25463" y="4738688"/>
              <a:ext cx="4572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  <a:cs typeface="Arial" pitchFamily="34" charset="0"/>
                </a:rPr>
                <a:t>P</a:t>
              </a:r>
              <a:r>
                <a:rPr lang="en-US" b="1" baseline="-25000" dirty="0" smtClean="0">
                  <a:solidFill>
                    <a:srgbClr val="FFFF00"/>
                  </a:solidFill>
                  <a:cs typeface="Arial" pitchFamily="34" charset="0"/>
                </a:rPr>
                <a:t>1</a:t>
              </a:r>
              <a:endParaRPr lang="en-US" b="1" baseline="-25000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</p:grpSp>
      <p:sp>
        <p:nvSpPr>
          <p:cNvPr id="59419" name="TextBox 114"/>
          <p:cNvSpPr txBox="1">
            <a:spLocks noChangeArrowheads="1"/>
          </p:cNvSpPr>
          <p:nvPr/>
        </p:nvSpPr>
        <p:spPr bwMode="auto">
          <a:xfrm>
            <a:off x="1398588" y="3441700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2F2F2"/>
                </a:solidFill>
              </a:rPr>
              <a:t>O</a:t>
            </a:r>
            <a:endParaRPr lang="en-US" altLang="en-US" sz="1800" b="1" baseline="-25000">
              <a:solidFill>
                <a:srgbClr val="FFFF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254489" y="304800"/>
            <a:ext cx="4711226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b="1" dirty="0" smtClean="0">
                <a:solidFill>
                  <a:schemeClr val="bg1"/>
                </a:solidFill>
              </a:rPr>
              <a:t>CD= 2p: Pixel -&gt;2Pixels Ride-sharing</a:t>
            </a:r>
            <a:endParaRPr lang="en-US" altLang="en-US" sz="1600" b="1" dirty="0" smtClean="0">
              <a:solidFill>
                <a:schemeClr val="bg1"/>
              </a:solidFill>
            </a:endParaRPr>
          </a:p>
        </p:txBody>
      </p:sp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9513" y="5805488"/>
            <a:ext cx="16144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41769" y="2656550"/>
            <a:ext cx="3168816" cy="28007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Scenario:  L</a:t>
            </a:r>
            <a:r>
              <a:rPr lang="en-US" sz="1600" baseline="-25000" dirty="0" smtClean="0"/>
              <a:t>0-&gt;1 </a:t>
            </a:r>
            <a:r>
              <a:rPr lang="en-US" sz="1600" u="sng" dirty="0" smtClean="0"/>
              <a:t>&lt;</a:t>
            </a:r>
            <a:r>
              <a:rPr lang="en-US" sz="1600" dirty="0" smtClean="0"/>
              <a:t> L</a:t>
            </a:r>
            <a:r>
              <a:rPr lang="en-US" sz="1600" baseline="-25000" dirty="0" smtClean="0"/>
              <a:t>0-&gt;2</a:t>
            </a:r>
          </a:p>
          <a:p>
            <a:r>
              <a:rPr lang="en-US" sz="1600" dirty="0" smtClean="0"/>
              <a:t>Service Constraint: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{L</a:t>
            </a:r>
            <a:r>
              <a:rPr lang="en-US" sz="1600" baseline="-25000" dirty="0" smtClean="0">
                <a:solidFill>
                  <a:srgbClr val="FF0000"/>
                </a:solidFill>
              </a:rPr>
              <a:t>0-&gt;1-&gt;2 </a:t>
            </a:r>
            <a:r>
              <a:rPr lang="en-US" sz="1600" dirty="0" smtClean="0">
                <a:solidFill>
                  <a:srgbClr val="FF0000"/>
                </a:solidFill>
              </a:rPr>
              <a:t>/</a:t>
            </a:r>
            <a:r>
              <a:rPr lang="en-US" sz="1600" dirty="0">
                <a:solidFill>
                  <a:srgbClr val="FF0000"/>
                </a:solidFill>
              </a:rPr>
              <a:t> L</a:t>
            </a:r>
            <a:r>
              <a:rPr lang="en-US" sz="1600" baseline="-25000" dirty="0">
                <a:solidFill>
                  <a:srgbClr val="FF0000"/>
                </a:solidFill>
              </a:rPr>
              <a:t>0-&gt;</a:t>
            </a:r>
            <a:r>
              <a:rPr lang="en-US" sz="1600" baseline="-25000" dirty="0" smtClean="0">
                <a:solidFill>
                  <a:srgbClr val="FF0000"/>
                </a:solidFill>
              </a:rPr>
              <a:t>2</a:t>
            </a:r>
            <a:r>
              <a:rPr lang="en-US" sz="1600" dirty="0" smtClean="0">
                <a:solidFill>
                  <a:srgbClr val="FF0000"/>
                </a:solidFill>
              </a:rPr>
              <a:t>} -1 </a:t>
            </a:r>
            <a:r>
              <a:rPr lang="en-US" sz="1600" u="sng" dirty="0" smtClean="0">
                <a:solidFill>
                  <a:srgbClr val="FF0000"/>
                </a:solidFill>
              </a:rPr>
              <a:t>&lt;</a:t>
            </a:r>
            <a:r>
              <a:rPr lang="en-US" sz="1600" dirty="0" smtClean="0">
                <a:solidFill>
                  <a:srgbClr val="FF0000"/>
                </a:solidFill>
              </a:rPr>
              <a:t>  MaxCircuity</a:t>
            </a:r>
          </a:p>
          <a:p>
            <a:r>
              <a:rPr lang="en-US" sz="1100" dirty="0" smtClean="0"/>
              <a:t>MaxCircuity is a service parameter; (say 0.2 or 0.3)</a:t>
            </a:r>
          </a:p>
          <a:p>
            <a:endParaRPr lang="en-US" sz="1100" dirty="0"/>
          </a:p>
          <a:p>
            <a:r>
              <a:rPr lang="en-US" sz="1600" dirty="0" smtClean="0"/>
              <a:t>Improve Ride-Share constraint:</a:t>
            </a:r>
          </a:p>
          <a:p>
            <a:r>
              <a:rPr lang="en-US" sz="1600" dirty="0" smtClean="0"/>
              <a:t> </a:t>
            </a:r>
            <a:r>
              <a:rPr lang="en-US" sz="1200" dirty="0" smtClean="0"/>
              <a:t>(AVO</a:t>
            </a:r>
            <a:r>
              <a:rPr lang="en-US" sz="1200" baseline="-25000" dirty="0" smtClean="0"/>
              <a:t>Rideshare</a:t>
            </a:r>
            <a:r>
              <a:rPr lang="en-US" sz="1200" dirty="0" smtClean="0"/>
              <a:t> &gt; AVO</a:t>
            </a:r>
            <a:r>
              <a:rPr lang="en-US" sz="1200" baseline="-25000" dirty="0" smtClean="0"/>
              <a:t>Alone </a:t>
            </a:r>
            <a:r>
              <a:rPr lang="en-US" sz="1200" dirty="0" smtClean="0"/>
              <a:t>)</a:t>
            </a:r>
          </a:p>
          <a:p>
            <a:r>
              <a:rPr lang="en-US" sz="1400" dirty="0" smtClean="0"/>
              <a:t>{N</a:t>
            </a:r>
            <a:r>
              <a:rPr lang="en-US" sz="1400" baseline="-25000" dirty="0" smtClean="0"/>
              <a:t>0-</a:t>
            </a:r>
            <a:r>
              <a:rPr lang="en-US" sz="1400" baseline="-25000" dirty="0"/>
              <a:t>&gt;1 </a:t>
            </a:r>
            <a:r>
              <a:rPr lang="en-US" sz="1400" dirty="0"/>
              <a:t>* L</a:t>
            </a:r>
            <a:r>
              <a:rPr lang="en-US" sz="1400" baseline="-25000" dirty="0"/>
              <a:t>0-&gt;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 + N</a:t>
            </a:r>
            <a:r>
              <a:rPr lang="en-US" sz="1400" baseline="-25000" dirty="0" smtClean="0"/>
              <a:t>0-&gt;2 </a:t>
            </a:r>
            <a:r>
              <a:rPr lang="en-US" sz="1400" dirty="0" smtClean="0"/>
              <a:t>* L</a:t>
            </a:r>
            <a:r>
              <a:rPr lang="en-US" sz="1400" baseline="-25000" dirty="0" smtClean="0"/>
              <a:t>0-&gt;2</a:t>
            </a:r>
            <a:r>
              <a:rPr lang="en-US" sz="1400" dirty="0" smtClean="0"/>
              <a:t>} / {</a:t>
            </a:r>
            <a:r>
              <a:rPr lang="en-US" sz="1400" dirty="0"/>
              <a:t>L</a:t>
            </a:r>
            <a:r>
              <a:rPr lang="en-US" sz="1400" baseline="-25000" dirty="0"/>
              <a:t>0-&gt;1-&gt;2 </a:t>
            </a:r>
            <a:r>
              <a:rPr lang="en-US" sz="1400" dirty="0" smtClean="0"/>
              <a:t>}</a:t>
            </a:r>
          </a:p>
          <a:p>
            <a:pPr algn="ctr"/>
            <a:r>
              <a:rPr lang="en-US" sz="1400" b="1" dirty="0" smtClean="0"/>
              <a:t>&gt;</a:t>
            </a:r>
          </a:p>
          <a:p>
            <a:r>
              <a:rPr lang="en-US" sz="1400" dirty="0" smtClean="0"/>
              <a:t>{</a:t>
            </a:r>
            <a:r>
              <a:rPr lang="en-US" sz="1400" dirty="0"/>
              <a:t>N</a:t>
            </a:r>
            <a:r>
              <a:rPr lang="en-US" sz="1400" baseline="-25000" dirty="0"/>
              <a:t>0-&gt;1 </a:t>
            </a:r>
            <a:r>
              <a:rPr lang="en-US" sz="1400" dirty="0"/>
              <a:t>* L</a:t>
            </a:r>
            <a:r>
              <a:rPr lang="en-US" sz="1400" baseline="-25000" dirty="0"/>
              <a:t>0-&gt;</a:t>
            </a:r>
            <a:r>
              <a:rPr lang="en-US" sz="1400" baseline="-25000" dirty="0" smtClean="0"/>
              <a:t>1</a:t>
            </a:r>
            <a:r>
              <a:rPr lang="en-US" sz="1400" dirty="0"/>
              <a:t> </a:t>
            </a:r>
            <a:r>
              <a:rPr lang="en-US" sz="1400" dirty="0" smtClean="0"/>
              <a:t>+ </a:t>
            </a:r>
            <a:r>
              <a:rPr lang="en-US" sz="1400" dirty="0"/>
              <a:t>N</a:t>
            </a:r>
            <a:r>
              <a:rPr lang="en-US" sz="1400" baseline="-25000" dirty="0"/>
              <a:t>0-&gt;2 </a:t>
            </a:r>
            <a:r>
              <a:rPr lang="en-US" sz="1400" dirty="0"/>
              <a:t>* L</a:t>
            </a:r>
            <a:r>
              <a:rPr lang="en-US" sz="1400" baseline="-25000" dirty="0"/>
              <a:t>0-&gt;2</a:t>
            </a:r>
            <a:r>
              <a:rPr lang="en-US" sz="1400" dirty="0"/>
              <a:t>}</a:t>
            </a:r>
            <a:r>
              <a:rPr lang="en-US" sz="1400" dirty="0" smtClean="0"/>
              <a:t> /</a:t>
            </a:r>
            <a:r>
              <a:rPr lang="en-US" sz="1400" dirty="0"/>
              <a:t> {L</a:t>
            </a:r>
            <a:r>
              <a:rPr lang="en-US" sz="1400" baseline="-25000" dirty="0"/>
              <a:t>0-&gt;1</a:t>
            </a:r>
            <a:r>
              <a:rPr lang="en-US" sz="1400" dirty="0"/>
              <a:t> + L</a:t>
            </a:r>
            <a:r>
              <a:rPr lang="en-US" sz="1400" baseline="-25000" dirty="0"/>
              <a:t>0-&gt;2</a:t>
            </a:r>
            <a:r>
              <a:rPr lang="en-US" sz="1400" dirty="0"/>
              <a:t>} </a:t>
            </a:r>
            <a:endParaRPr lang="en-US" sz="1400" dirty="0" smtClean="0"/>
          </a:p>
          <a:p>
            <a:r>
              <a:rPr lang="en-US" sz="1200" dirty="0" smtClean="0"/>
              <a:t>Numerators are identical; Therefore:</a:t>
            </a:r>
          </a:p>
          <a:p>
            <a:r>
              <a:rPr lang="en-US" sz="1600" dirty="0">
                <a:solidFill>
                  <a:srgbClr val="FF0000"/>
                </a:solidFill>
              </a:rPr>
              <a:t>{L</a:t>
            </a:r>
            <a:r>
              <a:rPr lang="en-US" sz="1600" baseline="-25000" dirty="0">
                <a:solidFill>
                  <a:srgbClr val="FF0000"/>
                </a:solidFill>
              </a:rPr>
              <a:t>0-&gt;1</a:t>
            </a:r>
            <a:r>
              <a:rPr lang="en-US" sz="1600" dirty="0">
                <a:solidFill>
                  <a:srgbClr val="FF0000"/>
                </a:solidFill>
              </a:rPr>
              <a:t> + L</a:t>
            </a:r>
            <a:r>
              <a:rPr lang="en-US" sz="1600" baseline="-25000" dirty="0">
                <a:solidFill>
                  <a:srgbClr val="FF0000"/>
                </a:solidFill>
              </a:rPr>
              <a:t>0-&gt;2</a:t>
            </a:r>
            <a:r>
              <a:rPr lang="en-US" sz="1600" dirty="0" smtClean="0">
                <a:solidFill>
                  <a:srgbClr val="FF0000"/>
                </a:solidFill>
              </a:rPr>
              <a:t>} &gt; </a:t>
            </a:r>
            <a:r>
              <a:rPr lang="en-US" sz="1600" dirty="0">
                <a:solidFill>
                  <a:srgbClr val="FF0000"/>
                </a:solidFill>
              </a:rPr>
              <a:t>L</a:t>
            </a:r>
            <a:r>
              <a:rPr lang="en-US" sz="1600" baseline="-25000" dirty="0">
                <a:solidFill>
                  <a:srgbClr val="FF0000"/>
                </a:solidFill>
              </a:rPr>
              <a:t>0-&gt;1-&gt;2 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/>
              <a:t>Independent of N</a:t>
            </a:r>
          </a:p>
        </p:txBody>
      </p:sp>
    </p:spTree>
    <p:extLst>
      <p:ext uri="{BB962C8B-B14F-4D97-AF65-F5344CB8AC3E}">
        <p14:creationId xmlns:p14="http://schemas.microsoft.com/office/powerpoint/2010/main" val="73169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" y="995948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5-Point Star 89"/>
          <p:cNvSpPr/>
          <p:nvPr/>
        </p:nvSpPr>
        <p:spPr>
          <a:xfrm>
            <a:off x="1658938" y="3487738"/>
            <a:ext cx="152400" cy="133350"/>
          </a:xfrm>
          <a:prstGeom prst="star5">
            <a:avLst/>
          </a:prstGeom>
          <a:solidFill>
            <a:srgbClr val="FF00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92263" y="1873250"/>
            <a:ext cx="3856037" cy="3500438"/>
            <a:chOff x="1592263" y="1873250"/>
            <a:chExt cx="3856037" cy="3500438"/>
          </a:xfrm>
        </p:grpSpPr>
        <p:grpSp>
          <p:nvGrpSpPr>
            <p:cNvPr id="59398" name="Group 70"/>
            <p:cNvGrpSpPr>
              <a:grpSpLocks/>
            </p:cNvGrpSpPr>
            <p:nvPr/>
          </p:nvGrpSpPr>
          <p:grpSpPr bwMode="auto">
            <a:xfrm>
              <a:off x="1592263" y="1873250"/>
              <a:ext cx="3665537" cy="3500438"/>
              <a:chOff x="1592267" y="1904403"/>
              <a:chExt cx="3665533" cy="3469375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 flipV="1">
                <a:off x="1787529" y="2820129"/>
                <a:ext cx="3470271" cy="761532"/>
              </a:xfrm>
              <a:prstGeom prst="straightConnector1">
                <a:avLst/>
              </a:prstGeom>
              <a:ln w="762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454" name="Group 49"/>
              <p:cNvGrpSpPr>
                <a:grpSpLocks/>
              </p:cNvGrpSpPr>
              <p:nvPr/>
            </p:nvGrpSpPr>
            <p:grpSpPr bwMode="auto">
              <a:xfrm rot="4440606">
                <a:off x="-58260" y="3554930"/>
                <a:ext cx="3469375" cy="168322"/>
                <a:chOff x="2702825" y="677839"/>
                <a:chExt cx="3469375" cy="168322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>
                  <a:off x="2699705" y="681903"/>
                  <a:ext cx="324123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3656263" y="677887"/>
                  <a:ext cx="228144" cy="1524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2710895" y="687177"/>
                  <a:ext cx="229718" cy="1524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3193106" y="677741"/>
                  <a:ext cx="228145" cy="1524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5026052" y="690765"/>
                  <a:ext cx="228145" cy="15081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4084390" y="697629"/>
                  <a:ext cx="228145" cy="1524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4565493" y="686449"/>
                  <a:ext cx="228145" cy="1524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5939188" y="679021"/>
                  <a:ext cx="228145" cy="1524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5479492" y="678225"/>
                  <a:ext cx="228144" cy="1524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7" name="5-Point Star 86"/>
            <p:cNvSpPr/>
            <p:nvPr/>
          </p:nvSpPr>
          <p:spPr>
            <a:xfrm>
              <a:off x="5219700" y="2746375"/>
              <a:ext cx="76200" cy="73025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991100" y="2751138"/>
              <a:ext cx="4572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cs typeface="Arial" pitchFamily="34" charset="0"/>
                </a:rPr>
                <a:t>P</a:t>
              </a:r>
              <a:r>
                <a:rPr lang="en-US" b="1" baseline="-25000" dirty="0">
                  <a:solidFill>
                    <a:srgbClr val="FFFF00"/>
                  </a:solidFill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11300" y="1535113"/>
            <a:ext cx="6985000" cy="3455987"/>
            <a:chOff x="1511300" y="1535113"/>
            <a:chExt cx="6985000" cy="3455987"/>
          </a:xfrm>
        </p:grpSpPr>
        <p:grpSp>
          <p:nvGrpSpPr>
            <p:cNvPr id="59397" name="Group 83"/>
            <p:cNvGrpSpPr>
              <a:grpSpLocks/>
            </p:cNvGrpSpPr>
            <p:nvPr/>
          </p:nvGrpSpPr>
          <p:grpSpPr bwMode="auto">
            <a:xfrm rot="-380562">
              <a:off x="1511300" y="1535113"/>
              <a:ext cx="6469063" cy="3455987"/>
              <a:chOff x="1878524" y="-816301"/>
              <a:chExt cx="6469907" cy="3456296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rot="380562" flipV="1">
                <a:off x="2152014" y="462087"/>
                <a:ext cx="6193646" cy="792233"/>
              </a:xfrm>
              <a:prstGeom prst="straightConnector1">
                <a:avLst/>
              </a:prstGeom>
              <a:ln w="762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465" name="Group 29"/>
              <p:cNvGrpSpPr>
                <a:grpSpLocks/>
              </p:cNvGrpSpPr>
              <p:nvPr/>
            </p:nvGrpSpPr>
            <p:grpSpPr bwMode="auto">
              <a:xfrm rot="5141489">
                <a:off x="411254" y="650969"/>
                <a:ext cx="3456296" cy="521756"/>
                <a:chOff x="2715904" y="380332"/>
                <a:chExt cx="3456296" cy="521756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 rot="16839073">
                  <a:off x="4069823" y="-943564"/>
                  <a:ext cx="525530" cy="317052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3651919" y="677872"/>
                  <a:ext cx="228620" cy="15242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2706525" y="687481"/>
                  <a:ext cx="228620" cy="15400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3186710" y="677616"/>
                  <a:ext cx="228620" cy="15242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5023648" y="685455"/>
                  <a:ext cx="228620" cy="15242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4080548" y="692251"/>
                  <a:ext cx="228620" cy="15242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4558292" y="685185"/>
                  <a:ext cx="228620" cy="15400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5936515" y="676205"/>
                  <a:ext cx="228620" cy="15242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5471307" y="675949"/>
                  <a:ext cx="228620" cy="15242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8" name="5-Point Star 87"/>
            <p:cNvSpPr/>
            <p:nvPr/>
          </p:nvSpPr>
          <p:spPr>
            <a:xfrm>
              <a:off x="8001000" y="2743200"/>
              <a:ext cx="76200" cy="71438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8039100" y="2611438"/>
              <a:ext cx="4572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cs typeface="Arial" pitchFamily="34" charset="0"/>
                </a:rPr>
                <a:t>P</a:t>
              </a:r>
              <a:r>
                <a:rPr lang="en-US" b="1" baseline="-25000" dirty="0">
                  <a:solidFill>
                    <a:srgbClr val="FFFF00"/>
                  </a:solidFill>
                  <a:cs typeface="Arial" pitchFamily="34" charset="0"/>
                </a:rPr>
                <a:t>5</a:t>
              </a:r>
            </a:p>
          </p:txBody>
        </p:sp>
      </p:grpSp>
      <p:sp>
        <p:nvSpPr>
          <p:cNvPr id="59419" name="TextBox 114"/>
          <p:cNvSpPr txBox="1">
            <a:spLocks noChangeArrowheads="1"/>
          </p:cNvSpPr>
          <p:nvPr/>
        </p:nvSpPr>
        <p:spPr bwMode="auto">
          <a:xfrm>
            <a:off x="1398588" y="3441700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2F2F2"/>
                </a:solidFill>
              </a:rPr>
              <a:t>O</a:t>
            </a:r>
            <a:endParaRPr lang="en-US" altLang="en-US" sz="1800" b="1" baseline="-25000">
              <a:solidFill>
                <a:srgbClr val="FFFF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25534" y="1447005"/>
            <a:ext cx="5362629" cy="3468688"/>
            <a:chOff x="1525534" y="1447005"/>
            <a:chExt cx="5362629" cy="3468688"/>
          </a:xfrm>
        </p:grpSpPr>
        <p:grpSp>
          <p:nvGrpSpPr>
            <p:cNvPr id="59399" name="Group 69"/>
            <p:cNvGrpSpPr>
              <a:grpSpLocks/>
            </p:cNvGrpSpPr>
            <p:nvPr/>
          </p:nvGrpSpPr>
          <p:grpSpPr bwMode="auto">
            <a:xfrm rot="-569588">
              <a:off x="1525534" y="1447005"/>
              <a:ext cx="4810125" cy="3468688"/>
              <a:chOff x="1582559" y="1847720"/>
              <a:chExt cx="5580241" cy="3469375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>
                <a:off x="1746818" y="3580653"/>
                <a:ext cx="5410808" cy="762151"/>
              </a:xfrm>
              <a:prstGeom prst="straightConnector1">
                <a:avLst/>
              </a:prstGeom>
              <a:ln w="762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443" name="Group 59"/>
              <p:cNvGrpSpPr>
                <a:grpSpLocks/>
              </p:cNvGrpSpPr>
              <p:nvPr/>
            </p:nvGrpSpPr>
            <p:grpSpPr bwMode="auto">
              <a:xfrm rot="5986527">
                <a:off x="-67968" y="3498247"/>
                <a:ext cx="3469375" cy="168322"/>
                <a:chOff x="2702825" y="677839"/>
                <a:chExt cx="3469375" cy="168322"/>
              </a:xfrm>
            </p:grpSpPr>
            <p:cxnSp>
              <p:nvCxnSpPr>
                <p:cNvPr id="61" name="Straight Connector 60"/>
                <p:cNvCxnSpPr/>
                <p:nvPr/>
              </p:nvCxnSpPr>
              <p:spPr>
                <a:xfrm>
                  <a:off x="2698763" y="677627"/>
                  <a:ext cx="324073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3656528" y="678920"/>
                  <a:ext cx="228645" cy="147333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2715008" y="691668"/>
                  <a:ext cx="228645" cy="15285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3192883" y="677886"/>
                  <a:ext cx="228645" cy="15101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5023716" y="691364"/>
                  <a:ext cx="228645" cy="15285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4082142" y="694904"/>
                  <a:ext cx="228645" cy="15101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4560049" y="688490"/>
                  <a:ext cx="228645" cy="14917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5943015" y="678743"/>
                  <a:ext cx="228645" cy="15101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5479363" y="677710"/>
                  <a:ext cx="228645" cy="15101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5" name="5-Point Star 104"/>
            <p:cNvSpPr/>
            <p:nvPr/>
          </p:nvSpPr>
          <p:spPr>
            <a:xfrm>
              <a:off x="6400800" y="3505200"/>
              <a:ext cx="76200" cy="71438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430963" y="3659188"/>
              <a:ext cx="4572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cs typeface="Arial" pitchFamily="34" charset="0"/>
                </a:rPr>
                <a:t>P</a:t>
              </a:r>
              <a:r>
                <a:rPr lang="en-US" b="1" baseline="-25000" dirty="0">
                  <a:solidFill>
                    <a:srgbClr val="FFFF00"/>
                  </a:solidFill>
                  <a:cs typeface="Arial" pitchFamily="34" charset="0"/>
                </a:rPr>
                <a:t>3</a:t>
              </a:r>
            </a:p>
          </p:txBody>
        </p:sp>
        <p:sp>
          <p:nvSpPr>
            <p:cNvPr id="121" name="5-Point Star 120"/>
            <p:cNvSpPr/>
            <p:nvPr/>
          </p:nvSpPr>
          <p:spPr>
            <a:xfrm>
              <a:off x="6400800" y="3505200"/>
              <a:ext cx="76200" cy="73025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2254489" y="304800"/>
            <a:ext cx="4711226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b="1" dirty="0" smtClean="0">
                <a:solidFill>
                  <a:schemeClr val="bg1"/>
                </a:solidFill>
              </a:rPr>
              <a:t>CD= 3p: Pixel -&gt;3Pixels Ride-sharing</a:t>
            </a:r>
            <a:endParaRPr lang="en-US" altLang="en-US" sz="1600" b="1" dirty="0" smtClean="0">
              <a:solidFill>
                <a:schemeClr val="bg1"/>
              </a:solidFill>
            </a:endParaRP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9513" y="5805488"/>
            <a:ext cx="16144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62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" y="639177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5-Point Star 89"/>
          <p:cNvSpPr/>
          <p:nvPr/>
        </p:nvSpPr>
        <p:spPr>
          <a:xfrm>
            <a:off x="1658938" y="3253790"/>
            <a:ext cx="152400" cy="133350"/>
          </a:xfrm>
          <a:prstGeom prst="star5">
            <a:avLst/>
          </a:prstGeom>
          <a:solidFill>
            <a:srgbClr val="FF00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87525" y="2512427"/>
            <a:ext cx="3660775" cy="819150"/>
            <a:chOff x="1787525" y="2746375"/>
            <a:chExt cx="3660775" cy="819150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V="1">
              <a:off x="1787525" y="2797175"/>
              <a:ext cx="3470274" cy="76835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5-Point Star 86"/>
            <p:cNvSpPr/>
            <p:nvPr/>
          </p:nvSpPr>
          <p:spPr>
            <a:xfrm>
              <a:off x="5219700" y="2746375"/>
              <a:ext cx="76200" cy="73025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991100" y="2751138"/>
              <a:ext cx="4572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cs typeface="Arial" pitchFamily="34" charset="0"/>
                </a:rPr>
                <a:t>P</a:t>
              </a:r>
              <a:r>
                <a:rPr lang="en-US" b="1" baseline="-25000" dirty="0">
                  <a:solidFill>
                    <a:srgbClr val="FFFF00"/>
                  </a:solidFill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778298" y="2331892"/>
            <a:ext cx="6718300" cy="979487"/>
            <a:chOff x="1778000" y="2611438"/>
            <a:chExt cx="6718300" cy="979487"/>
          </a:xfrm>
        </p:grpSpPr>
        <p:cxnSp>
          <p:nvCxnSpPr>
            <p:cNvPr id="8" name="Straight Arrow Connector 7"/>
            <p:cNvCxnSpPr/>
            <p:nvPr/>
          </p:nvCxnSpPr>
          <p:spPr bwMode="auto">
            <a:xfrm flipV="1">
              <a:off x="1778000" y="2798763"/>
              <a:ext cx="6192839" cy="792162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5-Point Star 87"/>
            <p:cNvSpPr/>
            <p:nvPr/>
          </p:nvSpPr>
          <p:spPr>
            <a:xfrm>
              <a:off x="8001000" y="2743200"/>
              <a:ext cx="76200" cy="71438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8039100" y="2611438"/>
              <a:ext cx="4572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  <a:cs typeface="Arial" pitchFamily="34" charset="0"/>
                </a:rPr>
                <a:t>P</a:t>
              </a:r>
              <a:r>
                <a:rPr lang="en-US" b="1" baseline="-25000" dirty="0">
                  <a:solidFill>
                    <a:srgbClr val="FFFF00"/>
                  </a:solidFill>
                  <a:cs typeface="Arial" pitchFamily="34" charset="0"/>
                </a:rPr>
                <a:t>3</a:t>
              </a:r>
            </a:p>
          </p:txBody>
        </p:sp>
      </p:grpSp>
      <p:sp>
        <p:nvSpPr>
          <p:cNvPr id="59419" name="TextBox 114"/>
          <p:cNvSpPr txBox="1">
            <a:spLocks noChangeArrowheads="1"/>
          </p:cNvSpPr>
          <p:nvPr/>
        </p:nvSpPr>
        <p:spPr bwMode="auto">
          <a:xfrm>
            <a:off x="1398588" y="3207752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2F2F2"/>
                </a:solidFill>
              </a:rPr>
              <a:t>O</a:t>
            </a:r>
            <a:endParaRPr lang="en-US" altLang="en-US" sz="1800" b="1" baseline="-25000">
              <a:solidFill>
                <a:srgbClr val="FFFF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29784" y="2931383"/>
            <a:ext cx="5267005" cy="762000"/>
            <a:chOff x="1728733" y="3163092"/>
            <a:chExt cx="5267005" cy="762000"/>
          </a:xfrm>
        </p:grpSpPr>
        <p:cxnSp>
          <p:nvCxnSpPr>
            <p:cNvPr id="4" name="Straight Arrow Connector 3"/>
            <p:cNvCxnSpPr/>
            <p:nvPr/>
          </p:nvCxnSpPr>
          <p:spPr bwMode="auto">
            <a:xfrm rot="21030412">
              <a:off x="1728733" y="3163092"/>
              <a:ext cx="4664077" cy="76200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5-Point Star 104"/>
            <p:cNvSpPr/>
            <p:nvPr/>
          </p:nvSpPr>
          <p:spPr>
            <a:xfrm>
              <a:off x="6400800" y="3505200"/>
              <a:ext cx="76200" cy="71438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538538" y="3290822"/>
              <a:ext cx="4572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  <a:cs typeface="Arial" pitchFamily="34" charset="0"/>
                </a:rPr>
                <a:t>P</a:t>
              </a:r>
              <a:r>
                <a:rPr lang="en-US" b="1" baseline="-25000" dirty="0" smtClean="0">
                  <a:solidFill>
                    <a:srgbClr val="FFFF00"/>
                  </a:solidFill>
                  <a:cs typeface="Arial" pitchFamily="34" charset="0"/>
                </a:rPr>
                <a:t>2</a:t>
              </a:r>
              <a:endParaRPr lang="en-US" b="1" baseline="-25000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121" name="5-Point Star 120"/>
            <p:cNvSpPr/>
            <p:nvPr/>
          </p:nvSpPr>
          <p:spPr>
            <a:xfrm>
              <a:off x="6400800" y="3505200"/>
              <a:ext cx="76200" cy="73025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1690972" y="152400"/>
            <a:ext cx="5838266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b="1" dirty="0" smtClean="0">
                <a:solidFill>
                  <a:schemeClr val="bg1"/>
                </a:solidFill>
              </a:rPr>
              <a:t>CD= 3p: Pixel -&gt;3Pixels Ride-sharing</a:t>
            </a:r>
            <a:r>
              <a:rPr lang="en-US" altLang="en-US" sz="2400" b="1" dirty="0">
                <a:solidFill>
                  <a:schemeClr val="bg1"/>
                </a:solidFill>
              </a:rPr>
              <a:t>;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P</a:t>
            </a:r>
            <a:r>
              <a:rPr lang="en-US" altLang="en-US" sz="2400" b="1" baseline="-25000" dirty="0" smtClean="0">
                <a:solidFill>
                  <a:schemeClr val="bg1"/>
                </a:solidFill>
              </a:rPr>
              <a:t>3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 New</a:t>
            </a:r>
            <a:endParaRPr lang="en-US" altLang="en-US" sz="1600" b="1" dirty="0" smtClean="0">
              <a:solidFill>
                <a:schemeClr val="bg1"/>
              </a:solidFill>
            </a:endParaRP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9513" y="5805488"/>
            <a:ext cx="16144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5301653" y="3735550"/>
            <a:ext cx="3804247" cy="30623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Scenario:  L</a:t>
            </a:r>
            <a:r>
              <a:rPr lang="en-US" sz="1600" baseline="-25000" dirty="0" smtClean="0"/>
              <a:t>0-&gt;1 </a:t>
            </a:r>
            <a:r>
              <a:rPr lang="en-US" sz="1600" u="sng" dirty="0" smtClean="0"/>
              <a:t>&lt;</a:t>
            </a:r>
            <a:r>
              <a:rPr lang="en-US" sz="1600" dirty="0" smtClean="0"/>
              <a:t> L</a:t>
            </a:r>
            <a:r>
              <a:rPr lang="en-US" sz="1600" baseline="-25000" dirty="0" smtClean="0"/>
              <a:t>0-&gt;2 </a:t>
            </a:r>
            <a:r>
              <a:rPr lang="en-US" sz="1600" u="sng" dirty="0"/>
              <a:t>&lt;</a:t>
            </a:r>
            <a:r>
              <a:rPr lang="en-US" sz="1600" dirty="0"/>
              <a:t> L</a:t>
            </a:r>
            <a:r>
              <a:rPr lang="en-US" sz="1600" baseline="-25000" dirty="0"/>
              <a:t>0-</a:t>
            </a:r>
            <a:r>
              <a:rPr lang="en-US" sz="1600" baseline="-25000" dirty="0" smtClean="0"/>
              <a:t>&gt;3</a:t>
            </a:r>
            <a:r>
              <a:rPr lang="en-US" sz="1600" dirty="0" smtClean="0"/>
              <a:t> ; P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new</a:t>
            </a:r>
          </a:p>
          <a:p>
            <a:r>
              <a:rPr lang="en-US" sz="1600" dirty="0" smtClean="0"/>
              <a:t>Service Constraint: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{L</a:t>
            </a:r>
            <a:r>
              <a:rPr lang="en-US" sz="1600" baseline="-25000" dirty="0" smtClean="0">
                <a:solidFill>
                  <a:schemeClr val="tx1"/>
                </a:solidFill>
              </a:rPr>
              <a:t>0-&gt;1-&gt;2 </a:t>
            </a:r>
            <a:r>
              <a:rPr lang="en-US" sz="1600" dirty="0" smtClean="0">
                <a:solidFill>
                  <a:schemeClr val="tx1"/>
                </a:solidFill>
              </a:rPr>
              <a:t>/</a:t>
            </a:r>
            <a:r>
              <a:rPr lang="en-US" sz="1600" dirty="0">
                <a:solidFill>
                  <a:schemeClr val="tx1"/>
                </a:solidFill>
              </a:rPr>
              <a:t> L</a:t>
            </a:r>
            <a:r>
              <a:rPr lang="en-US" sz="1600" baseline="-25000" dirty="0">
                <a:solidFill>
                  <a:schemeClr val="tx1"/>
                </a:solidFill>
              </a:rPr>
              <a:t>0-&gt;</a:t>
            </a:r>
            <a:r>
              <a:rPr lang="en-US" sz="1600" baseline="-25000" dirty="0" smtClean="0">
                <a:solidFill>
                  <a:schemeClr val="tx1"/>
                </a:solidFill>
              </a:rPr>
              <a:t>2</a:t>
            </a:r>
            <a:r>
              <a:rPr lang="en-US" sz="1600" dirty="0" smtClean="0">
                <a:solidFill>
                  <a:schemeClr val="tx1"/>
                </a:solidFill>
              </a:rPr>
              <a:t>} -1 </a:t>
            </a:r>
            <a:r>
              <a:rPr lang="en-US" sz="1600" u="sng" dirty="0" smtClean="0">
                <a:solidFill>
                  <a:schemeClr val="tx1"/>
                </a:solidFill>
              </a:rPr>
              <a:t>&lt;</a:t>
            </a:r>
            <a:r>
              <a:rPr lang="en-US" sz="1600" dirty="0" smtClean="0">
                <a:solidFill>
                  <a:schemeClr val="tx1"/>
                </a:solidFill>
              </a:rPr>
              <a:t>  MaxCircuity</a:t>
            </a:r>
          </a:p>
          <a:p>
            <a:r>
              <a:rPr lang="en-US" sz="1600" dirty="0">
                <a:solidFill>
                  <a:srgbClr val="FF0000"/>
                </a:solidFill>
              </a:rPr>
              <a:t>{L</a:t>
            </a:r>
            <a:r>
              <a:rPr lang="en-US" sz="1600" baseline="-25000" dirty="0">
                <a:solidFill>
                  <a:srgbClr val="FF0000"/>
                </a:solidFill>
              </a:rPr>
              <a:t>0-&gt;1-&gt;</a:t>
            </a:r>
            <a:r>
              <a:rPr lang="en-US" sz="1600" baseline="-25000" dirty="0" smtClean="0">
                <a:solidFill>
                  <a:srgbClr val="FF0000"/>
                </a:solidFill>
              </a:rPr>
              <a:t>2-&gt;3 </a:t>
            </a:r>
            <a:r>
              <a:rPr lang="en-US" sz="1600" dirty="0">
                <a:solidFill>
                  <a:srgbClr val="FF0000"/>
                </a:solidFill>
              </a:rPr>
              <a:t>/ L</a:t>
            </a:r>
            <a:r>
              <a:rPr lang="en-US" sz="1600" baseline="-25000" dirty="0">
                <a:solidFill>
                  <a:srgbClr val="FF0000"/>
                </a:solidFill>
              </a:rPr>
              <a:t>0-</a:t>
            </a:r>
            <a:r>
              <a:rPr lang="en-US" sz="1600" baseline="-25000" dirty="0" smtClean="0">
                <a:solidFill>
                  <a:srgbClr val="FF0000"/>
                </a:solidFill>
              </a:rPr>
              <a:t>&gt;3</a:t>
            </a:r>
            <a:r>
              <a:rPr lang="en-US" sz="1600" dirty="0" smtClean="0">
                <a:solidFill>
                  <a:srgbClr val="FF0000"/>
                </a:solidFill>
              </a:rPr>
              <a:t>} </a:t>
            </a:r>
            <a:r>
              <a:rPr lang="en-US" sz="1600" dirty="0">
                <a:solidFill>
                  <a:srgbClr val="FF0000"/>
                </a:solidFill>
              </a:rPr>
              <a:t>-1 </a:t>
            </a:r>
            <a:r>
              <a:rPr lang="en-US" sz="1600" u="sng" dirty="0">
                <a:solidFill>
                  <a:srgbClr val="FF0000"/>
                </a:solidFill>
              </a:rPr>
              <a:t>&lt;</a:t>
            </a:r>
            <a:r>
              <a:rPr lang="en-US" sz="1600" dirty="0">
                <a:solidFill>
                  <a:srgbClr val="FF0000"/>
                </a:solidFill>
              </a:rPr>
              <a:t>  </a:t>
            </a:r>
            <a:r>
              <a:rPr lang="en-US" sz="1600" dirty="0" smtClean="0">
                <a:solidFill>
                  <a:srgbClr val="FF0000"/>
                </a:solidFill>
              </a:rPr>
              <a:t>MaxCircuity</a:t>
            </a:r>
          </a:p>
          <a:p>
            <a:r>
              <a:rPr lang="en-US" sz="1100" dirty="0" smtClean="0"/>
              <a:t>MaxCircuity is a service parameter; (say 0.2 or 0.3)</a:t>
            </a:r>
          </a:p>
          <a:p>
            <a:endParaRPr lang="en-US" sz="500" dirty="0"/>
          </a:p>
          <a:p>
            <a:r>
              <a:rPr lang="en-US" sz="1600" dirty="0" smtClean="0"/>
              <a:t>Improve Ride-Share constraint:</a:t>
            </a:r>
          </a:p>
          <a:p>
            <a:r>
              <a:rPr lang="en-US" sz="1600" dirty="0" smtClean="0"/>
              <a:t> </a:t>
            </a:r>
            <a:r>
              <a:rPr lang="en-US" sz="1200" dirty="0" smtClean="0"/>
              <a:t>(AVO</a:t>
            </a:r>
            <a:r>
              <a:rPr lang="en-US" sz="1200" baseline="-25000" dirty="0" smtClean="0"/>
              <a:t>Rideshare 1,2</a:t>
            </a:r>
            <a:r>
              <a:rPr lang="en-US" sz="1200" dirty="0" smtClean="0"/>
              <a:t> &gt; AVO</a:t>
            </a:r>
            <a:r>
              <a:rPr lang="en-US" sz="1200" baseline="-25000" dirty="0" smtClean="0"/>
              <a:t>Alone </a:t>
            </a:r>
            <a:r>
              <a:rPr lang="en-US" sz="1200" dirty="0" smtClean="0"/>
              <a:t>)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{L</a:t>
            </a:r>
            <a:r>
              <a:rPr lang="en-US" sz="1200" b="1" baseline="-25000" dirty="0">
                <a:solidFill>
                  <a:srgbClr val="FF0000"/>
                </a:solidFill>
              </a:rPr>
              <a:t>0-&gt;1</a:t>
            </a:r>
            <a:r>
              <a:rPr lang="en-US" sz="1200" b="1" dirty="0">
                <a:solidFill>
                  <a:srgbClr val="FF0000"/>
                </a:solidFill>
              </a:rPr>
              <a:t> + L</a:t>
            </a:r>
            <a:r>
              <a:rPr lang="en-US" sz="1200" b="1" baseline="-25000" dirty="0">
                <a:solidFill>
                  <a:srgbClr val="FF0000"/>
                </a:solidFill>
              </a:rPr>
              <a:t>0-&gt;2</a:t>
            </a:r>
            <a:r>
              <a:rPr lang="en-US" sz="1200" b="1" dirty="0">
                <a:solidFill>
                  <a:srgbClr val="FF0000"/>
                </a:solidFill>
              </a:rPr>
              <a:t>} &gt; L</a:t>
            </a:r>
            <a:r>
              <a:rPr lang="en-US" sz="1200" b="1" baseline="-25000" dirty="0">
                <a:solidFill>
                  <a:srgbClr val="FF0000"/>
                </a:solidFill>
              </a:rPr>
              <a:t>0-&gt;1-&gt;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2</a:t>
            </a:r>
          </a:p>
          <a:p>
            <a:endParaRPr lang="en-US" sz="700" dirty="0" smtClean="0"/>
          </a:p>
          <a:p>
            <a:r>
              <a:rPr lang="en-US" sz="1200" dirty="0" smtClean="0"/>
              <a:t>(</a:t>
            </a:r>
            <a:r>
              <a:rPr lang="en-US" sz="1200" dirty="0"/>
              <a:t>AVO</a:t>
            </a:r>
            <a:r>
              <a:rPr lang="en-US" sz="1200" baseline="-25000" dirty="0"/>
              <a:t>Rideshare </a:t>
            </a:r>
            <a:r>
              <a:rPr lang="en-US" sz="1200" baseline="-25000" dirty="0" smtClean="0"/>
              <a:t>1,2,3</a:t>
            </a:r>
            <a:r>
              <a:rPr lang="en-US" sz="1200" dirty="0" smtClean="0"/>
              <a:t> </a:t>
            </a:r>
            <a:r>
              <a:rPr lang="en-US" sz="1200" dirty="0"/>
              <a:t>&gt; AVO</a:t>
            </a:r>
            <a:r>
              <a:rPr lang="en-US" sz="1200" baseline="-25000" dirty="0"/>
              <a:t>Rideshare 1,2</a:t>
            </a:r>
            <a:r>
              <a:rPr lang="en-US" sz="1200" dirty="0"/>
              <a:t> </a:t>
            </a:r>
            <a:r>
              <a:rPr lang="en-US" sz="1200" dirty="0" smtClean="0"/>
              <a:t>+ AVO</a:t>
            </a:r>
            <a:r>
              <a:rPr lang="en-US" sz="1200" baseline="-25000" dirty="0" smtClean="0"/>
              <a:t>3 Alone </a:t>
            </a:r>
            <a:r>
              <a:rPr lang="en-US" sz="1200" dirty="0" smtClean="0"/>
              <a:t>);</a:t>
            </a:r>
          </a:p>
          <a:p>
            <a:r>
              <a:rPr lang="en-US" sz="1200" dirty="0" smtClean="0"/>
              <a:t>{N</a:t>
            </a:r>
            <a:r>
              <a:rPr lang="en-US" sz="1200" baseline="-25000" dirty="0" smtClean="0"/>
              <a:t>0-</a:t>
            </a:r>
            <a:r>
              <a:rPr lang="en-US" sz="1200" baseline="-25000" dirty="0"/>
              <a:t>&gt;1 </a:t>
            </a:r>
            <a:r>
              <a:rPr lang="en-US" sz="1200" dirty="0"/>
              <a:t>* L</a:t>
            </a:r>
            <a:r>
              <a:rPr lang="en-US" sz="1200" baseline="-25000" dirty="0"/>
              <a:t>0-&gt;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 + N</a:t>
            </a:r>
            <a:r>
              <a:rPr lang="en-US" sz="1200" baseline="-25000" dirty="0" smtClean="0"/>
              <a:t>0-&gt;2 </a:t>
            </a:r>
            <a:r>
              <a:rPr lang="en-US" sz="1200" dirty="0" smtClean="0"/>
              <a:t>* L</a:t>
            </a:r>
            <a:r>
              <a:rPr lang="en-US" sz="1200" baseline="-25000" dirty="0" smtClean="0"/>
              <a:t>0</a:t>
            </a:r>
            <a:r>
              <a:rPr lang="en-US" sz="1200" baseline="-25000" dirty="0"/>
              <a:t> </a:t>
            </a:r>
            <a:r>
              <a:rPr lang="en-US" sz="1200" baseline="-25000" dirty="0" smtClean="0"/>
              <a:t>-&gt;2</a:t>
            </a:r>
            <a:r>
              <a:rPr lang="en-US" sz="1200" dirty="0" smtClean="0"/>
              <a:t> </a:t>
            </a:r>
            <a:r>
              <a:rPr lang="en-US" sz="1200" dirty="0"/>
              <a:t>+ N</a:t>
            </a:r>
            <a:r>
              <a:rPr lang="en-US" sz="1200" baseline="-25000" dirty="0"/>
              <a:t>0-</a:t>
            </a:r>
            <a:r>
              <a:rPr lang="en-US" sz="1200" baseline="-25000" dirty="0" smtClean="0"/>
              <a:t>&gt;3 </a:t>
            </a:r>
            <a:r>
              <a:rPr lang="en-US" sz="1200" dirty="0"/>
              <a:t>* L</a:t>
            </a:r>
            <a:r>
              <a:rPr lang="en-US" sz="1200" baseline="-25000" dirty="0"/>
              <a:t>0 </a:t>
            </a:r>
            <a:r>
              <a:rPr lang="en-US" sz="1200" baseline="-25000" dirty="0" smtClean="0"/>
              <a:t>-&gt;3</a:t>
            </a:r>
            <a:r>
              <a:rPr lang="en-US" sz="1200" dirty="0" smtClean="0"/>
              <a:t>} / {</a:t>
            </a:r>
            <a:r>
              <a:rPr lang="en-US" sz="1200" dirty="0"/>
              <a:t>L</a:t>
            </a:r>
            <a:r>
              <a:rPr lang="en-US" sz="1200" baseline="-25000" dirty="0"/>
              <a:t>0-&gt;1-&gt;</a:t>
            </a:r>
            <a:r>
              <a:rPr lang="en-US" sz="1200" baseline="-25000" dirty="0" smtClean="0"/>
              <a:t>2-&gt;3 </a:t>
            </a:r>
            <a:r>
              <a:rPr lang="en-US" sz="1200" dirty="0" smtClean="0"/>
              <a:t>}</a:t>
            </a:r>
            <a:endParaRPr lang="en-US" sz="1400" dirty="0" smtClean="0"/>
          </a:p>
          <a:p>
            <a:r>
              <a:rPr lang="en-US" sz="1400" b="1" dirty="0" smtClean="0"/>
              <a:t>&gt; </a:t>
            </a:r>
            <a:r>
              <a:rPr lang="en-US" sz="1200" dirty="0"/>
              <a:t>{N</a:t>
            </a:r>
            <a:r>
              <a:rPr lang="en-US" sz="1200" baseline="-25000" dirty="0"/>
              <a:t>0-&gt;1 </a:t>
            </a:r>
            <a:r>
              <a:rPr lang="en-US" sz="1200" dirty="0"/>
              <a:t>* L</a:t>
            </a:r>
            <a:r>
              <a:rPr lang="en-US" sz="1200" baseline="-25000" dirty="0"/>
              <a:t>0-&gt;1</a:t>
            </a:r>
            <a:r>
              <a:rPr lang="en-US" sz="1200" dirty="0"/>
              <a:t> + N</a:t>
            </a:r>
            <a:r>
              <a:rPr lang="en-US" sz="1200" baseline="-25000" dirty="0"/>
              <a:t>0-&gt;2 </a:t>
            </a:r>
            <a:r>
              <a:rPr lang="en-US" sz="1200" dirty="0"/>
              <a:t>* L</a:t>
            </a:r>
            <a:r>
              <a:rPr lang="en-US" sz="1200" baseline="-25000" dirty="0"/>
              <a:t>0 -&gt;2</a:t>
            </a:r>
            <a:r>
              <a:rPr lang="en-US" sz="1200" dirty="0"/>
              <a:t> + N</a:t>
            </a:r>
            <a:r>
              <a:rPr lang="en-US" sz="1200" baseline="-25000" dirty="0"/>
              <a:t>0-&gt;3 </a:t>
            </a:r>
            <a:r>
              <a:rPr lang="en-US" sz="1200" dirty="0"/>
              <a:t>* L</a:t>
            </a:r>
            <a:r>
              <a:rPr lang="en-US" sz="1200" baseline="-25000" dirty="0"/>
              <a:t>0 -&gt;3</a:t>
            </a:r>
            <a:r>
              <a:rPr lang="en-US" sz="1200" dirty="0"/>
              <a:t>} /</a:t>
            </a:r>
            <a:r>
              <a:rPr lang="en-US" sz="1200" dirty="0" smtClean="0"/>
              <a:t> </a:t>
            </a:r>
            <a:r>
              <a:rPr lang="en-US" sz="1200" dirty="0"/>
              <a:t>{L</a:t>
            </a:r>
            <a:r>
              <a:rPr lang="en-US" sz="1200" baseline="-25000" dirty="0"/>
              <a:t>0-&gt;</a:t>
            </a:r>
            <a:r>
              <a:rPr lang="en-US" sz="1200" baseline="-25000" dirty="0" smtClean="0"/>
              <a:t>1-&gt;2</a:t>
            </a:r>
            <a:r>
              <a:rPr lang="en-US" sz="1200" dirty="0" smtClean="0"/>
              <a:t> </a:t>
            </a:r>
            <a:r>
              <a:rPr lang="en-US" sz="1200" dirty="0"/>
              <a:t>+ L</a:t>
            </a:r>
            <a:r>
              <a:rPr lang="en-US" sz="1200" baseline="-25000" dirty="0"/>
              <a:t>0-</a:t>
            </a:r>
            <a:r>
              <a:rPr lang="en-US" sz="1200" baseline="-25000" dirty="0" smtClean="0"/>
              <a:t>&gt;3</a:t>
            </a:r>
            <a:r>
              <a:rPr lang="en-US" sz="1200" dirty="0" smtClean="0"/>
              <a:t>} </a:t>
            </a:r>
            <a:endParaRPr lang="en-US" sz="1400" dirty="0" smtClean="0"/>
          </a:p>
          <a:p>
            <a:r>
              <a:rPr lang="en-US" sz="1200" dirty="0" smtClean="0"/>
              <a:t>Numerators are identical; Therefore: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{L</a:t>
            </a:r>
            <a:r>
              <a:rPr lang="en-US" sz="1200" b="1" baseline="-25000" dirty="0">
                <a:solidFill>
                  <a:srgbClr val="FF0000"/>
                </a:solidFill>
              </a:rPr>
              <a:t>0-&gt;1-&gt;2</a:t>
            </a:r>
            <a:r>
              <a:rPr lang="en-US" sz="1200" b="1" dirty="0">
                <a:solidFill>
                  <a:srgbClr val="FF0000"/>
                </a:solidFill>
              </a:rPr>
              <a:t> + L</a:t>
            </a:r>
            <a:r>
              <a:rPr lang="en-US" sz="1200" b="1" baseline="-25000" dirty="0">
                <a:solidFill>
                  <a:srgbClr val="FF0000"/>
                </a:solidFill>
              </a:rPr>
              <a:t>0-&gt;3</a:t>
            </a:r>
            <a:r>
              <a:rPr lang="en-US" sz="1200" b="1" dirty="0" smtClean="0">
                <a:solidFill>
                  <a:srgbClr val="FF0000"/>
                </a:solidFill>
              </a:rPr>
              <a:t>} &gt; L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0-</a:t>
            </a:r>
            <a:r>
              <a:rPr lang="en-US" sz="1200" b="1" baseline="-25000" dirty="0">
                <a:solidFill>
                  <a:srgbClr val="FF0000"/>
                </a:solidFill>
              </a:rPr>
              <a:t>&gt;1-&gt;2-&gt;3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658938" y="2519217"/>
            <a:ext cx="4792469" cy="854773"/>
            <a:chOff x="1658938" y="2117027"/>
            <a:chExt cx="4792469" cy="854773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1658938" y="2133600"/>
              <a:ext cx="3480443" cy="838200"/>
            </a:xfrm>
            <a:prstGeom prst="line">
              <a:avLst/>
            </a:prstGeom>
            <a:ln w="381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 flipV="1">
              <a:off x="5094900" y="2117027"/>
              <a:ext cx="1356507" cy="837485"/>
            </a:xfrm>
            <a:prstGeom prst="line">
              <a:avLst/>
            </a:prstGeom>
            <a:ln w="381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Connector 71"/>
          <p:cNvCxnSpPr/>
          <p:nvPr/>
        </p:nvCxnSpPr>
        <p:spPr>
          <a:xfrm flipH="1">
            <a:off x="6404575" y="2563227"/>
            <a:ext cx="1623285" cy="740167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0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" y="639177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5-Point Star 89"/>
          <p:cNvSpPr/>
          <p:nvPr/>
        </p:nvSpPr>
        <p:spPr>
          <a:xfrm>
            <a:off x="1658938" y="3253790"/>
            <a:ext cx="152400" cy="133350"/>
          </a:xfrm>
          <a:prstGeom prst="star5">
            <a:avLst/>
          </a:prstGeom>
          <a:solidFill>
            <a:srgbClr val="FF00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87525" y="2512427"/>
            <a:ext cx="3660775" cy="819150"/>
            <a:chOff x="1787525" y="2746375"/>
            <a:chExt cx="3660775" cy="819150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V="1">
              <a:off x="1787525" y="2797175"/>
              <a:ext cx="3470274" cy="76835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5-Point Star 86"/>
            <p:cNvSpPr/>
            <p:nvPr/>
          </p:nvSpPr>
          <p:spPr>
            <a:xfrm>
              <a:off x="5219700" y="2746375"/>
              <a:ext cx="76200" cy="73025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991100" y="2751138"/>
              <a:ext cx="4572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cs typeface="Arial" pitchFamily="34" charset="0"/>
                </a:rPr>
                <a:t>P</a:t>
              </a:r>
              <a:r>
                <a:rPr lang="en-US" b="1" baseline="-25000" dirty="0">
                  <a:solidFill>
                    <a:srgbClr val="FFFF00"/>
                  </a:solidFill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778298" y="2331892"/>
            <a:ext cx="6718300" cy="979487"/>
            <a:chOff x="1778000" y="2611438"/>
            <a:chExt cx="6718300" cy="979487"/>
          </a:xfrm>
        </p:grpSpPr>
        <p:cxnSp>
          <p:nvCxnSpPr>
            <p:cNvPr id="8" name="Straight Arrow Connector 7"/>
            <p:cNvCxnSpPr/>
            <p:nvPr/>
          </p:nvCxnSpPr>
          <p:spPr bwMode="auto">
            <a:xfrm flipV="1">
              <a:off x="1778000" y="2798763"/>
              <a:ext cx="6192839" cy="792162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5-Point Star 87"/>
            <p:cNvSpPr/>
            <p:nvPr/>
          </p:nvSpPr>
          <p:spPr>
            <a:xfrm>
              <a:off x="8001000" y="2743200"/>
              <a:ext cx="76200" cy="71438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8039100" y="2611438"/>
              <a:ext cx="4572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  <a:cs typeface="Arial" pitchFamily="34" charset="0"/>
                </a:rPr>
                <a:t>P</a:t>
              </a:r>
              <a:r>
                <a:rPr lang="en-US" b="1" baseline="-25000" dirty="0">
                  <a:solidFill>
                    <a:srgbClr val="FFFF00"/>
                  </a:solidFill>
                  <a:cs typeface="Arial" pitchFamily="34" charset="0"/>
                </a:rPr>
                <a:t>3</a:t>
              </a:r>
            </a:p>
          </p:txBody>
        </p:sp>
      </p:grpSp>
      <p:sp>
        <p:nvSpPr>
          <p:cNvPr id="59419" name="TextBox 114"/>
          <p:cNvSpPr txBox="1">
            <a:spLocks noChangeArrowheads="1"/>
          </p:cNvSpPr>
          <p:nvPr/>
        </p:nvSpPr>
        <p:spPr bwMode="auto">
          <a:xfrm>
            <a:off x="1398588" y="3207752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2F2F2"/>
                </a:solidFill>
              </a:rPr>
              <a:t>O</a:t>
            </a:r>
            <a:endParaRPr lang="en-US" altLang="en-US" sz="1800" b="1" baseline="-25000">
              <a:solidFill>
                <a:srgbClr val="FFFF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29784" y="2931383"/>
            <a:ext cx="5267005" cy="762000"/>
            <a:chOff x="1728733" y="3163092"/>
            <a:chExt cx="5267005" cy="762000"/>
          </a:xfrm>
        </p:grpSpPr>
        <p:cxnSp>
          <p:nvCxnSpPr>
            <p:cNvPr id="4" name="Straight Arrow Connector 3"/>
            <p:cNvCxnSpPr/>
            <p:nvPr/>
          </p:nvCxnSpPr>
          <p:spPr bwMode="auto">
            <a:xfrm rot="21030412">
              <a:off x="1728733" y="3163092"/>
              <a:ext cx="4664077" cy="76200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5-Point Star 104"/>
            <p:cNvSpPr/>
            <p:nvPr/>
          </p:nvSpPr>
          <p:spPr>
            <a:xfrm>
              <a:off x="6400800" y="3505200"/>
              <a:ext cx="76200" cy="71438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538538" y="3290822"/>
              <a:ext cx="4572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  <a:cs typeface="Arial" pitchFamily="34" charset="0"/>
                </a:rPr>
                <a:t>P</a:t>
              </a:r>
              <a:r>
                <a:rPr lang="en-US" b="1" baseline="-25000" dirty="0" smtClean="0">
                  <a:solidFill>
                    <a:srgbClr val="FFFF00"/>
                  </a:solidFill>
                  <a:cs typeface="Arial" pitchFamily="34" charset="0"/>
                </a:rPr>
                <a:t>2</a:t>
              </a:r>
              <a:endParaRPr lang="en-US" b="1" baseline="-25000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121" name="5-Point Star 120"/>
            <p:cNvSpPr/>
            <p:nvPr/>
          </p:nvSpPr>
          <p:spPr>
            <a:xfrm>
              <a:off x="6400800" y="3505200"/>
              <a:ext cx="76200" cy="73025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1690971" y="152400"/>
            <a:ext cx="5838266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b="1" dirty="0" smtClean="0">
                <a:solidFill>
                  <a:schemeClr val="bg1"/>
                </a:solidFill>
              </a:rPr>
              <a:t>CD= 3p: Pixel -&gt;3Pixels Ride-sharing; P</a:t>
            </a:r>
            <a:r>
              <a:rPr lang="en-US" altLang="en-US" sz="2400" b="1" baseline="-25000" dirty="0" smtClean="0">
                <a:solidFill>
                  <a:schemeClr val="bg1"/>
                </a:solidFill>
              </a:rPr>
              <a:t>2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 New</a:t>
            </a:r>
            <a:endParaRPr lang="en-US" altLang="en-US" sz="1600" b="1" dirty="0" smtClean="0">
              <a:solidFill>
                <a:schemeClr val="bg1"/>
              </a:solidFill>
            </a:endParaRP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9513" y="5805488"/>
            <a:ext cx="16144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5295827" y="3542537"/>
            <a:ext cx="3804247" cy="33085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Scenario:  L</a:t>
            </a:r>
            <a:r>
              <a:rPr lang="en-US" sz="1600" baseline="-25000" dirty="0" smtClean="0"/>
              <a:t>0-&gt;1 </a:t>
            </a:r>
            <a:r>
              <a:rPr lang="en-US" sz="1600" u="sng" dirty="0" smtClean="0"/>
              <a:t>&lt;</a:t>
            </a:r>
            <a:r>
              <a:rPr lang="en-US" sz="1600" dirty="0" smtClean="0"/>
              <a:t> L</a:t>
            </a:r>
            <a:r>
              <a:rPr lang="en-US" sz="1600" baseline="-25000" dirty="0" smtClean="0"/>
              <a:t>0-&gt;2 </a:t>
            </a:r>
            <a:r>
              <a:rPr lang="en-US" sz="1600" u="sng" dirty="0"/>
              <a:t>&lt;</a:t>
            </a:r>
            <a:r>
              <a:rPr lang="en-US" sz="1600" dirty="0"/>
              <a:t> L</a:t>
            </a:r>
            <a:r>
              <a:rPr lang="en-US" sz="1600" baseline="-25000" dirty="0"/>
              <a:t>0-</a:t>
            </a:r>
            <a:r>
              <a:rPr lang="en-US" sz="1600" baseline="-25000" dirty="0" smtClean="0"/>
              <a:t>&gt;3</a:t>
            </a:r>
            <a:r>
              <a:rPr lang="en-US" sz="1600" dirty="0" smtClean="0"/>
              <a:t> ; P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new</a:t>
            </a:r>
          </a:p>
          <a:p>
            <a:r>
              <a:rPr lang="en-US" sz="1600" dirty="0" smtClean="0"/>
              <a:t>Service Constraint: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{L</a:t>
            </a:r>
            <a:r>
              <a:rPr lang="en-US" sz="1600" baseline="-25000" dirty="0" smtClean="0">
                <a:solidFill>
                  <a:schemeClr val="tx1"/>
                </a:solidFill>
              </a:rPr>
              <a:t>0-&gt;1-&gt;3 </a:t>
            </a:r>
            <a:r>
              <a:rPr lang="en-US" sz="1600" dirty="0" smtClean="0">
                <a:solidFill>
                  <a:schemeClr val="tx1"/>
                </a:solidFill>
              </a:rPr>
              <a:t>/</a:t>
            </a:r>
            <a:r>
              <a:rPr lang="en-US" sz="1600" dirty="0">
                <a:solidFill>
                  <a:schemeClr val="tx1"/>
                </a:solidFill>
              </a:rPr>
              <a:t> L</a:t>
            </a:r>
            <a:r>
              <a:rPr lang="en-US" sz="1600" baseline="-25000" dirty="0">
                <a:solidFill>
                  <a:schemeClr val="tx1"/>
                </a:solidFill>
              </a:rPr>
              <a:t>0-</a:t>
            </a:r>
            <a:r>
              <a:rPr lang="en-US" sz="1600" baseline="-25000" dirty="0" smtClean="0">
                <a:solidFill>
                  <a:schemeClr val="tx1"/>
                </a:solidFill>
              </a:rPr>
              <a:t>&gt;3</a:t>
            </a:r>
            <a:r>
              <a:rPr lang="en-US" sz="1600" dirty="0" smtClean="0">
                <a:solidFill>
                  <a:schemeClr val="tx1"/>
                </a:solidFill>
              </a:rPr>
              <a:t>} -1 </a:t>
            </a:r>
            <a:r>
              <a:rPr lang="en-US" sz="1600" u="sng" dirty="0" smtClean="0">
                <a:solidFill>
                  <a:schemeClr val="tx1"/>
                </a:solidFill>
              </a:rPr>
              <a:t>&lt;</a:t>
            </a:r>
            <a:r>
              <a:rPr lang="en-US" sz="1600" dirty="0" smtClean="0">
                <a:solidFill>
                  <a:schemeClr val="tx1"/>
                </a:solidFill>
              </a:rPr>
              <a:t>  MaxCircuity</a:t>
            </a:r>
          </a:p>
          <a:p>
            <a:r>
              <a:rPr lang="en-US" sz="1600" dirty="0">
                <a:solidFill>
                  <a:srgbClr val="FF0000"/>
                </a:solidFill>
              </a:rPr>
              <a:t>{L</a:t>
            </a:r>
            <a:r>
              <a:rPr lang="en-US" sz="1600" baseline="-25000" dirty="0">
                <a:solidFill>
                  <a:srgbClr val="FF0000"/>
                </a:solidFill>
              </a:rPr>
              <a:t>0-&gt;1-</a:t>
            </a:r>
            <a:r>
              <a:rPr lang="en-US" sz="1600" baseline="-25000" dirty="0" smtClean="0">
                <a:solidFill>
                  <a:srgbClr val="FF0000"/>
                </a:solidFill>
              </a:rPr>
              <a:t>&gt;2 </a:t>
            </a:r>
            <a:r>
              <a:rPr lang="en-US" sz="1600" dirty="0">
                <a:solidFill>
                  <a:srgbClr val="FF0000"/>
                </a:solidFill>
              </a:rPr>
              <a:t>/ L</a:t>
            </a:r>
            <a:r>
              <a:rPr lang="en-US" sz="1600" baseline="-25000" dirty="0">
                <a:solidFill>
                  <a:srgbClr val="FF0000"/>
                </a:solidFill>
              </a:rPr>
              <a:t>0-</a:t>
            </a:r>
            <a:r>
              <a:rPr lang="en-US" sz="1600" baseline="-25000" dirty="0" smtClean="0">
                <a:solidFill>
                  <a:srgbClr val="FF0000"/>
                </a:solidFill>
              </a:rPr>
              <a:t>&gt;2</a:t>
            </a:r>
            <a:r>
              <a:rPr lang="en-US" sz="1600" dirty="0" smtClean="0">
                <a:solidFill>
                  <a:srgbClr val="FF0000"/>
                </a:solidFill>
              </a:rPr>
              <a:t>} </a:t>
            </a:r>
            <a:r>
              <a:rPr lang="en-US" sz="1600" dirty="0">
                <a:solidFill>
                  <a:srgbClr val="FF0000"/>
                </a:solidFill>
              </a:rPr>
              <a:t>-1 </a:t>
            </a:r>
            <a:r>
              <a:rPr lang="en-US" sz="1600" dirty="0" smtClean="0">
                <a:solidFill>
                  <a:srgbClr val="FF0000"/>
                </a:solidFill>
              </a:rPr>
              <a:t>    </a:t>
            </a:r>
            <a:r>
              <a:rPr lang="en-US" sz="1600" u="sng" dirty="0" smtClean="0">
                <a:solidFill>
                  <a:srgbClr val="FF0000"/>
                </a:solidFill>
              </a:rPr>
              <a:t>&lt;</a:t>
            </a:r>
            <a:r>
              <a:rPr lang="en-US" sz="1600" dirty="0" smtClean="0">
                <a:solidFill>
                  <a:srgbClr val="FF0000"/>
                </a:solidFill>
              </a:rPr>
              <a:t>  </a:t>
            </a:r>
            <a:r>
              <a:rPr lang="en-US" sz="1600" dirty="0">
                <a:solidFill>
                  <a:srgbClr val="FF0000"/>
                </a:solidFill>
              </a:rPr>
              <a:t>MaxCircuity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{</a:t>
            </a:r>
            <a:r>
              <a:rPr lang="en-US" sz="1600" dirty="0">
                <a:solidFill>
                  <a:srgbClr val="FF0000"/>
                </a:solidFill>
              </a:rPr>
              <a:t>L</a:t>
            </a:r>
            <a:r>
              <a:rPr lang="en-US" sz="1600" baseline="-25000" dirty="0">
                <a:solidFill>
                  <a:srgbClr val="FF0000"/>
                </a:solidFill>
              </a:rPr>
              <a:t>0-&gt;1-&gt;</a:t>
            </a:r>
            <a:r>
              <a:rPr lang="en-US" sz="1600" baseline="-25000" dirty="0" smtClean="0">
                <a:solidFill>
                  <a:srgbClr val="FF0000"/>
                </a:solidFill>
              </a:rPr>
              <a:t>2-&gt;3 </a:t>
            </a:r>
            <a:r>
              <a:rPr lang="en-US" sz="1600" dirty="0">
                <a:solidFill>
                  <a:srgbClr val="FF0000"/>
                </a:solidFill>
              </a:rPr>
              <a:t>/ L</a:t>
            </a:r>
            <a:r>
              <a:rPr lang="en-US" sz="1600" baseline="-25000" dirty="0">
                <a:solidFill>
                  <a:srgbClr val="FF0000"/>
                </a:solidFill>
              </a:rPr>
              <a:t>0-</a:t>
            </a:r>
            <a:r>
              <a:rPr lang="en-US" sz="1600" baseline="-25000" dirty="0" smtClean="0">
                <a:solidFill>
                  <a:srgbClr val="FF0000"/>
                </a:solidFill>
              </a:rPr>
              <a:t>&gt;3</a:t>
            </a:r>
            <a:r>
              <a:rPr lang="en-US" sz="1600" dirty="0" smtClean="0">
                <a:solidFill>
                  <a:srgbClr val="FF0000"/>
                </a:solidFill>
              </a:rPr>
              <a:t>} </a:t>
            </a:r>
            <a:r>
              <a:rPr lang="en-US" sz="1600" dirty="0">
                <a:solidFill>
                  <a:srgbClr val="FF0000"/>
                </a:solidFill>
              </a:rPr>
              <a:t>-1 </a:t>
            </a:r>
            <a:r>
              <a:rPr lang="en-US" sz="1600" u="sng" dirty="0">
                <a:solidFill>
                  <a:srgbClr val="FF0000"/>
                </a:solidFill>
              </a:rPr>
              <a:t>&lt;</a:t>
            </a:r>
            <a:r>
              <a:rPr lang="en-US" sz="1600" dirty="0">
                <a:solidFill>
                  <a:srgbClr val="FF0000"/>
                </a:solidFill>
              </a:rPr>
              <a:t>  </a:t>
            </a:r>
            <a:r>
              <a:rPr lang="en-US" sz="1600" dirty="0" smtClean="0">
                <a:solidFill>
                  <a:srgbClr val="FF0000"/>
                </a:solidFill>
              </a:rPr>
              <a:t>MaxCircuity</a:t>
            </a:r>
          </a:p>
          <a:p>
            <a:r>
              <a:rPr lang="en-US" sz="1100" dirty="0" smtClean="0"/>
              <a:t>MaxCircuity is a service parameter; (say 0.2 or 0.3)</a:t>
            </a:r>
          </a:p>
          <a:p>
            <a:endParaRPr lang="en-US" sz="500" dirty="0"/>
          </a:p>
          <a:p>
            <a:r>
              <a:rPr lang="en-US" sz="1600" dirty="0" smtClean="0"/>
              <a:t>Improve Ride-Share constraint:</a:t>
            </a:r>
          </a:p>
          <a:p>
            <a:r>
              <a:rPr lang="en-US" sz="1600" dirty="0" smtClean="0"/>
              <a:t> </a:t>
            </a:r>
            <a:r>
              <a:rPr lang="en-US" sz="1200" dirty="0" smtClean="0"/>
              <a:t>(AVO</a:t>
            </a:r>
            <a:r>
              <a:rPr lang="en-US" sz="1200" baseline="-25000" dirty="0" smtClean="0"/>
              <a:t>Rideshare 1,3</a:t>
            </a:r>
            <a:r>
              <a:rPr lang="en-US" sz="1200" dirty="0" smtClean="0"/>
              <a:t> &gt; AVO</a:t>
            </a:r>
            <a:r>
              <a:rPr lang="en-US" sz="1200" baseline="-25000" dirty="0" smtClean="0"/>
              <a:t>Alone </a:t>
            </a:r>
            <a:r>
              <a:rPr lang="en-US" sz="1200" dirty="0" smtClean="0"/>
              <a:t>)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{L</a:t>
            </a:r>
            <a:r>
              <a:rPr lang="en-US" sz="1200" b="1" baseline="-25000" dirty="0">
                <a:solidFill>
                  <a:srgbClr val="FF0000"/>
                </a:solidFill>
              </a:rPr>
              <a:t>0-&gt;1</a:t>
            </a:r>
            <a:r>
              <a:rPr lang="en-US" sz="1200" b="1" dirty="0">
                <a:solidFill>
                  <a:srgbClr val="FF0000"/>
                </a:solidFill>
              </a:rPr>
              <a:t> + L</a:t>
            </a:r>
            <a:r>
              <a:rPr lang="en-US" sz="1200" b="1" baseline="-25000" dirty="0">
                <a:solidFill>
                  <a:srgbClr val="FF0000"/>
                </a:solidFill>
              </a:rPr>
              <a:t>0-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&gt;3</a:t>
            </a:r>
            <a:r>
              <a:rPr lang="en-US" sz="1200" b="1" dirty="0" smtClean="0">
                <a:solidFill>
                  <a:srgbClr val="FF0000"/>
                </a:solidFill>
              </a:rPr>
              <a:t>} </a:t>
            </a:r>
            <a:r>
              <a:rPr lang="en-US" sz="1200" b="1" dirty="0">
                <a:solidFill>
                  <a:srgbClr val="FF0000"/>
                </a:solidFill>
              </a:rPr>
              <a:t>&gt; L</a:t>
            </a:r>
            <a:r>
              <a:rPr lang="en-US" sz="1200" b="1" baseline="-25000" dirty="0">
                <a:solidFill>
                  <a:srgbClr val="FF0000"/>
                </a:solidFill>
              </a:rPr>
              <a:t>0-&gt;1-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&gt;3</a:t>
            </a:r>
          </a:p>
          <a:p>
            <a:endParaRPr lang="en-US" sz="700" dirty="0" smtClean="0"/>
          </a:p>
          <a:p>
            <a:r>
              <a:rPr lang="en-US" sz="1200" dirty="0" smtClean="0"/>
              <a:t>(</a:t>
            </a:r>
            <a:r>
              <a:rPr lang="en-US" sz="1200" dirty="0"/>
              <a:t>AVO</a:t>
            </a:r>
            <a:r>
              <a:rPr lang="en-US" sz="1200" baseline="-25000" dirty="0"/>
              <a:t>Rideshare </a:t>
            </a:r>
            <a:r>
              <a:rPr lang="en-US" sz="1200" baseline="-25000" dirty="0" smtClean="0"/>
              <a:t>1,2,3</a:t>
            </a:r>
            <a:r>
              <a:rPr lang="en-US" sz="1200" dirty="0" smtClean="0"/>
              <a:t> </a:t>
            </a:r>
            <a:r>
              <a:rPr lang="en-US" sz="1200" dirty="0"/>
              <a:t>&gt; AVO</a:t>
            </a:r>
            <a:r>
              <a:rPr lang="en-US" sz="1200" baseline="-25000" dirty="0"/>
              <a:t>Rideshare </a:t>
            </a:r>
            <a:r>
              <a:rPr lang="en-US" sz="1200" baseline="-25000" dirty="0" smtClean="0"/>
              <a:t>1,3</a:t>
            </a:r>
            <a:r>
              <a:rPr lang="en-US" sz="1200" dirty="0" smtClean="0"/>
              <a:t> + AVO</a:t>
            </a:r>
            <a:r>
              <a:rPr lang="en-US" sz="1200" baseline="-25000" dirty="0" smtClean="0"/>
              <a:t>2 Alone </a:t>
            </a:r>
            <a:r>
              <a:rPr lang="en-US" sz="1200" dirty="0" smtClean="0"/>
              <a:t>);</a:t>
            </a:r>
          </a:p>
          <a:p>
            <a:r>
              <a:rPr lang="en-US" sz="1200" dirty="0" smtClean="0"/>
              <a:t>{N</a:t>
            </a:r>
            <a:r>
              <a:rPr lang="en-US" sz="1200" baseline="-25000" dirty="0" smtClean="0"/>
              <a:t>0-</a:t>
            </a:r>
            <a:r>
              <a:rPr lang="en-US" sz="1200" baseline="-25000" dirty="0"/>
              <a:t>&gt;1 </a:t>
            </a:r>
            <a:r>
              <a:rPr lang="en-US" sz="1200" dirty="0"/>
              <a:t>* L</a:t>
            </a:r>
            <a:r>
              <a:rPr lang="en-US" sz="1200" baseline="-25000" dirty="0"/>
              <a:t>0-&gt;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 + N</a:t>
            </a:r>
            <a:r>
              <a:rPr lang="en-US" sz="1200" baseline="-25000" dirty="0" smtClean="0"/>
              <a:t>0-&gt;2 </a:t>
            </a:r>
            <a:r>
              <a:rPr lang="en-US" sz="1200" dirty="0" smtClean="0"/>
              <a:t>* L</a:t>
            </a:r>
            <a:r>
              <a:rPr lang="en-US" sz="1200" baseline="-25000" dirty="0" smtClean="0"/>
              <a:t>0</a:t>
            </a:r>
            <a:r>
              <a:rPr lang="en-US" sz="1200" baseline="-25000" dirty="0"/>
              <a:t> </a:t>
            </a:r>
            <a:r>
              <a:rPr lang="en-US" sz="1200" baseline="-25000" dirty="0" smtClean="0"/>
              <a:t>-&gt;2</a:t>
            </a:r>
            <a:r>
              <a:rPr lang="en-US" sz="1200" dirty="0" smtClean="0"/>
              <a:t> </a:t>
            </a:r>
            <a:r>
              <a:rPr lang="en-US" sz="1200" dirty="0"/>
              <a:t>+ N</a:t>
            </a:r>
            <a:r>
              <a:rPr lang="en-US" sz="1200" baseline="-25000" dirty="0"/>
              <a:t>0-</a:t>
            </a:r>
            <a:r>
              <a:rPr lang="en-US" sz="1200" baseline="-25000" dirty="0" smtClean="0"/>
              <a:t>&gt;3 </a:t>
            </a:r>
            <a:r>
              <a:rPr lang="en-US" sz="1200" dirty="0"/>
              <a:t>* L</a:t>
            </a:r>
            <a:r>
              <a:rPr lang="en-US" sz="1200" baseline="-25000" dirty="0"/>
              <a:t>0 </a:t>
            </a:r>
            <a:r>
              <a:rPr lang="en-US" sz="1200" baseline="-25000" dirty="0" smtClean="0"/>
              <a:t>-&gt;3</a:t>
            </a:r>
            <a:r>
              <a:rPr lang="en-US" sz="1200" dirty="0" smtClean="0"/>
              <a:t>} / {</a:t>
            </a:r>
            <a:r>
              <a:rPr lang="en-US" sz="1200" dirty="0"/>
              <a:t>L</a:t>
            </a:r>
            <a:r>
              <a:rPr lang="en-US" sz="1200" baseline="-25000" dirty="0"/>
              <a:t>0-&gt;1-&gt;</a:t>
            </a:r>
            <a:r>
              <a:rPr lang="en-US" sz="1200" baseline="-25000" dirty="0" smtClean="0"/>
              <a:t>2-&gt;3 </a:t>
            </a:r>
            <a:r>
              <a:rPr lang="en-US" sz="1200" dirty="0" smtClean="0"/>
              <a:t>}</a:t>
            </a:r>
            <a:endParaRPr lang="en-US" sz="1400" dirty="0" smtClean="0"/>
          </a:p>
          <a:p>
            <a:r>
              <a:rPr lang="en-US" sz="1400" b="1" dirty="0" smtClean="0"/>
              <a:t>&gt; </a:t>
            </a:r>
            <a:r>
              <a:rPr lang="en-US" sz="1200" dirty="0"/>
              <a:t>{N</a:t>
            </a:r>
            <a:r>
              <a:rPr lang="en-US" sz="1200" baseline="-25000" dirty="0"/>
              <a:t>0-&gt;1 </a:t>
            </a:r>
            <a:r>
              <a:rPr lang="en-US" sz="1200" dirty="0"/>
              <a:t>* L</a:t>
            </a:r>
            <a:r>
              <a:rPr lang="en-US" sz="1200" baseline="-25000" dirty="0"/>
              <a:t>0-&gt;1</a:t>
            </a:r>
            <a:r>
              <a:rPr lang="en-US" sz="1200" dirty="0"/>
              <a:t> + N</a:t>
            </a:r>
            <a:r>
              <a:rPr lang="en-US" sz="1200" baseline="-25000" dirty="0"/>
              <a:t>0-&gt;2 </a:t>
            </a:r>
            <a:r>
              <a:rPr lang="en-US" sz="1200" dirty="0"/>
              <a:t>* L</a:t>
            </a:r>
            <a:r>
              <a:rPr lang="en-US" sz="1200" baseline="-25000" dirty="0"/>
              <a:t>0 -&gt;2</a:t>
            </a:r>
            <a:r>
              <a:rPr lang="en-US" sz="1200" dirty="0"/>
              <a:t> + N</a:t>
            </a:r>
            <a:r>
              <a:rPr lang="en-US" sz="1200" baseline="-25000" dirty="0"/>
              <a:t>0-&gt;3 </a:t>
            </a:r>
            <a:r>
              <a:rPr lang="en-US" sz="1200" dirty="0"/>
              <a:t>* L</a:t>
            </a:r>
            <a:r>
              <a:rPr lang="en-US" sz="1200" baseline="-25000" dirty="0"/>
              <a:t>0 -&gt;3</a:t>
            </a:r>
            <a:r>
              <a:rPr lang="en-US" sz="1200" dirty="0"/>
              <a:t>} /</a:t>
            </a:r>
            <a:r>
              <a:rPr lang="en-US" sz="1200" dirty="0" smtClean="0"/>
              <a:t> </a:t>
            </a:r>
            <a:r>
              <a:rPr lang="en-US" sz="1200" dirty="0"/>
              <a:t>{L</a:t>
            </a:r>
            <a:r>
              <a:rPr lang="en-US" sz="1200" baseline="-25000" dirty="0"/>
              <a:t>0-&gt;</a:t>
            </a:r>
            <a:r>
              <a:rPr lang="en-US" sz="1200" baseline="-25000" dirty="0" smtClean="0"/>
              <a:t>1-&gt;3</a:t>
            </a:r>
            <a:r>
              <a:rPr lang="en-US" sz="1200" dirty="0" smtClean="0"/>
              <a:t> </a:t>
            </a:r>
            <a:r>
              <a:rPr lang="en-US" sz="1200" dirty="0"/>
              <a:t>+ L</a:t>
            </a:r>
            <a:r>
              <a:rPr lang="en-US" sz="1200" baseline="-25000" dirty="0"/>
              <a:t>0-</a:t>
            </a:r>
            <a:r>
              <a:rPr lang="en-US" sz="1200" baseline="-25000" dirty="0" smtClean="0"/>
              <a:t>&gt;2</a:t>
            </a:r>
            <a:r>
              <a:rPr lang="en-US" sz="1200" dirty="0" smtClean="0"/>
              <a:t>} </a:t>
            </a:r>
            <a:endParaRPr lang="en-US" sz="1400" dirty="0" smtClean="0"/>
          </a:p>
          <a:p>
            <a:r>
              <a:rPr lang="en-US" sz="1200" dirty="0" smtClean="0"/>
              <a:t>Numerators are identical; Therefore: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{L</a:t>
            </a:r>
            <a:r>
              <a:rPr lang="en-US" sz="1200" b="1" baseline="-25000" dirty="0">
                <a:solidFill>
                  <a:srgbClr val="FF0000"/>
                </a:solidFill>
              </a:rPr>
              <a:t>0-&gt;1-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&gt;3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+ L</a:t>
            </a:r>
            <a:r>
              <a:rPr lang="en-US" sz="1200" b="1" baseline="-25000" dirty="0">
                <a:solidFill>
                  <a:srgbClr val="FF0000"/>
                </a:solidFill>
              </a:rPr>
              <a:t>0-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&gt;2</a:t>
            </a:r>
            <a:r>
              <a:rPr lang="en-US" sz="1200" b="1" dirty="0" smtClean="0">
                <a:solidFill>
                  <a:srgbClr val="FF0000"/>
                </a:solidFill>
              </a:rPr>
              <a:t>} &gt; L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0-</a:t>
            </a:r>
            <a:r>
              <a:rPr lang="en-US" sz="1200" b="1" baseline="-25000" dirty="0">
                <a:solidFill>
                  <a:srgbClr val="FF0000"/>
                </a:solidFill>
              </a:rPr>
              <a:t>&gt;1-&gt;2-&gt;3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658938" y="2519218"/>
            <a:ext cx="6312199" cy="854772"/>
            <a:chOff x="1658938" y="2117028"/>
            <a:chExt cx="6312199" cy="854772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1658938" y="2133600"/>
              <a:ext cx="3480443" cy="838200"/>
            </a:xfrm>
            <a:prstGeom prst="line">
              <a:avLst/>
            </a:prstGeom>
            <a:ln w="38100">
              <a:solidFill>
                <a:srgbClr val="33CC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5094901" y="2117028"/>
              <a:ext cx="2876236" cy="15874"/>
            </a:xfrm>
            <a:prstGeom prst="line">
              <a:avLst/>
            </a:prstGeom>
            <a:ln w="38100">
              <a:solidFill>
                <a:srgbClr val="33CC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718617" y="2527155"/>
            <a:ext cx="4744881" cy="854772"/>
            <a:chOff x="1658938" y="2117028"/>
            <a:chExt cx="4744881" cy="854772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1658938" y="2133600"/>
              <a:ext cx="3480443" cy="838200"/>
            </a:xfrm>
            <a:prstGeom prst="line">
              <a:avLst/>
            </a:prstGeom>
            <a:ln w="381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21" idx="3"/>
            </p:cNvCxnSpPr>
            <p:nvPr/>
          </p:nvCxnSpPr>
          <p:spPr>
            <a:xfrm flipH="1" flipV="1">
              <a:off x="5094901" y="2117028"/>
              <a:ext cx="1308918" cy="819361"/>
            </a:xfrm>
            <a:prstGeom prst="line">
              <a:avLst/>
            </a:prstGeom>
            <a:ln w="381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/>
          <p:cNvCxnSpPr>
            <a:stCxn id="121" idx="3"/>
            <a:endCxn id="88" idx="1"/>
          </p:cNvCxnSpPr>
          <p:nvPr/>
        </p:nvCxnSpPr>
        <p:spPr>
          <a:xfrm flipV="1">
            <a:off x="6463498" y="2490941"/>
            <a:ext cx="1537800" cy="855575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17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4" y="846826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5-Point Star 89"/>
          <p:cNvSpPr/>
          <p:nvPr/>
        </p:nvSpPr>
        <p:spPr>
          <a:xfrm>
            <a:off x="1658938" y="3253790"/>
            <a:ext cx="152400" cy="133350"/>
          </a:xfrm>
          <a:prstGeom prst="star5">
            <a:avLst/>
          </a:prstGeom>
          <a:solidFill>
            <a:srgbClr val="FF00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45420" y="2462917"/>
            <a:ext cx="3660775" cy="819150"/>
            <a:chOff x="1787525" y="2746375"/>
            <a:chExt cx="3660775" cy="819150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V="1">
              <a:off x="1787525" y="2797175"/>
              <a:ext cx="3470274" cy="76835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5-Point Star 86"/>
            <p:cNvSpPr/>
            <p:nvPr/>
          </p:nvSpPr>
          <p:spPr>
            <a:xfrm>
              <a:off x="5219700" y="2746375"/>
              <a:ext cx="76200" cy="73025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991100" y="2751138"/>
              <a:ext cx="4572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cs typeface="Arial" pitchFamily="34" charset="0"/>
                </a:rPr>
                <a:t>P</a:t>
              </a:r>
              <a:r>
                <a:rPr lang="en-US" b="1" baseline="-25000" dirty="0">
                  <a:solidFill>
                    <a:srgbClr val="FFFF00"/>
                  </a:solidFill>
                  <a:cs typeface="Arial" pitchFamily="34" charset="0"/>
                </a:rPr>
                <a:t>1</a:t>
              </a:r>
            </a:p>
          </p:txBody>
        </p:sp>
      </p:grpSp>
      <p:sp>
        <p:nvSpPr>
          <p:cNvPr id="59419" name="TextBox 114"/>
          <p:cNvSpPr txBox="1">
            <a:spLocks noChangeArrowheads="1"/>
          </p:cNvSpPr>
          <p:nvPr/>
        </p:nvSpPr>
        <p:spPr bwMode="auto">
          <a:xfrm>
            <a:off x="1398588" y="3207752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2F2F2"/>
                </a:solidFill>
              </a:rPr>
              <a:t>O</a:t>
            </a:r>
            <a:endParaRPr lang="en-US" altLang="en-US" sz="1800" b="1" baseline="-25000">
              <a:solidFill>
                <a:srgbClr val="FFFF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35138" y="2380375"/>
            <a:ext cx="6718300" cy="1360487"/>
            <a:chOff x="2175139" y="1675262"/>
            <a:chExt cx="6718300" cy="1360487"/>
          </a:xfrm>
        </p:grpSpPr>
        <p:grpSp>
          <p:nvGrpSpPr>
            <p:cNvPr id="9" name="Group 8"/>
            <p:cNvGrpSpPr/>
            <p:nvPr/>
          </p:nvGrpSpPr>
          <p:grpSpPr>
            <a:xfrm>
              <a:off x="2175139" y="1675262"/>
              <a:ext cx="6718300" cy="979487"/>
              <a:chOff x="1778000" y="2611438"/>
              <a:chExt cx="6718300" cy="979487"/>
            </a:xfrm>
          </p:grpSpPr>
          <p:cxnSp>
            <p:nvCxnSpPr>
              <p:cNvPr id="8" name="Straight Arrow Connector 7"/>
              <p:cNvCxnSpPr/>
              <p:nvPr/>
            </p:nvCxnSpPr>
            <p:spPr bwMode="auto">
              <a:xfrm flipV="1">
                <a:off x="1778000" y="2798763"/>
                <a:ext cx="6192839" cy="792162"/>
              </a:xfrm>
              <a:prstGeom prst="straightConnector1">
                <a:avLst/>
              </a:prstGeom>
              <a:ln w="762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5-Point Star 87"/>
              <p:cNvSpPr/>
              <p:nvPr/>
            </p:nvSpPr>
            <p:spPr>
              <a:xfrm>
                <a:off x="8001000" y="2743200"/>
                <a:ext cx="76200" cy="71438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8039100" y="2611438"/>
                <a:ext cx="457200" cy="3698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b="1" dirty="0" smtClean="0">
                    <a:solidFill>
                      <a:schemeClr val="bg1">
                        <a:lumMod val="95000"/>
                      </a:schemeClr>
                    </a:solidFill>
                    <a:cs typeface="Arial" pitchFamily="34" charset="0"/>
                  </a:rPr>
                  <a:t>P</a:t>
                </a:r>
                <a:r>
                  <a:rPr lang="en-US" b="1" baseline="-25000" dirty="0">
                    <a:solidFill>
                      <a:srgbClr val="FFFF00"/>
                    </a:solidFill>
                    <a:cs typeface="Arial" pitchFamily="34" charset="0"/>
                  </a:rPr>
                  <a:t>3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197260" y="2273749"/>
              <a:ext cx="5267005" cy="762000"/>
              <a:chOff x="1728733" y="3163092"/>
              <a:chExt cx="5267005" cy="762000"/>
            </a:xfrm>
          </p:grpSpPr>
          <p:cxnSp>
            <p:nvCxnSpPr>
              <p:cNvPr id="4" name="Straight Arrow Connector 3"/>
              <p:cNvCxnSpPr/>
              <p:nvPr/>
            </p:nvCxnSpPr>
            <p:spPr bwMode="auto">
              <a:xfrm rot="21030412">
                <a:off x="1728733" y="3163092"/>
                <a:ext cx="4664077" cy="762000"/>
              </a:xfrm>
              <a:prstGeom prst="straightConnector1">
                <a:avLst/>
              </a:prstGeom>
              <a:ln w="762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5-Point Star 104"/>
              <p:cNvSpPr/>
              <p:nvPr/>
            </p:nvSpPr>
            <p:spPr>
              <a:xfrm>
                <a:off x="6400800" y="3505200"/>
                <a:ext cx="76200" cy="71438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6538538" y="3290822"/>
                <a:ext cx="457200" cy="3698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b="1" dirty="0" smtClean="0">
                    <a:solidFill>
                      <a:schemeClr val="bg1">
                        <a:lumMod val="95000"/>
                      </a:schemeClr>
                    </a:solidFill>
                    <a:cs typeface="Arial" pitchFamily="34" charset="0"/>
                  </a:rPr>
                  <a:t>P</a:t>
                </a:r>
                <a:r>
                  <a:rPr lang="en-US" b="1" baseline="-25000" dirty="0" smtClean="0">
                    <a:solidFill>
                      <a:srgbClr val="FFFF00"/>
                    </a:solidFill>
                    <a:cs typeface="Arial" pitchFamily="34" charset="0"/>
                  </a:rPr>
                  <a:t>2</a:t>
                </a:r>
                <a:endParaRPr lang="en-US" b="1" baseline="-25000" dirty="0">
                  <a:solidFill>
                    <a:srgbClr val="FFFF00"/>
                  </a:solidFill>
                  <a:cs typeface="Arial" pitchFamily="34" charset="0"/>
                </a:endParaRPr>
              </a:p>
            </p:txBody>
          </p:sp>
          <p:sp>
            <p:nvSpPr>
              <p:cNvPr id="121" name="5-Point Star 120"/>
              <p:cNvSpPr/>
              <p:nvPr/>
            </p:nvSpPr>
            <p:spPr>
              <a:xfrm>
                <a:off x="6400800" y="3505200"/>
                <a:ext cx="76200" cy="73025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83" name="TextBox 82"/>
          <p:cNvSpPr txBox="1"/>
          <p:nvPr/>
        </p:nvSpPr>
        <p:spPr>
          <a:xfrm>
            <a:off x="1690971" y="152400"/>
            <a:ext cx="5838266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b="1" dirty="0" smtClean="0">
                <a:solidFill>
                  <a:schemeClr val="bg1"/>
                </a:solidFill>
              </a:rPr>
              <a:t>CD= 3p: Pixel -&gt;3Pixels Ride-sharing; P</a:t>
            </a:r>
            <a:r>
              <a:rPr lang="en-US" altLang="en-US" sz="2400" b="1" baseline="-25000" dirty="0" smtClean="0">
                <a:solidFill>
                  <a:schemeClr val="bg1"/>
                </a:solidFill>
              </a:rPr>
              <a:t>1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 New</a:t>
            </a:r>
            <a:endParaRPr lang="en-US" altLang="en-US" sz="1600" b="1" dirty="0" smtClean="0">
              <a:solidFill>
                <a:schemeClr val="bg1"/>
              </a:solidFill>
            </a:endParaRP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9513" y="5805488"/>
            <a:ext cx="16144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5253795" y="3733800"/>
            <a:ext cx="3804247" cy="30623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Scenario:  L</a:t>
            </a:r>
            <a:r>
              <a:rPr lang="en-US" sz="1600" baseline="-25000" dirty="0" smtClean="0"/>
              <a:t>0-&gt;1 </a:t>
            </a:r>
            <a:r>
              <a:rPr lang="en-US" sz="1600" u="sng" dirty="0" smtClean="0"/>
              <a:t>&lt;</a:t>
            </a:r>
            <a:r>
              <a:rPr lang="en-US" sz="1600" dirty="0" smtClean="0"/>
              <a:t> L</a:t>
            </a:r>
            <a:r>
              <a:rPr lang="en-US" sz="1600" baseline="-25000" dirty="0" smtClean="0"/>
              <a:t>0-&gt;2 </a:t>
            </a:r>
            <a:r>
              <a:rPr lang="en-US" sz="1600" u="sng" dirty="0"/>
              <a:t>&lt;</a:t>
            </a:r>
            <a:r>
              <a:rPr lang="en-US" sz="1600" dirty="0"/>
              <a:t> L</a:t>
            </a:r>
            <a:r>
              <a:rPr lang="en-US" sz="1600" baseline="-25000" dirty="0"/>
              <a:t>0-</a:t>
            </a:r>
            <a:r>
              <a:rPr lang="en-US" sz="1600" baseline="-25000" dirty="0" smtClean="0"/>
              <a:t>&gt;3</a:t>
            </a:r>
            <a:r>
              <a:rPr lang="en-US" sz="1600" dirty="0" smtClean="0"/>
              <a:t> ; P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new</a:t>
            </a:r>
          </a:p>
          <a:p>
            <a:r>
              <a:rPr lang="en-US" sz="1600" dirty="0" smtClean="0"/>
              <a:t>Service Constraint: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{</a:t>
            </a:r>
            <a:r>
              <a:rPr lang="en-US" sz="1600" dirty="0">
                <a:solidFill>
                  <a:srgbClr val="FF0000"/>
                </a:solidFill>
              </a:rPr>
              <a:t>L</a:t>
            </a:r>
            <a:r>
              <a:rPr lang="en-US" sz="1600" baseline="-25000" dirty="0">
                <a:solidFill>
                  <a:srgbClr val="FF0000"/>
                </a:solidFill>
              </a:rPr>
              <a:t>0-&gt;1-</a:t>
            </a:r>
            <a:r>
              <a:rPr lang="en-US" sz="1600" baseline="-25000" dirty="0" smtClean="0">
                <a:solidFill>
                  <a:srgbClr val="FF0000"/>
                </a:solidFill>
              </a:rPr>
              <a:t>&gt;2 </a:t>
            </a:r>
            <a:r>
              <a:rPr lang="en-US" sz="1600" dirty="0">
                <a:solidFill>
                  <a:srgbClr val="FF0000"/>
                </a:solidFill>
              </a:rPr>
              <a:t>/ L</a:t>
            </a:r>
            <a:r>
              <a:rPr lang="en-US" sz="1600" baseline="-25000" dirty="0">
                <a:solidFill>
                  <a:srgbClr val="FF0000"/>
                </a:solidFill>
              </a:rPr>
              <a:t>0-</a:t>
            </a:r>
            <a:r>
              <a:rPr lang="en-US" sz="1600" baseline="-25000" dirty="0" smtClean="0">
                <a:solidFill>
                  <a:srgbClr val="FF0000"/>
                </a:solidFill>
              </a:rPr>
              <a:t>&gt;2</a:t>
            </a:r>
            <a:r>
              <a:rPr lang="en-US" sz="1600" dirty="0" smtClean="0">
                <a:solidFill>
                  <a:srgbClr val="FF0000"/>
                </a:solidFill>
              </a:rPr>
              <a:t>} </a:t>
            </a:r>
            <a:r>
              <a:rPr lang="en-US" sz="1600" dirty="0">
                <a:solidFill>
                  <a:srgbClr val="FF0000"/>
                </a:solidFill>
              </a:rPr>
              <a:t>-1 </a:t>
            </a:r>
            <a:r>
              <a:rPr lang="en-US" sz="1600" dirty="0" smtClean="0">
                <a:solidFill>
                  <a:srgbClr val="FF0000"/>
                </a:solidFill>
              </a:rPr>
              <a:t>    </a:t>
            </a:r>
            <a:r>
              <a:rPr lang="en-US" sz="1600" u="sng" dirty="0" smtClean="0">
                <a:solidFill>
                  <a:srgbClr val="FF0000"/>
                </a:solidFill>
              </a:rPr>
              <a:t>&lt;</a:t>
            </a:r>
            <a:r>
              <a:rPr lang="en-US" sz="1600" dirty="0" smtClean="0">
                <a:solidFill>
                  <a:srgbClr val="FF0000"/>
                </a:solidFill>
              </a:rPr>
              <a:t>  </a:t>
            </a:r>
            <a:r>
              <a:rPr lang="en-US" sz="1600" dirty="0">
                <a:solidFill>
                  <a:srgbClr val="FF0000"/>
                </a:solidFill>
              </a:rPr>
              <a:t>MaxCircuity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{</a:t>
            </a:r>
            <a:r>
              <a:rPr lang="en-US" sz="1600" dirty="0">
                <a:solidFill>
                  <a:srgbClr val="FF0000"/>
                </a:solidFill>
              </a:rPr>
              <a:t>L</a:t>
            </a:r>
            <a:r>
              <a:rPr lang="en-US" sz="1600" baseline="-25000" dirty="0">
                <a:solidFill>
                  <a:srgbClr val="FF0000"/>
                </a:solidFill>
              </a:rPr>
              <a:t>0-&gt;1-&gt;</a:t>
            </a:r>
            <a:r>
              <a:rPr lang="en-US" sz="1600" baseline="-25000" dirty="0" smtClean="0">
                <a:solidFill>
                  <a:srgbClr val="FF0000"/>
                </a:solidFill>
              </a:rPr>
              <a:t>2-&gt;3 </a:t>
            </a:r>
            <a:r>
              <a:rPr lang="en-US" sz="1600" dirty="0">
                <a:solidFill>
                  <a:srgbClr val="FF0000"/>
                </a:solidFill>
              </a:rPr>
              <a:t>/ L</a:t>
            </a:r>
            <a:r>
              <a:rPr lang="en-US" sz="1600" baseline="-25000" dirty="0">
                <a:solidFill>
                  <a:srgbClr val="FF0000"/>
                </a:solidFill>
              </a:rPr>
              <a:t>0-</a:t>
            </a:r>
            <a:r>
              <a:rPr lang="en-US" sz="1600" baseline="-25000" dirty="0" smtClean="0">
                <a:solidFill>
                  <a:srgbClr val="FF0000"/>
                </a:solidFill>
              </a:rPr>
              <a:t>&gt;3</a:t>
            </a:r>
            <a:r>
              <a:rPr lang="en-US" sz="1600" dirty="0" smtClean="0">
                <a:solidFill>
                  <a:srgbClr val="FF0000"/>
                </a:solidFill>
              </a:rPr>
              <a:t>} </a:t>
            </a:r>
            <a:r>
              <a:rPr lang="en-US" sz="1600" dirty="0">
                <a:solidFill>
                  <a:srgbClr val="FF0000"/>
                </a:solidFill>
              </a:rPr>
              <a:t>-1 </a:t>
            </a:r>
            <a:r>
              <a:rPr lang="en-US" sz="1600" u="sng" dirty="0">
                <a:solidFill>
                  <a:srgbClr val="FF0000"/>
                </a:solidFill>
              </a:rPr>
              <a:t>&lt;</a:t>
            </a:r>
            <a:r>
              <a:rPr lang="en-US" sz="1600" dirty="0">
                <a:solidFill>
                  <a:srgbClr val="FF0000"/>
                </a:solidFill>
              </a:rPr>
              <a:t>  </a:t>
            </a:r>
            <a:r>
              <a:rPr lang="en-US" sz="1600" dirty="0" smtClean="0">
                <a:solidFill>
                  <a:srgbClr val="FF0000"/>
                </a:solidFill>
              </a:rPr>
              <a:t>MaxCircuity</a:t>
            </a:r>
          </a:p>
          <a:p>
            <a:r>
              <a:rPr lang="en-US" sz="1100" dirty="0" smtClean="0"/>
              <a:t>MaxCircuity is a service parameter; (say 0.2 or 0.3)</a:t>
            </a:r>
          </a:p>
          <a:p>
            <a:endParaRPr lang="en-US" sz="500" dirty="0"/>
          </a:p>
          <a:p>
            <a:r>
              <a:rPr lang="en-US" sz="1600" dirty="0" smtClean="0"/>
              <a:t>Improve Ride-Share constraint:</a:t>
            </a:r>
          </a:p>
          <a:p>
            <a:r>
              <a:rPr lang="en-US" sz="1600" dirty="0" smtClean="0"/>
              <a:t> </a:t>
            </a:r>
            <a:r>
              <a:rPr lang="en-US" sz="1200" dirty="0" smtClean="0"/>
              <a:t>(AVO</a:t>
            </a:r>
            <a:r>
              <a:rPr lang="en-US" sz="1200" baseline="-25000" dirty="0" smtClean="0"/>
              <a:t>Rideshare 1,2</a:t>
            </a:r>
            <a:r>
              <a:rPr lang="en-US" sz="1200" dirty="0" smtClean="0"/>
              <a:t> &gt; AVO</a:t>
            </a:r>
            <a:r>
              <a:rPr lang="en-US" sz="1200" baseline="-25000" dirty="0" smtClean="0"/>
              <a:t>Alone </a:t>
            </a:r>
            <a:r>
              <a:rPr lang="en-US" sz="1200" dirty="0" smtClean="0"/>
              <a:t>)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{L</a:t>
            </a:r>
            <a:r>
              <a:rPr lang="en-US" sz="1200" b="1" baseline="-25000" dirty="0">
                <a:solidFill>
                  <a:srgbClr val="FF0000"/>
                </a:solidFill>
              </a:rPr>
              <a:t>0-&gt;1</a:t>
            </a:r>
            <a:r>
              <a:rPr lang="en-US" sz="1200" b="1" dirty="0">
                <a:solidFill>
                  <a:srgbClr val="FF0000"/>
                </a:solidFill>
              </a:rPr>
              <a:t> + L</a:t>
            </a:r>
            <a:r>
              <a:rPr lang="en-US" sz="1200" b="1" baseline="-25000" dirty="0">
                <a:solidFill>
                  <a:srgbClr val="FF0000"/>
                </a:solidFill>
              </a:rPr>
              <a:t>0-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&gt;2</a:t>
            </a:r>
            <a:r>
              <a:rPr lang="en-US" sz="1200" b="1" dirty="0" smtClean="0">
                <a:solidFill>
                  <a:srgbClr val="FF0000"/>
                </a:solidFill>
              </a:rPr>
              <a:t>} </a:t>
            </a:r>
            <a:r>
              <a:rPr lang="en-US" sz="1200" b="1" dirty="0">
                <a:solidFill>
                  <a:srgbClr val="FF0000"/>
                </a:solidFill>
              </a:rPr>
              <a:t>&gt; L</a:t>
            </a:r>
            <a:r>
              <a:rPr lang="en-US" sz="1200" b="1" baseline="-25000" dirty="0">
                <a:solidFill>
                  <a:srgbClr val="FF0000"/>
                </a:solidFill>
              </a:rPr>
              <a:t>0-&gt;1-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&gt;2</a:t>
            </a:r>
          </a:p>
          <a:p>
            <a:endParaRPr lang="en-US" sz="700" dirty="0" smtClean="0"/>
          </a:p>
          <a:p>
            <a:r>
              <a:rPr lang="en-US" sz="1200" dirty="0" smtClean="0"/>
              <a:t>(</a:t>
            </a:r>
            <a:r>
              <a:rPr lang="en-US" sz="1200" dirty="0"/>
              <a:t>AVO</a:t>
            </a:r>
            <a:r>
              <a:rPr lang="en-US" sz="1200" baseline="-25000" dirty="0"/>
              <a:t>Rideshare </a:t>
            </a:r>
            <a:r>
              <a:rPr lang="en-US" sz="1200" baseline="-25000" dirty="0" smtClean="0"/>
              <a:t>1,2,3</a:t>
            </a:r>
            <a:r>
              <a:rPr lang="en-US" sz="1200" dirty="0" smtClean="0"/>
              <a:t> </a:t>
            </a:r>
            <a:r>
              <a:rPr lang="en-US" sz="1200" dirty="0"/>
              <a:t>&gt; AVO</a:t>
            </a:r>
            <a:r>
              <a:rPr lang="en-US" sz="1200" baseline="-25000" dirty="0"/>
              <a:t>Rideshare </a:t>
            </a:r>
            <a:r>
              <a:rPr lang="en-US" sz="1200" baseline="-25000" dirty="0" smtClean="0"/>
              <a:t>1,2</a:t>
            </a:r>
            <a:r>
              <a:rPr lang="en-US" sz="1200" dirty="0" smtClean="0"/>
              <a:t> + AVO</a:t>
            </a:r>
            <a:r>
              <a:rPr lang="en-US" sz="1200" baseline="-25000" dirty="0" smtClean="0"/>
              <a:t>3 Alone </a:t>
            </a:r>
            <a:r>
              <a:rPr lang="en-US" sz="1200" dirty="0" smtClean="0"/>
              <a:t>);</a:t>
            </a:r>
          </a:p>
          <a:p>
            <a:r>
              <a:rPr lang="en-US" sz="1200" dirty="0" smtClean="0"/>
              <a:t>{N</a:t>
            </a:r>
            <a:r>
              <a:rPr lang="en-US" sz="1200" baseline="-25000" dirty="0" smtClean="0"/>
              <a:t>0-</a:t>
            </a:r>
            <a:r>
              <a:rPr lang="en-US" sz="1200" baseline="-25000" dirty="0"/>
              <a:t>&gt;1 </a:t>
            </a:r>
            <a:r>
              <a:rPr lang="en-US" sz="1200" dirty="0"/>
              <a:t>* L</a:t>
            </a:r>
            <a:r>
              <a:rPr lang="en-US" sz="1200" baseline="-25000" dirty="0"/>
              <a:t>0-&gt;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 + N</a:t>
            </a:r>
            <a:r>
              <a:rPr lang="en-US" sz="1200" baseline="-25000" dirty="0" smtClean="0"/>
              <a:t>0-&gt;2 </a:t>
            </a:r>
            <a:r>
              <a:rPr lang="en-US" sz="1200" dirty="0" smtClean="0"/>
              <a:t>* L</a:t>
            </a:r>
            <a:r>
              <a:rPr lang="en-US" sz="1200" baseline="-25000" dirty="0" smtClean="0"/>
              <a:t>0</a:t>
            </a:r>
            <a:r>
              <a:rPr lang="en-US" sz="1200" baseline="-25000" dirty="0"/>
              <a:t> </a:t>
            </a:r>
            <a:r>
              <a:rPr lang="en-US" sz="1200" baseline="-25000" dirty="0" smtClean="0"/>
              <a:t>-&gt;2</a:t>
            </a:r>
            <a:r>
              <a:rPr lang="en-US" sz="1200" dirty="0" smtClean="0"/>
              <a:t> </a:t>
            </a:r>
            <a:r>
              <a:rPr lang="en-US" sz="1200" dirty="0"/>
              <a:t>+ N</a:t>
            </a:r>
            <a:r>
              <a:rPr lang="en-US" sz="1200" baseline="-25000" dirty="0"/>
              <a:t>0-</a:t>
            </a:r>
            <a:r>
              <a:rPr lang="en-US" sz="1200" baseline="-25000" dirty="0" smtClean="0"/>
              <a:t>&gt;3 </a:t>
            </a:r>
            <a:r>
              <a:rPr lang="en-US" sz="1200" dirty="0"/>
              <a:t>* L</a:t>
            </a:r>
            <a:r>
              <a:rPr lang="en-US" sz="1200" baseline="-25000" dirty="0"/>
              <a:t>0 </a:t>
            </a:r>
            <a:r>
              <a:rPr lang="en-US" sz="1200" baseline="-25000" dirty="0" smtClean="0"/>
              <a:t>-&gt;3</a:t>
            </a:r>
            <a:r>
              <a:rPr lang="en-US" sz="1200" dirty="0" smtClean="0"/>
              <a:t>} / {</a:t>
            </a:r>
            <a:r>
              <a:rPr lang="en-US" sz="1200" dirty="0"/>
              <a:t>L</a:t>
            </a:r>
            <a:r>
              <a:rPr lang="en-US" sz="1200" baseline="-25000" dirty="0"/>
              <a:t>0-&gt;1-&gt;</a:t>
            </a:r>
            <a:r>
              <a:rPr lang="en-US" sz="1200" baseline="-25000" dirty="0" smtClean="0"/>
              <a:t>2-&gt;3 </a:t>
            </a:r>
            <a:r>
              <a:rPr lang="en-US" sz="1200" dirty="0" smtClean="0"/>
              <a:t>}</a:t>
            </a:r>
            <a:endParaRPr lang="en-US" sz="1400" dirty="0" smtClean="0"/>
          </a:p>
          <a:p>
            <a:r>
              <a:rPr lang="en-US" sz="1400" b="1" dirty="0" smtClean="0"/>
              <a:t>&gt; </a:t>
            </a:r>
            <a:r>
              <a:rPr lang="en-US" sz="1200" dirty="0"/>
              <a:t>{N</a:t>
            </a:r>
            <a:r>
              <a:rPr lang="en-US" sz="1200" baseline="-25000" dirty="0"/>
              <a:t>0-&gt;1 </a:t>
            </a:r>
            <a:r>
              <a:rPr lang="en-US" sz="1200" dirty="0"/>
              <a:t>* L</a:t>
            </a:r>
            <a:r>
              <a:rPr lang="en-US" sz="1200" baseline="-25000" dirty="0"/>
              <a:t>0-&gt;1</a:t>
            </a:r>
            <a:r>
              <a:rPr lang="en-US" sz="1200" dirty="0"/>
              <a:t> + N</a:t>
            </a:r>
            <a:r>
              <a:rPr lang="en-US" sz="1200" baseline="-25000" dirty="0"/>
              <a:t>0-&gt;2 </a:t>
            </a:r>
            <a:r>
              <a:rPr lang="en-US" sz="1200" dirty="0"/>
              <a:t>* L</a:t>
            </a:r>
            <a:r>
              <a:rPr lang="en-US" sz="1200" baseline="-25000" dirty="0"/>
              <a:t>0 -&gt;2</a:t>
            </a:r>
            <a:r>
              <a:rPr lang="en-US" sz="1200" dirty="0"/>
              <a:t> + N</a:t>
            </a:r>
            <a:r>
              <a:rPr lang="en-US" sz="1200" baseline="-25000" dirty="0"/>
              <a:t>0-&gt;3 </a:t>
            </a:r>
            <a:r>
              <a:rPr lang="en-US" sz="1200" dirty="0"/>
              <a:t>* L</a:t>
            </a:r>
            <a:r>
              <a:rPr lang="en-US" sz="1200" baseline="-25000" dirty="0"/>
              <a:t>0 -&gt;3</a:t>
            </a:r>
            <a:r>
              <a:rPr lang="en-US" sz="1200" dirty="0"/>
              <a:t>} /</a:t>
            </a:r>
            <a:r>
              <a:rPr lang="en-US" sz="1200" dirty="0" smtClean="0"/>
              <a:t> </a:t>
            </a:r>
            <a:r>
              <a:rPr lang="en-US" sz="1200" dirty="0"/>
              <a:t>{L</a:t>
            </a:r>
            <a:r>
              <a:rPr lang="en-US" sz="1200" baseline="-25000" dirty="0"/>
              <a:t>0-&gt;</a:t>
            </a:r>
            <a:r>
              <a:rPr lang="en-US" sz="1200" baseline="-25000" dirty="0" smtClean="0"/>
              <a:t>1-&gt;2</a:t>
            </a:r>
            <a:r>
              <a:rPr lang="en-US" sz="1200" dirty="0" smtClean="0"/>
              <a:t> </a:t>
            </a:r>
            <a:r>
              <a:rPr lang="en-US" sz="1200" dirty="0"/>
              <a:t>+ L</a:t>
            </a:r>
            <a:r>
              <a:rPr lang="en-US" sz="1200" baseline="-25000" dirty="0"/>
              <a:t>0-</a:t>
            </a:r>
            <a:r>
              <a:rPr lang="en-US" sz="1200" baseline="-25000" dirty="0" smtClean="0"/>
              <a:t>&gt;3</a:t>
            </a:r>
            <a:r>
              <a:rPr lang="en-US" sz="1200" dirty="0" smtClean="0"/>
              <a:t>} </a:t>
            </a:r>
            <a:endParaRPr lang="en-US" sz="1400" dirty="0" smtClean="0"/>
          </a:p>
          <a:p>
            <a:r>
              <a:rPr lang="en-US" sz="1200" dirty="0" smtClean="0"/>
              <a:t>Numerators are identical; Therefore: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{L</a:t>
            </a:r>
            <a:r>
              <a:rPr lang="en-US" sz="1200" b="1" baseline="-25000" dirty="0">
                <a:solidFill>
                  <a:srgbClr val="FF0000"/>
                </a:solidFill>
              </a:rPr>
              <a:t>0-&gt;1-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&gt;2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+ L</a:t>
            </a:r>
            <a:r>
              <a:rPr lang="en-US" sz="1200" b="1" baseline="-25000" dirty="0">
                <a:solidFill>
                  <a:srgbClr val="FF0000"/>
                </a:solidFill>
              </a:rPr>
              <a:t>0-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&gt;3</a:t>
            </a:r>
            <a:r>
              <a:rPr lang="en-US" sz="1200" b="1" dirty="0" smtClean="0">
                <a:solidFill>
                  <a:srgbClr val="FF0000"/>
                </a:solidFill>
              </a:rPr>
              <a:t>} &gt; L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0-</a:t>
            </a:r>
            <a:r>
              <a:rPr lang="en-US" sz="1200" b="1" baseline="-25000" dirty="0">
                <a:solidFill>
                  <a:srgbClr val="FF0000"/>
                </a:solidFill>
              </a:rPr>
              <a:t>&gt;1-&gt;2-&gt;3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26357" y="2510245"/>
            <a:ext cx="6257292" cy="904279"/>
            <a:chOff x="1686413" y="2115000"/>
            <a:chExt cx="6257292" cy="904279"/>
          </a:xfrm>
        </p:grpSpPr>
        <p:cxnSp>
          <p:nvCxnSpPr>
            <p:cNvPr id="22" name="Straight Connector 21"/>
            <p:cNvCxnSpPr>
              <a:endCxn id="121" idx="3"/>
            </p:cNvCxnSpPr>
            <p:nvPr/>
          </p:nvCxnSpPr>
          <p:spPr>
            <a:xfrm flipV="1">
              <a:off x="1686413" y="2991805"/>
              <a:ext cx="4804560" cy="27474"/>
            </a:xfrm>
            <a:prstGeom prst="line">
              <a:avLst/>
            </a:prstGeom>
            <a:ln w="38100">
              <a:solidFill>
                <a:srgbClr val="33CC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439951" y="2115000"/>
              <a:ext cx="1503754" cy="868049"/>
            </a:xfrm>
            <a:prstGeom prst="line">
              <a:avLst/>
            </a:prstGeom>
            <a:ln w="38100">
              <a:solidFill>
                <a:srgbClr val="33CC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637920" y="2519135"/>
            <a:ext cx="4772356" cy="850268"/>
            <a:chOff x="1658938" y="2133600"/>
            <a:chExt cx="4772356" cy="850268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1658938" y="2133600"/>
              <a:ext cx="3480443" cy="838200"/>
            </a:xfrm>
            <a:prstGeom prst="line">
              <a:avLst/>
            </a:prstGeom>
            <a:ln w="381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21" idx="3"/>
            </p:cNvCxnSpPr>
            <p:nvPr/>
          </p:nvCxnSpPr>
          <p:spPr>
            <a:xfrm flipH="1" flipV="1">
              <a:off x="5122376" y="2164507"/>
              <a:ext cx="1308918" cy="819361"/>
            </a:xfrm>
            <a:prstGeom prst="line">
              <a:avLst/>
            </a:prstGeom>
            <a:ln w="381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/>
          <p:cNvCxnSpPr/>
          <p:nvPr/>
        </p:nvCxnSpPr>
        <p:spPr>
          <a:xfrm flipV="1">
            <a:off x="6533183" y="2496902"/>
            <a:ext cx="1467165" cy="854571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62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4" y="884765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5-Point Star 89"/>
          <p:cNvSpPr/>
          <p:nvPr/>
        </p:nvSpPr>
        <p:spPr>
          <a:xfrm>
            <a:off x="1658938" y="3253790"/>
            <a:ext cx="152400" cy="133350"/>
          </a:xfrm>
          <a:prstGeom prst="star5">
            <a:avLst/>
          </a:prstGeom>
          <a:solidFill>
            <a:srgbClr val="FF00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45420" y="2462917"/>
            <a:ext cx="3660775" cy="819150"/>
            <a:chOff x="1787525" y="2746375"/>
            <a:chExt cx="3660775" cy="819150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V="1">
              <a:off x="1787525" y="2797175"/>
              <a:ext cx="3470274" cy="76835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5-Point Star 86"/>
            <p:cNvSpPr/>
            <p:nvPr/>
          </p:nvSpPr>
          <p:spPr>
            <a:xfrm>
              <a:off x="5219700" y="2746375"/>
              <a:ext cx="76200" cy="73025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991100" y="2751138"/>
              <a:ext cx="4572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cs typeface="Arial" pitchFamily="34" charset="0"/>
                </a:rPr>
                <a:t>P</a:t>
              </a:r>
              <a:r>
                <a:rPr lang="en-US" b="1" baseline="-25000" dirty="0">
                  <a:solidFill>
                    <a:srgbClr val="FFFF00"/>
                  </a:solidFill>
                  <a:cs typeface="Arial" pitchFamily="34" charset="0"/>
                </a:rPr>
                <a:t>1</a:t>
              </a:r>
            </a:p>
          </p:txBody>
        </p:sp>
      </p:grpSp>
      <p:sp>
        <p:nvSpPr>
          <p:cNvPr id="59419" name="TextBox 114"/>
          <p:cNvSpPr txBox="1">
            <a:spLocks noChangeArrowheads="1"/>
          </p:cNvSpPr>
          <p:nvPr/>
        </p:nvSpPr>
        <p:spPr bwMode="auto">
          <a:xfrm>
            <a:off x="1398588" y="3207752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2F2F2"/>
                </a:solidFill>
              </a:rPr>
              <a:t>O</a:t>
            </a:r>
            <a:endParaRPr lang="en-US" altLang="en-US" sz="1800" b="1" baseline="-25000">
              <a:solidFill>
                <a:srgbClr val="FFFF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35138" y="2380375"/>
            <a:ext cx="6718300" cy="1360487"/>
            <a:chOff x="2175139" y="1675262"/>
            <a:chExt cx="6718300" cy="1360487"/>
          </a:xfrm>
        </p:grpSpPr>
        <p:grpSp>
          <p:nvGrpSpPr>
            <p:cNvPr id="9" name="Group 8"/>
            <p:cNvGrpSpPr/>
            <p:nvPr/>
          </p:nvGrpSpPr>
          <p:grpSpPr>
            <a:xfrm>
              <a:off x="2175139" y="1675262"/>
              <a:ext cx="6718300" cy="979487"/>
              <a:chOff x="1778000" y="2611438"/>
              <a:chExt cx="6718300" cy="979487"/>
            </a:xfrm>
          </p:grpSpPr>
          <p:cxnSp>
            <p:nvCxnSpPr>
              <p:cNvPr id="8" name="Straight Arrow Connector 7"/>
              <p:cNvCxnSpPr/>
              <p:nvPr/>
            </p:nvCxnSpPr>
            <p:spPr bwMode="auto">
              <a:xfrm flipV="1">
                <a:off x="1778000" y="2798763"/>
                <a:ext cx="6192839" cy="792162"/>
              </a:xfrm>
              <a:prstGeom prst="straightConnector1">
                <a:avLst/>
              </a:prstGeom>
              <a:ln w="762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5-Point Star 87"/>
              <p:cNvSpPr/>
              <p:nvPr/>
            </p:nvSpPr>
            <p:spPr>
              <a:xfrm>
                <a:off x="8001000" y="2743200"/>
                <a:ext cx="76200" cy="71438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8039100" y="2611438"/>
                <a:ext cx="457200" cy="3698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b="1" dirty="0" smtClean="0">
                    <a:solidFill>
                      <a:schemeClr val="bg1">
                        <a:lumMod val="95000"/>
                      </a:schemeClr>
                    </a:solidFill>
                    <a:cs typeface="Arial" pitchFamily="34" charset="0"/>
                  </a:rPr>
                  <a:t>P</a:t>
                </a:r>
                <a:r>
                  <a:rPr lang="en-US" b="1" baseline="-25000" dirty="0">
                    <a:solidFill>
                      <a:srgbClr val="FFFF00"/>
                    </a:solidFill>
                    <a:cs typeface="Arial" pitchFamily="34" charset="0"/>
                  </a:rPr>
                  <a:t>3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197260" y="2273749"/>
              <a:ext cx="5267005" cy="762000"/>
              <a:chOff x="1728733" y="3163092"/>
              <a:chExt cx="5267005" cy="762000"/>
            </a:xfrm>
          </p:grpSpPr>
          <p:cxnSp>
            <p:nvCxnSpPr>
              <p:cNvPr id="4" name="Straight Arrow Connector 3"/>
              <p:cNvCxnSpPr/>
              <p:nvPr/>
            </p:nvCxnSpPr>
            <p:spPr bwMode="auto">
              <a:xfrm rot="21030412">
                <a:off x="1728733" y="3163092"/>
                <a:ext cx="4664077" cy="762000"/>
              </a:xfrm>
              <a:prstGeom prst="straightConnector1">
                <a:avLst/>
              </a:prstGeom>
              <a:ln w="762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5-Point Star 104"/>
              <p:cNvSpPr/>
              <p:nvPr/>
            </p:nvSpPr>
            <p:spPr>
              <a:xfrm>
                <a:off x="6400800" y="3505200"/>
                <a:ext cx="76200" cy="71438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6538538" y="3290822"/>
                <a:ext cx="457200" cy="3698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b="1" dirty="0" smtClean="0">
                    <a:solidFill>
                      <a:schemeClr val="bg1">
                        <a:lumMod val="95000"/>
                      </a:schemeClr>
                    </a:solidFill>
                    <a:cs typeface="Arial" pitchFamily="34" charset="0"/>
                  </a:rPr>
                  <a:t>P</a:t>
                </a:r>
                <a:r>
                  <a:rPr lang="en-US" b="1" baseline="-25000" dirty="0" smtClean="0">
                    <a:solidFill>
                      <a:srgbClr val="FFFF00"/>
                    </a:solidFill>
                    <a:cs typeface="Arial" pitchFamily="34" charset="0"/>
                  </a:rPr>
                  <a:t>2</a:t>
                </a:r>
                <a:endParaRPr lang="en-US" b="1" baseline="-25000" dirty="0">
                  <a:solidFill>
                    <a:srgbClr val="FFFF00"/>
                  </a:solidFill>
                  <a:cs typeface="Arial" pitchFamily="34" charset="0"/>
                </a:endParaRPr>
              </a:p>
            </p:txBody>
          </p:sp>
          <p:sp>
            <p:nvSpPr>
              <p:cNvPr id="121" name="5-Point Star 120"/>
              <p:cNvSpPr/>
              <p:nvPr/>
            </p:nvSpPr>
            <p:spPr>
              <a:xfrm>
                <a:off x="6400800" y="3505200"/>
                <a:ext cx="76200" cy="73025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83" name="TextBox 82"/>
          <p:cNvSpPr txBox="1"/>
          <p:nvPr/>
        </p:nvSpPr>
        <p:spPr>
          <a:xfrm>
            <a:off x="1690971" y="152400"/>
            <a:ext cx="5838266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b="1" dirty="0" smtClean="0">
                <a:solidFill>
                  <a:schemeClr val="bg1"/>
                </a:solidFill>
              </a:rPr>
              <a:t>CD= 4p: Pixel -&gt;3Pixels Ride-sharing; P</a:t>
            </a:r>
            <a:r>
              <a:rPr lang="en-US" altLang="en-US" sz="2400" b="1" baseline="-25000" dirty="0" smtClean="0">
                <a:solidFill>
                  <a:schemeClr val="bg1"/>
                </a:solidFill>
              </a:rPr>
              <a:t>4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 New</a:t>
            </a:r>
            <a:endParaRPr lang="en-US" altLang="en-US" sz="1600" b="1" dirty="0" smtClean="0">
              <a:solidFill>
                <a:schemeClr val="bg1"/>
              </a:solidFill>
            </a:endParaRP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9513" y="5805488"/>
            <a:ext cx="16144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4349109" y="3835731"/>
            <a:ext cx="4766048" cy="23852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Scenario:  L</a:t>
            </a:r>
            <a:r>
              <a:rPr lang="en-US" sz="1600" baseline="-25000" dirty="0" smtClean="0"/>
              <a:t>0-&gt;1 </a:t>
            </a:r>
            <a:r>
              <a:rPr lang="en-US" sz="1600" u="sng" dirty="0" smtClean="0"/>
              <a:t>&lt;</a:t>
            </a:r>
            <a:r>
              <a:rPr lang="en-US" sz="1600" dirty="0" smtClean="0"/>
              <a:t> L</a:t>
            </a:r>
            <a:r>
              <a:rPr lang="en-US" sz="1600" baseline="-25000" dirty="0" smtClean="0"/>
              <a:t>0-&gt;2 </a:t>
            </a:r>
            <a:r>
              <a:rPr lang="en-US" sz="1600" u="sng" dirty="0"/>
              <a:t>&lt;</a:t>
            </a:r>
            <a:r>
              <a:rPr lang="en-US" sz="1600" dirty="0"/>
              <a:t> L</a:t>
            </a:r>
            <a:r>
              <a:rPr lang="en-US" sz="1600" baseline="-25000" dirty="0"/>
              <a:t>0-</a:t>
            </a:r>
            <a:r>
              <a:rPr lang="en-US" sz="1600" baseline="-25000" dirty="0" smtClean="0"/>
              <a:t>&gt;3</a:t>
            </a:r>
            <a:r>
              <a:rPr lang="en-US" sz="1600" dirty="0" smtClean="0"/>
              <a:t> </a:t>
            </a:r>
            <a:r>
              <a:rPr lang="en-US" sz="1600" u="sng" dirty="0"/>
              <a:t>&lt;</a:t>
            </a:r>
            <a:r>
              <a:rPr lang="en-US" sz="1600" dirty="0"/>
              <a:t> L</a:t>
            </a:r>
            <a:r>
              <a:rPr lang="en-US" sz="1600" baseline="-25000" dirty="0"/>
              <a:t>0-</a:t>
            </a:r>
            <a:r>
              <a:rPr lang="en-US" sz="1600" baseline="-25000" dirty="0" smtClean="0"/>
              <a:t>&gt;4</a:t>
            </a:r>
            <a:r>
              <a:rPr lang="en-US" sz="1600" dirty="0" smtClean="0"/>
              <a:t> ; P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 new</a:t>
            </a:r>
          </a:p>
          <a:p>
            <a:r>
              <a:rPr lang="en-US" sz="1600" dirty="0" smtClean="0"/>
              <a:t>Service Constraint: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{</a:t>
            </a:r>
            <a:r>
              <a:rPr lang="en-US" sz="1600" dirty="0">
                <a:solidFill>
                  <a:srgbClr val="FF0000"/>
                </a:solidFill>
              </a:rPr>
              <a:t>L</a:t>
            </a:r>
            <a:r>
              <a:rPr lang="en-US" sz="1600" baseline="-25000" dirty="0">
                <a:solidFill>
                  <a:srgbClr val="FF0000"/>
                </a:solidFill>
              </a:rPr>
              <a:t>0-&gt;1-&gt;</a:t>
            </a:r>
            <a:r>
              <a:rPr lang="en-US" sz="1600" baseline="-25000" dirty="0" smtClean="0">
                <a:solidFill>
                  <a:srgbClr val="FF0000"/>
                </a:solidFill>
              </a:rPr>
              <a:t>2-&gt;3-&gt;4 </a:t>
            </a:r>
            <a:r>
              <a:rPr lang="en-US" sz="1600" dirty="0">
                <a:solidFill>
                  <a:srgbClr val="FF0000"/>
                </a:solidFill>
              </a:rPr>
              <a:t>/ L</a:t>
            </a:r>
            <a:r>
              <a:rPr lang="en-US" sz="1600" baseline="-25000" dirty="0">
                <a:solidFill>
                  <a:srgbClr val="FF0000"/>
                </a:solidFill>
              </a:rPr>
              <a:t>0-</a:t>
            </a:r>
            <a:r>
              <a:rPr lang="en-US" sz="1600" baseline="-25000" dirty="0" smtClean="0">
                <a:solidFill>
                  <a:srgbClr val="FF0000"/>
                </a:solidFill>
              </a:rPr>
              <a:t>&gt;4</a:t>
            </a:r>
            <a:r>
              <a:rPr lang="en-US" sz="1600" dirty="0" smtClean="0">
                <a:solidFill>
                  <a:srgbClr val="FF0000"/>
                </a:solidFill>
              </a:rPr>
              <a:t>} </a:t>
            </a:r>
            <a:r>
              <a:rPr lang="en-US" sz="1600" dirty="0">
                <a:solidFill>
                  <a:srgbClr val="FF0000"/>
                </a:solidFill>
              </a:rPr>
              <a:t>-1 </a:t>
            </a:r>
            <a:r>
              <a:rPr lang="en-US" sz="1600" u="sng" dirty="0">
                <a:solidFill>
                  <a:srgbClr val="FF0000"/>
                </a:solidFill>
              </a:rPr>
              <a:t>&lt;</a:t>
            </a:r>
            <a:r>
              <a:rPr lang="en-US" sz="1600" dirty="0">
                <a:solidFill>
                  <a:srgbClr val="FF0000"/>
                </a:solidFill>
              </a:rPr>
              <a:t>  </a:t>
            </a:r>
            <a:r>
              <a:rPr lang="en-US" sz="1600" dirty="0" smtClean="0">
                <a:solidFill>
                  <a:srgbClr val="FF0000"/>
                </a:solidFill>
              </a:rPr>
              <a:t>MaxCircuity</a:t>
            </a:r>
          </a:p>
          <a:p>
            <a:r>
              <a:rPr lang="en-US" sz="1100" dirty="0" smtClean="0"/>
              <a:t>MaxCircuity is a service parameter; (say 0.2 or 0.3)</a:t>
            </a:r>
          </a:p>
          <a:p>
            <a:endParaRPr lang="en-US" sz="500" dirty="0"/>
          </a:p>
          <a:p>
            <a:r>
              <a:rPr lang="en-US" sz="1600" dirty="0" smtClean="0"/>
              <a:t>Improve Ride-Share constraint:</a:t>
            </a:r>
          </a:p>
          <a:p>
            <a:endParaRPr lang="en-US" sz="700" dirty="0" smtClean="0"/>
          </a:p>
          <a:p>
            <a:r>
              <a:rPr lang="en-US" sz="1200" dirty="0" smtClean="0"/>
              <a:t>(</a:t>
            </a:r>
            <a:r>
              <a:rPr lang="en-US" sz="1200" dirty="0"/>
              <a:t>AVO</a:t>
            </a:r>
            <a:r>
              <a:rPr lang="en-US" sz="1200" baseline="-25000" dirty="0"/>
              <a:t>Rideshare </a:t>
            </a:r>
            <a:r>
              <a:rPr lang="en-US" sz="1200" baseline="-25000" dirty="0" smtClean="0"/>
              <a:t>1,2,3,4</a:t>
            </a:r>
            <a:r>
              <a:rPr lang="en-US" sz="1200" dirty="0" smtClean="0"/>
              <a:t> </a:t>
            </a:r>
            <a:r>
              <a:rPr lang="en-US" sz="1200" dirty="0"/>
              <a:t>&gt; AVO</a:t>
            </a:r>
            <a:r>
              <a:rPr lang="en-US" sz="1200" baseline="-25000" dirty="0"/>
              <a:t>Rideshare </a:t>
            </a:r>
            <a:r>
              <a:rPr lang="en-US" sz="1200" baseline="-25000" dirty="0" smtClean="0"/>
              <a:t>1,2,3</a:t>
            </a:r>
            <a:r>
              <a:rPr lang="en-US" sz="1200" dirty="0" smtClean="0"/>
              <a:t> + AVO</a:t>
            </a:r>
            <a:r>
              <a:rPr lang="en-US" sz="1200" baseline="-25000" dirty="0" smtClean="0"/>
              <a:t>4 Alone </a:t>
            </a:r>
            <a:r>
              <a:rPr lang="en-US" sz="1200" dirty="0" smtClean="0"/>
              <a:t>);</a:t>
            </a:r>
          </a:p>
          <a:p>
            <a:r>
              <a:rPr lang="en-US" sz="1200" dirty="0" smtClean="0"/>
              <a:t>{N</a:t>
            </a:r>
            <a:r>
              <a:rPr lang="en-US" sz="1200" baseline="-25000" dirty="0" smtClean="0"/>
              <a:t>0-</a:t>
            </a:r>
            <a:r>
              <a:rPr lang="en-US" sz="1200" baseline="-25000" dirty="0"/>
              <a:t>&gt;1 </a:t>
            </a:r>
            <a:r>
              <a:rPr lang="en-US" sz="1200" dirty="0"/>
              <a:t>* L</a:t>
            </a:r>
            <a:r>
              <a:rPr lang="en-US" sz="1200" baseline="-25000" dirty="0"/>
              <a:t>0-&gt;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 + N</a:t>
            </a:r>
            <a:r>
              <a:rPr lang="en-US" sz="1200" baseline="-25000" dirty="0" smtClean="0"/>
              <a:t>0-&gt;2 </a:t>
            </a:r>
            <a:r>
              <a:rPr lang="en-US" sz="1200" dirty="0" smtClean="0"/>
              <a:t>* L</a:t>
            </a:r>
            <a:r>
              <a:rPr lang="en-US" sz="1200" baseline="-25000" dirty="0" smtClean="0"/>
              <a:t>0</a:t>
            </a:r>
            <a:r>
              <a:rPr lang="en-US" sz="1200" baseline="-25000" dirty="0"/>
              <a:t> </a:t>
            </a:r>
            <a:r>
              <a:rPr lang="en-US" sz="1200" baseline="-25000" dirty="0" smtClean="0"/>
              <a:t>-&gt;2</a:t>
            </a:r>
            <a:r>
              <a:rPr lang="en-US" sz="1200" dirty="0" smtClean="0"/>
              <a:t> </a:t>
            </a:r>
            <a:r>
              <a:rPr lang="en-US" sz="1200" dirty="0"/>
              <a:t>+ N</a:t>
            </a:r>
            <a:r>
              <a:rPr lang="en-US" sz="1200" baseline="-25000" dirty="0"/>
              <a:t>0-</a:t>
            </a:r>
            <a:r>
              <a:rPr lang="en-US" sz="1200" baseline="-25000" dirty="0" smtClean="0"/>
              <a:t>&gt;3 </a:t>
            </a:r>
            <a:r>
              <a:rPr lang="en-US" sz="1200" dirty="0"/>
              <a:t>* L</a:t>
            </a:r>
            <a:r>
              <a:rPr lang="en-US" sz="1200" baseline="-25000" dirty="0"/>
              <a:t>0 </a:t>
            </a:r>
            <a:r>
              <a:rPr lang="en-US" sz="1200" baseline="-25000" dirty="0" smtClean="0"/>
              <a:t>-&gt;3 </a:t>
            </a:r>
            <a:r>
              <a:rPr lang="en-US" sz="1200" dirty="0" smtClean="0"/>
              <a:t>+ </a:t>
            </a:r>
            <a:r>
              <a:rPr lang="en-US" sz="1200" dirty="0"/>
              <a:t>N</a:t>
            </a:r>
            <a:r>
              <a:rPr lang="en-US" sz="1200" baseline="-25000" dirty="0"/>
              <a:t>0-</a:t>
            </a:r>
            <a:r>
              <a:rPr lang="en-US" sz="1200" baseline="-25000" dirty="0" smtClean="0"/>
              <a:t>&gt;4 </a:t>
            </a:r>
            <a:r>
              <a:rPr lang="en-US" sz="1200" dirty="0"/>
              <a:t>* L</a:t>
            </a:r>
            <a:r>
              <a:rPr lang="en-US" sz="1200" baseline="-25000" dirty="0"/>
              <a:t>0 </a:t>
            </a:r>
            <a:r>
              <a:rPr lang="en-US" sz="1200" baseline="-25000" dirty="0" smtClean="0"/>
              <a:t>-&gt;4</a:t>
            </a:r>
            <a:r>
              <a:rPr lang="en-US" sz="1200" dirty="0" smtClean="0"/>
              <a:t>} / {</a:t>
            </a:r>
            <a:r>
              <a:rPr lang="en-US" sz="1200" dirty="0"/>
              <a:t>L</a:t>
            </a:r>
            <a:r>
              <a:rPr lang="en-US" sz="1200" baseline="-25000" dirty="0"/>
              <a:t>0-&gt;1-&gt;</a:t>
            </a:r>
            <a:r>
              <a:rPr lang="en-US" sz="1200" baseline="-25000" dirty="0" smtClean="0"/>
              <a:t>2-&gt;3-&gt;4 </a:t>
            </a:r>
            <a:r>
              <a:rPr lang="en-US" sz="1200" dirty="0" smtClean="0"/>
              <a:t>}</a:t>
            </a:r>
            <a:endParaRPr lang="en-US" sz="1400" dirty="0" smtClean="0"/>
          </a:p>
          <a:p>
            <a:r>
              <a:rPr lang="en-US" sz="1400" b="1" dirty="0" smtClean="0"/>
              <a:t>&gt; </a:t>
            </a:r>
            <a:r>
              <a:rPr lang="en-US" sz="1200" dirty="0"/>
              <a:t>{N</a:t>
            </a:r>
            <a:r>
              <a:rPr lang="en-US" sz="1200" baseline="-25000" dirty="0"/>
              <a:t>0-&gt;1 </a:t>
            </a:r>
            <a:r>
              <a:rPr lang="en-US" sz="1200" dirty="0"/>
              <a:t>* L</a:t>
            </a:r>
            <a:r>
              <a:rPr lang="en-US" sz="1200" baseline="-25000" dirty="0"/>
              <a:t>0-&gt;1</a:t>
            </a:r>
            <a:r>
              <a:rPr lang="en-US" sz="1200" dirty="0"/>
              <a:t> + N</a:t>
            </a:r>
            <a:r>
              <a:rPr lang="en-US" sz="1200" baseline="-25000" dirty="0"/>
              <a:t>0-&gt;2 </a:t>
            </a:r>
            <a:r>
              <a:rPr lang="en-US" sz="1200" dirty="0"/>
              <a:t>* L</a:t>
            </a:r>
            <a:r>
              <a:rPr lang="en-US" sz="1200" baseline="-25000" dirty="0"/>
              <a:t>0 -&gt;2</a:t>
            </a:r>
            <a:r>
              <a:rPr lang="en-US" sz="1200" dirty="0"/>
              <a:t> + N</a:t>
            </a:r>
            <a:r>
              <a:rPr lang="en-US" sz="1200" baseline="-25000" dirty="0"/>
              <a:t>0-&gt;3 </a:t>
            </a:r>
            <a:r>
              <a:rPr lang="en-US" sz="1200" dirty="0"/>
              <a:t>* L</a:t>
            </a:r>
            <a:r>
              <a:rPr lang="en-US" sz="1200" baseline="-25000" dirty="0"/>
              <a:t>0 -&gt;3 </a:t>
            </a:r>
            <a:r>
              <a:rPr lang="en-US" sz="1200" dirty="0"/>
              <a:t>+ N</a:t>
            </a:r>
            <a:r>
              <a:rPr lang="en-US" sz="1200" baseline="-25000" dirty="0"/>
              <a:t>0-&gt;4 </a:t>
            </a:r>
            <a:r>
              <a:rPr lang="en-US" sz="1200" dirty="0"/>
              <a:t>* L</a:t>
            </a:r>
            <a:r>
              <a:rPr lang="en-US" sz="1200" baseline="-25000" dirty="0"/>
              <a:t>0 -&gt;4</a:t>
            </a:r>
            <a:r>
              <a:rPr lang="en-US" sz="1200" dirty="0"/>
              <a:t>}</a:t>
            </a:r>
            <a:r>
              <a:rPr lang="en-US" sz="1200" dirty="0" smtClean="0"/>
              <a:t> </a:t>
            </a:r>
            <a:r>
              <a:rPr lang="en-US" sz="1200" dirty="0"/>
              <a:t>/</a:t>
            </a:r>
            <a:r>
              <a:rPr lang="en-US" sz="1200" dirty="0" smtClean="0"/>
              <a:t> </a:t>
            </a:r>
            <a:r>
              <a:rPr lang="en-US" sz="1200" dirty="0"/>
              <a:t>{L</a:t>
            </a:r>
            <a:r>
              <a:rPr lang="en-US" sz="1200" baseline="-25000" dirty="0"/>
              <a:t>0-&gt;</a:t>
            </a:r>
            <a:r>
              <a:rPr lang="en-US" sz="1200" baseline="-25000" dirty="0" smtClean="0"/>
              <a:t>1-&gt;2-&gt;3</a:t>
            </a:r>
            <a:r>
              <a:rPr lang="en-US" sz="1200" dirty="0" smtClean="0"/>
              <a:t> </a:t>
            </a:r>
            <a:r>
              <a:rPr lang="en-US" sz="1200" dirty="0"/>
              <a:t>+ L</a:t>
            </a:r>
            <a:r>
              <a:rPr lang="en-US" sz="1200" baseline="-25000" dirty="0"/>
              <a:t>0-</a:t>
            </a:r>
            <a:r>
              <a:rPr lang="en-US" sz="1200" baseline="-25000" dirty="0" smtClean="0"/>
              <a:t>&gt;4</a:t>
            </a:r>
            <a:r>
              <a:rPr lang="en-US" sz="1200" dirty="0" smtClean="0"/>
              <a:t>} </a:t>
            </a:r>
            <a:endParaRPr lang="en-US" sz="1400" dirty="0" smtClean="0"/>
          </a:p>
          <a:p>
            <a:r>
              <a:rPr lang="en-US" sz="1200" dirty="0" smtClean="0"/>
              <a:t>Numerators are identical; Therefore: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{L</a:t>
            </a:r>
            <a:r>
              <a:rPr lang="en-US" sz="1200" b="1" baseline="-25000" dirty="0">
                <a:solidFill>
                  <a:srgbClr val="FF0000"/>
                </a:solidFill>
              </a:rPr>
              <a:t>0-&gt;1-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&gt;2-&gt;3</a:t>
            </a:r>
            <a:r>
              <a:rPr lang="en-US" sz="1200" b="1" dirty="0" smtClean="0">
                <a:solidFill>
                  <a:srgbClr val="FF0000"/>
                </a:solidFill>
              </a:rPr>
              <a:t> + </a:t>
            </a:r>
            <a:r>
              <a:rPr lang="en-US" sz="1200" b="1" dirty="0">
                <a:solidFill>
                  <a:srgbClr val="FF0000"/>
                </a:solidFill>
              </a:rPr>
              <a:t>L</a:t>
            </a:r>
            <a:r>
              <a:rPr lang="en-US" sz="1200" b="1" baseline="-25000" dirty="0">
                <a:solidFill>
                  <a:srgbClr val="FF0000"/>
                </a:solidFill>
              </a:rPr>
              <a:t>0-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&gt;4</a:t>
            </a:r>
            <a:r>
              <a:rPr lang="en-US" sz="1200" b="1" dirty="0" smtClean="0">
                <a:solidFill>
                  <a:srgbClr val="FF0000"/>
                </a:solidFill>
              </a:rPr>
              <a:t>} &gt; L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0-</a:t>
            </a:r>
            <a:r>
              <a:rPr lang="en-US" sz="1200" b="1" baseline="-25000" dirty="0">
                <a:solidFill>
                  <a:srgbClr val="FF0000"/>
                </a:solidFill>
              </a:rPr>
              <a:t>&gt;1-&gt;2-&gt;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3-&gt;4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637920" y="2519135"/>
            <a:ext cx="4772356" cy="850268"/>
            <a:chOff x="1658938" y="2133600"/>
            <a:chExt cx="4772356" cy="850268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1658938" y="2133600"/>
              <a:ext cx="3480443" cy="838200"/>
            </a:xfrm>
            <a:prstGeom prst="line">
              <a:avLst/>
            </a:prstGeom>
            <a:ln w="381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21" idx="3"/>
            </p:cNvCxnSpPr>
            <p:nvPr/>
          </p:nvCxnSpPr>
          <p:spPr>
            <a:xfrm flipH="1" flipV="1">
              <a:off x="5122376" y="2164507"/>
              <a:ext cx="1308918" cy="819361"/>
            </a:xfrm>
            <a:prstGeom prst="line">
              <a:avLst/>
            </a:prstGeom>
            <a:ln w="381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/>
          <p:cNvCxnSpPr/>
          <p:nvPr/>
        </p:nvCxnSpPr>
        <p:spPr>
          <a:xfrm flipV="1">
            <a:off x="6533183" y="2496902"/>
            <a:ext cx="1467165" cy="854571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658938" y="1059313"/>
            <a:ext cx="6923931" cy="2334682"/>
            <a:chOff x="1855788" y="1059313"/>
            <a:chExt cx="6727081" cy="2332589"/>
          </a:xfrm>
        </p:grpSpPr>
        <p:cxnSp>
          <p:nvCxnSpPr>
            <p:cNvPr id="30" name="Straight Arrow Connector 29"/>
            <p:cNvCxnSpPr>
              <a:stCxn id="59419" idx="3"/>
              <a:endCxn id="33" idx="3"/>
            </p:cNvCxnSpPr>
            <p:nvPr/>
          </p:nvCxnSpPr>
          <p:spPr bwMode="auto">
            <a:xfrm flipV="1">
              <a:off x="1855788" y="1388310"/>
              <a:ext cx="6246131" cy="2003592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8125669" y="1059313"/>
              <a:ext cx="4572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  <a:cs typeface="Arial" pitchFamily="34" charset="0"/>
                </a:rPr>
                <a:t>P</a:t>
              </a:r>
              <a:r>
                <a:rPr lang="en-US" b="1" baseline="-25000" dirty="0">
                  <a:solidFill>
                    <a:srgbClr val="FFFF00"/>
                  </a:solidFill>
                  <a:cs typeface="Arial" pitchFamily="34" charset="0"/>
                </a:rPr>
                <a:t>4</a:t>
              </a:r>
            </a:p>
          </p:txBody>
        </p:sp>
        <p:sp>
          <p:nvSpPr>
            <p:cNvPr id="33" name="5-Point Star 32"/>
            <p:cNvSpPr/>
            <p:nvPr/>
          </p:nvSpPr>
          <p:spPr>
            <a:xfrm>
              <a:off x="8040272" y="1315285"/>
              <a:ext cx="76200" cy="73025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36" name="Straight Connector 35"/>
          <p:cNvCxnSpPr>
            <a:stCxn id="113" idx="1"/>
            <a:endCxn id="33" idx="3"/>
          </p:cNvCxnSpPr>
          <p:nvPr/>
        </p:nvCxnSpPr>
        <p:spPr>
          <a:xfrm flipV="1">
            <a:off x="7996238" y="1388606"/>
            <a:ext cx="91607" cy="1176713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48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4968875" cy="644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55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weinsteinau.com/wp-content/uploads/2013/11/06_1200_Third_Elevator_Ban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"/>
          <a:stretch>
            <a:fillRect/>
          </a:stretch>
        </p:blipFill>
        <p:spPr bwMode="auto">
          <a:xfrm>
            <a:off x="1143000" y="2657475"/>
            <a:ext cx="64008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79938" y="685800"/>
            <a:ext cx="5312865" cy="126188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/>
              <a:t>Elevator Analogy of an aTaxi </a:t>
            </a:r>
            <a:r>
              <a:rPr lang="en-US" sz="2800" b="1" dirty="0" smtClean="0"/>
              <a:t>Stand</a:t>
            </a:r>
          </a:p>
          <a:p>
            <a:pPr algn="ctr">
              <a:defRPr/>
            </a:pPr>
            <a:r>
              <a:rPr lang="en-US" sz="2800" b="1" dirty="0" smtClean="0"/>
              <a:t>Temporal Aggregation  </a:t>
            </a:r>
          </a:p>
          <a:p>
            <a:pPr algn="ctr">
              <a:defRPr/>
            </a:pPr>
            <a:r>
              <a:rPr lang="en-US" sz="2000" b="1" dirty="0" smtClean="0"/>
              <a:t>Departure Delay: DD = 300 Seconds </a:t>
            </a:r>
            <a:endParaRPr lang="en-US" sz="2000" b="1" dirty="0"/>
          </a:p>
        </p:txBody>
      </p:sp>
      <p:sp>
        <p:nvSpPr>
          <p:cNvPr id="66566" name="TextBox 1"/>
          <p:cNvSpPr txBox="1">
            <a:spLocks noChangeArrowheads="1"/>
          </p:cNvSpPr>
          <p:nvPr/>
        </p:nvSpPr>
        <p:spPr bwMode="auto">
          <a:xfrm>
            <a:off x="1522413" y="3048000"/>
            <a:ext cx="83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/>
              <a:t>Kornhauser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/>
              <a:t>Obrien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/>
              <a:t>Johnson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70C0"/>
                </a:solidFill>
              </a:rPr>
              <a:t>40 sec</a:t>
            </a:r>
          </a:p>
        </p:txBody>
      </p:sp>
      <p:sp>
        <p:nvSpPr>
          <p:cNvPr id="66567" name="TextBox 4"/>
          <p:cNvSpPr txBox="1">
            <a:spLocks noChangeArrowheads="1"/>
          </p:cNvSpPr>
          <p:nvPr/>
        </p:nvSpPr>
        <p:spPr bwMode="auto">
          <a:xfrm>
            <a:off x="2667000" y="3111500"/>
            <a:ext cx="83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/>
              <a:t>Henderson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/>
              <a:t>Lin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70C0"/>
                </a:solidFill>
              </a:rPr>
              <a:t>1:34</a:t>
            </a:r>
          </a:p>
        </p:txBody>
      </p:sp>
      <p:sp>
        <p:nvSpPr>
          <p:cNvPr id="66568" name="TextBox 6"/>
          <p:cNvSpPr txBox="1">
            <a:spLocks noChangeArrowheads="1"/>
          </p:cNvSpPr>
          <p:nvPr/>
        </p:nvSpPr>
        <p:spPr bwMode="auto">
          <a:xfrm>
            <a:off x="5740400" y="3048000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/>
              <a:t>Popkin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70C0"/>
                </a:solidFill>
              </a:rPr>
              <a:t>3:47</a:t>
            </a:r>
          </a:p>
        </p:txBody>
      </p:sp>
    </p:spTree>
    <p:extLst>
      <p:ext uri="{BB962C8B-B14F-4D97-AF65-F5344CB8AC3E}">
        <p14:creationId xmlns:p14="http://schemas.microsoft.com/office/powerpoint/2010/main" val="407027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weinsteinau.com/wp-content/uploads/2013/11/06_1200_Third_Elevator_Ban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"/>
          <a:stretch>
            <a:fillRect/>
          </a:stretch>
        </p:blipFill>
        <p:spPr bwMode="auto">
          <a:xfrm>
            <a:off x="1143000" y="2657475"/>
            <a:ext cx="64008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Box 1"/>
          <p:cNvSpPr txBox="1">
            <a:spLocks noChangeArrowheads="1"/>
          </p:cNvSpPr>
          <p:nvPr/>
        </p:nvSpPr>
        <p:spPr bwMode="auto">
          <a:xfrm>
            <a:off x="1522413" y="3048000"/>
            <a:ext cx="83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/>
              <a:t>Samuels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70C0"/>
                </a:solidFill>
              </a:rPr>
              <a:t>4:50</a:t>
            </a:r>
          </a:p>
        </p:txBody>
      </p:sp>
      <p:sp>
        <p:nvSpPr>
          <p:cNvPr id="67588" name="TextBox 4"/>
          <p:cNvSpPr txBox="1">
            <a:spLocks noChangeArrowheads="1"/>
          </p:cNvSpPr>
          <p:nvPr/>
        </p:nvSpPr>
        <p:spPr bwMode="auto">
          <a:xfrm>
            <a:off x="2667000" y="2894013"/>
            <a:ext cx="83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/>
              <a:t>Henderson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/>
              <a:t>Lin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/>
              <a:t>Young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70C0"/>
                </a:solidFill>
              </a:rPr>
              <a:t>0:34</a:t>
            </a:r>
          </a:p>
        </p:txBody>
      </p:sp>
      <p:sp>
        <p:nvSpPr>
          <p:cNvPr id="67589" name="TextBox 6"/>
          <p:cNvSpPr txBox="1">
            <a:spLocks noChangeArrowheads="1"/>
          </p:cNvSpPr>
          <p:nvPr/>
        </p:nvSpPr>
        <p:spPr bwMode="auto">
          <a:xfrm>
            <a:off x="5740400" y="3048000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/>
              <a:t>Popkin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70C0"/>
                </a:solidFill>
              </a:rPr>
              <a:t>2:17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79938" y="685800"/>
            <a:ext cx="5312865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/>
              <a:t>Elevator Analogy of an </a:t>
            </a:r>
            <a:r>
              <a:rPr lang="en-US" sz="2800" b="1" dirty="0" err="1"/>
              <a:t>aTaxi</a:t>
            </a:r>
            <a:r>
              <a:rPr lang="en-US" sz="2800" b="1" dirty="0"/>
              <a:t> Stand</a:t>
            </a:r>
          </a:p>
          <a:p>
            <a:pPr algn="ctr">
              <a:defRPr/>
            </a:pPr>
            <a:r>
              <a:rPr lang="en-US" sz="2800" b="1" dirty="0"/>
              <a:t>60 seconds later </a:t>
            </a:r>
          </a:p>
        </p:txBody>
      </p:sp>
      <p:sp>
        <p:nvSpPr>
          <p:cNvPr id="67593" name="TextBox 1"/>
          <p:cNvSpPr txBox="1">
            <a:spLocks noChangeArrowheads="1"/>
          </p:cNvSpPr>
          <p:nvPr/>
        </p:nvSpPr>
        <p:spPr bwMode="auto">
          <a:xfrm>
            <a:off x="4038600" y="2770188"/>
            <a:ext cx="83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/>
              <a:t>Christie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/>
              <a:t>Maddow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70C0"/>
                </a:solidFill>
              </a:rPr>
              <a:t>4:12</a:t>
            </a:r>
          </a:p>
        </p:txBody>
      </p:sp>
    </p:spTree>
    <p:extLst>
      <p:ext uri="{BB962C8B-B14F-4D97-AF65-F5344CB8AC3E}">
        <p14:creationId xmlns:p14="http://schemas.microsoft.com/office/powerpoint/2010/main" val="326106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c</a:t>
            </a:r>
          </a:p>
        </p:txBody>
      </p:sp>
      <p:sp>
        <p:nvSpPr>
          <p:cNvPr id="3789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>
              <a:solidFill>
                <a:srgbClr val="898989"/>
              </a:solidFill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620000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3"/>
          <p:cNvSpPr txBox="1">
            <a:spLocks noChangeArrowheads="1"/>
          </p:cNvSpPr>
          <p:nvPr/>
        </p:nvSpPr>
        <p:spPr bwMode="auto">
          <a:xfrm>
            <a:off x="865188" y="176213"/>
            <a:ext cx="7772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hlinkClick r:id="rId3"/>
              </a:rPr>
              <a:t>http://orfe.princeton.edu/~alaink/NJ_aTaxiOrf467F13/Orf467F13_NJ_TripFiles/MID-1_aTaxiDepAnalysis_300,SP.xlsx</a:t>
            </a:r>
            <a:endParaRPr lang="en-US" altLang="en-US" sz="1200" b="1"/>
          </a:p>
        </p:txBody>
      </p:sp>
    </p:spTree>
    <p:extLst>
      <p:ext uri="{BB962C8B-B14F-4D97-AF65-F5344CB8AC3E}">
        <p14:creationId xmlns:p14="http://schemas.microsoft.com/office/powerpoint/2010/main" val="288793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3285" y="457200"/>
            <a:ext cx="4657429" cy="6155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Typical Daily NJ-wide AVO</a:t>
            </a:r>
          </a:p>
          <a:p>
            <a:pPr algn="ctr"/>
            <a:r>
              <a:rPr lang="en-US" sz="1400" dirty="0" smtClean="0"/>
              <a:t>CD: Common Destinations; DD: Departure Delay (in Seconds) 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05" y="1143000"/>
            <a:ext cx="7367588" cy="518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85800"/>
            <a:ext cx="1959274" cy="14716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676400"/>
            <a:ext cx="6158414" cy="51116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3905" y="836831"/>
            <a:ext cx="635199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/>
              <a:t>“Last Mile” Impact on NJ Transit Rail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71030" y="1867784"/>
            <a:ext cx="2463495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/>
              <a:t>(Today: 281,576,  </a:t>
            </a:r>
            <a:r>
              <a:rPr lang="en-US" sz="1600" b="1" dirty="0" smtClean="0">
                <a:solidFill>
                  <a:srgbClr val="FF0000"/>
                </a:solidFill>
              </a:rPr>
              <a:t>+537% ! 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005" y="2652516"/>
            <a:ext cx="2780995" cy="4205484"/>
          </a:xfrm>
          <a:prstGeom prst="rect">
            <a:avLst/>
          </a:prstGeom>
        </p:spPr>
      </p:pic>
      <p:sp>
        <p:nvSpPr>
          <p:cNvPr id="8" name="Explosion 1 7"/>
          <p:cNvSpPr/>
          <p:nvPr/>
        </p:nvSpPr>
        <p:spPr>
          <a:xfrm>
            <a:off x="2340274" y="381000"/>
            <a:ext cx="457200" cy="609600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3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28600" y="1143000"/>
            <a:ext cx="2442845" cy="584775"/>
          </a:xfrm>
          <a:prstGeom prst="rect">
            <a:avLst/>
          </a:prstGeom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Results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900" y="3429000"/>
            <a:ext cx="4648199" cy="34290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457200"/>
            <a:ext cx="5181600" cy="297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86200" y="1143000"/>
            <a:ext cx="5334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19800" y="2286000"/>
            <a:ext cx="533400" cy="4423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7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81000"/>
            <a:ext cx="5800194" cy="6019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67000" y="6488668"/>
            <a:ext cx="2060308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400" dirty="0">
                <a:hlinkClick r:id="rId3"/>
              </a:rPr>
              <a:t>http://depler.no/route/#/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7961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685800"/>
            <a:ext cx="5334000" cy="562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4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Box 1"/>
          <p:cNvSpPr txBox="1">
            <a:spLocks noChangeArrowheads="1"/>
          </p:cNvSpPr>
          <p:nvPr/>
        </p:nvSpPr>
        <p:spPr bwMode="auto">
          <a:xfrm>
            <a:off x="596900" y="2362200"/>
            <a:ext cx="76835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7030A0"/>
                </a:solidFill>
                <a:latin typeface="Lucida Calligraphy" pitchFamily="66" charset="0"/>
              </a:rPr>
              <a:t>Thank You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7030A0"/>
              </a:solidFill>
              <a:latin typeface="Lucida Calligraphy" pitchFamily="66" charset="0"/>
              <a:hlinkClick r:id="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7030A0"/>
                </a:solidFill>
                <a:latin typeface="Lucida Calligraphy" pitchFamily="66" charset="0"/>
                <a:hlinkClick r:id=""/>
              </a:rPr>
              <a:t>alaink@princeton.edu</a:t>
            </a:r>
            <a:endParaRPr lang="en-US" altLang="en-US" sz="2800" b="1">
              <a:solidFill>
                <a:srgbClr val="7030A0"/>
              </a:solidFill>
              <a:latin typeface="Lucida Calligraphy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7030A0"/>
              </a:solidFill>
              <a:latin typeface="Lucida Calligraphy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1859C"/>
                </a:solidFill>
                <a:latin typeface="Lucida Calligraphy" pitchFamily="66" charset="0"/>
                <a:hlinkClick r:id="rId2"/>
              </a:rPr>
              <a:t>www.SmartDrivingCar.com</a:t>
            </a:r>
            <a:endParaRPr lang="en-US" altLang="en-US" sz="2800" b="1">
              <a:solidFill>
                <a:srgbClr val="31859C"/>
              </a:solidFill>
              <a:latin typeface="Lucida Calligraphy" pitchFamily="66" charset="0"/>
            </a:endParaRPr>
          </a:p>
        </p:txBody>
      </p:sp>
      <p:sp>
        <p:nvSpPr>
          <p:cNvPr id="190467" name="Title 1"/>
          <p:cNvSpPr txBox="1">
            <a:spLocks/>
          </p:cNvSpPr>
          <p:nvPr/>
        </p:nvSpPr>
        <p:spPr bwMode="auto">
          <a:xfrm>
            <a:off x="685800" y="7620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1">
                <a:solidFill>
                  <a:srgbClr val="F77012"/>
                </a:solidFill>
              </a:rPr>
              <a:t>Discussion!</a:t>
            </a:r>
            <a:endParaRPr lang="en-US" altLang="en-US" sz="4400" b="1">
              <a:solidFill>
                <a:srgbClr val="F770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5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6324600" cy="4724400"/>
          </a:xfrm>
        </p:spPr>
        <p:txBody>
          <a:bodyPr>
            <a:normAutofit lnSpcReduction="10000"/>
          </a:bodyPr>
          <a:lstStyle/>
          <a:p>
            <a:r>
              <a:rPr lang="en-US" altLang="en-US" sz="2800" b="1" dirty="0" smtClean="0"/>
              <a:t>“AVO &lt; 1” RideSharing</a:t>
            </a:r>
            <a:endParaRPr lang="en-US" altLang="en-US" sz="1800" b="1" dirty="0" smtClean="0"/>
          </a:p>
          <a:p>
            <a:pPr lvl="1"/>
            <a:r>
              <a:rPr lang="en-US" altLang="en-US" sz="2000" b="1" dirty="0" smtClean="0"/>
              <a:t>Eliminate the “Empty Back-haul”; AVO Plus</a:t>
            </a:r>
          </a:p>
          <a:p>
            <a:r>
              <a:rPr lang="en-US" altLang="en-US" sz="2800" b="1" dirty="0" smtClean="0"/>
              <a:t>“Organized” RideSharing</a:t>
            </a:r>
          </a:p>
          <a:p>
            <a:pPr lvl="1"/>
            <a:r>
              <a:rPr lang="en-US" altLang="en-US" sz="2000" b="1" dirty="0" smtClean="0"/>
              <a:t>Diverted to aTaxis</a:t>
            </a:r>
            <a:endParaRPr lang="en-US" altLang="en-US" sz="2800" b="1" dirty="0" smtClean="0"/>
          </a:p>
          <a:p>
            <a:r>
              <a:rPr lang="en-US" altLang="en-US" sz="2800" b="1" dirty="0" smtClean="0"/>
              <a:t>“Tag-along” RideSharing</a:t>
            </a:r>
          </a:p>
          <a:p>
            <a:pPr lvl="1"/>
            <a:r>
              <a:rPr lang="en-US" altLang="en-US" sz="2000" b="1" dirty="0" smtClean="0"/>
              <a:t>Only Primary trip maker modeled, “Tag-alongs” are assumed same after as before. </a:t>
            </a:r>
            <a:endParaRPr lang="en-US" altLang="en-US" sz="1600" b="1" dirty="0" smtClean="0"/>
          </a:p>
          <a:p>
            <a:r>
              <a:rPr lang="en-US" altLang="en-US" sz="2800" b="1" dirty="0" smtClean="0"/>
              <a:t>“Casual” RideSharing</a:t>
            </a:r>
          </a:p>
          <a:p>
            <a:pPr lvl="1"/>
            <a:r>
              <a:rPr lang="en-US" altLang="en-US" sz="2000" b="1" dirty="0" smtClean="0"/>
              <a:t>This is the opportunity of aTaxis</a:t>
            </a:r>
          </a:p>
          <a:p>
            <a:pPr lvl="1"/>
            <a:r>
              <a:rPr lang="en-US" altLang="en-US" sz="2000" b="1" dirty="0" smtClean="0"/>
              <a:t>How much spatial and temporal aggregation is required to create significant casual ride-sharing opportunities.</a:t>
            </a:r>
            <a:endParaRPr lang="en-US" altLang="en-US" sz="1600" b="1" dirty="0" smtClean="0"/>
          </a:p>
          <a:p>
            <a:pPr>
              <a:buFont typeface="Arial" charset="0"/>
              <a:buNone/>
            </a:pPr>
            <a:endParaRPr lang="en-US" altLang="en-US" dirty="0" smtClean="0">
              <a:solidFill>
                <a:srgbClr val="C00000"/>
              </a:solidFill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2133600" y="609600"/>
            <a:ext cx="4876800" cy="584775"/>
          </a:xfrm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aTaxis and RideSharing 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5846" name="Picture 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133600"/>
            <a:ext cx="2184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73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6324600" cy="4724400"/>
          </a:xfrm>
        </p:spPr>
        <p:txBody>
          <a:bodyPr/>
          <a:lstStyle/>
          <a:p>
            <a:r>
              <a:rPr lang="en-US" altLang="en-US" sz="2800" b="1" dirty="0" smtClean="0"/>
              <a:t>By walking to a station/</a:t>
            </a:r>
            <a:r>
              <a:rPr lang="en-US" altLang="en-US" sz="2800" b="1" dirty="0" err="1" smtClean="0"/>
              <a:t>aTaxiStand</a:t>
            </a:r>
            <a:endParaRPr lang="en-US" altLang="en-US" sz="1800" b="1" dirty="0" smtClean="0"/>
          </a:p>
          <a:p>
            <a:pPr lvl="1"/>
            <a:r>
              <a:rPr lang="en-US" altLang="en-US" sz="2000" b="1" dirty="0" smtClean="0"/>
              <a:t>At what point does a walk distance makes the aTaxi trip unattractive relative to one’s personal car?</a:t>
            </a:r>
          </a:p>
          <a:p>
            <a:pPr lvl="1"/>
            <a:r>
              <a:rPr lang="en-US" altLang="en-US" sz="2000" b="1" dirty="0" smtClean="0"/>
              <a:t>¼ mile ( 5 minute) max</a:t>
            </a:r>
          </a:p>
          <a:p>
            <a:r>
              <a:rPr lang="en-US" altLang="en-US" sz="2800" b="1" dirty="0" smtClean="0"/>
              <a:t>Like using an Elevator!</a:t>
            </a: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2133600" y="609600"/>
            <a:ext cx="4876800" cy="584775"/>
          </a:xfrm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Spatial Aggregation 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5846" name="Picture 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133600"/>
            <a:ext cx="2184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1181165" y="5175250"/>
            <a:ext cx="572708" cy="23083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rgbClr val="FFFFFF"/>
                </a:solidFill>
                <a:hlinkClick r:id="rId3"/>
              </a:rPr>
              <a:t>Elevator</a:t>
            </a:r>
            <a:endParaRPr lang="en-US" altLang="en-US" sz="900" dirty="0">
              <a:solidFill>
                <a:srgbClr val="FFFFFF"/>
              </a:solidFill>
            </a:endParaRPr>
          </a:p>
        </p:txBody>
      </p: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1828800" y="3962400"/>
            <a:ext cx="4022725" cy="2741612"/>
            <a:chOff x="3939725" y="3144985"/>
            <a:chExt cx="1714156" cy="1284779"/>
          </a:xfrm>
        </p:grpSpPr>
        <p:pic>
          <p:nvPicPr>
            <p:cNvPr id="8" name="Picture 8" descr="http://aes-shreveport.com/http:/aes-shreveport.com/wp-content/uploads/2010/03/elevator1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9725" y="3144985"/>
              <a:ext cx="1714156" cy="128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8" descr="http://img839.imageshack.us/img839/7297/playbuttonb.pn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6556" y="4138554"/>
              <a:ext cx="271002" cy="27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572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6324600" cy="4724400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chemeClr val="bg2">
                    <a:lumMod val="50000"/>
                  </a:schemeClr>
                </a:solidFill>
              </a:rPr>
              <a:t>By walking to a station/</a:t>
            </a:r>
            <a:r>
              <a:rPr lang="en-US" alt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aTaxiStand</a:t>
            </a:r>
            <a:endParaRPr lang="en-US" altLang="en-US" sz="1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US" altLang="en-US" sz="2000" b="1" dirty="0" smtClean="0">
                <a:solidFill>
                  <a:schemeClr val="bg2">
                    <a:lumMod val="50000"/>
                  </a:schemeClr>
                </a:solidFill>
              </a:rPr>
              <a:t>A what point does a walk distance makes the aTaxi trip unattractive relative to one’s personal car?</a:t>
            </a:r>
          </a:p>
          <a:p>
            <a:pPr lvl="1"/>
            <a:r>
              <a:rPr lang="en-US" altLang="en-US" sz="2000" b="1" dirty="0" smtClean="0">
                <a:solidFill>
                  <a:schemeClr val="bg2">
                    <a:lumMod val="50000"/>
                  </a:schemeClr>
                </a:solidFill>
              </a:rPr>
              <a:t>¼ mile ( 5 minute) max</a:t>
            </a:r>
            <a:endParaRPr lang="en-US" altLang="en-US" sz="1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altLang="en-US" sz="2800" b="1" dirty="0" smtClean="0"/>
              <a:t>By using the rail system for some trips</a:t>
            </a:r>
          </a:p>
          <a:p>
            <a:pPr lvl="1"/>
            <a:r>
              <a:rPr lang="en-US" altLang="en-US" sz="2000" b="1" dirty="0" smtClean="0"/>
              <a:t>Trips with at least one trip-end within a short walk to a train station.</a:t>
            </a:r>
          </a:p>
          <a:p>
            <a:pPr lvl="1"/>
            <a:r>
              <a:rPr lang="en-US" altLang="en-US" sz="2000" b="1" dirty="0" smtClean="0"/>
              <a:t>Trips to/from NYC or PHL</a:t>
            </a: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2133600" y="609600"/>
            <a:ext cx="4876800" cy="584775"/>
          </a:xfrm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Spatial Aggregation 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2057400"/>
            <a:ext cx="238125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52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6324600" cy="4724400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chemeClr val="bg2">
                    <a:lumMod val="50000"/>
                  </a:schemeClr>
                </a:solidFill>
              </a:rPr>
              <a:t>By walking to a station/</a:t>
            </a:r>
            <a:r>
              <a:rPr lang="en-US" alt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aTaxiStand</a:t>
            </a:r>
            <a:endParaRPr lang="en-US" altLang="en-US" sz="1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US" altLang="en-US" sz="2000" b="1" dirty="0" smtClean="0">
                <a:solidFill>
                  <a:schemeClr val="bg2">
                    <a:lumMod val="50000"/>
                  </a:schemeClr>
                </a:solidFill>
              </a:rPr>
              <a:t>A what point does a walk distance makes the aTaxi trip unattractive relative to one’s personal car?</a:t>
            </a:r>
          </a:p>
          <a:p>
            <a:pPr lvl="1"/>
            <a:r>
              <a:rPr lang="en-US" altLang="en-US" sz="2000" b="1" dirty="0" smtClean="0">
                <a:solidFill>
                  <a:schemeClr val="bg2">
                    <a:lumMod val="50000"/>
                  </a:schemeClr>
                </a:solidFill>
              </a:rPr>
              <a:t>¼ mile ( 5 minute) max</a:t>
            </a:r>
            <a:endParaRPr lang="en-US" altLang="en-US" sz="1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altLang="en-US" sz="2800" b="1" dirty="0" smtClean="0">
                <a:solidFill>
                  <a:schemeClr val="bg2">
                    <a:lumMod val="50000"/>
                  </a:schemeClr>
                </a:solidFill>
              </a:rPr>
              <a:t>By using the rail system for some trips</a:t>
            </a:r>
          </a:p>
          <a:p>
            <a:pPr lvl="1"/>
            <a:r>
              <a:rPr lang="en-US" altLang="en-US" sz="2000" b="1" dirty="0" smtClean="0">
                <a:solidFill>
                  <a:schemeClr val="bg2">
                    <a:lumMod val="50000"/>
                  </a:schemeClr>
                </a:solidFill>
              </a:rPr>
              <a:t>Trips with at least one trip end within a short walk to a train station.</a:t>
            </a:r>
          </a:p>
          <a:p>
            <a:pPr lvl="1"/>
            <a:r>
              <a:rPr lang="en-US" altLang="en-US" sz="2000" b="1" dirty="0" smtClean="0">
                <a:solidFill>
                  <a:schemeClr val="bg2">
                    <a:lumMod val="50000"/>
                  </a:schemeClr>
                </a:solidFill>
              </a:rPr>
              <a:t>Trips to/from NYC or PHL</a:t>
            </a:r>
          </a:p>
          <a:p>
            <a:r>
              <a:rPr lang="en-US" altLang="en-US" sz="2800" b="1" dirty="0" smtClean="0"/>
              <a:t>By sharing rides with others that are basically going in my direction</a:t>
            </a:r>
          </a:p>
          <a:p>
            <a:pPr lvl="1"/>
            <a:r>
              <a:rPr lang="en-US" altLang="en-US" sz="2000" b="1" dirty="0" smtClean="0"/>
              <a:t>No trip has more than 20% circuity added to its trip time.</a:t>
            </a:r>
            <a:endParaRPr lang="en-US" altLang="en-US" sz="2800" b="1" dirty="0" smtClean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2133600" y="609600"/>
            <a:ext cx="4876800" cy="584775"/>
          </a:xfrm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Spatial Aggregation 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5846" name="Picture 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133600"/>
            <a:ext cx="2184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64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Pixelation of New Jersey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19200"/>
            <a:ext cx="3373837" cy="4876800"/>
          </a:xfrm>
        </p:spPr>
      </p:pic>
      <p:sp>
        <p:nvSpPr>
          <p:cNvPr id="6" name="TextBox 5"/>
          <p:cNvSpPr txBox="1"/>
          <p:nvPr/>
        </p:nvSpPr>
        <p:spPr>
          <a:xfrm>
            <a:off x="2209800" y="6102426"/>
            <a:ext cx="157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NJ State Grid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080104" y="2232603"/>
            <a:ext cx="4492967" cy="3981032"/>
            <a:chOff x="4080104" y="2232603"/>
            <a:chExt cx="4492967" cy="39810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80104" y="2232603"/>
              <a:ext cx="4492967" cy="361199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828293" y="5844303"/>
              <a:ext cx="2996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Zoomed-In Grid of Mercer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849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00" y="1509713"/>
            <a:ext cx="8140700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902041" y="533400"/>
            <a:ext cx="5270149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/>
              <a:t>Pixelating the State </a:t>
            </a:r>
          </a:p>
          <a:p>
            <a:pPr algn="ctr">
              <a:defRPr/>
            </a:pPr>
            <a:r>
              <a:rPr lang="en-US" sz="2400" b="1" dirty="0"/>
              <a:t>with half-mile Pixels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256088" y="2628900"/>
            <a:ext cx="381000" cy="3810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114800" y="2895600"/>
            <a:ext cx="228600" cy="228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grpSp>
        <p:nvGrpSpPr>
          <p:cNvPr id="53256" name="Group 10"/>
          <p:cNvGrpSpPr>
            <a:grpSpLocks/>
          </p:cNvGrpSpPr>
          <p:nvPr/>
        </p:nvGrpSpPr>
        <p:grpSpPr bwMode="auto">
          <a:xfrm>
            <a:off x="533400" y="1509713"/>
            <a:ext cx="8153400" cy="4495800"/>
            <a:chOff x="2362200" y="-1675098"/>
            <a:chExt cx="8153400" cy="4495798"/>
          </a:xfrm>
        </p:grpSpPr>
        <p:pic>
          <p:nvPicPr>
            <p:cNvPr id="4" name="Picture 3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2200" y="-1675098"/>
              <a:ext cx="8153400" cy="4495798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9" name="Rectangle 8"/>
            <p:cNvSpPr/>
            <p:nvPr/>
          </p:nvSpPr>
          <p:spPr>
            <a:xfrm>
              <a:off x="6099175" y="-570198"/>
              <a:ext cx="381000" cy="381000"/>
            </a:xfrm>
            <a:prstGeom prst="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943600" y="-303499"/>
              <a:ext cx="228600" cy="2286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660650" y="6173788"/>
            <a:ext cx="3743325" cy="5857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 err="1"/>
              <a:t>xPixel</a:t>
            </a:r>
            <a:r>
              <a:rPr lang="en-US" sz="1600" dirty="0"/>
              <a:t> = </a:t>
            </a:r>
            <a:r>
              <a:rPr lang="en-US" sz="1600" i="1" dirty="0"/>
              <a:t>floor{108.907 * (longitude + 75.6)}</a:t>
            </a:r>
          </a:p>
          <a:p>
            <a:pPr>
              <a:defRPr/>
            </a:pPr>
            <a:r>
              <a:rPr lang="en-US" sz="1600" b="1" dirty="0" err="1"/>
              <a:t>yPixel</a:t>
            </a:r>
            <a:r>
              <a:rPr lang="en-US" sz="1600" dirty="0"/>
              <a:t> = </a:t>
            </a:r>
            <a:r>
              <a:rPr lang="en-US" sz="1600" i="1" dirty="0"/>
              <a:t>floor{138.2 * (latitude – 38.9))</a:t>
            </a:r>
          </a:p>
        </p:txBody>
      </p:sp>
    </p:spTree>
    <p:extLst>
      <p:ext uri="{BB962C8B-B14F-4D97-AF65-F5344CB8AC3E}">
        <p14:creationId xmlns:p14="http://schemas.microsoft.com/office/powerpoint/2010/main" val="211415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2197858" y="556146"/>
            <a:ext cx="5052922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/>
              <a:t>a PersonTrip </a:t>
            </a:r>
          </a:p>
          <a:p>
            <a:pPr algn="ctr">
              <a:defRPr/>
            </a:pPr>
            <a:r>
              <a:rPr lang="en-US" sz="1600" b="1" dirty="0"/>
              <a:t>{oLat, oLon, oTime </a:t>
            </a:r>
            <a:r>
              <a:rPr lang="en-US" sz="1200" b="1" dirty="0"/>
              <a:t>(Hr:Min:Sec) </a:t>
            </a:r>
            <a:r>
              <a:rPr lang="en-US" sz="1600" b="1" dirty="0"/>
              <a:t>,dLat, dLon, Exected: dTime}</a:t>
            </a:r>
          </a:p>
        </p:txBody>
      </p:sp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1398588" y="3822700"/>
            <a:ext cx="457200" cy="368300"/>
            <a:chOff x="1398552" y="3441424"/>
            <a:chExt cx="457200" cy="369332"/>
          </a:xfrm>
        </p:grpSpPr>
        <p:grpSp>
          <p:nvGrpSpPr>
            <p:cNvPr id="36889" name="Group 17"/>
            <p:cNvGrpSpPr>
              <a:grpSpLocks/>
            </p:cNvGrpSpPr>
            <p:nvPr/>
          </p:nvGrpSpPr>
          <p:grpSpPr bwMode="auto">
            <a:xfrm>
              <a:off x="1398552" y="3441424"/>
              <a:ext cx="457200" cy="369332"/>
              <a:chOff x="1398552" y="3441424"/>
              <a:chExt cx="457200" cy="369332"/>
            </a:xfrm>
          </p:grpSpPr>
          <p:sp>
            <p:nvSpPr>
              <p:cNvPr id="2" name="5-Point Star 1"/>
              <p:cNvSpPr/>
              <p:nvPr/>
            </p:nvSpPr>
            <p:spPr>
              <a:xfrm>
                <a:off x="1658902" y="3487591"/>
                <a:ext cx="152400" cy="133724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6892" name="TextBox 2"/>
              <p:cNvSpPr txBox="1">
                <a:spLocks noChangeArrowheads="1"/>
              </p:cNvSpPr>
              <p:nvPr/>
            </p:nvSpPr>
            <p:spPr bwMode="auto">
              <a:xfrm>
                <a:off x="1398552" y="3441424"/>
                <a:ext cx="4572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2F2F2"/>
                    </a:solidFill>
                  </a:rPr>
                  <a:t>O</a:t>
                </a:r>
                <a:endParaRPr lang="en-US" altLang="en-US" sz="1800" b="1" baseline="-25000">
                  <a:solidFill>
                    <a:srgbClr val="FFFF00"/>
                  </a:solidFill>
                </a:endParaRPr>
              </a:p>
            </p:txBody>
          </p:sp>
        </p:grpSp>
        <p:cxnSp>
          <p:nvCxnSpPr>
            <p:cNvPr id="7" name="Straight Arrow Connector 6"/>
            <p:cNvCxnSpPr/>
            <p:nvPr/>
          </p:nvCxnSpPr>
          <p:spPr>
            <a:xfrm>
              <a:off x="1627152" y="3441424"/>
              <a:ext cx="107950" cy="11302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331913" y="3452813"/>
            <a:ext cx="457200" cy="369887"/>
            <a:chOff x="1332019" y="3072092"/>
            <a:chExt cx="457200" cy="369332"/>
          </a:xfrm>
        </p:grpSpPr>
        <p:sp>
          <p:nvSpPr>
            <p:cNvPr id="5" name="5-Point Star 4"/>
            <p:cNvSpPr/>
            <p:nvPr/>
          </p:nvSpPr>
          <p:spPr>
            <a:xfrm>
              <a:off x="1560619" y="3374849"/>
              <a:ext cx="76200" cy="66575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6888" name="TextBox 15"/>
            <p:cNvSpPr txBox="1">
              <a:spLocks noChangeArrowheads="1"/>
            </p:cNvSpPr>
            <p:nvPr/>
          </p:nvSpPr>
          <p:spPr bwMode="auto">
            <a:xfrm>
              <a:off x="1332019" y="3072092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2F2F2"/>
                  </a:solidFill>
                </a:rPr>
                <a:t>O</a:t>
              </a:r>
              <a:endParaRPr lang="en-US" altLang="en-US" sz="1800" b="1" baseline="-25000">
                <a:solidFill>
                  <a:srgbClr val="FFFF00"/>
                </a:solidFill>
              </a:endParaRP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5334000" y="2992438"/>
            <a:ext cx="496888" cy="369887"/>
            <a:chOff x="5334000" y="2611841"/>
            <a:chExt cx="497006" cy="369332"/>
          </a:xfrm>
        </p:grpSpPr>
        <p:sp>
          <p:nvSpPr>
            <p:cNvPr id="23" name="5-Point Star 22"/>
            <p:cNvSpPr/>
            <p:nvPr/>
          </p:nvSpPr>
          <p:spPr>
            <a:xfrm>
              <a:off x="5334000" y="2905087"/>
              <a:ext cx="76218" cy="66575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6886" name="TextBox 23"/>
            <p:cNvSpPr txBox="1">
              <a:spLocks noChangeArrowheads="1"/>
            </p:cNvSpPr>
            <p:nvPr/>
          </p:nvSpPr>
          <p:spPr bwMode="auto">
            <a:xfrm>
              <a:off x="5373697" y="2611841"/>
              <a:ext cx="4573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2F2F2"/>
                  </a:solidFill>
                </a:rPr>
                <a:t>D</a:t>
              </a:r>
              <a:endParaRPr lang="en-US" altLang="en-US" sz="1800" b="1" baseline="-25000">
                <a:solidFill>
                  <a:srgbClr val="FFFF00"/>
                </a:solidFill>
              </a:endParaRPr>
            </a:p>
          </p:txBody>
        </p:sp>
      </p:grpSp>
      <p:cxnSp>
        <p:nvCxnSpPr>
          <p:cNvPr id="25" name="Straight Arrow Connector 24"/>
          <p:cNvCxnSpPr>
            <a:endCxn id="23" idx="1"/>
          </p:cNvCxnSpPr>
          <p:nvPr/>
        </p:nvCxnSpPr>
        <p:spPr>
          <a:xfrm>
            <a:off x="5257800" y="3163888"/>
            <a:ext cx="76200" cy="14763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787525" y="3178175"/>
            <a:ext cx="3470275" cy="768350"/>
          </a:xfrm>
          <a:prstGeom prst="straightConnector1">
            <a:avLst/>
          </a:prstGeom>
          <a:ln w="76200">
            <a:solidFill>
              <a:srgbClr val="33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3" idx="2"/>
          </p:cNvCxnSpPr>
          <p:nvPr/>
        </p:nvCxnSpPr>
        <p:spPr>
          <a:xfrm flipV="1">
            <a:off x="1627188" y="3352800"/>
            <a:ext cx="3721100" cy="436563"/>
          </a:xfrm>
          <a:prstGeom prst="straightConnector1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4924425" y="2759075"/>
            <a:ext cx="457200" cy="441325"/>
            <a:chOff x="4924969" y="2377483"/>
            <a:chExt cx="457200" cy="441917"/>
          </a:xfrm>
        </p:grpSpPr>
        <p:sp>
          <p:nvSpPr>
            <p:cNvPr id="20" name="5-Point Star 19"/>
            <p:cNvSpPr/>
            <p:nvPr/>
          </p:nvSpPr>
          <p:spPr>
            <a:xfrm>
              <a:off x="5220244" y="2746277"/>
              <a:ext cx="76200" cy="73123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924969" y="2377483"/>
              <a:ext cx="457200" cy="3687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cs typeface="Arial" pitchFamily="34" charset="0"/>
                </a:rPr>
                <a:t>P</a:t>
              </a:r>
              <a:r>
                <a:rPr lang="en-US" b="1" baseline="-25000" dirty="0">
                  <a:solidFill>
                    <a:srgbClr val="FFFF00"/>
                  </a:solidFill>
                  <a:cs typeface="Arial" pitchFamily="34" charset="0"/>
                </a:rPr>
                <a:t>1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629426" y="556146"/>
            <a:ext cx="5906682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/>
              <a:t>An aTaxiTrip </a:t>
            </a:r>
          </a:p>
          <a:p>
            <a:pPr algn="ctr">
              <a:defRPr/>
            </a:pPr>
            <a:r>
              <a:rPr lang="en-US" sz="1600" b="1" dirty="0"/>
              <a:t>{oYpixel, oXpixel, oTime </a:t>
            </a:r>
            <a:r>
              <a:rPr lang="en-US" sz="1200" b="1" dirty="0"/>
              <a:t>(Hr:Min:Sec) </a:t>
            </a:r>
            <a:r>
              <a:rPr lang="en-US" sz="1600" b="1" dirty="0"/>
              <a:t>,                                                          }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645348" y="556146"/>
            <a:ext cx="5906682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33CCFF"/>
                </a:solidFill>
              </a:rPr>
              <a:t>An aTaxiTrip </a:t>
            </a:r>
          </a:p>
          <a:p>
            <a:pPr algn="ctr">
              <a:defRPr/>
            </a:pPr>
            <a:r>
              <a:rPr lang="en-US" sz="1600" b="1" dirty="0"/>
              <a:t>{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oYpixel, oXpixel, oTime </a:t>
            </a:r>
            <a:r>
              <a:rPr lang="en-US" sz="1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(Hr:Min:Sec) </a:t>
            </a:r>
            <a:r>
              <a:rPr lang="en-US" sz="1600" dirty="0"/>
              <a:t>,</a:t>
            </a:r>
            <a:r>
              <a:rPr lang="en-US" sz="1600" b="1" dirty="0">
                <a:solidFill>
                  <a:srgbClr val="FFFF00"/>
                </a:solidFill>
              </a:rPr>
              <a:t>dYpixel, dXpixel, Exected: dTime</a:t>
            </a:r>
            <a:r>
              <a:rPr lang="en-US" sz="1600" b="1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3222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41108</TotalTime>
  <Words>1569</Words>
  <Application>Microsoft Office PowerPoint</Application>
  <PresentationFormat>On-screen Show (4:3)</PresentationFormat>
  <Paragraphs>233</Paragraphs>
  <Slides>28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Algerian</vt:lpstr>
      <vt:lpstr>Arial</vt:lpstr>
      <vt:lpstr>Calibri</vt:lpstr>
      <vt:lpstr>Lucida Calligraphy</vt:lpstr>
      <vt:lpstr>Times New Roman</vt:lpstr>
      <vt:lpstr>Office Theme</vt:lpstr>
      <vt:lpstr>Custom Design</vt:lpstr>
      <vt:lpstr>Photo Editor Photo</vt:lpstr>
      <vt:lpstr>PowerPoint Presentation</vt:lpstr>
      <vt:lpstr>PowerPoint Presentation</vt:lpstr>
      <vt:lpstr>aTaxis and RideSharing </vt:lpstr>
      <vt:lpstr>Spatial Aggregation </vt:lpstr>
      <vt:lpstr>Spatial Aggregation </vt:lpstr>
      <vt:lpstr>Spatial Aggregation </vt:lpstr>
      <vt:lpstr>Pixelation of New Jersey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Princeton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Alain Kornhauser</dc:creator>
  <cp:lastModifiedBy>Alain Kornhauser</cp:lastModifiedBy>
  <cp:revision>575</cp:revision>
  <dcterms:created xsi:type="dcterms:W3CDTF">2012-01-19T17:31:01Z</dcterms:created>
  <dcterms:modified xsi:type="dcterms:W3CDTF">2016-11-16T14:59:34Z</dcterms:modified>
</cp:coreProperties>
</file>