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handoutMasterIdLst>
    <p:handoutMasterId r:id="rId12"/>
  </p:handoutMasterIdLst>
  <p:sldIdLst>
    <p:sldId id="1243" r:id="rId3"/>
    <p:sldId id="1555" r:id="rId4"/>
    <p:sldId id="1552" r:id="rId5"/>
    <p:sldId id="1553" r:id="rId6"/>
    <p:sldId id="1550" r:id="rId7"/>
    <p:sldId id="1551" r:id="rId8"/>
    <p:sldId id="1554" r:id="rId9"/>
    <p:sldId id="1502" r:id="rId1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3300"/>
    <a:srgbClr val="0000FF"/>
    <a:srgbClr val="0066FF"/>
    <a:srgbClr val="FF9900"/>
    <a:srgbClr val="00FFCC"/>
    <a:srgbClr val="CCCC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728" autoAdjust="0"/>
  </p:normalViewPr>
  <p:slideViewPr>
    <p:cSldViewPr>
      <p:cViewPr varScale="1">
        <p:scale>
          <a:sx n="53" d="100"/>
          <a:sy n="53" d="100"/>
        </p:scale>
        <p:origin x="763" y="58"/>
      </p:cViewPr>
      <p:guideLst>
        <p:guide orient="horz" pos="2160"/>
        <p:guide pos="2928"/>
      </p:guideLst>
    </p:cSldViewPr>
  </p:slideViewPr>
  <p:outlineViewPr>
    <p:cViewPr>
      <p:scale>
        <a:sx n="33" d="100"/>
        <a:sy n="33" d="100"/>
      </p:scale>
      <p:origin x="0" y="60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4C3BE6-9C26-49F2-A6B3-4DDE1522992B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F7951AD0-C0AD-4A64-B4F4-979B58DFF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64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BBDBAC-BEC2-4B30-BDAA-9CB8A9F10B46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CC75C5AC-6B65-4916-9B5D-923C4DCC5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86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2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76200" y="171450"/>
          <a:ext cx="1781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6" name="Photo Editor Photo" r:id="rId3" imgW="1781424" imgH="209524" progId="">
                  <p:embed/>
                </p:oleObj>
              </mc:Choice>
              <mc:Fallback>
                <p:oleObj name="Photo Editor Photo" r:id="rId3" imgW="1781424" imgH="209524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1450"/>
                        <a:ext cx="17811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5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76200"/>
            <a:ext cx="12239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334125"/>
            <a:ext cx="19415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1905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081D8CD-E1C6-4DAA-98B4-481CB115339D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cs typeface="Arial" charset="0"/>
              </a:defRPr>
            </a:lvl1pPr>
          </a:lstStyle>
          <a:p>
            <a:pPr>
              <a:defRPr/>
            </a:pPr>
            <a:fld id="{6E1EA849-3B77-464A-B7AF-5D91FE92F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20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76200" y="171450"/>
          <a:ext cx="1781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0" name="Photo Editor Photo" r:id="rId3" imgW="1781424" imgH="209524" progId="">
                  <p:embed/>
                </p:oleObj>
              </mc:Choice>
              <mc:Fallback>
                <p:oleObj name="Photo Editor Photo" r:id="rId3" imgW="1781424" imgH="209524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1450"/>
                        <a:ext cx="17811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5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76200"/>
            <a:ext cx="12239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334125"/>
            <a:ext cx="19415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1905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09F35F-0840-4A29-A852-F3CCB881C64B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cs typeface="Arial" charset="0"/>
              </a:defRPr>
            </a:lvl1pPr>
          </a:lstStyle>
          <a:p>
            <a:pPr>
              <a:defRPr/>
            </a:pPr>
            <a:fld id="{20E55175-28E5-45D0-A112-0EEE822D74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132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DB1AF-5B1E-4C85-989F-551FBB2DC418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78ED-47CE-4DDE-B3A4-44BE7215D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591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73339-FEE3-4624-BFAE-5C63B3433672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2A9F9-CF03-486A-A5DF-D0650C35E3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962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ECD0-1A78-4D3E-ACBB-A25B4C23867D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81AAE-AAAF-46FF-9D8E-AE167A8A2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252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6CD95-BF76-4109-B37D-5A5962814CF4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709F9-8BC5-416A-81B5-BD543350CB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950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6ABEF-1D35-4D99-B0D0-21EEF2781354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90EAB-F44A-46B0-958B-31BF2FA5CE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795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2A951-D69B-442C-9326-B969107D8383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6F62B-72FD-41F8-8302-C43F4A212F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875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E9A55-E316-4BC3-B5CC-A6ED2C929CB9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BB0A-DA16-457E-8733-378DAF78F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274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B1AC5-59BC-4E6B-B5C3-34B778A4B54C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6BC4-590B-41A6-A4E3-59535C4A66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31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37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C8D4-CFEC-4A4C-830D-1F3AE74BC55D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932FB-42A5-4889-902A-66D731B0C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901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19AC0-76F6-4081-85E9-5D6241586519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3ABF3-8C52-4CC3-A573-7FE7BE78F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569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5FEC7-2A7B-43C9-A94B-04FE019BA9AC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AE8C8-F24B-41AB-BDA0-CDDE610B8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87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76200" y="171450"/>
          <a:ext cx="1781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72" name="Photo Editor Photo" r:id="rId3" imgW="1781424" imgH="209524" progId="">
                  <p:embed/>
                </p:oleObj>
              </mc:Choice>
              <mc:Fallback>
                <p:oleObj name="Photo Editor Photo" r:id="rId3" imgW="1781424" imgH="209524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1450"/>
                        <a:ext cx="17811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5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76200"/>
            <a:ext cx="12239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334125"/>
            <a:ext cx="19415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1905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cs typeface="Arial" charset="0"/>
              </a:defRPr>
            </a:lvl1pPr>
          </a:lstStyle>
          <a:p>
            <a:pPr>
              <a:defRPr/>
            </a:pPr>
            <a:fld id="{7B0A78CF-F2B1-40CB-98E0-D0CE6B358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30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6200" y="171450"/>
          <a:ext cx="1781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96" name="Photo Editor Photo" r:id="rId3" imgW="1781424" imgH="209524" progId="">
                  <p:embed/>
                </p:oleObj>
              </mc:Choice>
              <mc:Fallback>
                <p:oleObj name="Photo Editor Photo" r:id="rId3" imgW="1781424" imgH="209524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1450"/>
                        <a:ext cx="17811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5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76200"/>
            <a:ext cx="12239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334125"/>
            <a:ext cx="19415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1905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43F663D-E84B-46B6-899E-541885004505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cs typeface="Arial" charset="0"/>
              </a:defRPr>
            </a:lvl1pPr>
          </a:lstStyle>
          <a:p>
            <a:pPr>
              <a:defRPr/>
            </a:pPr>
            <a:fld id="{1F3B6782-B034-44BA-BDF4-203CE0DB1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745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76200" y="171450"/>
          <a:ext cx="1781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20" name="Photo Editor Photo" r:id="rId3" imgW="1781424" imgH="209524" progId="">
                  <p:embed/>
                </p:oleObj>
              </mc:Choice>
              <mc:Fallback>
                <p:oleObj name="Photo Editor Photo" r:id="rId3" imgW="1781424" imgH="209524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1450"/>
                        <a:ext cx="17811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55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76200"/>
            <a:ext cx="12239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334125"/>
            <a:ext cx="19415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1905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53DD84-21AC-45F6-BE1A-B0348874C2CE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cs typeface="Arial" charset="0"/>
              </a:defRPr>
            </a:lvl1pPr>
          </a:lstStyle>
          <a:p>
            <a:pPr>
              <a:defRPr/>
            </a:pPr>
            <a:fld id="{63F60D32-8635-4B09-A0E6-41573290CA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70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76200" y="171450"/>
          <a:ext cx="1781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4" name="Photo Editor Photo" r:id="rId3" imgW="1781424" imgH="209524" progId="">
                  <p:embed/>
                </p:oleObj>
              </mc:Choice>
              <mc:Fallback>
                <p:oleObj name="Photo Editor Photo" r:id="rId3" imgW="1781424" imgH="209524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1450"/>
                        <a:ext cx="17811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55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76200"/>
            <a:ext cx="12239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334125"/>
            <a:ext cx="19415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1905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A97F50-A4A4-44BF-A619-F34121EE7B73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cs typeface="Arial" charset="0"/>
              </a:defRPr>
            </a:lvl1pPr>
          </a:lstStyle>
          <a:p>
            <a:pPr>
              <a:defRPr/>
            </a:pPr>
            <a:fld id="{64624817-977A-4124-8F73-D4E4F1BAF7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70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249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6200" y="171450"/>
          <a:ext cx="1781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8" name="Photo Editor Photo" r:id="rId3" imgW="1781424" imgH="209524" progId="">
                  <p:embed/>
                </p:oleObj>
              </mc:Choice>
              <mc:Fallback>
                <p:oleObj name="Photo Editor Photo" r:id="rId3" imgW="1781424" imgH="209524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1450"/>
                        <a:ext cx="17811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5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76200"/>
            <a:ext cx="12239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334125"/>
            <a:ext cx="19415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1905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ADC9FFC-DCE2-4FFB-9805-081F2E509883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cs typeface="Arial" charset="0"/>
              </a:defRPr>
            </a:lvl1pPr>
          </a:lstStyle>
          <a:p>
            <a:pPr>
              <a:defRPr/>
            </a:pPr>
            <a:fld id="{79C2D73E-2211-4098-BAA1-BACB4A8A2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21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76200" y="171450"/>
          <a:ext cx="1781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2" name="Photo Editor Photo" r:id="rId3" imgW="1781424" imgH="209524" progId="">
                  <p:embed/>
                </p:oleObj>
              </mc:Choice>
              <mc:Fallback>
                <p:oleObj name="Photo Editor Photo" r:id="rId3" imgW="1781424" imgH="209524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1450"/>
                        <a:ext cx="17811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5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76200"/>
            <a:ext cx="12239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6334125"/>
            <a:ext cx="194151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5"/>
            <a:ext cx="19050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85952E-78AF-4E80-8EE2-F5C261EF35A9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cs typeface="Arial" charset="0"/>
              </a:defRPr>
            </a:lvl1pPr>
          </a:lstStyle>
          <a:p>
            <a:pPr>
              <a:defRPr/>
            </a:pPr>
            <a:fld id="{03D550DC-304A-4557-B047-B1F67724FA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53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76200" y="171450"/>
          <a:ext cx="17811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Photo Editor Photo" r:id="rId14" imgW="1781424" imgH="209524" progId="">
                  <p:embed/>
                </p:oleObj>
              </mc:Choice>
              <mc:Fallback>
                <p:oleObj name="Photo Editor Photo" r:id="rId14" imgW="1781424" imgH="209524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71450"/>
                        <a:ext cx="1781175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4F81B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EEECE1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55563"/>
            <a:ext cx="19383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The North East Center for Automated Road Transportation Safety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385951"/>
            <a:ext cx="1647825" cy="4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6448425"/>
            <a:ext cx="2133600" cy="3333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15" r:id="rId3"/>
    <p:sldLayoutId id="2147483816" r:id="rId4"/>
    <p:sldLayoutId id="2147483817" r:id="rId5"/>
    <p:sldLayoutId id="2147483818" r:id="rId6"/>
    <p:sldLayoutId id="2147483803" r:id="rId7"/>
    <p:sldLayoutId id="2147483819" r:id="rId8"/>
    <p:sldLayoutId id="2147483820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D0B261-7AD3-4D40-B7B0-F1E71D6276A4}" type="datetimeFigureOut">
              <a:rPr lang="en-US"/>
              <a:pPr>
                <a:defRPr/>
              </a:pPr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1106B7A-38A3-474E-9DF2-F8A6BCE0C5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wire.com/news/home/20160321005803/en/Lexus-Toyota-Automated-Braking-Standard-Model-Trim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rek.co/2017/06/12/first-drive-tesla-autopilot-2-0-autopark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times.com/business/autos/la-fi-hy-waymo-self-driving-20171107-story.html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discovermagazine.com/crux/2016/03/23/nuclear-fusion-reactor-research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martdrivingcar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4397375" y="4379913"/>
            <a:ext cx="1968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i="1">
              <a:cs typeface="Times New Roman" pitchFamily="18" charset="0"/>
            </a:endParaRPr>
          </a:p>
        </p:txBody>
      </p:sp>
      <p:sp>
        <p:nvSpPr>
          <p:cNvPr id="11267" name="Rectangle 2"/>
          <p:cNvSpPr txBox="1">
            <a:spLocks noChangeArrowheads="1"/>
          </p:cNvSpPr>
          <p:nvPr/>
        </p:nvSpPr>
        <p:spPr bwMode="auto">
          <a:xfrm>
            <a:off x="830262" y="2553415"/>
            <a:ext cx="7331075" cy="403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by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2200" b="1" dirty="0">
                <a:latin typeface="Georgia" pitchFamily="18" charset="0"/>
              </a:rPr>
              <a:t>Alain L. Kornhauser, </a:t>
            </a:r>
            <a:r>
              <a:rPr lang="en-US" altLang="en-US" sz="2200" b="1" dirty="0" smtClean="0">
                <a:latin typeface="Georgia" pitchFamily="18" charset="0"/>
              </a:rPr>
              <a:t>PhD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EE7012"/>
                </a:solidFill>
              </a:rPr>
              <a:t/>
            </a:r>
            <a:br>
              <a:rPr lang="en-US" altLang="en-US" sz="1500" b="1" dirty="0">
                <a:solidFill>
                  <a:srgbClr val="EE7012"/>
                </a:solidFill>
              </a:rPr>
            </a:br>
            <a:r>
              <a:rPr lang="en-US" altLang="en-US" sz="1500" b="1" dirty="0">
                <a:solidFill>
                  <a:srgbClr val="F77012"/>
                </a:solidFill>
              </a:rPr>
              <a:t>Professor, </a:t>
            </a:r>
            <a:r>
              <a:rPr lang="en-US" altLang="en-US" sz="1500" b="1" dirty="0" smtClean="0">
                <a:solidFill>
                  <a:srgbClr val="F77012"/>
                </a:solidFill>
              </a:rPr>
              <a:t>ORFE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rgbClr val="F77012"/>
                </a:solidFill>
              </a:rPr>
              <a:t>(</a:t>
            </a:r>
            <a:r>
              <a:rPr lang="en-US" altLang="en-US" sz="1500" b="1" dirty="0" smtClean="0">
                <a:solidFill>
                  <a:srgbClr val="F77012"/>
                </a:solidFill>
              </a:rPr>
              <a:t>Operations </a:t>
            </a:r>
            <a:r>
              <a:rPr lang="en-US" altLang="en-US" sz="1500" b="1" dirty="0">
                <a:solidFill>
                  <a:srgbClr val="F77012"/>
                </a:solidFill>
              </a:rPr>
              <a:t>Research &amp; Financial </a:t>
            </a:r>
            <a:r>
              <a:rPr lang="en-US" altLang="en-US" sz="1500" b="1" dirty="0" smtClean="0">
                <a:solidFill>
                  <a:srgbClr val="F77012"/>
                </a:solidFill>
              </a:rPr>
              <a:t>Engineering)</a:t>
            </a:r>
            <a:r>
              <a:rPr lang="en-US" altLang="en-US" sz="1500" dirty="0">
                <a:solidFill>
                  <a:srgbClr val="EE7012"/>
                </a:solidFill>
              </a:rPr>
              <a:t/>
            </a:r>
            <a:br>
              <a:rPr lang="en-US" altLang="en-US" sz="1500" dirty="0">
                <a:solidFill>
                  <a:srgbClr val="EE7012"/>
                </a:solidFill>
              </a:rPr>
            </a:br>
            <a:r>
              <a:rPr lang="en-US" altLang="en-US" sz="1500" b="1" dirty="0"/>
              <a:t>Director, </a:t>
            </a:r>
            <a:r>
              <a:rPr lang="en-US" altLang="en-US" sz="1500" b="1" dirty="0" smtClean="0"/>
              <a:t>CARTS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 b="1" dirty="0"/>
              <a:t>(</a:t>
            </a:r>
            <a:r>
              <a:rPr lang="en-US" altLang="en-US" sz="1500" b="1" dirty="0" smtClean="0"/>
              <a:t>Consortium for Automated Road Transportation Safety)</a:t>
            </a:r>
            <a:endParaRPr lang="en-US" altLang="en-US" sz="1500" b="1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chemeClr val="accent2"/>
                </a:solidFill>
              </a:rPr>
              <a:t>Faculty Chair, PAVE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 b="1" dirty="0">
                <a:solidFill>
                  <a:schemeClr val="accent2"/>
                </a:solidFill>
              </a:rPr>
              <a:t>(Princeton Autonomous Vehicle Engineering)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solidFill>
                  <a:srgbClr val="FF9900"/>
                </a:solidFill>
              </a:rPr>
              <a:t>Princeton University</a:t>
            </a:r>
            <a:endParaRPr lang="en-US" altLang="en-US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/>
              <a:t>Presented </a:t>
            </a:r>
            <a:r>
              <a:rPr lang="en-US" altLang="en-US" sz="1400" i="1" dirty="0" smtClean="0"/>
              <a:t>at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i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400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 smtClean="0"/>
              <a:t>November </a:t>
            </a:r>
            <a:r>
              <a:rPr lang="en-US" altLang="en-US" sz="1400" i="1" dirty="0" smtClean="0"/>
              <a:t>14, </a:t>
            </a:r>
            <a:r>
              <a:rPr lang="en-US" altLang="en-US" sz="1400" i="1" dirty="0" smtClean="0"/>
              <a:t>2017</a:t>
            </a:r>
            <a:endParaRPr lang="en-US" altLang="en-US" sz="1400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i="1" dirty="0" smtClean="0"/>
              <a:t>Knoxville, TN</a:t>
            </a:r>
            <a:endParaRPr lang="en-US" altLang="en-US" sz="1400" i="1" dirty="0"/>
          </a:p>
        </p:txBody>
      </p:sp>
      <p:sp>
        <p:nvSpPr>
          <p:cNvPr id="11272" name="TextBox 27"/>
          <p:cNvSpPr txBox="1">
            <a:spLocks noChangeArrowheads="1"/>
          </p:cNvSpPr>
          <p:nvPr/>
        </p:nvSpPr>
        <p:spPr bwMode="auto">
          <a:xfrm>
            <a:off x="895350" y="5616575"/>
            <a:ext cx="168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463550"/>
            <a:ext cx="9067800" cy="2009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Making Sure We’re on the Same Page…</a:t>
            </a:r>
            <a:endParaRPr lang="en-US" sz="2000" b="1" dirty="0"/>
          </a:p>
        </p:txBody>
      </p:sp>
      <p:pic>
        <p:nvPicPr>
          <p:cNvPr id="1127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076" y="2826333"/>
            <a:ext cx="3810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:\Users\n1001410\AppData\Local\Microsoft\Windows\Temporary Internet Files\Content.Outlook\BOP9W28Q\IMG_1495.JPG"/>
          <p:cNvPicPr>
            <a:picLocks noChangeAspect="1" noChangeArrowheads="1"/>
          </p:cNvPicPr>
          <p:nvPr/>
        </p:nvPicPr>
        <p:blipFill>
          <a:blip r:embed="rId3" cstate="print"/>
          <a:srcRect r="8550" b="7435"/>
          <a:stretch>
            <a:fillRect/>
          </a:stretch>
        </p:blipFill>
        <p:spPr bwMode="auto">
          <a:xfrm>
            <a:off x="72525" y="4479505"/>
            <a:ext cx="2009151" cy="1525240"/>
          </a:xfrm>
          <a:prstGeom prst="rect">
            <a:avLst/>
          </a:prstGeom>
          <a:noFill/>
        </p:spPr>
      </p:pic>
      <p:sp>
        <p:nvSpPr>
          <p:cNvPr id="3" name="AutoShape 2" descr="Image result for google c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" descr="Image result for google ca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572000"/>
            <a:ext cx="2440810" cy="1487618"/>
          </a:xfrm>
          <a:prstGeom prst="rect">
            <a:avLst/>
          </a:prstGeom>
        </p:spPr>
      </p:pic>
      <p:pic>
        <p:nvPicPr>
          <p:cNvPr id="22" name="Picture 3" descr="O:\public_html\Prospect11\GoodPics\P11Return1G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0" y="2793022"/>
            <a:ext cx="1966630" cy="14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314" y="1778206"/>
            <a:ext cx="1219200" cy="116297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1803349"/>
            <a:ext cx="1156719" cy="1152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9949" y="3150934"/>
            <a:ext cx="2159620" cy="1208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8003" y="5629502"/>
            <a:ext cx="1752600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990600"/>
          </a:xfrm>
        </p:spPr>
        <p:txBody>
          <a:bodyPr>
            <a:normAutofit/>
          </a:bodyPr>
          <a:lstStyle/>
          <a:p>
            <a:r>
              <a:rPr lang="en-US" sz="2800" b="1" dirty="0"/>
              <a:t>Lots of confusion… ‘Connected’; ‘Autonomous’, ‘Automated’, ‘4 NHTSA Levels’ ‘5 SAE Levels’… </a:t>
            </a:r>
          </a:p>
          <a:p>
            <a:pPr marL="0" indent="0">
              <a:buNone/>
            </a:pPr>
            <a:endParaRPr lang="en-US" sz="2800" b="1" dirty="0"/>
          </a:p>
          <a:p>
            <a:pPr marL="457200" lvl="1" indent="0"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952500" y="533400"/>
            <a:ext cx="76200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0" dirty="0">
                <a:solidFill>
                  <a:schemeClr val="bg1"/>
                </a:solidFill>
              </a:rPr>
              <a:t>Making Sure We Are</a:t>
            </a:r>
            <a:r>
              <a:rPr lang="en-US" sz="3200" b="1" dirty="0">
                <a:solidFill>
                  <a:schemeClr val="bg1"/>
                </a:solidFill>
              </a:rPr>
              <a:t> Using the Same Terminology</a:t>
            </a:r>
            <a:r>
              <a:rPr lang="en-US" sz="3200" b="1" baseline="0" dirty="0">
                <a:solidFill>
                  <a:schemeClr val="bg1"/>
                </a:solidFill>
              </a:rPr>
              <a:t>… 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570747"/>
            <a:ext cx="8763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Only 3 kinds</a:t>
            </a:r>
            <a:r>
              <a:rPr lang="en-US" sz="2800" b="1" dirty="0" smtClean="0"/>
              <a:t>:  Classified by their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Business Case</a:t>
            </a:r>
            <a:r>
              <a:rPr lang="en-US" sz="2800" b="1" dirty="0" smtClean="0"/>
              <a:t>, Not Technology</a:t>
            </a:r>
            <a:endParaRPr lang="en-US" sz="2800" b="1" dirty="0"/>
          </a:p>
          <a:p>
            <a:pPr lvl="1"/>
            <a:r>
              <a:rPr lang="en-US" sz="2400" b="1" dirty="0"/>
              <a:t>‘Safe-Driving Cars… </a:t>
            </a:r>
            <a:r>
              <a:rPr lang="en-US" sz="1600" b="1" dirty="0"/>
              <a:t>(Trucks or Buses)</a:t>
            </a:r>
            <a:r>
              <a:rPr lang="en-US" sz="2400" b="1" dirty="0"/>
              <a:t>’</a:t>
            </a:r>
          </a:p>
          <a:p>
            <a:pPr lvl="2"/>
            <a:r>
              <a:rPr lang="en-US" sz="2000" b="1" dirty="0" smtClean="0"/>
              <a:t>Don’t Crash, Stay in their lane and keep us from </a:t>
            </a:r>
            <a:r>
              <a:rPr lang="en-US" sz="2000" b="1" dirty="0" err="1" smtClean="0"/>
              <a:t>mis</a:t>
            </a:r>
            <a:r>
              <a:rPr lang="en-US" sz="2000" b="1" dirty="0" smtClean="0"/>
              <a:t>-behaving</a:t>
            </a:r>
          </a:p>
          <a:p>
            <a:pPr lvl="2"/>
            <a:r>
              <a:rPr lang="en-US" sz="2000" b="1" dirty="0" smtClean="0"/>
              <a:t>Always </a:t>
            </a:r>
            <a:r>
              <a:rPr lang="en-US" sz="2000" b="1" dirty="0"/>
              <a:t>on </a:t>
            </a:r>
            <a:r>
              <a:rPr lang="en-US" sz="2000" b="1" dirty="0">
                <a:solidFill>
                  <a:srgbClr val="FF0000"/>
                </a:solidFill>
              </a:rPr>
              <a:t>Automated Emergency </a:t>
            </a:r>
            <a:r>
              <a:rPr lang="en-US" sz="2000" b="1" dirty="0" smtClean="0">
                <a:solidFill>
                  <a:srgbClr val="FF0000"/>
                </a:solidFill>
              </a:rPr>
              <a:t>Braking, Lane Centering &amp; and Speed Limiting</a:t>
            </a:r>
            <a:endParaRPr lang="en-US" sz="2000" b="1" dirty="0">
              <a:solidFill>
                <a:srgbClr val="FF0000"/>
              </a:solidFill>
            </a:endParaRPr>
          </a:p>
          <a:p>
            <a:pPr lvl="2"/>
            <a:r>
              <a:rPr lang="en-US" sz="2000" b="1" dirty="0">
                <a:solidFill>
                  <a:srgbClr val="00B050"/>
                </a:solidFill>
              </a:rPr>
              <a:t>Delivers:     Safety</a:t>
            </a:r>
          </a:p>
          <a:p>
            <a:pPr lvl="3"/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Insurance Can/Should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Promote Wide-spread Adoption w/o Government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Mandate</a:t>
            </a:r>
            <a:endParaRPr lang="en-US" sz="1600" b="1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sz="2400" b="1" dirty="0"/>
          </a:p>
          <a:p>
            <a:pPr marL="457200" lvl="1" indent="0">
              <a:buNone/>
            </a:pPr>
            <a:endParaRPr lang="en-US" sz="2400" b="1" dirty="0"/>
          </a:p>
          <a:p>
            <a:pPr marL="457200" lvl="1" indent="0">
              <a:buNone/>
            </a:pPr>
            <a:endParaRPr lang="en-US" sz="2400" b="1" dirty="0"/>
          </a:p>
          <a:p>
            <a:pPr marL="457200" lvl="1" indent="0">
              <a:buNone/>
            </a:pPr>
            <a:endParaRPr lang="en-US" sz="2400" b="1" dirty="0"/>
          </a:p>
          <a:p>
            <a:pPr marL="457200" lvl="1" indent="0">
              <a:buNone/>
            </a:pPr>
            <a:endParaRPr lang="en-US" sz="2400" b="1" dirty="0"/>
          </a:p>
          <a:p>
            <a:pPr marL="457200" lvl="1" indent="0">
              <a:buNone/>
            </a:pPr>
            <a:endParaRPr lang="en-US" sz="2400" b="1" dirty="0"/>
          </a:p>
          <a:p>
            <a:pPr lvl="1"/>
            <a:endParaRPr lang="en-US" sz="2400" b="1" dirty="0"/>
          </a:p>
          <a:p>
            <a:pPr marL="457200" lvl="1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25" y="4254074"/>
            <a:ext cx="1890963" cy="2521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55" y="4140476"/>
            <a:ext cx="2846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linkClick r:id="rId3"/>
              </a:rPr>
              <a:t>Lexus and Toyota Will Make Automated Braking Standard on Nearly Every Model and Trim Level by End of 2017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979934"/>
            <a:ext cx="2376650" cy="1782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30000"/>
          <a:stretch/>
        </p:blipFill>
        <p:spPr>
          <a:xfrm rot="5400000">
            <a:off x="7360942" y="3896344"/>
            <a:ext cx="1280262" cy="182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990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Lots of confusion… ‘Connected’; ‘Autonomous’, ‘Automated’, ‘4 NHTSA Levels’ ‘5 SAE Levels’… </a:t>
            </a:r>
          </a:p>
          <a:p>
            <a:pPr marL="0" indent="0">
              <a:buNone/>
            </a:pPr>
            <a:endParaRPr lang="en-US" sz="2800" b="1" dirty="0"/>
          </a:p>
          <a:p>
            <a:pPr marL="457200" lvl="1" indent="0"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952500" y="533400"/>
            <a:ext cx="76200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0" dirty="0">
                <a:solidFill>
                  <a:schemeClr val="bg1"/>
                </a:solidFill>
              </a:rPr>
              <a:t>Making Sure We Are</a:t>
            </a:r>
            <a:r>
              <a:rPr lang="en-US" sz="3200" b="1" dirty="0">
                <a:solidFill>
                  <a:schemeClr val="bg1"/>
                </a:solidFill>
              </a:rPr>
              <a:t> Using the Same Terminology</a:t>
            </a:r>
            <a:r>
              <a:rPr lang="en-US" sz="3200" b="1" baseline="0" dirty="0">
                <a:solidFill>
                  <a:schemeClr val="bg1"/>
                </a:solidFill>
              </a:rPr>
              <a:t>… 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2582694"/>
            <a:ext cx="8763000" cy="3056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Only 3 kinds:</a:t>
            </a:r>
          </a:p>
          <a:p>
            <a:pPr lvl="1"/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‘Safe-Driving Cars…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(Trucks or Buses)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pPr lvl="2"/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Always on Automated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</a:rPr>
              <a:t>Emergency Braking, Lane Centering &amp; Speed Limiting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  <a:p>
            <a:pPr lvl="2"/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Delivers:     Safety</a:t>
            </a:r>
          </a:p>
          <a:p>
            <a:pPr lvl="3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Needs Insurance to Promote Wide-spread Adoption w/o Government Mandate</a:t>
            </a:r>
          </a:p>
          <a:p>
            <a:pPr lvl="1"/>
            <a:r>
              <a:rPr lang="en-US" sz="2400" b="1" dirty="0"/>
              <a:t>‘Self-Driving Cars… </a:t>
            </a:r>
            <a:r>
              <a:rPr lang="en-US" sz="1600" b="1" dirty="0"/>
              <a:t>(Trucks or Buses)</a:t>
            </a:r>
            <a:r>
              <a:rPr lang="en-US" sz="2400" b="1" dirty="0"/>
              <a:t>’ </a:t>
            </a:r>
            <a:endParaRPr lang="en-US" sz="2400" b="1" dirty="0" smtClean="0"/>
          </a:p>
          <a:p>
            <a:pPr lvl="2"/>
            <a:r>
              <a:rPr lang="en-US" sz="1600" b="1" dirty="0" smtClean="0"/>
              <a:t>Safe-Driving </a:t>
            </a:r>
            <a:r>
              <a:rPr lang="en-US" sz="1600" b="1" dirty="0"/>
              <a:t>+ </a:t>
            </a:r>
            <a:r>
              <a:rPr lang="en-US" sz="1600" b="1" dirty="0">
                <a:solidFill>
                  <a:srgbClr val="FF0000"/>
                </a:solidFill>
              </a:rPr>
              <a:t>Ability to take Hands-Off Wheel and/or Feet-Off Pedals</a:t>
            </a:r>
          </a:p>
          <a:p>
            <a:pPr lvl="3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On Some Stretches of Some Roads and Some Times 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sz="2000" b="1" dirty="0">
                <a:solidFill>
                  <a:srgbClr val="00B050"/>
                </a:solidFill>
              </a:rPr>
              <a:t>Delivers:</a:t>
            </a:r>
            <a:r>
              <a:rPr lang="en-US" sz="2000" b="1" dirty="0"/>
              <a:t>     </a:t>
            </a:r>
            <a:r>
              <a:rPr lang="en-US" sz="2000" b="1" dirty="0">
                <a:solidFill>
                  <a:srgbClr val="00B050"/>
                </a:solidFill>
              </a:rPr>
              <a:t>User Convenience + some Environmental Benefits</a:t>
            </a:r>
          </a:p>
          <a:p>
            <a:pPr lvl="3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New ‘Chrome &amp; Fins”.  Auto companies &amp; Car dealers know how to sell these</a:t>
            </a:r>
            <a:endParaRPr lang="en-US" sz="1600" b="1" dirty="0">
              <a:solidFill>
                <a:srgbClr val="00B050"/>
              </a:solidFill>
            </a:endParaRPr>
          </a:p>
          <a:p>
            <a:pPr lvl="3"/>
            <a:endParaRPr lang="en-US" sz="1600" b="1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sz="2400" b="1" dirty="0"/>
          </a:p>
          <a:p>
            <a:pPr lvl="1"/>
            <a:endParaRPr lang="en-US" sz="2400" b="1" dirty="0"/>
          </a:p>
          <a:p>
            <a:pPr marL="0" indent="0">
              <a:buFont typeface="Arial" pitchFamily="34" charset="0"/>
              <a:buNone/>
            </a:pPr>
            <a:endParaRPr lang="en-US" sz="2800" b="1" dirty="0"/>
          </a:p>
          <a:p>
            <a:pPr marL="457200" lvl="1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8546" name="Picture 2" descr="Image result for tesla autopilot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88" y="4495800"/>
            <a:ext cx="2974776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17516" y="4138179"/>
            <a:ext cx="47264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050" b="1" dirty="0">
                <a:hlinkClick r:id="rId3"/>
              </a:rPr>
              <a:t>https://electrek.co/2017/06/12/first-drive-tesla-autopilot-2-0-autopark/</a:t>
            </a:r>
            <a:endParaRPr lang="en-US" b="1" dirty="0"/>
          </a:p>
        </p:txBody>
      </p:sp>
      <p:pic>
        <p:nvPicPr>
          <p:cNvPr id="107522" name="Picture 2" descr="Image result for cadillac super cruise commerci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164" y="4495800"/>
            <a:ext cx="3878036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84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990600"/>
          </a:xfrm>
        </p:spPr>
        <p:txBody>
          <a:bodyPr>
            <a:normAutofit/>
          </a:bodyPr>
          <a:lstStyle/>
          <a:p>
            <a:r>
              <a:rPr lang="en-US" sz="2800" b="1" dirty="0"/>
              <a:t>Lots of confusion…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‘Connected’; ‘Autonomous’, ‘Automated’, ‘4 NHTSA Levels’ ‘5 SAE Levels’… </a:t>
            </a:r>
          </a:p>
          <a:p>
            <a:pPr marL="0" indent="0">
              <a:buNone/>
            </a:pPr>
            <a:endParaRPr lang="en-US" sz="2800" b="1" dirty="0"/>
          </a:p>
          <a:p>
            <a:pPr marL="457200" lvl="1" indent="0"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952500" y="533400"/>
            <a:ext cx="7620000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baseline="0" dirty="0">
                <a:solidFill>
                  <a:schemeClr val="bg1"/>
                </a:solidFill>
              </a:rPr>
              <a:t>Making Sure We Are</a:t>
            </a:r>
            <a:r>
              <a:rPr lang="en-US" sz="3200" b="1" dirty="0">
                <a:solidFill>
                  <a:schemeClr val="bg1"/>
                </a:solidFill>
              </a:rPr>
              <a:t> Using the Same Terminology</a:t>
            </a:r>
            <a:r>
              <a:rPr lang="en-US" sz="3200" b="1" baseline="0" dirty="0">
                <a:solidFill>
                  <a:schemeClr val="bg1"/>
                </a:solidFill>
              </a:rPr>
              <a:t>… 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2514600"/>
            <a:ext cx="8763000" cy="3798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Only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</a:rPr>
              <a:t>3 kinds:</a:t>
            </a:r>
          </a:p>
          <a:p>
            <a:pPr lvl="1"/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‘Safe-Driving Cars…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(Trucks or Buses)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pPr lvl="2"/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Always on Automated Emergency Braking &amp; Lane Centering</a:t>
            </a:r>
          </a:p>
          <a:p>
            <a:pPr lvl="2"/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Delivers:     Safety</a:t>
            </a:r>
          </a:p>
          <a:p>
            <a:pPr lvl="3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Needs Insurance to Promote Wide-spread Adoption w/o Government Mandate</a:t>
            </a:r>
          </a:p>
          <a:p>
            <a:pPr lvl="1"/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‘Self-Driving Cars… </a:t>
            </a:r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(Trucks or Buses)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’</a:t>
            </a:r>
          </a:p>
          <a:p>
            <a:pPr lvl="2"/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Safe-Driving + Ability to take Hands-Off Wheel and/or Feet-Off Pedals</a:t>
            </a:r>
          </a:p>
          <a:p>
            <a:pPr lvl="3"/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On Some stretches of Some Roads and Some Times  </a:t>
            </a:r>
          </a:p>
          <a:p>
            <a:pPr lvl="2"/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Delivers:     User Convenience + some Environmental Benefits</a:t>
            </a:r>
          </a:p>
          <a:p>
            <a:pPr lvl="1"/>
            <a:r>
              <a:rPr lang="en-US" sz="1600" b="1" dirty="0"/>
              <a:t> </a:t>
            </a:r>
            <a:r>
              <a:rPr lang="en-US" sz="2400" b="1" dirty="0"/>
              <a:t>‘Driverless Cars … </a:t>
            </a:r>
            <a:r>
              <a:rPr lang="en-US" sz="1600" b="1" dirty="0"/>
              <a:t>(Cars, Trucks or Buses)</a:t>
            </a:r>
            <a:endParaRPr lang="en-US" sz="2400" b="1" dirty="0"/>
          </a:p>
          <a:p>
            <a:pPr lvl="2"/>
            <a:r>
              <a:rPr lang="en-US" sz="2000" b="1" dirty="0"/>
              <a:t>Safe-Driving + </a:t>
            </a:r>
            <a:r>
              <a:rPr lang="en-US" sz="2000" b="1" dirty="0">
                <a:solidFill>
                  <a:srgbClr val="FF0000"/>
                </a:solidFill>
              </a:rPr>
              <a:t>Always: Hands-Off, Feet-Off; No Steering Wheel or Pedals</a:t>
            </a:r>
          </a:p>
          <a:p>
            <a:pPr lvl="3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Sharing Some Streets at Some Times with Conventionally-driven vehicles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sz="2000" b="1" dirty="0">
                <a:solidFill>
                  <a:srgbClr val="00B050"/>
                </a:solidFill>
              </a:rPr>
              <a:t>Delivers:</a:t>
            </a:r>
            <a:r>
              <a:rPr lang="en-US" sz="2000" b="1" dirty="0"/>
              <a:t>     </a:t>
            </a:r>
            <a:r>
              <a:rPr lang="en-US" sz="2000" b="1" dirty="0">
                <a:solidFill>
                  <a:srgbClr val="00B050"/>
                </a:solidFill>
              </a:rPr>
              <a:t>Mobility for All + Substantial Environmental </a:t>
            </a:r>
            <a:r>
              <a:rPr lang="en-US" sz="2000" b="1" dirty="0" smtClean="0">
                <a:solidFill>
                  <a:srgbClr val="00B050"/>
                </a:solidFill>
              </a:rPr>
              <a:t>Benefits</a:t>
            </a:r>
          </a:p>
          <a:p>
            <a:pPr lvl="2"/>
            <a:endParaRPr lang="en-US" sz="2000" b="1" dirty="0">
              <a:solidFill>
                <a:srgbClr val="00B050"/>
              </a:solidFill>
            </a:endParaRPr>
          </a:p>
          <a:p>
            <a:pPr lvl="1"/>
            <a:endParaRPr lang="en-US" sz="2400" b="1" dirty="0"/>
          </a:p>
          <a:p>
            <a:pPr lvl="1"/>
            <a:endParaRPr lang="en-US" sz="2400" b="1" dirty="0"/>
          </a:p>
          <a:p>
            <a:pPr marL="0" indent="0">
              <a:buFont typeface="Arial" pitchFamily="34" charset="0"/>
              <a:buNone/>
            </a:pPr>
            <a:endParaRPr lang="en-US" sz="2800" b="1" dirty="0"/>
          </a:p>
          <a:p>
            <a:pPr marL="457200" lvl="1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09576" name="Picture 8" descr="Image result for citymobi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708329" cy="22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8" name="Picture 10" descr="EZ10 driverless shut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991" y="989431"/>
            <a:ext cx="3668379" cy="305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3406FA-CC4E-417F-BA7F-978EA39AB32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4480" y="3400501"/>
            <a:ext cx="2440810" cy="1487618"/>
          </a:xfrm>
          <a:prstGeom prst="rect">
            <a:avLst/>
          </a:prstGeom>
        </p:spPr>
      </p:pic>
      <p:pic>
        <p:nvPicPr>
          <p:cNvPr id="107524" name="Picture 4" descr="https://i0.wp.com/smartdrivingcar.com/wp-content/uploads/2017/11/image002-20.png?zoom=1.25&amp;resize=156%2C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-15875"/>
            <a:ext cx="14859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2500" y="5985647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EDB059"/>
                </a:solidFill>
                <a:latin typeface="Open Sans"/>
                <a:hlinkClick r:id="rId6"/>
              </a:rPr>
              <a:t>Waymo</a:t>
            </a:r>
            <a:r>
              <a:rPr lang="en-US" sz="1600" dirty="0">
                <a:solidFill>
                  <a:srgbClr val="EDB059"/>
                </a:solidFill>
                <a:latin typeface="Open Sans"/>
                <a:hlinkClick r:id="rId6"/>
              </a:rPr>
              <a:t> will now put self-driving vans on public roads with nobody at the wheel</a:t>
            </a:r>
            <a:endParaRPr lang="en-US" sz="1600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9121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Big-time Implications…Safe-Driving Cars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Safety!</a:t>
            </a:r>
          </a:p>
          <a:p>
            <a:pPr lvl="1"/>
            <a:r>
              <a:rPr lang="en-US" sz="2000" dirty="0" smtClean="0"/>
              <a:t>You don’t need to take your hands off the wheel or feet off the pedals or be chauffeured to achieve safety.</a:t>
            </a:r>
          </a:p>
          <a:p>
            <a:pPr lvl="2"/>
            <a:r>
              <a:rPr lang="en-US" sz="1800" dirty="0" smtClean="0"/>
              <a:t>Insurance</a:t>
            </a:r>
            <a:endParaRPr lang="en-US" sz="1800" dirty="0"/>
          </a:p>
          <a:p>
            <a:pPr lvl="3"/>
            <a:r>
              <a:rPr lang="en-US" sz="1600" dirty="0" smtClean="0"/>
              <a:t>Either results in or be a result of </a:t>
            </a:r>
          </a:p>
          <a:p>
            <a:pPr lvl="3"/>
            <a:r>
              <a:rPr lang="en-US" sz="1600" dirty="0" smtClean="0"/>
              <a:t>Today  Auto Casualty does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sz="1600" dirty="0" smtClean="0"/>
              <a:t> give you a discount if your car has </a:t>
            </a:r>
            <a:r>
              <a:rPr lang="en-US" sz="1600" dirty="0" err="1" smtClean="0"/>
              <a:t>SafeDriving</a:t>
            </a:r>
            <a:r>
              <a:rPr lang="en-US" sz="1600" dirty="0" smtClean="0"/>
              <a:t> Technology.  </a:t>
            </a:r>
          </a:p>
          <a:p>
            <a:pPr lvl="4"/>
            <a:r>
              <a:rPr lang="en-US" sz="1600" dirty="0" smtClean="0"/>
              <a:t>That will change!  Hopefully very soon</a:t>
            </a:r>
          </a:p>
          <a:p>
            <a:pPr lvl="2"/>
            <a:r>
              <a:rPr lang="en-US" sz="1800" dirty="0" smtClean="0"/>
              <a:t>Health Care system</a:t>
            </a:r>
          </a:p>
          <a:p>
            <a:pPr lvl="3"/>
            <a:r>
              <a:rPr lang="en-US" sz="1600" dirty="0" smtClean="0"/>
              <a:t>Emergency rooms, Ambulances, Organ donor, Social Security </a:t>
            </a:r>
            <a:r>
              <a:rPr lang="en-US" sz="1200" dirty="0" smtClean="0"/>
              <a:t>(fewer die younger)</a:t>
            </a:r>
            <a:endParaRPr lang="en-US" sz="1600" dirty="0" smtClean="0"/>
          </a:p>
          <a:p>
            <a:pPr lvl="2"/>
            <a:r>
              <a:rPr lang="en-US" sz="1800" dirty="0" smtClean="0"/>
              <a:t>Body shops, replacement parts (availability &amp; production)</a:t>
            </a:r>
          </a:p>
          <a:p>
            <a:pPr lvl="2"/>
            <a:r>
              <a:rPr lang="en-US" sz="1800" dirty="0" smtClean="0"/>
              <a:t>Police &amp; courts</a:t>
            </a:r>
          </a:p>
          <a:p>
            <a:pPr lvl="3"/>
            <a:r>
              <a:rPr lang="en-US" sz="1600" dirty="0" smtClean="0"/>
              <a:t>Technology will probably not enable you to speed run red lights, …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When:</a:t>
            </a:r>
            <a:r>
              <a:rPr lang="en-US" sz="2400" dirty="0" smtClean="0"/>
              <a:t>  Soon with New </a:t>
            </a:r>
            <a:r>
              <a:rPr lang="en-US" sz="2400" dirty="0"/>
              <a:t>C</a:t>
            </a:r>
            <a:r>
              <a:rPr lang="en-US" sz="2400" dirty="0" smtClean="0"/>
              <a:t>ars and accelerated with After-market.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114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686800" cy="3581400"/>
          </a:xfrm>
        </p:spPr>
        <p:txBody>
          <a:bodyPr/>
          <a:lstStyle/>
          <a:p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and Foremost: provides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Comfort &amp; Convenience To the Driver</a:t>
            </a:r>
          </a:p>
          <a:p>
            <a:pPr lvl="1"/>
            <a:r>
              <a:rPr lang="en-US" sz="2000" dirty="0" smtClean="0"/>
              <a:t>VMT </a:t>
            </a:r>
            <a:r>
              <a:rPr lang="en-US" sz="1200" dirty="0"/>
              <a:t>(Vehicle Miles Travelled)</a:t>
            </a:r>
            <a:r>
              <a:rPr lang="en-US" sz="2000" dirty="0" smtClean="0"/>
              <a:t> goes through the roof</a:t>
            </a:r>
          </a:p>
          <a:p>
            <a:pPr lvl="1"/>
            <a:r>
              <a:rPr lang="en-US" sz="2000" dirty="0" smtClean="0"/>
              <a:t>Land ...Far away &amp; cheap becomes more attractive</a:t>
            </a:r>
          </a:p>
          <a:p>
            <a:pPr lvl="2"/>
            <a:r>
              <a:rPr lang="en-US" sz="1600" dirty="0" smtClean="0"/>
              <a:t>Acceleration of sprawl</a:t>
            </a:r>
          </a:p>
          <a:p>
            <a:pPr lvl="1"/>
            <a:r>
              <a:rPr lang="en-US" sz="2000" dirty="0" smtClean="0"/>
              <a:t>Driving as an occupation becomes much more attractive</a:t>
            </a:r>
          </a:p>
          <a:p>
            <a:pPr lvl="1"/>
            <a:r>
              <a:rPr lang="en-US" sz="2000" dirty="0" smtClean="0"/>
              <a:t>Traditional auto companies sell more cars at higher profit</a:t>
            </a:r>
          </a:p>
          <a:p>
            <a:pPr lvl="2"/>
            <a:r>
              <a:rPr lang="en-US" sz="1600" dirty="0" smtClean="0"/>
              <a:t>BMW becomes the ‘Ultimate Riding Machine”</a:t>
            </a:r>
          </a:p>
          <a:p>
            <a:pPr lvl="3"/>
            <a:r>
              <a:rPr lang="en-US" sz="1200" dirty="0" smtClean="0"/>
              <a:t>And throw monkey wrenches into Driverless Cars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When:  </a:t>
            </a:r>
            <a:r>
              <a:rPr lang="en-US" sz="2400" dirty="0" smtClean="0"/>
              <a:t>Will begin to happen soon with those most interested in taking advantage of far away cheap land will be first buyers.</a:t>
            </a:r>
          </a:p>
          <a:p>
            <a:pPr lvl="1"/>
            <a:endParaRPr lang="en-US" sz="2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Big-time Implications…Self-Driving Cars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5051898"/>
            <a:ext cx="2743200" cy="1806102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 rot="4625728">
            <a:off x="4718335" y="4451062"/>
            <a:ext cx="831108" cy="1521403"/>
          </a:xfrm>
          <a:prstGeom prst="arc">
            <a:avLst>
              <a:gd name="adj1" fmla="val 16200000"/>
              <a:gd name="adj2" fmla="val 1093025"/>
            </a:avLst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4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Affordable High-quality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LoS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Mobility for All</a:t>
            </a:r>
          </a:p>
          <a:p>
            <a:pPr lvl="1"/>
            <a:r>
              <a:rPr lang="en-US" sz="2000" dirty="0" smtClean="0"/>
              <a:t>VMT </a:t>
            </a:r>
            <a:r>
              <a:rPr lang="en-US" sz="1200" dirty="0"/>
              <a:t>(Vehicle Miles Travelled)</a:t>
            </a:r>
            <a:r>
              <a:rPr lang="en-US" sz="2000" dirty="0" smtClean="0"/>
              <a:t> goes through the </a:t>
            </a:r>
            <a:r>
              <a:rPr lang="en-US" sz="2000" dirty="0"/>
              <a:t>roof </a:t>
            </a:r>
            <a:r>
              <a:rPr lang="en-US" sz="2000" dirty="0" smtClean="0"/>
              <a:t>  </a:t>
            </a:r>
          </a:p>
          <a:p>
            <a:pPr lvl="2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More</a:t>
            </a:r>
            <a:r>
              <a:rPr lang="en-US" sz="1600" b="1" dirty="0" smtClean="0"/>
              <a:t> </a:t>
            </a:r>
            <a:r>
              <a:rPr lang="en-US" sz="1600" dirty="0"/>
              <a:t>people able to travel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More</a:t>
            </a:r>
            <a:r>
              <a:rPr lang="en-US" sz="1600" dirty="0" smtClean="0"/>
              <a:t> I order to take advantage of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More</a:t>
            </a:r>
            <a:r>
              <a:rPr lang="en-US" sz="1600" b="1" dirty="0" smtClean="0"/>
              <a:t>.</a:t>
            </a:r>
            <a:r>
              <a:rPr lang="en-US" sz="1600" dirty="0" smtClean="0"/>
              <a:t> </a:t>
            </a:r>
          </a:p>
          <a:p>
            <a:pPr lvl="2"/>
            <a:r>
              <a:rPr lang="en-US" sz="1600" dirty="0" smtClean="0"/>
              <a:t>Unless there is </a:t>
            </a:r>
            <a:r>
              <a:rPr lang="en-US" sz="1600" b="1" dirty="0" smtClean="0"/>
              <a:t>Substantial Ride</a:t>
            </a:r>
            <a:r>
              <a:rPr lang="en-US" sz="1600" dirty="0" smtClean="0"/>
              <a:t>-sharing.  </a:t>
            </a:r>
          </a:p>
          <a:p>
            <a:pPr lvl="2"/>
            <a:r>
              <a:rPr lang="en-US" sz="1600" dirty="0" smtClean="0"/>
              <a:t>Average Vehicle Occupancy must at least Double (2x AVO)</a:t>
            </a:r>
          </a:p>
          <a:p>
            <a:pPr lvl="1"/>
            <a:r>
              <a:rPr lang="en-US" sz="2000" dirty="0" smtClean="0"/>
              <a:t>Zoning Regulations Change</a:t>
            </a:r>
          </a:p>
          <a:p>
            <a:pPr lvl="2"/>
            <a:r>
              <a:rPr lang="en-US" sz="1600" dirty="0" smtClean="0"/>
              <a:t>Moderate  density becomes very attractive  (a la: Transit Area Development)</a:t>
            </a:r>
          </a:p>
          <a:p>
            <a:pPr lvl="2"/>
            <a:r>
              <a:rPr lang="en-US" sz="1600" dirty="0" smtClean="0"/>
              <a:t>Removal of parking requirement makes housing more affordable.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When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400" b="1" dirty="0"/>
              <a:t> </a:t>
            </a:r>
            <a:r>
              <a:rPr lang="en-US" sz="2400" dirty="0" smtClean="0"/>
              <a:t>4 years ago Google said “in 4 years” </a:t>
            </a:r>
          </a:p>
          <a:p>
            <a:pPr lvl="1"/>
            <a:r>
              <a:rPr lang="en-US" sz="2000" dirty="0"/>
              <a:t>Is it like “Cheap energy from Nuclear Fusion</a:t>
            </a:r>
            <a:r>
              <a:rPr lang="en-US" sz="2000" dirty="0" smtClean="0"/>
              <a:t>”?</a:t>
            </a:r>
          </a:p>
          <a:p>
            <a:pPr lvl="1"/>
            <a:r>
              <a:rPr lang="en-US" sz="2000" dirty="0" smtClean="0"/>
              <a:t>We still have 2 months to go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Affordable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Package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Delivery</a:t>
            </a:r>
          </a:p>
          <a:p>
            <a:pPr lvl="1"/>
            <a:r>
              <a:rPr lang="en-US" sz="2000" b="1" dirty="0" smtClean="0"/>
              <a:t>“Easy” in wee hours (midnight-&gt;5am)</a:t>
            </a:r>
          </a:p>
          <a:p>
            <a:pPr lvl="2"/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“No one else” using the roads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When:</a:t>
            </a:r>
            <a:r>
              <a:rPr lang="en-US" sz="2400" b="1" dirty="0" smtClean="0"/>
              <a:t>  </a:t>
            </a:r>
            <a:r>
              <a:rPr lang="en-US" sz="2400" dirty="0" smtClean="0"/>
              <a:t>“God-send” to Amazon.  </a:t>
            </a:r>
          </a:p>
          <a:p>
            <a:pPr lvl="1"/>
            <a:r>
              <a:rPr lang="en-US" sz="2000" dirty="0" smtClean="0"/>
              <a:t>Who could make it happen in “4 years”</a:t>
            </a:r>
            <a:endParaRPr lang="en-US" sz="16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7467600" y="3328244"/>
            <a:ext cx="1981200" cy="1755726"/>
            <a:chOff x="7467600" y="3328244"/>
            <a:chExt cx="1981200" cy="1755726"/>
          </a:xfrm>
        </p:grpSpPr>
        <p:pic>
          <p:nvPicPr>
            <p:cNvPr id="108546" name="Picture 2" descr="http://blogs.discovermagazine.com/d-brief/files/2016/03/zoom-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014" y="4267200"/>
              <a:ext cx="1089026" cy="8167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467600" y="3328244"/>
              <a:ext cx="1981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hlinkClick r:id="rId3" tooltip="Permanent Link to Why Nuclear Fusion Is Always 30 Years Away"/>
                </a:rPr>
                <a:t>Why Nuclear Fusion Is Always 30 Years Away</a:t>
              </a:r>
              <a:endParaRPr lang="en-US" b="1" dirty="0"/>
            </a:p>
            <a:p>
              <a:endParaRPr lang="en-US" dirty="0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Big-time Implications…Driverless Cars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5051898"/>
            <a:ext cx="2743200" cy="1806102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>
          <a:xfrm rot="4253735">
            <a:off x="7812232" y="4557650"/>
            <a:ext cx="659346" cy="1521403"/>
          </a:xfrm>
          <a:prstGeom prst="arc">
            <a:avLst>
              <a:gd name="adj1" fmla="val 16200000"/>
              <a:gd name="adj2" fmla="val 1093025"/>
            </a:avLst>
          </a:prstGeom>
          <a:ln w="762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4948499" flipH="1">
            <a:off x="7830305" y="5414915"/>
            <a:ext cx="1088873" cy="1559347"/>
          </a:xfrm>
          <a:prstGeom prst="arc">
            <a:avLst>
              <a:gd name="adj1" fmla="val 16200000"/>
              <a:gd name="adj2" fmla="val 1093025"/>
            </a:avLst>
          </a:prstGeom>
          <a:ln w="762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7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819150" y="2362200"/>
            <a:ext cx="73533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7030A0"/>
                </a:solidFill>
                <a:latin typeface="Lucida Calligraphy" pitchFamily="66" charset="0"/>
              </a:rPr>
              <a:t>Thank You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7030A0"/>
              </a:solidFill>
              <a:latin typeface="Lucida Calligraphy" pitchFamily="66" charset="0"/>
              <a:hlinkClick r:id="rId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Lucida Calligraphy" pitchFamily="66" charset="0"/>
                <a:hlinkClick r:id="rId2"/>
              </a:rPr>
              <a:t>alaink@princeton.edu</a:t>
            </a:r>
            <a:endParaRPr lang="en-US" altLang="en-US" sz="2800" b="1">
              <a:solidFill>
                <a:srgbClr val="7030A0"/>
              </a:solidFill>
              <a:latin typeface="Lucida Calligraphy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7030A0"/>
              </a:solidFill>
              <a:latin typeface="Lucida Calligraphy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31859C"/>
                </a:solidFill>
                <a:latin typeface="Lucida Calligraphy" pitchFamily="66" charset="0"/>
                <a:hlinkClick r:id="rId2"/>
              </a:rPr>
              <a:t>www.SmartDrivingCar.com</a:t>
            </a:r>
            <a:endParaRPr lang="en-US" altLang="en-US" sz="2800" b="1">
              <a:solidFill>
                <a:srgbClr val="31859C"/>
              </a:solidFill>
              <a:latin typeface="Lucida Calligraphy" pitchFamily="66" charset="0"/>
            </a:endParaRPr>
          </a:p>
        </p:txBody>
      </p:sp>
      <p:sp>
        <p:nvSpPr>
          <p:cNvPr id="45059" name="Title 1"/>
          <p:cNvSpPr txBox="1">
            <a:spLocks/>
          </p:cNvSpPr>
          <p:nvPr/>
        </p:nvSpPr>
        <p:spPr bwMode="auto">
          <a:xfrm>
            <a:off x="685800" y="7620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rgbClr val="F77012"/>
                </a:solidFill>
              </a:rPr>
              <a:t>Discussion!</a:t>
            </a:r>
            <a:endParaRPr lang="en-US" altLang="en-US" sz="4400" b="1">
              <a:solidFill>
                <a:srgbClr val="F77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1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106710</TotalTime>
  <Words>762</Words>
  <Application>Microsoft Office PowerPoint</Application>
  <PresentationFormat>On-screen Show (4:3)</PresentationFormat>
  <Paragraphs>133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Georgia</vt:lpstr>
      <vt:lpstr>Lucida Calligraphy</vt:lpstr>
      <vt:lpstr>Open Sans</vt:lpstr>
      <vt:lpstr>Times New Roman</vt:lpstr>
      <vt:lpstr>Office Theme</vt:lpstr>
      <vt:lpstr>Custom Design</vt:lpstr>
      <vt:lpstr>Photo Editor Photo</vt:lpstr>
      <vt:lpstr>PowerPoint Presentation</vt:lpstr>
      <vt:lpstr>Making Sure We Are Using the Same Terminology… </vt:lpstr>
      <vt:lpstr>Making Sure We Are Using the Same Terminology… </vt:lpstr>
      <vt:lpstr>Making Sure We Are Using the Same Terminology… </vt:lpstr>
      <vt:lpstr>Big-time Implications…Safe-Driving Cars</vt:lpstr>
      <vt:lpstr>Big-time Implications…Self-Driving Cars</vt:lpstr>
      <vt:lpstr>Big-time Implications…Driverless Cars</vt:lpstr>
      <vt:lpstr>PowerPoint Presentation</vt:lpstr>
    </vt:vector>
  </TitlesOfParts>
  <Company>Princeton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Alain Kornhauser</dc:creator>
  <cp:lastModifiedBy>Alain Kornhauser</cp:lastModifiedBy>
  <cp:revision>825</cp:revision>
  <cp:lastPrinted>2015-01-30T03:25:25Z</cp:lastPrinted>
  <dcterms:created xsi:type="dcterms:W3CDTF">2012-01-19T17:31:01Z</dcterms:created>
  <dcterms:modified xsi:type="dcterms:W3CDTF">2017-11-14T13:50:24Z</dcterms:modified>
</cp:coreProperties>
</file>