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91" r:id="rId2"/>
    <p:sldId id="340" r:id="rId3"/>
    <p:sldId id="347" r:id="rId4"/>
    <p:sldId id="336" r:id="rId5"/>
    <p:sldId id="353" r:id="rId6"/>
    <p:sldId id="348" r:id="rId7"/>
    <p:sldId id="339" r:id="rId8"/>
    <p:sldId id="263" r:id="rId9"/>
    <p:sldId id="342" r:id="rId10"/>
    <p:sldId id="341" r:id="rId11"/>
    <p:sldId id="294" r:id="rId12"/>
    <p:sldId id="280" r:id="rId13"/>
    <p:sldId id="356" r:id="rId14"/>
    <p:sldId id="357" r:id="rId15"/>
    <p:sldId id="359" r:id="rId16"/>
    <p:sldId id="386" r:id="rId17"/>
    <p:sldId id="387" r:id="rId18"/>
    <p:sldId id="389" r:id="rId19"/>
    <p:sldId id="384" r:id="rId20"/>
    <p:sldId id="295" r:id="rId21"/>
    <p:sldId id="363" r:id="rId22"/>
    <p:sldId id="390" r:id="rId23"/>
    <p:sldId id="397" r:id="rId24"/>
    <p:sldId id="305" r:id="rId25"/>
    <p:sldId id="392" r:id="rId26"/>
    <p:sldId id="366" r:id="rId27"/>
    <p:sldId id="393" r:id="rId28"/>
    <p:sldId id="367" r:id="rId29"/>
    <p:sldId id="394" r:id="rId30"/>
    <p:sldId id="321" r:id="rId31"/>
    <p:sldId id="398" r:id="rId32"/>
    <p:sldId id="399" r:id="rId33"/>
    <p:sldId id="365" r:id="rId34"/>
    <p:sldId id="395" r:id="rId35"/>
    <p:sldId id="323" r:id="rId36"/>
    <p:sldId id="396" r:id="rId37"/>
    <p:sldId id="327" r:id="rId38"/>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07" autoAdjust="0"/>
    <p:restoredTop sz="99228" autoAdjust="0"/>
  </p:normalViewPr>
  <p:slideViewPr>
    <p:cSldViewPr>
      <p:cViewPr varScale="1">
        <p:scale>
          <a:sx n="34" d="100"/>
          <a:sy n="34" d="100"/>
        </p:scale>
        <p:origin x="11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2" d="100"/>
        <a:sy n="142" d="100"/>
      </p:scale>
      <p:origin x="0" y="81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77330B2-9B2B-4FEB-9505-0EA52DD60AD0}" type="slidenum">
              <a:rPr lang="en-US"/>
              <a:pPr>
                <a:defRPr/>
              </a:pPr>
              <a:t>‹#›</a:t>
            </a:fld>
            <a:endParaRPr lang="en-US"/>
          </a:p>
        </p:txBody>
      </p:sp>
    </p:spTree>
    <p:extLst>
      <p:ext uri="{BB962C8B-B14F-4D97-AF65-F5344CB8AC3E}">
        <p14:creationId xmlns:p14="http://schemas.microsoft.com/office/powerpoint/2010/main" val="556106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110FC94-2CF1-4430-BEB3-02846C8602DC}" type="slidenum">
              <a:rPr lang="en-US" altLang="en-US" smtClean="0"/>
              <a:pPr algn="r" eaLnBrk="1" hangingPunct="1">
                <a:spcBef>
                  <a:spcPct val="0"/>
                </a:spcBef>
              </a:pPr>
              <a:t>1</a:t>
            </a:fld>
            <a:endParaRPr lang="en-US" altLang="en-US" smtClean="0"/>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REMARKS</a:t>
            </a:r>
          </a:p>
          <a:p>
            <a:pPr eaLnBrk="1" hangingPunct="1"/>
            <a:r>
              <a:rPr lang="en-US" altLang="en-US" smtClean="0"/>
              <a:t>Good afternoon. We’re here to honor the Class of 2008, x of whom are majors in the Department. I’m Hal Foster, chair of the department, and it is my pleasure to welcome parents, family members, friends, and--not least--our graduating seniors to this Class Day celebration. We’re almost as proud of the seniors as you are, and we thank you for sharing them with us these last four years. </a:t>
            </a:r>
          </a:p>
          <a:p>
            <a:pPr eaLnBrk="1" hangingPunct="1"/>
            <a:r>
              <a:rPr lang="en-US" altLang="en-US" smtClean="0"/>
              <a:t>First, let me introduce the A&amp;A faculty (who are present). [CHECK] In alphabetical order we have (please stand): </a:t>
            </a:r>
          </a:p>
          <a:p>
            <a:pPr eaLnBrk="1" hangingPunct="1"/>
            <a:r>
              <a:rPr lang="en-US" altLang="en-US" smtClean="0"/>
              <a:t>Patricia Fortini Brown: Italian Renaissance art </a:t>
            </a:r>
          </a:p>
          <a:p>
            <a:pPr eaLnBrk="1" hangingPunct="1"/>
            <a:r>
              <a:rPr lang="en-US" altLang="en-US" smtClean="0"/>
              <a:t>William Childs: Classical art &amp; archaeology</a:t>
            </a:r>
          </a:p>
          <a:p>
            <a:pPr eaLnBrk="1" hangingPunct="1"/>
            <a:r>
              <a:rPr lang="en-US" altLang="en-US" smtClean="0"/>
              <a:t>Slobodan Curcic: Byzantine and Medieval art &amp; architecture</a:t>
            </a:r>
          </a:p>
          <a:p>
            <a:pPr eaLnBrk="1" hangingPunct="1"/>
            <a:r>
              <a:rPr lang="en-US" altLang="en-US" smtClean="0"/>
              <a:t>Rachael DeLue: American art</a:t>
            </a:r>
          </a:p>
          <a:p>
            <a:pPr eaLnBrk="1" hangingPunct="1"/>
            <a:r>
              <a:rPr lang="en-US" altLang="en-US" smtClean="0"/>
              <a:t>Thomas Kaufmann: Renaissance &amp; Baroque art</a:t>
            </a:r>
          </a:p>
          <a:p>
            <a:pPr eaLnBrk="1" hangingPunct="1"/>
            <a:r>
              <a:rPr lang="en-US" altLang="en-US" smtClean="0"/>
              <a:t>Anne McCauley: modern art &amp; photography</a:t>
            </a:r>
          </a:p>
          <a:p>
            <a:pPr eaLnBrk="1" hangingPunct="1"/>
            <a:r>
              <a:rPr lang="en-US" altLang="en-US" smtClean="0"/>
              <a:t>John Pinto: Renaissance &amp; Baroque architecture</a:t>
            </a:r>
          </a:p>
          <a:p>
            <a:pPr eaLnBrk="1" hangingPunct="1"/>
            <a:r>
              <a:rPr lang="en-US" altLang="en-US" smtClean="0"/>
              <a:t>T. Leslie Shear: classical art &amp; archaeology</a:t>
            </a:r>
          </a:p>
          <a:p>
            <a:pPr eaLnBrk="1" hangingPunct="1"/>
            <a:r>
              <a:rPr lang="en-US" altLang="en-US" smtClean="0"/>
              <a:t>Yoshiaki Shimizu: Japanese art</a:t>
            </a:r>
          </a:p>
          <a:p>
            <a:pPr eaLnBrk="1" hangingPunct="1"/>
            <a:r>
              <a:rPr lang="en-US" altLang="en-US" smtClean="0"/>
              <a:t>Nino Zchomeldise: Medieval art</a:t>
            </a:r>
          </a:p>
          <a:p>
            <a:pPr eaLnBrk="1" hangingPunct="1"/>
            <a:r>
              <a:rPr lang="en-US" altLang="en-US" smtClean="0"/>
              <a:t>John Wilmerding: American art [J officially retires this June after 19 years of extraordinary leadership at Princeton--he truly is the dean of American art studies; please join me in a final round of applause as a gesture of our great gratitude] </a:t>
            </a:r>
          </a:p>
          <a:p>
            <a:pPr eaLnBrk="1" hangingPunct="1"/>
            <a:r>
              <a:rPr lang="en-US" altLang="en-US" smtClean="0"/>
              <a:t>And from the Princeton Art Museum: ??</a:t>
            </a:r>
          </a:p>
          <a:p>
            <a:pPr eaLnBrk="1" hangingPunct="1"/>
            <a:r>
              <a:rPr lang="en-US" altLang="en-US" smtClean="0"/>
              <a:t>Laura Giles, curator of prints &amp; drawings</a:t>
            </a:r>
          </a:p>
          <a:p>
            <a:pPr eaLnBrk="1" hangingPunct="1"/>
            <a:r>
              <a:rPr lang="en-US" altLang="en-US" smtClean="0"/>
              <a:t>John Pohl, curator of pre-Columbian art</a:t>
            </a:r>
          </a:p>
          <a:p>
            <a:pPr eaLnBrk="1" hangingPunct="1"/>
            <a:r>
              <a:rPr lang="en-US" altLang="en-US" smtClean="0"/>
              <a:t>Betsy Rosasco, curator of later Western art</a:t>
            </a:r>
          </a:p>
          <a:p>
            <a:pPr eaLnBrk="1" hangingPunct="1"/>
            <a:r>
              <a:rPr lang="en-US" altLang="en-US" smtClean="0"/>
              <a:t>Joel Smith, curator of photography</a:t>
            </a:r>
          </a:p>
          <a:p>
            <a:pPr eaLnBrk="1" hangingPunct="1"/>
            <a:r>
              <a:rPr lang="en-US" altLang="en-US" smtClean="0"/>
              <a:t>I also want to thank our terrific office for help with this celebration (&amp; much more): Susan Lehre, Lisa Ball, Diane Schulte &amp; Trish Dobcyznski.</a:t>
            </a:r>
          </a:p>
          <a:p>
            <a:pPr eaLnBrk="1" hangingPunct="1"/>
            <a:r>
              <a:rPr lang="en-US" altLang="en-US" smtClean="0"/>
              <a:t>This is an ending, but (as the cliché goes) it’s also a beginning. I won’t go into the diverse plans of our seniors; suffice it to say they’re extremely varied &amp; very adventurous. They depart with many memories, of course, &amp; one of the most vivid, good &amp; bad, is the senior thesis. Many universities have an honors thesis, but Princeton is unusual in that every student is required to complete a thesis.  This is the most substantial piece of work that our students do at Princeton. Although each has an advisor, they are largely on their own to select the topic, research the literature, and write the text--or, in the case of our Program 2 studio art concentrators, to create an art project. Each thesis is evaluated by two readers, one of whom is the advisor, and the highest grades determine the departmental prizes (a description of which is in your program).</a:t>
            </a:r>
          </a:p>
          <a:p>
            <a:pPr eaLnBrk="1" hangingPunct="1"/>
            <a:r>
              <a:rPr lang="en-US" altLang="en-US" smtClean="0"/>
              <a:t>As usual the seniors have fanned out widely. To give you a sense of the range, we’ll look briefly at each thesis, in chronological order, &amp; hear a few comments from the faculty reports as we go…  </a:t>
            </a:r>
          </a:p>
        </p:txBody>
      </p:sp>
    </p:spTree>
    <p:extLst>
      <p:ext uri="{BB962C8B-B14F-4D97-AF65-F5344CB8AC3E}">
        <p14:creationId xmlns:p14="http://schemas.microsoft.com/office/powerpoint/2010/main" val="1449544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CE8F2AA-89F4-4193-8E16-D6F108F0FA1A}" type="slidenum">
              <a:rPr lang="en-US" altLang="en-US" smtClean="0"/>
              <a:pPr algn="r" eaLnBrk="1" hangingPunct="1">
                <a:spcBef>
                  <a:spcPct val="0"/>
                </a:spcBef>
              </a:pPr>
              <a:t>10</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13132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A977909-60E0-47B2-93AF-0984C35B8C8D}" type="slidenum">
              <a:rPr lang="en-US" altLang="en-US" smtClean="0"/>
              <a:pPr algn="r" eaLnBrk="1" hangingPunct="1">
                <a:spcBef>
                  <a:spcPct val="0"/>
                </a:spcBef>
              </a:pPr>
              <a:t>11</a:t>
            </a:fld>
            <a:endParaRPr lang="en-US" altLang="en-US" smtClean="0"/>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We now move to our “Program 2” students, our designation for majors who do a special concentration in the practice of the visual arts (they receive a certificate from the Visual Arts Program too). In lieu of a written thesis they undertake the no-less-difficult task of a year-end exhibition (or screening) of their work. This year we have x majors in Program 2 (the titles on the screen are those of their project as a whole)…</a:t>
            </a:r>
          </a:p>
        </p:txBody>
      </p:sp>
    </p:spTree>
    <p:extLst>
      <p:ext uri="{BB962C8B-B14F-4D97-AF65-F5344CB8AC3E}">
        <p14:creationId xmlns:p14="http://schemas.microsoft.com/office/powerpoint/2010/main" val="1621735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3D0FCA8-751A-4BF6-A54E-82B656712CBB}" type="slidenum">
              <a:rPr lang="en-US" altLang="en-US" smtClean="0"/>
              <a:pPr algn="r" eaLnBrk="1" hangingPunct="1">
                <a:spcBef>
                  <a:spcPct val="0"/>
                </a:spcBef>
              </a:pPr>
              <a:t>12</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97818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3C6642C-C704-4E54-ABE4-7311E3992FE3}" type="slidenum">
              <a:rPr lang="en-US" altLang="en-US" smtClean="0"/>
              <a:pPr algn="r" eaLnBrk="1" hangingPunct="1">
                <a:spcBef>
                  <a:spcPct val="0"/>
                </a:spcBef>
              </a:pPr>
              <a:t>13</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894665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B18DA8E-535D-4723-AC60-0746028660CC}" type="slidenum">
              <a:rPr lang="en-US" altLang="en-US" smtClean="0"/>
              <a:pPr algn="r" eaLnBrk="1" hangingPunct="1">
                <a:spcBef>
                  <a:spcPct val="0"/>
                </a:spcBef>
              </a:pPr>
              <a:t>19</a:t>
            </a:fld>
            <a:endParaRPr lang="en-US" altLang="en-US" smtClean="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Now we want to recognize our students who earned CERTIFICATES IN OTHER PROGRAMS (besides Visual Arts). These are given to students who complete a required courses in various interdisciplinary programs.  The following seniors have earned certificates (there are quite a few, I’m happy to say; please stand--hold your applause until the end):</a:t>
            </a:r>
          </a:p>
          <a:p>
            <a:pPr eaLnBrk="1" hangingPunct="1"/>
            <a:r>
              <a:rPr lang="en-US" altLang="en-US" smtClean="0"/>
              <a:t>Scott Mardy in American Studies.</a:t>
            </a:r>
          </a:p>
          <a:p>
            <a:pPr eaLnBrk="1" hangingPunct="1"/>
            <a:r>
              <a:rPr lang="en-US" altLang="en-US" smtClean="0"/>
              <a:t>Derek Whitworth in Chinese Language.</a:t>
            </a:r>
          </a:p>
          <a:p>
            <a:pPr eaLnBrk="1" hangingPunct="1"/>
            <a:r>
              <a:rPr lang="en-US" altLang="en-US" smtClean="0"/>
              <a:t>Katherine Holmgren, Christina McMillan, &amp; Lauren Racusin in European Cultural Studies.</a:t>
            </a:r>
          </a:p>
          <a:p>
            <a:pPr eaLnBrk="1" hangingPunct="1"/>
            <a:r>
              <a:rPr lang="en-US" altLang="en-US" smtClean="0"/>
              <a:t>Elizabeth Ingrassia and Colleen O’Boyle in French Language and Culture.</a:t>
            </a:r>
          </a:p>
          <a:p>
            <a:pPr eaLnBrk="1" hangingPunct="1"/>
            <a:r>
              <a:rPr lang="en-US" altLang="en-US" smtClean="0"/>
              <a:t>Christian Sahner in both Medieval Studies &amp; Hellenic Studies.</a:t>
            </a:r>
          </a:p>
          <a:p>
            <a:pPr eaLnBrk="1" hangingPunct="1"/>
            <a:r>
              <a:rPr lang="en-US" altLang="en-US" smtClean="0"/>
              <a:t>Katie Kratsios in Hellenic Studies.</a:t>
            </a:r>
          </a:p>
          <a:p>
            <a:pPr eaLnBrk="1" hangingPunct="1"/>
            <a:r>
              <a:rPr lang="en-US" altLang="en-US" smtClean="0"/>
              <a:t>Lauren Racusin again in Judaic Studies.</a:t>
            </a:r>
          </a:p>
          <a:p>
            <a:pPr eaLnBrk="1" hangingPunct="1"/>
            <a:r>
              <a:rPr lang="en-US" altLang="en-US" smtClean="0"/>
              <a:t>Lauren Hooten in Latin American Studies.</a:t>
            </a:r>
          </a:p>
          <a:p>
            <a:pPr eaLnBrk="1" hangingPunct="1"/>
            <a:r>
              <a:rPr lang="en-US" altLang="en-US" smtClean="0"/>
              <a:t>Lauren Hooten, Christine Dobrosky, Winston Smith, and Laura Trimble in Spanish &amp; Portugese Languages &amp; Cultures.</a:t>
            </a:r>
          </a:p>
          <a:p>
            <a:pPr eaLnBrk="1" hangingPunct="1"/>
            <a:r>
              <a:rPr lang="en-US" altLang="en-US" smtClean="0"/>
              <a:t>Laura Wieschaus in Women &amp; Gender Studies.</a:t>
            </a:r>
          </a:p>
          <a:p>
            <a:pPr eaLnBrk="1" hangingPunct="1"/>
            <a:r>
              <a:rPr lang="en-US" altLang="en-US" smtClean="0"/>
              <a:t>Congratulations to you all for enriching your art history experience with the exploration of these other disciplines…</a:t>
            </a:r>
          </a:p>
        </p:txBody>
      </p:sp>
    </p:spTree>
    <p:extLst>
      <p:ext uri="{BB962C8B-B14F-4D97-AF65-F5344CB8AC3E}">
        <p14:creationId xmlns:p14="http://schemas.microsoft.com/office/powerpoint/2010/main" val="2142343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0290F92-39CE-4360-81E8-13B4EDF80B79}" type="slidenum">
              <a:rPr lang="en-US" altLang="en-US" smtClean="0"/>
              <a:pPr algn="r" eaLnBrk="1" hangingPunct="1">
                <a:spcBef>
                  <a:spcPct val="0"/>
                </a:spcBef>
              </a:pPr>
              <a:t>20</a:t>
            </a:fld>
            <a:endParaRPr lang="en-US" altLang="en-US" smtClean="0"/>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smtClean="0"/>
              <a:t>And now, awards, prizes, and certificates. </a:t>
            </a:r>
          </a:p>
          <a:p>
            <a:pPr eaLnBrk="1" hangingPunct="1"/>
            <a:r>
              <a:rPr lang="en-US" altLang="en-US" smtClean="0"/>
              <a:t>First, I</a:t>
            </a:r>
            <a:r>
              <a:rPr lang="en-US" altLang="en-US" smtClean="0">
                <a:sym typeface="WP TypographicSymbols" pitchFamily="2" charset="0"/>
              </a:rPr>
              <a:t>’</a:t>
            </a:r>
            <a:r>
              <a:rPr lang="en-US" altLang="en-US" smtClean="0"/>
              <a:t>d like to invite Eve Aschheim, Director of the Visual Arts Program, to present the prizes for Visual Arts thesis projects. It is our custom to award departmental  prize-winners books published by faculty members over this academic year (a shameless way to nudge up our own sales), so please come up when called to take yours away…</a:t>
            </a:r>
          </a:p>
        </p:txBody>
      </p:sp>
    </p:spTree>
    <p:extLst>
      <p:ext uri="{BB962C8B-B14F-4D97-AF65-F5344CB8AC3E}">
        <p14:creationId xmlns:p14="http://schemas.microsoft.com/office/powerpoint/2010/main" val="158908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01AFB77-ACB5-4822-BB8B-A9F567DDF89D}" type="slidenum">
              <a:rPr lang="en-US" altLang="en-US" smtClean="0"/>
              <a:pPr algn="r" eaLnBrk="1" hangingPunct="1">
                <a:spcBef>
                  <a:spcPct val="0"/>
                </a:spcBef>
              </a:pPr>
              <a:t>21</a:t>
            </a:fld>
            <a:endParaRPr lang="en-US" altLang="en-US" smtClean="0"/>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[Established in 1998 by Hebert L. Lucas, Class of 1950, this prize is awarded annually to two graduating seniors who are Program 2 students or Certificate students in Visual Arts.]…</a:t>
            </a:r>
          </a:p>
        </p:txBody>
      </p:sp>
    </p:spTree>
    <p:extLst>
      <p:ext uri="{BB962C8B-B14F-4D97-AF65-F5344CB8AC3E}">
        <p14:creationId xmlns:p14="http://schemas.microsoft.com/office/powerpoint/2010/main" val="2455139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3C6642C-C704-4E54-ABE4-7311E3992FE3}" type="slidenum">
              <a:rPr lang="en-US" altLang="en-US" smtClean="0"/>
              <a:pPr algn="r" eaLnBrk="1" hangingPunct="1">
                <a:spcBef>
                  <a:spcPct val="0"/>
                </a:spcBef>
              </a:pPr>
              <a:t>23</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4195022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8800508-0F83-4890-884E-F0A3504BC199}" type="slidenum">
              <a:rPr lang="en-US" altLang="en-US" smtClean="0"/>
              <a:pPr algn="r" eaLnBrk="1" hangingPunct="1">
                <a:spcBef>
                  <a:spcPct val="0"/>
                </a:spcBef>
              </a:pPr>
              <a:t>24</a:t>
            </a:fld>
            <a:endParaRPr lang="en-US" altLang="en-US" smtClean="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Thanks, Eve. We now have a few extra-departmental prizes to announce. The Grace May Tilton Prize in Fine Arts (given by Robert Schirmer, Class of 1921, in memory of his mother) is awarded for an outstanding thesis by a senior in any of the twelve departments associated with the American Studies Program. The thesis must deal wholly or principally with some aspect of the arts or crafts, past or present, within the territory embraced by the United States or elsewhere in the Americas. </a:t>
            </a:r>
          </a:p>
          <a:p>
            <a:pPr eaLnBrk="1" hangingPunct="1"/>
            <a:r>
              <a:rPr lang="en-US" altLang="en-US" smtClean="0"/>
              <a:t>This year the prize goes to no less than 4 of our seniors (please stand so we can recognize you)…</a:t>
            </a:r>
          </a:p>
          <a:p>
            <a:pPr eaLnBrk="1" hangingPunct="1"/>
            <a:endParaRPr lang="en-US" altLang="en-US" smtClean="0"/>
          </a:p>
        </p:txBody>
      </p:sp>
    </p:spTree>
    <p:extLst>
      <p:ext uri="{BB962C8B-B14F-4D97-AF65-F5344CB8AC3E}">
        <p14:creationId xmlns:p14="http://schemas.microsoft.com/office/powerpoint/2010/main" val="10744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D96C6C8-026B-4991-B094-64AE38F22259}" type="slidenum">
              <a:rPr lang="en-US" altLang="en-US" smtClean="0"/>
              <a:pPr algn="r" eaLnBrk="1" hangingPunct="1">
                <a:spcBef>
                  <a:spcPct val="0"/>
                </a:spcBef>
              </a:pPr>
              <a:t>25</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275554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9F37EDB-6689-46BF-9FC5-7EF351F608F7}" type="slidenum">
              <a:rPr lang="en-US" altLang="en-US" smtClean="0"/>
              <a:pPr algn="r" eaLnBrk="1" hangingPunct="1">
                <a:spcBef>
                  <a:spcPct val="0"/>
                </a:spcBef>
              </a:pPr>
              <a:t>2</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4161633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A9E2976-447D-41E7-A7E8-E9FDAF6C5E86}" type="slidenum">
              <a:rPr lang="en-US" altLang="en-US" smtClean="0"/>
              <a:pPr algn="r" eaLnBrk="1" hangingPunct="1">
                <a:spcBef>
                  <a:spcPct val="0"/>
                </a:spcBef>
              </a:pPr>
              <a:t>26</a:t>
            </a:fld>
            <a:endParaRPr lang="en-US" altLang="en-US" smtClean="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Next is the Frederick Barnard White Prize in Art &amp; Archaeology for an outstanding thesis within the department (no subject specified); this year the prize goes to…</a:t>
            </a:r>
          </a:p>
        </p:txBody>
      </p:sp>
    </p:spTree>
    <p:extLst>
      <p:ext uri="{BB962C8B-B14F-4D97-AF65-F5344CB8AC3E}">
        <p14:creationId xmlns:p14="http://schemas.microsoft.com/office/powerpoint/2010/main" val="104732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A8732A8-D462-4D19-9F4B-7AE42D105F15}" type="slidenum">
              <a:rPr lang="en-US" altLang="en-US" smtClean="0"/>
              <a:pPr algn="r" eaLnBrk="1" hangingPunct="1">
                <a:spcBef>
                  <a:spcPct val="0"/>
                </a:spcBef>
              </a:pPr>
              <a:t>27</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143655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71B2C85-E55C-4F30-8910-04B3A194CAB9}" type="slidenum">
              <a:rPr lang="en-US" altLang="en-US" smtClean="0"/>
              <a:pPr algn="r" eaLnBrk="1" hangingPunct="1">
                <a:spcBef>
                  <a:spcPct val="0"/>
                </a:spcBef>
              </a:pPr>
              <a:t>28</a:t>
            </a:fld>
            <a:endParaRPr lang="en-US" altLang="en-US" smtClean="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Next is the Frederick Barnard White Prize in Art &amp; Archaeology for an outstanding thesis within the department (no subject specified); this year the prize goes to…</a:t>
            </a:r>
          </a:p>
        </p:txBody>
      </p:sp>
    </p:spTree>
    <p:extLst>
      <p:ext uri="{BB962C8B-B14F-4D97-AF65-F5344CB8AC3E}">
        <p14:creationId xmlns:p14="http://schemas.microsoft.com/office/powerpoint/2010/main" val="4212442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32DE0F-8450-4FE5-AEB4-B6498F755951}" type="slidenum">
              <a:rPr lang="en-US" altLang="en-US" smtClean="0"/>
              <a:pPr algn="r" eaLnBrk="1" hangingPunct="1">
                <a:spcBef>
                  <a:spcPct val="0"/>
                </a:spcBef>
              </a:pPr>
              <a:t>29</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297076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CBBADB2-C4F3-4E08-BA81-C18424774565}" type="slidenum">
              <a:rPr lang="en-US" altLang="en-US" smtClean="0"/>
              <a:pPr algn="r" eaLnBrk="1" hangingPunct="1">
                <a:spcBef>
                  <a:spcPct val="0"/>
                </a:spcBef>
              </a:pPr>
              <a:t>30</a:t>
            </a:fld>
            <a:endParaRPr lang="en-US" altLang="en-US" smtClean="0"/>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Next is the Frederick Barnard White Prize in Art &amp; Archaeology for an outstanding thesis within the department (no subject specified); this year the prize goes to…</a:t>
            </a:r>
          </a:p>
        </p:txBody>
      </p:sp>
    </p:spTree>
    <p:extLst>
      <p:ext uri="{BB962C8B-B14F-4D97-AF65-F5344CB8AC3E}">
        <p14:creationId xmlns:p14="http://schemas.microsoft.com/office/powerpoint/2010/main" val="345087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A8732A8-D462-4D19-9F4B-7AE42D105F15}" type="slidenum">
              <a:rPr lang="en-US" altLang="en-US" smtClean="0"/>
              <a:pPr algn="r" eaLnBrk="1" hangingPunct="1">
                <a:spcBef>
                  <a:spcPct val="0"/>
                </a:spcBef>
              </a:pPr>
              <a:t>31</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2190392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A8732A8-D462-4D19-9F4B-7AE42D105F15}" type="slidenum">
              <a:rPr lang="en-US" altLang="en-US" smtClean="0"/>
              <a:pPr algn="r" eaLnBrk="1" hangingPunct="1">
                <a:spcBef>
                  <a:spcPct val="0"/>
                </a:spcBef>
              </a:pPr>
              <a:t>32</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3265719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3EC5037-BF7C-437E-A072-4C33B023F327}" type="slidenum">
              <a:rPr lang="en-US" altLang="en-US" smtClean="0"/>
              <a:pPr algn="r" eaLnBrk="1" hangingPunct="1">
                <a:spcBef>
                  <a:spcPct val="0"/>
                </a:spcBef>
              </a:pPr>
              <a:t>33</a:t>
            </a:fld>
            <a:endParaRPr lang="en-US" altLang="en-US" smtClean="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Next is the Frederick Barnard White Prize in Art &amp; Archaeology for an outstanding thesis within the department (no subject specified); this year the prize goes to…</a:t>
            </a:r>
          </a:p>
        </p:txBody>
      </p:sp>
    </p:spTree>
    <p:extLst>
      <p:ext uri="{BB962C8B-B14F-4D97-AF65-F5344CB8AC3E}">
        <p14:creationId xmlns:p14="http://schemas.microsoft.com/office/powerpoint/2010/main" val="3264183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D96C6C8-026B-4991-B094-64AE38F22259}" type="slidenum">
              <a:rPr lang="en-US" altLang="en-US" smtClean="0"/>
              <a:pPr algn="r" eaLnBrk="1" hangingPunct="1">
                <a:spcBef>
                  <a:spcPct val="0"/>
                </a:spcBef>
              </a:pPr>
              <a:t>34</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212971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F811214-D1CC-43C4-875E-AA17CF79DEB0}" type="slidenum">
              <a:rPr lang="en-US" altLang="en-US" smtClean="0"/>
              <a:pPr algn="r" eaLnBrk="1" hangingPunct="1">
                <a:spcBef>
                  <a:spcPct val="0"/>
                </a:spcBef>
              </a:pPr>
              <a:t>35</a:t>
            </a:fld>
            <a:endParaRPr lang="en-US" altLang="en-US" smtClean="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smtClean="0"/>
              <a:t>Finally</a:t>
            </a:r>
            <a:r>
              <a:rPr lang="en-US" altLang="en-US" smtClean="0"/>
              <a:t>, we come to the Department of Art &amp; Archaeology Senior Thesis Prize.</a:t>
            </a:r>
            <a:r>
              <a:rPr lang="en-US" altLang="en-US" b="1" smtClean="0"/>
              <a:t> </a:t>
            </a:r>
            <a:r>
              <a:rPr lang="en-US" altLang="en-US" smtClean="0"/>
              <a:t>Established by the Irvine Foundation, it is awarded annually for the senior thesis deemed the most outstanding in the department. Here again we had two superb candidates, and decided to aware the prize to each. First…</a:t>
            </a:r>
          </a:p>
        </p:txBody>
      </p:sp>
    </p:spTree>
    <p:extLst>
      <p:ext uri="{BB962C8B-B14F-4D97-AF65-F5344CB8AC3E}">
        <p14:creationId xmlns:p14="http://schemas.microsoft.com/office/powerpoint/2010/main" val="365029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AA5343B-8EF5-4D12-8CF8-39FF53F4BFA3}" type="slidenum">
              <a:rPr lang="en-US" altLang="en-US" smtClean="0"/>
              <a:pPr algn="r" eaLnBrk="1" hangingPunct="1">
                <a:spcBef>
                  <a:spcPct val="0"/>
                </a:spcBef>
              </a:pPr>
              <a:t>3</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3344095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9F37EDB-6689-46BF-9FC5-7EF351F608F7}" type="slidenum">
              <a:rPr lang="en-US" altLang="en-US" smtClean="0"/>
              <a:pPr algn="r" eaLnBrk="1" hangingPunct="1">
                <a:spcBef>
                  <a:spcPct val="0"/>
                </a:spcBef>
              </a:pPr>
              <a:t>36</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506446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486587F-4DFB-40F5-942B-70B47ACDEBD9}" type="slidenum">
              <a:rPr lang="en-US" altLang="en-US" smtClean="0"/>
              <a:pPr algn="r" eaLnBrk="1" hangingPunct="1">
                <a:spcBef>
                  <a:spcPct val="0"/>
                </a:spcBef>
              </a:pPr>
              <a:t>37</a:t>
            </a:fld>
            <a:endParaRPr lang="en-US" altLang="en-US" smtClean="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smtClean="0"/>
              <a:t>We come to our final category (I promise): </a:t>
            </a:r>
            <a:r>
              <a:rPr lang="en-US" altLang="en-US" b="1" smtClean="0"/>
              <a:t>DEPARTMENTAL HONORS: </a:t>
            </a:r>
            <a:endParaRPr lang="en-US" altLang="en-US" smtClean="0"/>
          </a:p>
          <a:p>
            <a:pPr eaLnBrk="1" hangingPunct="1"/>
            <a:r>
              <a:rPr lang="en-US" altLang="en-US" smtClean="0"/>
              <a:t>Honors are awarded to students who have earned the highest combined marks in department grades, the junior and senior independent work, and the senior comprehensive examination. Will the students please stand when called, and the audience hold its applause until the end of each category:</a:t>
            </a:r>
            <a:endParaRPr lang="en-US" altLang="en-US" b="1" smtClean="0"/>
          </a:p>
          <a:p>
            <a:pPr eaLnBrk="1" hangingPunct="1"/>
            <a:r>
              <a:rPr lang="en-US" altLang="en-US" sz="1400" b="1" smtClean="0"/>
              <a:t>Honors (cum laude): </a:t>
            </a:r>
          </a:p>
          <a:p>
            <a:pPr eaLnBrk="1" hangingPunct="1"/>
            <a:r>
              <a:rPr lang="en-US" altLang="en-US" sz="1400" smtClean="0"/>
              <a:t>Caitlin Horn</a:t>
            </a:r>
          </a:p>
          <a:p>
            <a:pPr eaLnBrk="1" hangingPunct="1"/>
            <a:r>
              <a:rPr lang="en-US" altLang="en-US" sz="1400" smtClean="0"/>
              <a:t>Eleanor Oakes</a:t>
            </a:r>
          </a:p>
          <a:p>
            <a:pPr eaLnBrk="1" hangingPunct="1"/>
            <a:r>
              <a:rPr lang="en-US" altLang="en-US" sz="1400" smtClean="0"/>
              <a:t>Lauren Hooten</a:t>
            </a:r>
          </a:p>
          <a:p>
            <a:pPr eaLnBrk="1" hangingPunct="1"/>
            <a:r>
              <a:rPr lang="en-US" altLang="en-US" sz="1400" smtClean="0"/>
              <a:t>Congratulations to you all.</a:t>
            </a:r>
            <a:r>
              <a:rPr lang="en-US" altLang="en-US" sz="1400" b="1" smtClean="0"/>
              <a:t> </a:t>
            </a:r>
            <a:endParaRPr lang="en-US" altLang="en-US" smtClean="0"/>
          </a:p>
          <a:p>
            <a:pPr eaLnBrk="1" hangingPunct="1"/>
            <a:r>
              <a:rPr lang="en-US" altLang="en-US" sz="1400" b="1" smtClean="0"/>
              <a:t>High Honors (magna cum laude):</a:t>
            </a:r>
          </a:p>
          <a:p>
            <a:pPr eaLnBrk="1" hangingPunct="1"/>
            <a:r>
              <a:rPr lang="en-US" altLang="en-US" sz="1400" smtClean="0"/>
              <a:t>Susannah Cramer-Greenbaum</a:t>
            </a:r>
          </a:p>
          <a:p>
            <a:pPr eaLnBrk="1" hangingPunct="1"/>
            <a:r>
              <a:rPr lang="en-US" altLang="en-US" sz="1400" smtClean="0"/>
              <a:t>Christine Dobrosky</a:t>
            </a:r>
          </a:p>
          <a:p>
            <a:pPr eaLnBrk="1" hangingPunct="1"/>
            <a:r>
              <a:rPr lang="en-US" altLang="en-US" sz="1400" smtClean="0"/>
              <a:t>Colleen O’Boyle</a:t>
            </a:r>
          </a:p>
          <a:p>
            <a:pPr eaLnBrk="1" hangingPunct="1"/>
            <a:r>
              <a:rPr lang="en-US" altLang="en-US" sz="1400" smtClean="0"/>
              <a:t>Leah Tharpe</a:t>
            </a:r>
          </a:p>
          <a:p>
            <a:pPr eaLnBrk="1" hangingPunct="1"/>
            <a:r>
              <a:rPr lang="en-US" altLang="en-US" sz="1400" smtClean="0"/>
              <a:t>Michael Jorgensen. Congratulations to you all.</a:t>
            </a:r>
            <a:r>
              <a:rPr lang="en-US" altLang="en-US" sz="1400" b="1" smtClean="0"/>
              <a:t> </a:t>
            </a:r>
          </a:p>
          <a:p>
            <a:pPr eaLnBrk="1" hangingPunct="1"/>
            <a:r>
              <a:rPr lang="en-US" altLang="en-US" sz="1400" b="1" smtClean="0"/>
              <a:t>Highest Honors (summa cum laude):</a:t>
            </a:r>
          </a:p>
          <a:p>
            <a:pPr eaLnBrk="1" hangingPunct="1"/>
            <a:r>
              <a:rPr lang="en-US" altLang="en-US" sz="1400" smtClean="0"/>
              <a:t>Christian Sahner</a:t>
            </a:r>
          </a:p>
          <a:p>
            <a:pPr eaLnBrk="1" hangingPunct="1"/>
            <a:r>
              <a:rPr lang="en-US" altLang="en-US" sz="1400" smtClean="0"/>
              <a:t>Christina McMillan</a:t>
            </a:r>
          </a:p>
          <a:p>
            <a:pPr eaLnBrk="1" hangingPunct="1"/>
            <a:r>
              <a:rPr lang="en-US" altLang="en-US" sz="1400" smtClean="0"/>
              <a:t>Katherine Holmgren. Congratulations to you all.</a:t>
            </a:r>
            <a:endParaRPr lang="en-US" altLang="en-US" smtClean="0"/>
          </a:p>
          <a:p>
            <a:pPr eaLnBrk="1" hangingPunct="1"/>
            <a:r>
              <a:rPr lang="en-US" altLang="en-US" smtClean="0"/>
              <a:t>We’ve arrived at the end of our Class Day celebration. Will </a:t>
            </a:r>
            <a:r>
              <a:rPr lang="en-US" altLang="en-US" b="1" smtClean="0"/>
              <a:t>all</a:t>
            </a:r>
            <a:r>
              <a:rPr lang="en-US" altLang="en-US" smtClean="0"/>
              <a:t> our graduating seniors please stand? Please join me in saluting them once more. It has been our great pleasure to have you with us for the last four years, and we wish you all the best in the years ahead. </a:t>
            </a:r>
          </a:p>
        </p:txBody>
      </p:sp>
    </p:spTree>
    <p:extLst>
      <p:ext uri="{BB962C8B-B14F-4D97-AF65-F5344CB8AC3E}">
        <p14:creationId xmlns:p14="http://schemas.microsoft.com/office/powerpoint/2010/main" val="183167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C8BFE40-E5EB-4BAE-A55E-D224D2D0685B}" type="slidenum">
              <a:rPr lang="en-US" altLang="en-US" smtClean="0"/>
              <a:pPr algn="r" eaLnBrk="1" hangingPunct="1">
                <a:spcBef>
                  <a:spcPct val="0"/>
                </a:spcBef>
              </a:pPr>
              <a:t>4</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75943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7F37944-D5AF-486F-B00A-E18B79C25E13}" type="slidenum">
              <a:rPr lang="en-US" altLang="en-US" smtClean="0"/>
              <a:pPr algn="r" eaLnBrk="1" hangingPunct="1">
                <a:spcBef>
                  <a:spcPct val="0"/>
                </a:spcBef>
              </a:pPr>
              <a:t>5</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241086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A8732A8-D462-4D19-9F4B-7AE42D105F15}" type="slidenum">
              <a:rPr lang="en-US" altLang="en-US" smtClean="0"/>
              <a:pPr algn="r" eaLnBrk="1" hangingPunct="1">
                <a:spcBef>
                  <a:spcPct val="0"/>
                </a:spcBef>
              </a:pPr>
              <a:t>6</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326517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5867798-B267-41E6-BF1C-B9C020BE77D7}" type="slidenum">
              <a:rPr lang="en-US" altLang="en-US" smtClean="0"/>
              <a:pPr algn="r" eaLnBrk="1" hangingPunct="1">
                <a:spcBef>
                  <a:spcPct val="0"/>
                </a:spcBef>
              </a:pPr>
              <a:t>7</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51639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D96C6C8-026B-4991-B094-64AE38F22259}" type="slidenum">
              <a:rPr lang="en-US" altLang="en-US" smtClean="0"/>
              <a:pPr algn="r" eaLnBrk="1" hangingPunct="1">
                <a:spcBef>
                  <a:spcPct val="0"/>
                </a:spcBef>
              </a:pPr>
              <a:t>8</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196844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42950" indent="-285750" algn="l" eaLnBrk="0" hangingPunct="0">
              <a:spcBef>
                <a:spcPct val="30000"/>
              </a:spcBef>
              <a:defRPr sz="1200">
                <a:solidFill>
                  <a:schemeClr val="tx1"/>
                </a:solidFill>
                <a:latin typeface="Arial" charset="0"/>
                <a:cs typeface="Arial" charset="0"/>
              </a:defRPr>
            </a:lvl2pPr>
            <a:lvl3pPr marL="1143000" indent="-228600" algn="l" eaLnBrk="0" hangingPunct="0">
              <a:spcBef>
                <a:spcPct val="30000"/>
              </a:spcBef>
              <a:defRPr sz="1200">
                <a:solidFill>
                  <a:schemeClr val="tx1"/>
                </a:solidFill>
                <a:latin typeface="Arial" charset="0"/>
                <a:cs typeface="Arial" charset="0"/>
              </a:defRPr>
            </a:lvl3pPr>
            <a:lvl4pPr marL="1600200" indent="-228600" algn="l" eaLnBrk="0" hangingPunct="0">
              <a:spcBef>
                <a:spcPct val="30000"/>
              </a:spcBef>
              <a:defRPr sz="1200">
                <a:solidFill>
                  <a:schemeClr val="tx1"/>
                </a:solidFill>
                <a:latin typeface="Arial" charset="0"/>
                <a:cs typeface="Arial" charset="0"/>
              </a:defRPr>
            </a:lvl4pPr>
            <a:lvl5pPr marL="2057400" indent="-228600" algn="l"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C32DE0F-8450-4FE5-AEB4-B6498F755951}" type="slidenum">
              <a:rPr lang="en-US" altLang="en-US" smtClean="0"/>
              <a:pPr algn="r" eaLnBrk="1" hangingPunct="1">
                <a:spcBef>
                  <a:spcPct val="0"/>
                </a:spcBef>
              </a:pPr>
              <a:t>9</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[NAME/TITLE]</a:t>
            </a:r>
          </a:p>
        </p:txBody>
      </p:sp>
    </p:spTree>
    <p:extLst>
      <p:ext uri="{BB962C8B-B14F-4D97-AF65-F5344CB8AC3E}">
        <p14:creationId xmlns:p14="http://schemas.microsoft.com/office/powerpoint/2010/main" val="248042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0F7F32-BE70-4747-899C-BB47C45D15BB}" type="slidenum">
              <a:rPr lang="en-US"/>
              <a:pPr>
                <a:defRPr/>
              </a:pPr>
              <a:t>‹#›</a:t>
            </a:fld>
            <a:endParaRPr lang="en-US"/>
          </a:p>
        </p:txBody>
      </p:sp>
    </p:spTree>
    <p:extLst>
      <p:ext uri="{BB962C8B-B14F-4D97-AF65-F5344CB8AC3E}">
        <p14:creationId xmlns:p14="http://schemas.microsoft.com/office/powerpoint/2010/main" val="257828560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1DBB81-EF9D-4155-936A-BB7E66D8E071}" type="slidenum">
              <a:rPr lang="en-US"/>
              <a:pPr>
                <a:defRPr/>
              </a:pPr>
              <a:t>‹#›</a:t>
            </a:fld>
            <a:endParaRPr lang="en-US"/>
          </a:p>
        </p:txBody>
      </p:sp>
    </p:spTree>
    <p:extLst>
      <p:ext uri="{BB962C8B-B14F-4D97-AF65-F5344CB8AC3E}">
        <p14:creationId xmlns:p14="http://schemas.microsoft.com/office/powerpoint/2010/main" val="218951759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283584-B838-4E42-8B57-229CA1FC1737}" type="slidenum">
              <a:rPr lang="en-US"/>
              <a:pPr>
                <a:defRPr/>
              </a:pPr>
              <a:t>‹#›</a:t>
            </a:fld>
            <a:endParaRPr lang="en-US"/>
          </a:p>
        </p:txBody>
      </p:sp>
    </p:spTree>
    <p:extLst>
      <p:ext uri="{BB962C8B-B14F-4D97-AF65-F5344CB8AC3E}">
        <p14:creationId xmlns:p14="http://schemas.microsoft.com/office/powerpoint/2010/main" val="201007657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A9F881-A2D5-40F8-8C09-6C6FAEFF375B}" type="slidenum">
              <a:rPr lang="en-US"/>
              <a:pPr>
                <a:defRPr/>
              </a:pPr>
              <a:t>‹#›</a:t>
            </a:fld>
            <a:endParaRPr lang="en-US"/>
          </a:p>
        </p:txBody>
      </p:sp>
    </p:spTree>
    <p:extLst>
      <p:ext uri="{BB962C8B-B14F-4D97-AF65-F5344CB8AC3E}">
        <p14:creationId xmlns:p14="http://schemas.microsoft.com/office/powerpoint/2010/main" val="8557652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42C98C-ACBA-49C0-927A-0EDA7EC708A9}" type="slidenum">
              <a:rPr lang="en-US"/>
              <a:pPr>
                <a:defRPr/>
              </a:pPr>
              <a:t>‹#›</a:t>
            </a:fld>
            <a:endParaRPr lang="en-US"/>
          </a:p>
        </p:txBody>
      </p:sp>
    </p:spTree>
    <p:extLst>
      <p:ext uri="{BB962C8B-B14F-4D97-AF65-F5344CB8AC3E}">
        <p14:creationId xmlns:p14="http://schemas.microsoft.com/office/powerpoint/2010/main" val="53437650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35E392-A63E-4441-8D9E-B8EFF63202E9}" type="slidenum">
              <a:rPr lang="en-US"/>
              <a:pPr>
                <a:defRPr/>
              </a:pPr>
              <a:t>‹#›</a:t>
            </a:fld>
            <a:endParaRPr lang="en-US"/>
          </a:p>
        </p:txBody>
      </p:sp>
    </p:spTree>
    <p:extLst>
      <p:ext uri="{BB962C8B-B14F-4D97-AF65-F5344CB8AC3E}">
        <p14:creationId xmlns:p14="http://schemas.microsoft.com/office/powerpoint/2010/main" val="6273431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29F07A-3C4D-4A12-9215-49805963982A}" type="slidenum">
              <a:rPr lang="en-US"/>
              <a:pPr>
                <a:defRPr/>
              </a:pPr>
              <a:t>‹#›</a:t>
            </a:fld>
            <a:endParaRPr lang="en-US"/>
          </a:p>
        </p:txBody>
      </p:sp>
    </p:spTree>
    <p:extLst>
      <p:ext uri="{BB962C8B-B14F-4D97-AF65-F5344CB8AC3E}">
        <p14:creationId xmlns:p14="http://schemas.microsoft.com/office/powerpoint/2010/main" val="232282586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671B8C-B931-46F9-9C32-D25CF68E32FF}" type="slidenum">
              <a:rPr lang="en-US"/>
              <a:pPr>
                <a:defRPr/>
              </a:pPr>
              <a:t>‹#›</a:t>
            </a:fld>
            <a:endParaRPr lang="en-US"/>
          </a:p>
        </p:txBody>
      </p:sp>
    </p:spTree>
    <p:extLst>
      <p:ext uri="{BB962C8B-B14F-4D97-AF65-F5344CB8AC3E}">
        <p14:creationId xmlns:p14="http://schemas.microsoft.com/office/powerpoint/2010/main" val="289029380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3ADB46-972C-44AF-A10F-B22E2DCD2413}" type="slidenum">
              <a:rPr lang="en-US"/>
              <a:pPr>
                <a:defRPr/>
              </a:pPr>
              <a:t>‹#›</a:t>
            </a:fld>
            <a:endParaRPr lang="en-US"/>
          </a:p>
        </p:txBody>
      </p:sp>
    </p:spTree>
    <p:extLst>
      <p:ext uri="{BB962C8B-B14F-4D97-AF65-F5344CB8AC3E}">
        <p14:creationId xmlns:p14="http://schemas.microsoft.com/office/powerpoint/2010/main" val="235629393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DC8F2A-1A0A-464B-8A3B-372F3554F0E9}" type="slidenum">
              <a:rPr lang="en-US"/>
              <a:pPr>
                <a:defRPr/>
              </a:pPr>
              <a:t>‹#›</a:t>
            </a:fld>
            <a:endParaRPr lang="en-US"/>
          </a:p>
        </p:txBody>
      </p:sp>
    </p:spTree>
    <p:extLst>
      <p:ext uri="{BB962C8B-B14F-4D97-AF65-F5344CB8AC3E}">
        <p14:creationId xmlns:p14="http://schemas.microsoft.com/office/powerpoint/2010/main" val="110986873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B3A689-C5C6-44E1-B9C9-B3E572C9F1E9}" type="slidenum">
              <a:rPr lang="en-US"/>
              <a:pPr>
                <a:defRPr/>
              </a:pPr>
              <a:t>‹#›</a:t>
            </a:fld>
            <a:endParaRPr lang="en-US"/>
          </a:p>
        </p:txBody>
      </p:sp>
    </p:spTree>
    <p:extLst>
      <p:ext uri="{BB962C8B-B14F-4D97-AF65-F5344CB8AC3E}">
        <p14:creationId xmlns:p14="http://schemas.microsoft.com/office/powerpoint/2010/main" val="4464152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AF0CC0B-E699-4FA0-9D44-59C67EB9BD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7227" b="28418"/>
          <a:stretch/>
        </p:blipFill>
        <p:spPr>
          <a:xfrm>
            <a:off x="1143000" y="294968"/>
            <a:ext cx="6400800" cy="2839064"/>
          </a:xfrm>
          <a:prstGeom prst="rect">
            <a:avLst/>
          </a:prstGeom>
        </p:spPr>
      </p:pic>
      <p:sp>
        <p:nvSpPr>
          <p:cNvPr id="2050" name="Rectangle 2"/>
          <p:cNvSpPr>
            <a:spLocks noChangeArrowheads="1"/>
          </p:cNvSpPr>
          <p:nvPr/>
        </p:nvSpPr>
        <p:spPr bwMode="auto">
          <a:xfrm>
            <a:off x="609600" y="454977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0" dirty="0" smtClean="0">
                <a:solidFill>
                  <a:srgbClr val="FF6600"/>
                </a:solidFill>
                <a:latin typeface="Frutiger LT Std 55 Roman" pitchFamily="34" charset="0"/>
              </a:rPr>
              <a:t>Class </a:t>
            </a:r>
            <a:r>
              <a:rPr lang="en-US" altLang="en-US" sz="8000" dirty="0">
                <a:solidFill>
                  <a:srgbClr val="FF6600"/>
                </a:solidFill>
                <a:latin typeface="Frutiger LT Std 55 Roman" pitchFamily="34" charset="0"/>
              </a:rPr>
              <a:t>of </a:t>
            </a:r>
            <a:r>
              <a:rPr lang="en-US" altLang="en-US" sz="8000" dirty="0" smtClean="0">
                <a:solidFill>
                  <a:srgbClr val="FF6600"/>
                </a:solidFill>
                <a:latin typeface="Frutiger LT Std 55 Roman" pitchFamily="34" charset="0"/>
              </a:rPr>
              <a:t>2015!</a:t>
            </a:r>
            <a:endParaRPr lang="en-US" altLang="en-US" sz="8000" dirty="0">
              <a:solidFill>
                <a:srgbClr val="FF6600"/>
              </a:solidFill>
              <a:latin typeface="Frutiger LT Std 55 Roman" pitchFamily="34" charset="0"/>
            </a:endParaRPr>
          </a:p>
        </p:txBody>
      </p:sp>
      <p:sp>
        <p:nvSpPr>
          <p:cNvPr id="10" name="Rectangle 2"/>
          <p:cNvSpPr>
            <a:spLocks noChangeArrowheads="1"/>
          </p:cNvSpPr>
          <p:nvPr/>
        </p:nvSpPr>
        <p:spPr bwMode="auto">
          <a:xfrm>
            <a:off x="743639" y="30797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5400" dirty="0" smtClean="0">
                <a:solidFill>
                  <a:srgbClr val="FF6600"/>
                </a:solidFill>
                <a:latin typeface="Frutiger LT Std 55 Roman" pitchFamily="34" charset="0"/>
              </a:rPr>
              <a:t>Congratulations</a:t>
            </a:r>
            <a:endParaRPr lang="en-US" altLang="en-US" sz="5400" dirty="0">
              <a:solidFill>
                <a:srgbClr val="FF6600"/>
              </a:solidFill>
              <a:latin typeface="Frutiger LT Std 55 Roman"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p:cNvSpPr txBox="1">
            <a:spLocks noChangeArrowheads="1"/>
          </p:cNvSpPr>
          <p:nvPr/>
        </p:nvSpPr>
        <p:spPr bwMode="auto">
          <a:xfrm>
            <a:off x="36871" y="57912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Hoi Lam Helen Wong, </a:t>
            </a:r>
            <a:br>
              <a:rPr lang="en-US" altLang="en-US" sz="1800" dirty="0" smtClean="0">
                <a:solidFill>
                  <a:schemeClr val="bg1"/>
                </a:solidFill>
              </a:rPr>
            </a:br>
            <a:r>
              <a:rPr lang="en-US" altLang="en-US" sz="1800" dirty="0" smtClean="0">
                <a:solidFill>
                  <a:schemeClr val="bg1"/>
                </a:solidFill>
              </a:rPr>
              <a:t>“Akhenaten and Two Daughters:</a:t>
            </a:r>
            <a:br>
              <a:rPr lang="en-US" altLang="en-US" sz="1800" dirty="0" smtClean="0">
                <a:solidFill>
                  <a:schemeClr val="bg1"/>
                </a:solidFill>
              </a:rPr>
            </a:br>
            <a:r>
              <a:rPr lang="en-US" altLang="en-US" sz="1800" dirty="0" smtClean="0">
                <a:solidFill>
                  <a:schemeClr val="bg1"/>
                </a:solidFill>
              </a:rPr>
              <a:t>A Fragment of an </a:t>
            </a:r>
            <a:r>
              <a:rPr lang="en-US" altLang="en-US" sz="1800" dirty="0">
                <a:solidFill>
                  <a:schemeClr val="bg1"/>
                </a:solidFill>
              </a:rPr>
              <a:t>A</a:t>
            </a:r>
            <a:r>
              <a:rPr lang="en-US" altLang="en-US" sz="1800" dirty="0" smtClean="0">
                <a:solidFill>
                  <a:schemeClr val="bg1"/>
                </a:solidFill>
              </a:rPr>
              <a:t>marna Period Column in the Princeton University Art Museum”</a:t>
            </a:r>
            <a:endParaRPr lang="en-US" altLang="en-US" sz="1800" dirty="0">
              <a:solidFill>
                <a:schemeClr val="bg1"/>
              </a:solidFill>
            </a:endParaRPr>
          </a:p>
        </p:txBody>
      </p:sp>
      <p:pic>
        <p:nvPicPr>
          <p:cNvPr id="4" name="Picture 3" descr="C:\Users\user\Documents\Thesis\Image achrive\museum image\IMG_1727.JPG"/>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429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113917" y="2971800"/>
            <a:ext cx="291457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30000"/>
              </a:spcBef>
              <a:buFontTx/>
              <a:buNone/>
            </a:pPr>
            <a:r>
              <a:rPr lang="en-US" altLang="en-US" sz="4400" dirty="0">
                <a:solidFill>
                  <a:srgbClr val="FF6600"/>
                </a:solidFill>
                <a:latin typeface="Frutiger LT Std 55 Roman" pitchFamily="34" charset="0"/>
              </a:rPr>
              <a:t>Program 2</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7"/>
          <p:cNvSpPr txBox="1">
            <a:spLocks noChangeArrowheads="1"/>
          </p:cNvSpPr>
          <p:nvPr/>
        </p:nvSpPr>
        <p:spPr bwMode="auto">
          <a:xfrm>
            <a:off x="0" y="62595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Margaret Ann </a:t>
            </a:r>
            <a:r>
              <a:rPr lang="en-US" altLang="en-US" sz="1800" dirty="0" err="1" smtClean="0">
                <a:solidFill>
                  <a:schemeClr val="bg1"/>
                </a:solidFill>
              </a:rPr>
              <a:t>Craycraft</a:t>
            </a:r>
            <a:r>
              <a:rPr lang="en-US" altLang="en-US" sz="1800" dirty="0" smtClean="0">
                <a:solidFill>
                  <a:schemeClr val="bg1"/>
                </a:solidFill>
              </a:rPr>
              <a:t>, “Labor Against Waste”</a:t>
            </a:r>
            <a:endParaRPr lang="en-US" altLang="en-US" sz="18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71616"/>
          </a:xfrm>
          <a:prstGeom prst="rect">
            <a:avLst/>
          </a:prstGeom>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0" y="61833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April S. Lee, “an exhibition”</a:t>
            </a:r>
            <a:endParaRPr lang="en-US" altLang="en-US" sz="18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993893"/>
          </a:xfrm>
          <a:prstGeom prst="rect">
            <a:avLst/>
          </a:prstGeom>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7"/>
          <p:cNvSpPr txBox="1">
            <a:spLocks noChangeArrowheads="1"/>
          </p:cNvSpPr>
          <p:nvPr/>
        </p:nvSpPr>
        <p:spPr bwMode="auto">
          <a:xfrm>
            <a:off x="0" y="358140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err="1" smtClean="0">
                <a:solidFill>
                  <a:schemeClr val="bg1"/>
                </a:solidFill>
              </a:rPr>
              <a:t>Kemy</a:t>
            </a:r>
            <a:r>
              <a:rPr lang="en-US" altLang="en-US" sz="1800" dirty="0" smtClean="0">
                <a:solidFill>
                  <a:schemeClr val="bg1"/>
                </a:solidFill>
              </a:rPr>
              <a:t> </a:t>
            </a:r>
            <a:r>
              <a:rPr lang="en-US" altLang="en-US" sz="1800" dirty="0" err="1" smtClean="0">
                <a:solidFill>
                  <a:schemeClr val="bg1"/>
                </a:solidFill>
              </a:rPr>
              <a:t>Chuxia</a:t>
            </a:r>
            <a:r>
              <a:rPr lang="en-US" altLang="en-US" sz="1800" dirty="0" smtClean="0">
                <a:solidFill>
                  <a:schemeClr val="bg1"/>
                </a:solidFill>
              </a:rPr>
              <a:t> Lin, “Disorientations”</a:t>
            </a:r>
            <a:endParaRPr lang="en-US" altLang="en-US" sz="180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6383" y="-9145"/>
            <a:ext cx="4565920" cy="6867145"/>
          </a:xfrm>
          <a:prstGeom prst="rect">
            <a:avLst/>
          </a:prstGeom>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
          <p:cNvSpPr txBox="1">
            <a:spLocks noChangeArrowheads="1"/>
          </p:cNvSpPr>
          <p:nvPr/>
        </p:nvSpPr>
        <p:spPr bwMode="auto">
          <a:xfrm>
            <a:off x="4953000" y="2895600"/>
            <a:ext cx="419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Kai Alexander Song-Nichols,  </a:t>
            </a:r>
            <a:br>
              <a:rPr lang="en-US" altLang="en-US" sz="1800" dirty="0" smtClean="0">
                <a:solidFill>
                  <a:schemeClr val="bg1"/>
                </a:solidFill>
              </a:rPr>
            </a:br>
            <a:r>
              <a:rPr lang="en-US" altLang="en-US" sz="1800" dirty="0" smtClean="0">
                <a:solidFill>
                  <a:schemeClr val="bg1"/>
                </a:solidFill>
              </a:rPr>
              <a:t>“All My Things are Hymns”</a:t>
            </a:r>
            <a:endParaRPr lang="en-US" altLang="en-US" sz="1800" dirty="0">
              <a:solidFill>
                <a:schemeClr val="bg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32898" y="1371939"/>
            <a:ext cx="6995836" cy="4099560"/>
          </a:xfrm>
          <a:prstGeom prst="rect">
            <a:avLst/>
          </a:prstGeom>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1771" y="3581400"/>
            <a:ext cx="4552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Amber Symone Stewart,  “Black Balance”</a:t>
            </a:r>
            <a:endParaRPr lang="en-US" altLang="en-US" sz="18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2293"/>
            <a:ext cx="4419600" cy="6880294"/>
          </a:xfrm>
          <a:prstGeom prst="rect">
            <a:avLst/>
          </a:prstGeom>
        </p:spPr>
      </p:pic>
    </p:spTree>
    <p:extLst>
      <p:ext uri="{BB962C8B-B14F-4D97-AF65-F5344CB8AC3E}">
        <p14:creationId xmlns:p14="http://schemas.microsoft.com/office/powerpoint/2010/main" val="77218098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28600" y="6059488"/>
            <a:ext cx="876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Christopher </a:t>
            </a:r>
            <a:r>
              <a:rPr lang="en-US" altLang="en-US" sz="1800" dirty="0" err="1" smtClean="0">
                <a:solidFill>
                  <a:schemeClr val="bg1"/>
                </a:solidFill>
              </a:rPr>
              <a:t>Bogle</a:t>
            </a:r>
            <a:r>
              <a:rPr lang="en-US" altLang="en-US" sz="1800" dirty="0" smtClean="0">
                <a:solidFill>
                  <a:schemeClr val="bg1"/>
                </a:solidFill>
              </a:rPr>
              <a:t> Webb St. John,  “BENCH”</a:t>
            </a:r>
            <a:endParaRPr lang="en-US" altLang="en-US" sz="18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958" y="37011"/>
            <a:ext cx="5429250" cy="5619750"/>
          </a:xfrm>
          <a:prstGeom prst="rect">
            <a:avLst/>
          </a:prstGeom>
        </p:spPr>
      </p:pic>
    </p:spTree>
    <p:extLst>
      <p:ext uri="{BB962C8B-B14F-4D97-AF65-F5344CB8AC3E}">
        <p14:creationId xmlns:p14="http://schemas.microsoft.com/office/powerpoint/2010/main" val="254856112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28600" y="6059488"/>
            <a:ext cx="876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Melanie Cherie </a:t>
            </a:r>
            <a:r>
              <a:rPr lang="en-US" altLang="en-US" sz="1800" dirty="0" err="1" smtClean="0">
                <a:solidFill>
                  <a:schemeClr val="bg1"/>
                </a:solidFill>
              </a:rPr>
              <a:t>Szemis</a:t>
            </a:r>
            <a:r>
              <a:rPr lang="en-US" altLang="en-US" sz="1800" dirty="0" smtClean="0">
                <a:solidFill>
                  <a:schemeClr val="bg1"/>
                </a:solidFill>
              </a:rPr>
              <a:t>,  “I’m Not Sure How I Got Here”</a:t>
            </a:r>
            <a:endParaRPr lang="en-US" altLang="en-US" sz="1800" dirty="0">
              <a:solidFill>
                <a:schemeClr val="bg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153" b="7447"/>
          <a:stretch/>
        </p:blipFill>
        <p:spPr>
          <a:xfrm>
            <a:off x="452437" y="304800"/>
            <a:ext cx="8239125" cy="5341031"/>
          </a:xfrm>
          <a:prstGeom prst="rect">
            <a:avLst/>
          </a:prstGeom>
        </p:spPr>
      </p:pic>
    </p:spTree>
    <p:extLst>
      <p:ext uri="{BB962C8B-B14F-4D97-AF65-F5344CB8AC3E}">
        <p14:creationId xmlns:p14="http://schemas.microsoft.com/office/powerpoint/2010/main" val="39542073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2971800"/>
            <a:ext cx="914400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30000"/>
              </a:spcBef>
              <a:buFontTx/>
              <a:buNone/>
            </a:pPr>
            <a:r>
              <a:rPr lang="en-US" altLang="en-US" sz="4400" dirty="0">
                <a:solidFill>
                  <a:srgbClr val="FF6600"/>
                </a:solidFill>
                <a:latin typeface="Frutiger LT Std 55 Roman" pitchFamily="34" charset="0"/>
              </a:rPr>
              <a:t>Certificates in Other</a:t>
            </a:r>
          </a:p>
          <a:p>
            <a:pPr algn="ctr" eaLnBrk="1" hangingPunct="1">
              <a:spcBef>
                <a:spcPct val="30000"/>
              </a:spcBef>
              <a:buFontTx/>
              <a:buNone/>
            </a:pPr>
            <a:r>
              <a:rPr lang="en-US" altLang="en-US" sz="4400" dirty="0">
                <a:solidFill>
                  <a:srgbClr val="FF6600"/>
                </a:solidFill>
                <a:latin typeface="Frutiger LT Std 55 Roman" pitchFamily="34" charset="0"/>
              </a:rPr>
              <a:t>Departments &amp; Programs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
          <p:cNvSpPr txBox="1">
            <a:spLocks noChangeArrowheads="1"/>
          </p:cNvSpPr>
          <p:nvPr/>
        </p:nvSpPr>
        <p:spPr bwMode="auto">
          <a:xfrm>
            <a:off x="0" y="61356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err="1" smtClean="0">
                <a:solidFill>
                  <a:schemeClr val="bg1"/>
                </a:solidFill>
              </a:rPr>
              <a:t>Phway</a:t>
            </a:r>
            <a:r>
              <a:rPr lang="en-US" altLang="en-US" sz="1800" dirty="0" smtClean="0">
                <a:solidFill>
                  <a:schemeClr val="bg1"/>
                </a:solidFill>
              </a:rPr>
              <a:t> Su Aye, </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“Yangon’s Heritage: Between Nostalgia and Critique”</a:t>
            </a:r>
            <a:endParaRPr lang="en-US" altLang="en-US" sz="18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0"/>
            <a:ext cx="8046720" cy="6035040"/>
          </a:xfrm>
          <a:prstGeom prst="rect">
            <a:avLst/>
          </a:prstGeom>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29718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800" dirty="0">
                <a:solidFill>
                  <a:srgbClr val="FF6600"/>
                </a:solidFill>
                <a:latin typeface="Frutiger LT Std 55 Roman" pitchFamily="34" charset="0"/>
              </a:rPr>
              <a:t>Awards, Prizes, </a:t>
            </a:r>
            <a:br>
              <a:rPr lang="en-US" altLang="en-US" sz="4800" dirty="0">
                <a:solidFill>
                  <a:srgbClr val="FF6600"/>
                </a:solidFill>
                <a:latin typeface="Frutiger LT Std 55 Roman" pitchFamily="34" charset="0"/>
              </a:rPr>
            </a:br>
            <a:r>
              <a:rPr lang="en-US" altLang="en-US" sz="4800" dirty="0">
                <a:solidFill>
                  <a:srgbClr val="FF6600"/>
                </a:solidFill>
                <a:latin typeface="Frutiger LT Std 55 Roman" pitchFamily="34" charset="0"/>
              </a:rPr>
              <a:t>and Certificates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565525" y="30591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2000"/>
          </a:p>
        </p:txBody>
      </p:sp>
      <p:sp>
        <p:nvSpPr>
          <p:cNvPr id="30723" name="Text Box 3"/>
          <p:cNvSpPr txBox="1">
            <a:spLocks noChangeArrowheads="1"/>
          </p:cNvSpPr>
          <p:nvPr/>
        </p:nvSpPr>
        <p:spPr bwMode="auto">
          <a:xfrm>
            <a:off x="0" y="2514600"/>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400" dirty="0">
                <a:solidFill>
                  <a:srgbClr val="FF6600"/>
                </a:solidFill>
                <a:latin typeface="Frutiger LT Std 55 Roman" pitchFamily="34" charset="0"/>
              </a:rPr>
              <a:t>The </a:t>
            </a:r>
            <a:br>
              <a:rPr lang="en-US" altLang="en-US" sz="4400" dirty="0">
                <a:solidFill>
                  <a:srgbClr val="FF6600"/>
                </a:solidFill>
                <a:latin typeface="Frutiger LT Std 55 Roman" pitchFamily="34" charset="0"/>
              </a:rPr>
            </a:br>
            <a:r>
              <a:rPr lang="en-US" altLang="en-US" sz="4400" dirty="0">
                <a:solidFill>
                  <a:srgbClr val="FF6600"/>
                </a:solidFill>
                <a:latin typeface="Frutiger LT Std 55 Roman" pitchFamily="34" charset="0"/>
              </a:rPr>
              <a:t>Herbert L. Lucas </a:t>
            </a:r>
            <a:r>
              <a:rPr lang="en-US" altLang="en-US" sz="4400" dirty="0" smtClean="0">
                <a:solidFill>
                  <a:srgbClr val="FF6600"/>
                </a:solidFill>
                <a:latin typeface="Frutiger LT Std 55 Roman" pitchFamily="34" charset="0"/>
              </a:rPr>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Award </a:t>
            </a:r>
            <a:r>
              <a:rPr lang="en-US" altLang="en-US" sz="4400" dirty="0">
                <a:solidFill>
                  <a:srgbClr val="FF6600"/>
                </a:solidFill>
                <a:latin typeface="Frutiger LT Std 55 Roman" pitchFamily="34" charset="0"/>
              </a:rPr>
              <a:t>in Visual Arts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1771" y="3581400"/>
            <a:ext cx="4552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Amber Symone Stewart,  “Black Balance”</a:t>
            </a:r>
            <a:endParaRPr lang="en-US" altLang="en-US" sz="18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2293"/>
            <a:ext cx="4419600" cy="6880294"/>
          </a:xfrm>
          <a:prstGeom prst="rect">
            <a:avLst/>
          </a:prstGeom>
        </p:spPr>
      </p:pic>
    </p:spTree>
    <p:extLst>
      <p:ext uri="{BB962C8B-B14F-4D97-AF65-F5344CB8AC3E}">
        <p14:creationId xmlns:p14="http://schemas.microsoft.com/office/powerpoint/2010/main" val="367962818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7"/>
          <p:cNvSpPr txBox="1">
            <a:spLocks noChangeArrowheads="1"/>
          </p:cNvSpPr>
          <p:nvPr/>
        </p:nvSpPr>
        <p:spPr bwMode="auto">
          <a:xfrm>
            <a:off x="0" y="61833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April S. Lee, “an exhibition”</a:t>
            </a:r>
            <a:endParaRPr lang="en-US" altLang="en-US" sz="18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993893"/>
          </a:xfrm>
          <a:prstGeom prst="rect">
            <a:avLst/>
          </a:prstGeom>
        </p:spPr>
      </p:pic>
    </p:spTree>
    <p:extLst>
      <p:ext uri="{BB962C8B-B14F-4D97-AF65-F5344CB8AC3E}">
        <p14:creationId xmlns:p14="http://schemas.microsoft.com/office/powerpoint/2010/main" val="224024719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1923633"/>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400" dirty="0">
                <a:solidFill>
                  <a:srgbClr val="FF6600"/>
                </a:solidFill>
                <a:latin typeface="Frutiger LT Std 55 Roman" pitchFamily="34" charset="0"/>
              </a:rPr>
              <a:t>The </a:t>
            </a:r>
            <a:br>
              <a:rPr lang="en-US" altLang="en-US" sz="4400" dirty="0">
                <a:solidFill>
                  <a:srgbClr val="FF6600"/>
                </a:solidFill>
                <a:latin typeface="Frutiger LT Std 55 Roman" pitchFamily="34" charset="0"/>
              </a:rPr>
            </a:br>
            <a:r>
              <a:rPr lang="en-US" altLang="en-US" sz="4400" dirty="0">
                <a:solidFill>
                  <a:srgbClr val="FF6600"/>
                </a:solidFill>
                <a:latin typeface="Frutiger LT Std 55 Roman" pitchFamily="34" charset="0"/>
              </a:rPr>
              <a:t>Grace May Tilton </a:t>
            </a:r>
            <a:r>
              <a:rPr lang="en-US" altLang="en-US" sz="4400" dirty="0" smtClean="0">
                <a:solidFill>
                  <a:srgbClr val="FF6600"/>
                </a:solidFill>
                <a:latin typeface="Frutiger LT Std 55 Roman" pitchFamily="34" charset="0"/>
              </a:rPr>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Prize </a:t>
            </a:r>
            <a:r>
              <a:rPr lang="en-US" altLang="en-US" sz="4400" dirty="0">
                <a:solidFill>
                  <a:srgbClr val="FF6600"/>
                </a:solidFill>
                <a:latin typeface="Frutiger LT Std 55 Roman" pitchFamily="34" charset="0"/>
              </a:rPr>
              <a:t>in Fine Arts</a:t>
            </a:r>
          </a:p>
          <a:p>
            <a:pPr algn="ctr" eaLnBrk="1" hangingPunct="1">
              <a:spcBef>
                <a:spcPct val="0"/>
              </a:spcBef>
              <a:buFontTx/>
              <a:buNone/>
            </a:pPr>
            <a:endParaRPr lang="en-US" altLang="en-US" sz="4400" dirty="0">
              <a:solidFill>
                <a:srgbClr val="FF6600"/>
              </a:solidFill>
              <a:latin typeface="Frutiger LT Std 55 Roman"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8"/>
          <p:cNvSpPr txBox="1">
            <a:spLocks noChangeArrowheads="1"/>
          </p:cNvSpPr>
          <p:nvPr/>
        </p:nvSpPr>
        <p:spPr bwMode="auto">
          <a:xfrm>
            <a:off x="0" y="58674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Elizabeth Hall Rise,</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“Social Surrealism in the 1930s and 1940s:  </a:t>
            </a:r>
            <a:br>
              <a:rPr lang="en-US" altLang="en-US" sz="1800" dirty="0" smtClean="0">
                <a:solidFill>
                  <a:schemeClr val="bg1"/>
                </a:solidFill>
              </a:rPr>
            </a:br>
            <a:r>
              <a:rPr lang="en-US" altLang="en-US" sz="1800" dirty="0" smtClean="0">
                <a:solidFill>
                  <a:schemeClr val="bg1"/>
                </a:solidFill>
              </a:rPr>
              <a:t>Locating Atypical Bodies in the American Scene”</a:t>
            </a:r>
            <a:endParaRPr lang="en-US" altLang="en-US" sz="1800" dirty="0">
              <a:solidFill>
                <a:schemeClr val="bg1"/>
              </a:solidFill>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989"/>
            <a:ext cx="5665788" cy="570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27088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27432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4400" dirty="0">
                <a:solidFill>
                  <a:srgbClr val="FF6600"/>
                </a:solidFill>
                <a:latin typeface="Frutiger LT Std 55 Roman" pitchFamily="34" charset="0"/>
              </a:rPr>
              <a:t>The </a:t>
            </a:r>
            <a:r>
              <a:rPr lang="en-US" altLang="en-US" sz="4400" dirty="0" smtClean="0">
                <a:solidFill>
                  <a:srgbClr val="FF6600"/>
                </a:solidFill>
                <a:latin typeface="Frutiger LT Std 55 Roman" pitchFamily="34" charset="0"/>
              </a:rPr>
              <a:t>Stella and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Rensselaer </a:t>
            </a:r>
            <a:r>
              <a:rPr lang="en-US" altLang="en-US" sz="4400" dirty="0">
                <a:solidFill>
                  <a:srgbClr val="FF6600"/>
                </a:solidFill>
                <a:latin typeface="Frutiger LT Std 55 Roman" pitchFamily="34" charset="0"/>
              </a:rPr>
              <a:t>W. Lee </a:t>
            </a:r>
            <a:r>
              <a:rPr lang="en-US" altLang="en-US" sz="4400" dirty="0" smtClean="0">
                <a:solidFill>
                  <a:srgbClr val="FF6600"/>
                </a:solidFill>
                <a:latin typeface="Frutiger LT Std 55 Roman" pitchFamily="34" charset="0"/>
              </a:rPr>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Prize</a:t>
            </a:r>
            <a:endParaRPr lang="en-US" altLang="en-US" sz="4400" dirty="0">
              <a:solidFill>
                <a:srgbClr val="FF6600"/>
              </a:solidFill>
              <a:latin typeface="Frutiger LT Std 55 Roman"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0" y="61722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Alison Kay </a:t>
            </a:r>
            <a:r>
              <a:rPr lang="en-US" altLang="en-US" sz="1800" dirty="0" err="1" smtClean="0">
                <a:solidFill>
                  <a:schemeClr val="bg1"/>
                </a:solidFill>
              </a:rPr>
              <a:t>Itzkowitz</a:t>
            </a:r>
            <a:r>
              <a:rPr lang="en-US" altLang="en-US" sz="1800" dirty="0" smtClean="0">
                <a:solidFill>
                  <a:schemeClr val="bg1"/>
                </a:solidFill>
              </a:rPr>
              <a:t>,</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“Nature and Artifice in the Arts of Japan”</a:t>
            </a:r>
            <a:endParaRPr lang="en-US" altLang="en-US" sz="1800" dirty="0">
              <a:solidFill>
                <a:schemeClr val="bg1"/>
              </a:solidFill>
            </a:endParaRPr>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7640"/>
            <a:ext cx="7800665"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05415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2743200"/>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None/>
            </a:pPr>
            <a:r>
              <a:rPr lang="en-US" altLang="en-US" sz="4400" dirty="0">
                <a:solidFill>
                  <a:srgbClr val="FF6600"/>
                </a:solidFill>
                <a:latin typeface="Frutiger LT Std 55 Roman" pitchFamily="34" charset="0"/>
              </a:rPr>
              <a:t>The Irma S. Seitz Prize </a:t>
            </a:r>
            <a:r>
              <a:rPr lang="en-US" altLang="en-US" sz="4400" dirty="0" smtClean="0">
                <a:solidFill>
                  <a:srgbClr val="FF6600"/>
                </a:solidFill>
                <a:latin typeface="Frutiger LT Std 55 Roman" pitchFamily="34" charset="0"/>
              </a:rPr>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in </a:t>
            </a:r>
            <a:r>
              <a:rPr lang="en-US" altLang="en-US" sz="4400" dirty="0">
                <a:solidFill>
                  <a:srgbClr val="FF6600"/>
                </a:solidFill>
                <a:latin typeface="Frutiger LT Std 55 Roman" pitchFamily="34" charset="0"/>
              </a:rPr>
              <a:t>the Field of Modern Art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p:cNvSpPr txBox="1">
            <a:spLocks noChangeArrowheads="1"/>
          </p:cNvSpPr>
          <p:nvPr/>
        </p:nvSpPr>
        <p:spPr bwMode="auto">
          <a:xfrm>
            <a:off x="5423106" y="2286000"/>
            <a:ext cx="36991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Yael </a:t>
            </a:r>
            <a:r>
              <a:rPr lang="en-US" altLang="en-US" sz="1800" dirty="0" err="1" smtClean="0">
                <a:solidFill>
                  <a:schemeClr val="bg1"/>
                </a:solidFill>
              </a:rPr>
              <a:t>Wollstein</a:t>
            </a:r>
            <a:r>
              <a:rPr lang="en-US" altLang="en-US" sz="1800" dirty="0" smtClean="0">
                <a:solidFill>
                  <a:schemeClr val="bg1"/>
                </a:solidFill>
              </a:rPr>
              <a:t>, “Maurice Denis: Mythology and Modernity”</a:t>
            </a:r>
            <a:endParaRPr lang="en-US" altLang="en-US" sz="18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4877" cy="6858000"/>
          </a:xfrm>
          <a:prstGeom prst="rect">
            <a:avLst/>
          </a:prstGeom>
        </p:spPr>
      </p:pic>
    </p:spTree>
    <p:extLst>
      <p:ext uri="{BB962C8B-B14F-4D97-AF65-F5344CB8AC3E}">
        <p14:creationId xmlns:p14="http://schemas.microsoft.com/office/powerpoint/2010/main" val="423176377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8"/>
          <p:cNvSpPr txBox="1">
            <a:spLocks noChangeArrowheads="1"/>
          </p:cNvSpPr>
          <p:nvPr/>
        </p:nvSpPr>
        <p:spPr bwMode="auto">
          <a:xfrm>
            <a:off x="0" y="61356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Joseph Thomas </a:t>
            </a:r>
            <a:r>
              <a:rPr lang="en-US" altLang="en-US" sz="1800" dirty="0" err="1" smtClean="0">
                <a:solidFill>
                  <a:schemeClr val="bg1"/>
                </a:solidFill>
              </a:rPr>
              <a:t>Bonura</a:t>
            </a:r>
            <a:r>
              <a:rPr lang="en-US" altLang="en-US" sz="1800" dirty="0" smtClean="0">
                <a:solidFill>
                  <a:schemeClr val="bg1"/>
                </a:solidFill>
              </a:rPr>
              <a:t>, “War Posters:  The Definition, Evolution, and Modernization of American Visual Propaganda”</a:t>
            </a:r>
            <a:endParaRPr lang="en-US" altLang="en-US" sz="1800" dirty="0">
              <a:solidFill>
                <a:schemeClr val="bg1"/>
              </a:solidFill>
            </a:endParaRPr>
          </a:p>
        </p:txBody>
      </p:sp>
      <p:pic>
        <p:nvPicPr>
          <p:cNvPr id="6" name="Content Placeholder 3" descr="2 destroy-this-mad-brute.jpeg"/>
          <p:cNvPicPr>
            <a:picLocks noGrp="1" noChangeAspect="1"/>
          </p:cNvPicPr>
          <p:nvPr/>
        </p:nvPicPr>
        <p:blipFill>
          <a:blip r:embed="rId3" cstate="print"/>
          <a:stretch>
            <a:fillRect/>
          </a:stretch>
        </p:blipFill>
        <p:spPr>
          <a:xfrm>
            <a:off x="457200" y="60061"/>
            <a:ext cx="3814202" cy="5883539"/>
          </a:xfrm>
          <a:prstGeom prst="rect">
            <a:avLst/>
          </a:prstGeom>
        </p:spPr>
      </p:pic>
      <p:pic>
        <p:nvPicPr>
          <p:cNvPr id="7" name="Picture 6" descr="3 lebron_james_vogue_cover.jpg"/>
          <p:cNvPicPr>
            <a:picLocks noChangeAspect="1"/>
          </p:cNvPicPr>
          <p:nvPr/>
        </p:nvPicPr>
        <p:blipFill>
          <a:blip r:embed="rId4" cstate="print"/>
          <a:stretch>
            <a:fillRect/>
          </a:stretch>
        </p:blipFill>
        <p:spPr>
          <a:xfrm>
            <a:off x="4586250" y="60061"/>
            <a:ext cx="4180952" cy="5861865"/>
          </a:xfrm>
          <a:prstGeom prst="rect">
            <a:avLst/>
          </a:prstGeom>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27432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None/>
            </a:pPr>
            <a:r>
              <a:rPr lang="en-US" altLang="en-US" sz="4400" dirty="0">
                <a:solidFill>
                  <a:srgbClr val="FF6600"/>
                </a:solidFill>
                <a:latin typeface="Frutiger LT Std 55 Roman" pitchFamily="34" charset="0"/>
              </a:rPr>
              <a:t>The </a:t>
            </a:r>
            <a:r>
              <a:rPr lang="en-US" altLang="en-US" sz="4400" dirty="0" smtClean="0">
                <a:solidFill>
                  <a:srgbClr val="FF6600"/>
                </a:solidFill>
                <a:latin typeface="Frutiger LT Std 55 Roman" pitchFamily="34" charset="0"/>
              </a:rPr>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Frederick Barnard White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Prize </a:t>
            </a:r>
            <a:r>
              <a:rPr lang="en-US" altLang="en-US" sz="4400" dirty="0">
                <a:solidFill>
                  <a:srgbClr val="FF6600"/>
                </a:solidFill>
                <a:latin typeface="Frutiger LT Std 55 Roman" pitchFamily="34" charset="0"/>
              </a:rPr>
              <a:t>in Architecture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0" y="578227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err="1" smtClean="0">
                <a:solidFill>
                  <a:schemeClr val="bg1"/>
                </a:solidFill>
              </a:rPr>
              <a:t>Misha</a:t>
            </a:r>
            <a:r>
              <a:rPr lang="en-US" altLang="en-US" sz="1800" dirty="0" smtClean="0">
                <a:solidFill>
                  <a:schemeClr val="bg1"/>
                </a:solidFill>
              </a:rPr>
              <a:t> Semenov,</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“Playing by the Rules: Examining </a:t>
            </a:r>
            <a:r>
              <a:rPr lang="en-US" altLang="en-US" sz="1800" dirty="0">
                <a:solidFill>
                  <a:schemeClr val="bg1"/>
                </a:solidFill>
              </a:rPr>
              <a:t>the Interactions of Rules, Built Form,</a:t>
            </a:r>
          </a:p>
          <a:p>
            <a:pPr algn="ctr" eaLnBrk="1" hangingPunct="1">
              <a:spcBef>
                <a:spcPct val="0"/>
              </a:spcBef>
              <a:buFontTx/>
              <a:buNone/>
            </a:pPr>
            <a:r>
              <a:rPr lang="en-US" altLang="en-US" sz="1800" dirty="0">
                <a:solidFill>
                  <a:schemeClr val="bg1"/>
                </a:solidFill>
              </a:rPr>
              <a:t>and Social Behavior in American Residential Communities”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64179"/>
            <a:ext cx="9117766" cy="3430981"/>
          </a:xfrm>
          <a:prstGeom prst="rect">
            <a:avLst/>
          </a:prstGeom>
        </p:spPr>
      </p:pic>
    </p:spTree>
    <p:extLst>
      <p:ext uri="{BB962C8B-B14F-4D97-AF65-F5344CB8AC3E}">
        <p14:creationId xmlns:p14="http://schemas.microsoft.com/office/powerpoint/2010/main" val="1406197810"/>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0" y="54864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err="1">
                <a:solidFill>
                  <a:schemeClr val="bg1"/>
                </a:solidFill>
              </a:rPr>
              <a:t>Dalma</a:t>
            </a:r>
            <a:r>
              <a:rPr lang="en-US" altLang="en-US" sz="1800" dirty="0">
                <a:solidFill>
                  <a:schemeClr val="bg1"/>
                </a:solidFill>
              </a:rPr>
              <a:t> </a:t>
            </a:r>
            <a:r>
              <a:rPr lang="en-US" altLang="en-US" sz="1800" dirty="0" err="1">
                <a:solidFill>
                  <a:schemeClr val="bg1"/>
                </a:solidFill>
              </a:rPr>
              <a:t>Földesi</a:t>
            </a:r>
            <a:r>
              <a:rPr lang="en-US" altLang="en-US" sz="1800" dirty="0">
                <a:solidFill>
                  <a:schemeClr val="bg1"/>
                </a:solidFill>
              </a:rPr>
              <a:t>,</a:t>
            </a:r>
            <a:br>
              <a:rPr lang="en-US" altLang="en-US" sz="1800" dirty="0">
                <a:solidFill>
                  <a:schemeClr val="bg1"/>
                </a:solidFill>
              </a:rPr>
            </a:br>
            <a:r>
              <a:rPr lang="en-US" altLang="en-US" sz="1800" dirty="0">
                <a:solidFill>
                  <a:schemeClr val="bg1"/>
                </a:solidFill>
              </a:rPr>
              <a:t>“From Stage to Screen:</a:t>
            </a:r>
          </a:p>
          <a:p>
            <a:pPr algn="ctr" eaLnBrk="1" hangingPunct="1">
              <a:spcBef>
                <a:spcPct val="0"/>
              </a:spcBef>
              <a:buFontTx/>
              <a:buNone/>
            </a:pPr>
            <a:r>
              <a:rPr lang="en-US" altLang="en-US" sz="1800" dirty="0">
                <a:solidFill>
                  <a:schemeClr val="bg1"/>
                </a:solidFill>
              </a:rPr>
              <a:t>The Bauhaus Apparatus between Theater and Cinema”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772" y="838200"/>
            <a:ext cx="6762428" cy="4267199"/>
          </a:xfrm>
          <a:prstGeom prst="rect">
            <a:avLst/>
          </a:prstGeom>
        </p:spPr>
      </p:pic>
    </p:spTree>
    <p:extLst>
      <p:ext uri="{BB962C8B-B14F-4D97-AF65-F5344CB8AC3E}">
        <p14:creationId xmlns:p14="http://schemas.microsoft.com/office/powerpoint/2010/main" val="109832789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274320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None/>
            </a:pPr>
            <a:r>
              <a:rPr lang="en-US" altLang="en-US" sz="4400" dirty="0">
                <a:solidFill>
                  <a:srgbClr val="FF6600"/>
                </a:solidFill>
                <a:latin typeface="Frutiger LT Std 55 Roman" pitchFamily="34" charset="0"/>
              </a:rPr>
              <a:t>The Frederick </a:t>
            </a:r>
            <a:r>
              <a:rPr lang="en-US" altLang="en-US" sz="4400" dirty="0" smtClean="0">
                <a:solidFill>
                  <a:srgbClr val="FF6600"/>
                </a:solidFill>
                <a:latin typeface="Frutiger LT Std 55 Roman" pitchFamily="34" charset="0"/>
              </a:rPr>
              <a:t>Barnard White </a:t>
            </a:r>
            <a:br>
              <a:rPr lang="en-US" altLang="en-US" sz="4400" dirty="0" smtClean="0">
                <a:solidFill>
                  <a:srgbClr val="FF6600"/>
                </a:solidFill>
                <a:latin typeface="Frutiger LT Std 55 Roman" pitchFamily="34" charset="0"/>
              </a:rPr>
            </a:br>
            <a:r>
              <a:rPr lang="en-US" altLang="en-US" sz="4400" dirty="0" smtClean="0">
                <a:solidFill>
                  <a:srgbClr val="FF6600"/>
                </a:solidFill>
                <a:latin typeface="Frutiger LT Std 55 Roman" pitchFamily="34" charset="0"/>
              </a:rPr>
              <a:t>Prize </a:t>
            </a:r>
            <a:r>
              <a:rPr lang="en-US" altLang="en-US" sz="4400" dirty="0">
                <a:solidFill>
                  <a:srgbClr val="FF6600"/>
                </a:solidFill>
                <a:latin typeface="Frutiger LT Std 55 Roman" pitchFamily="34" charset="0"/>
              </a:rPr>
              <a:t>in Art &amp; Archaeology</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8"/>
          <p:cNvSpPr txBox="1">
            <a:spLocks noChangeArrowheads="1"/>
          </p:cNvSpPr>
          <p:nvPr/>
        </p:nvSpPr>
        <p:spPr bwMode="auto">
          <a:xfrm>
            <a:off x="0" y="58674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Elizabeth Hall Rise,</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“Social Surrealism in the 1930s and 1940s:  </a:t>
            </a:r>
            <a:br>
              <a:rPr lang="en-US" altLang="en-US" sz="1800" dirty="0" smtClean="0">
                <a:solidFill>
                  <a:schemeClr val="bg1"/>
                </a:solidFill>
              </a:rPr>
            </a:br>
            <a:r>
              <a:rPr lang="en-US" altLang="en-US" sz="1800" dirty="0" smtClean="0">
                <a:solidFill>
                  <a:schemeClr val="bg1"/>
                </a:solidFill>
              </a:rPr>
              <a:t>Locating Atypical Bodies in the American Scene”</a:t>
            </a:r>
            <a:endParaRPr lang="en-US" altLang="en-US" sz="1800" dirty="0">
              <a:solidFill>
                <a:schemeClr val="bg1"/>
              </a:solidFill>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989"/>
            <a:ext cx="5665788" cy="570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3735360"/>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2590800"/>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None/>
            </a:pPr>
            <a:r>
              <a:rPr lang="en-US" altLang="en-US" sz="4400" dirty="0">
                <a:solidFill>
                  <a:srgbClr val="FF6600"/>
                </a:solidFill>
                <a:latin typeface="Frutiger LT Std 55 Roman" pitchFamily="34" charset="0"/>
              </a:rPr>
              <a:t>The Department of </a:t>
            </a:r>
            <a:br>
              <a:rPr lang="en-US" altLang="en-US" sz="4400" dirty="0">
                <a:solidFill>
                  <a:srgbClr val="FF6600"/>
                </a:solidFill>
                <a:latin typeface="Frutiger LT Std 55 Roman" pitchFamily="34" charset="0"/>
              </a:rPr>
            </a:br>
            <a:r>
              <a:rPr lang="en-US" altLang="en-US" sz="4400" dirty="0">
                <a:solidFill>
                  <a:srgbClr val="FF6600"/>
                </a:solidFill>
                <a:latin typeface="Frutiger LT Std 55 Roman" pitchFamily="34" charset="0"/>
              </a:rPr>
              <a:t>Art &amp; Archaeology</a:t>
            </a:r>
          </a:p>
          <a:p>
            <a:pPr algn="ctr" eaLnBrk="1" hangingPunct="1">
              <a:spcBef>
                <a:spcPct val="0"/>
              </a:spcBef>
              <a:buNone/>
            </a:pPr>
            <a:r>
              <a:rPr lang="en-US" altLang="en-US" sz="4400" dirty="0">
                <a:solidFill>
                  <a:srgbClr val="FF6600"/>
                </a:solidFill>
                <a:latin typeface="Frutiger LT Std 55 Roman" pitchFamily="34" charset="0"/>
              </a:rPr>
              <a:t>Senior Thesis Prize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7"/>
          <p:cNvSpPr txBox="1">
            <a:spLocks noChangeArrowheads="1"/>
          </p:cNvSpPr>
          <p:nvPr/>
        </p:nvSpPr>
        <p:spPr bwMode="auto">
          <a:xfrm>
            <a:off x="0" y="61356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err="1" smtClean="0">
                <a:solidFill>
                  <a:schemeClr val="bg1"/>
                </a:solidFill>
              </a:rPr>
              <a:t>Phway</a:t>
            </a:r>
            <a:r>
              <a:rPr lang="en-US" altLang="en-US" sz="1800" dirty="0" smtClean="0">
                <a:solidFill>
                  <a:schemeClr val="bg1"/>
                </a:solidFill>
              </a:rPr>
              <a:t> Su Aye, </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“Yangon’s Heritage: Between Nostalgia and Critique”</a:t>
            </a:r>
            <a:endParaRPr lang="en-US" altLang="en-US" sz="18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0"/>
            <a:ext cx="8046720" cy="6035040"/>
          </a:xfrm>
          <a:prstGeom prst="rect">
            <a:avLst/>
          </a:prstGeom>
        </p:spPr>
      </p:pic>
    </p:spTree>
    <p:extLst>
      <p:ext uri="{BB962C8B-B14F-4D97-AF65-F5344CB8AC3E}">
        <p14:creationId xmlns:p14="http://schemas.microsoft.com/office/powerpoint/2010/main" val="2984863922"/>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27940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None/>
            </a:pPr>
            <a:r>
              <a:rPr lang="en-US" altLang="en-US" sz="4400" dirty="0">
                <a:solidFill>
                  <a:srgbClr val="FF6600"/>
                </a:solidFill>
                <a:latin typeface="Frutiger LT Std 55 Roman" pitchFamily="34" charset="0"/>
              </a:rPr>
              <a:t>Departmental Honors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8"/>
          <p:cNvSpPr txBox="1">
            <a:spLocks noChangeArrowheads="1"/>
          </p:cNvSpPr>
          <p:nvPr/>
        </p:nvSpPr>
        <p:spPr bwMode="auto">
          <a:xfrm>
            <a:off x="0" y="61356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 </a:t>
            </a:r>
            <a:r>
              <a:rPr lang="en-US" altLang="en-US" sz="1800" dirty="0" err="1" smtClean="0">
                <a:solidFill>
                  <a:schemeClr val="bg1"/>
                </a:solidFill>
              </a:rPr>
              <a:t>Suhryoung</a:t>
            </a:r>
            <a:r>
              <a:rPr lang="en-US" altLang="en-US" sz="1800" dirty="0" smtClean="0">
                <a:solidFill>
                  <a:schemeClr val="bg1"/>
                </a:solidFill>
              </a:rPr>
              <a:t> Christine Chun, </a:t>
            </a:r>
            <a:br>
              <a:rPr lang="en-US" altLang="en-US" sz="1800" dirty="0" smtClean="0">
                <a:solidFill>
                  <a:schemeClr val="bg1"/>
                </a:solidFill>
              </a:rPr>
            </a:br>
            <a:r>
              <a:rPr lang="en-US" altLang="en-US" sz="1800" dirty="0" smtClean="0">
                <a:solidFill>
                  <a:schemeClr val="bg1"/>
                </a:solidFill>
              </a:rPr>
              <a:t>“The Context and Legacy of Michelangelo’s Genius of Victory” </a:t>
            </a:r>
            <a:endParaRPr lang="en-US" altLang="en-US" sz="18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81000"/>
            <a:ext cx="2590800" cy="5610053"/>
          </a:xfrm>
          <a:prstGeom prst="rect">
            <a:avLst/>
          </a:prstGeom>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7"/>
          <p:cNvSpPr txBox="1">
            <a:spLocks noChangeArrowheads="1"/>
          </p:cNvSpPr>
          <p:nvPr/>
        </p:nvSpPr>
        <p:spPr bwMode="auto">
          <a:xfrm>
            <a:off x="0" y="2667000"/>
            <a:ext cx="373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Stephen T. Coulton,  </a:t>
            </a:r>
            <a:br>
              <a:rPr lang="en-US" altLang="en-US" sz="1800" dirty="0" smtClean="0">
                <a:solidFill>
                  <a:schemeClr val="bg1"/>
                </a:solidFill>
              </a:rPr>
            </a:br>
            <a:r>
              <a:rPr lang="en-US" altLang="en-US" sz="1800" dirty="0" smtClean="0">
                <a:solidFill>
                  <a:schemeClr val="bg1"/>
                </a:solidFill>
              </a:rPr>
              <a:t>“An Architecture of Relations:  Typology and Narrative in Early Christian Rome”</a:t>
            </a:r>
            <a:endParaRPr lang="en-US" altLang="en-US" sz="1800" dirty="0">
              <a:solidFill>
                <a:schemeClr val="bg1"/>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1753"/>
            <a:ext cx="5326414" cy="676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0" y="61722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Alison Kay </a:t>
            </a:r>
            <a:r>
              <a:rPr lang="en-US" altLang="en-US" sz="1800" dirty="0" err="1" smtClean="0">
                <a:solidFill>
                  <a:schemeClr val="bg1"/>
                </a:solidFill>
              </a:rPr>
              <a:t>Itzkowitz</a:t>
            </a:r>
            <a:r>
              <a:rPr lang="en-US" altLang="en-US" sz="1800" dirty="0" smtClean="0">
                <a:solidFill>
                  <a:schemeClr val="bg1"/>
                </a:solidFill>
              </a:rPr>
              <a:t>,</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“Nature and Artifice in the Arts of Japan”</a:t>
            </a:r>
            <a:endParaRPr lang="en-US" altLang="en-US" sz="1800" dirty="0">
              <a:solidFill>
                <a:schemeClr val="bg1"/>
              </a:solidFill>
            </a:endParaRPr>
          </a:p>
        </p:txBody>
      </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7640"/>
            <a:ext cx="7800665"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8"/>
          <p:cNvSpPr txBox="1">
            <a:spLocks noChangeArrowheads="1"/>
          </p:cNvSpPr>
          <p:nvPr/>
        </p:nvSpPr>
        <p:spPr bwMode="auto">
          <a:xfrm>
            <a:off x="3810" y="550527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Annie Dolan McLaughlin,</a:t>
            </a:r>
            <a:br>
              <a:rPr lang="en-US" altLang="en-US" sz="1800" dirty="0" smtClean="0">
                <a:solidFill>
                  <a:schemeClr val="bg1"/>
                </a:solidFill>
              </a:rPr>
            </a:br>
            <a:r>
              <a:rPr lang="en-US" altLang="en-US" sz="1800" dirty="0" smtClean="0">
                <a:solidFill>
                  <a:schemeClr val="bg1"/>
                </a:solidFill>
              </a:rPr>
              <a:t> “If </a:t>
            </a:r>
            <a:r>
              <a:rPr lang="en-US" altLang="en-US" sz="1800" dirty="0" err="1" smtClean="0">
                <a:solidFill>
                  <a:schemeClr val="bg1"/>
                </a:solidFill>
              </a:rPr>
              <a:t>Boiseries</a:t>
            </a:r>
            <a:r>
              <a:rPr lang="en-US" altLang="en-US" sz="1800" dirty="0" smtClean="0">
                <a:solidFill>
                  <a:schemeClr val="bg1"/>
                </a:solidFill>
              </a:rPr>
              <a:t> Could Talk:  A Comparative Study and </a:t>
            </a:r>
            <a:r>
              <a:rPr lang="en-US" altLang="en-US" sz="1800" dirty="0" err="1" smtClean="0">
                <a:solidFill>
                  <a:schemeClr val="bg1"/>
                </a:solidFill>
              </a:rPr>
              <a:t>Museological</a:t>
            </a:r>
            <a:r>
              <a:rPr lang="en-US" altLang="en-US" sz="1800" dirty="0" smtClean="0">
                <a:solidFill>
                  <a:schemeClr val="bg1"/>
                </a:solidFill>
              </a:rPr>
              <a:t> Debate of the Contemporary Period Room Display Through the Lens of </a:t>
            </a:r>
            <a:br>
              <a:rPr lang="en-US" altLang="en-US" sz="1800" dirty="0" smtClean="0">
                <a:solidFill>
                  <a:schemeClr val="bg1"/>
                </a:solidFill>
              </a:rPr>
            </a:br>
            <a:r>
              <a:rPr lang="en-US" altLang="en-US" sz="1800" dirty="0" smtClean="0">
                <a:solidFill>
                  <a:schemeClr val="bg1"/>
                </a:solidFill>
              </a:rPr>
              <a:t>18th-Century French Decorative Interiors”</a:t>
            </a:r>
            <a:endParaRPr lang="en-US" altLang="en-US" sz="1800" dirty="0">
              <a:solidFill>
                <a:schemeClr val="bg1"/>
              </a:solidFill>
            </a:endParaRPr>
          </a:p>
        </p:txBody>
      </p:sp>
      <p:pic>
        <p:nvPicPr>
          <p:cNvPr id="5" name="Picture 4" descr="y1965-216_CRO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0"/>
            <a:ext cx="4745421" cy="5437028"/>
          </a:xfrm>
          <a:prstGeom prst="rect">
            <a:avLst/>
          </a:prstGeom>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8"/>
          <p:cNvSpPr txBox="1">
            <a:spLocks noChangeArrowheads="1"/>
          </p:cNvSpPr>
          <p:nvPr/>
        </p:nvSpPr>
        <p:spPr bwMode="auto">
          <a:xfrm>
            <a:off x="0" y="58674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Elizabeth Hall Rise,</a:t>
            </a:r>
            <a:r>
              <a:rPr lang="en-US" altLang="en-US" sz="1800" dirty="0">
                <a:solidFill>
                  <a:schemeClr val="bg1"/>
                </a:solidFill>
              </a:rPr>
              <a:t/>
            </a:r>
            <a:br>
              <a:rPr lang="en-US" altLang="en-US" sz="1800" dirty="0">
                <a:solidFill>
                  <a:schemeClr val="bg1"/>
                </a:solidFill>
              </a:rPr>
            </a:br>
            <a:r>
              <a:rPr lang="en-US" altLang="en-US" sz="1800" dirty="0" smtClean="0">
                <a:solidFill>
                  <a:schemeClr val="bg1"/>
                </a:solidFill>
              </a:rPr>
              <a:t>“Social Surrealism in the 1930s and 1940s:  </a:t>
            </a:r>
            <a:br>
              <a:rPr lang="en-US" altLang="en-US" sz="1800" dirty="0" smtClean="0">
                <a:solidFill>
                  <a:schemeClr val="bg1"/>
                </a:solidFill>
              </a:rPr>
            </a:br>
            <a:r>
              <a:rPr lang="en-US" altLang="en-US" sz="1800" dirty="0" smtClean="0">
                <a:solidFill>
                  <a:schemeClr val="bg1"/>
                </a:solidFill>
              </a:rPr>
              <a:t>Locating Atypical Bodies in the American Scene”</a:t>
            </a:r>
            <a:endParaRPr lang="en-US" altLang="en-US" sz="1800" dirty="0">
              <a:solidFill>
                <a:schemeClr val="bg1"/>
              </a:solidFill>
            </a:endParaRP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6989"/>
            <a:ext cx="5665788" cy="570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p:cNvSpPr txBox="1">
            <a:spLocks noChangeArrowheads="1"/>
          </p:cNvSpPr>
          <p:nvPr/>
        </p:nvSpPr>
        <p:spPr bwMode="auto">
          <a:xfrm>
            <a:off x="5423106" y="2286000"/>
            <a:ext cx="36991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dirty="0" smtClean="0">
                <a:solidFill>
                  <a:schemeClr val="bg1"/>
                </a:solidFill>
              </a:rPr>
              <a:t>Yael </a:t>
            </a:r>
            <a:r>
              <a:rPr lang="en-US" altLang="en-US" sz="1800" dirty="0" err="1" smtClean="0">
                <a:solidFill>
                  <a:schemeClr val="bg1"/>
                </a:solidFill>
              </a:rPr>
              <a:t>Wollstein</a:t>
            </a:r>
            <a:r>
              <a:rPr lang="en-US" altLang="en-US" sz="1800" dirty="0" smtClean="0">
                <a:solidFill>
                  <a:schemeClr val="bg1"/>
                </a:solidFill>
              </a:rPr>
              <a:t>, “Maurice Denis: Mythology and Modernity”</a:t>
            </a:r>
            <a:endParaRPr lang="en-US" altLang="en-US" sz="18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4877" cy="6858000"/>
          </a:xfrm>
          <a:prstGeom prst="rect">
            <a:avLst/>
          </a:prstGeom>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51207</TotalTime>
  <Words>1649</Words>
  <Application>Microsoft Office PowerPoint</Application>
  <PresentationFormat>On-screen Show (4:3)</PresentationFormat>
  <Paragraphs>155</Paragraphs>
  <Slides>37</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Frutiger LT Std 55 Roman</vt:lpstr>
      <vt:lpstr>WP TypographicSymbols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angarone</dc:creator>
  <cp:lastModifiedBy>Romanist</cp:lastModifiedBy>
  <cp:revision>551</cp:revision>
  <dcterms:created xsi:type="dcterms:W3CDTF">2007-05-14T12:38:59Z</dcterms:created>
  <dcterms:modified xsi:type="dcterms:W3CDTF">2015-06-01T00:55:53Z</dcterms:modified>
</cp:coreProperties>
</file>