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xls" ContentType="application/vnd.ms-exce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69" r:id="rId4"/>
    <p:sldId id="297" r:id="rId5"/>
    <p:sldId id="271" r:id="rId6"/>
    <p:sldId id="272" r:id="rId7"/>
    <p:sldId id="273" r:id="rId8"/>
    <p:sldId id="266" r:id="rId9"/>
    <p:sldId id="275" r:id="rId10"/>
    <p:sldId id="268" r:id="rId11"/>
    <p:sldId id="301" r:id="rId12"/>
    <p:sldId id="276" r:id="rId13"/>
    <p:sldId id="278" r:id="rId14"/>
    <p:sldId id="277" r:id="rId15"/>
    <p:sldId id="280" r:id="rId16"/>
    <p:sldId id="282" r:id="rId17"/>
    <p:sldId id="298" r:id="rId18"/>
    <p:sldId id="307" r:id="rId19"/>
    <p:sldId id="306" r:id="rId20"/>
    <p:sldId id="284" r:id="rId21"/>
    <p:sldId id="304" r:id="rId22"/>
    <p:sldId id="305" r:id="rId23"/>
    <p:sldId id="285" r:id="rId24"/>
    <p:sldId id="286" r:id="rId25"/>
    <p:sldId id="287" r:id="rId26"/>
    <p:sldId id="288" r:id="rId27"/>
    <p:sldId id="289" r:id="rId28"/>
    <p:sldId id="291" r:id="rId29"/>
    <p:sldId id="294" r:id="rId30"/>
    <p:sldId id="293" r:id="rId31"/>
    <p:sldId id="303" r:id="rId3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7" autoAdjust="0"/>
    <p:restoredTop sz="94713" autoAdjust="0"/>
  </p:normalViewPr>
  <p:slideViewPr>
    <p:cSldViewPr>
      <p:cViewPr varScale="1">
        <p:scale>
          <a:sx n="73" d="100"/>
          <a:sy n="73" d="100"/>
        </p:scale>
        <p:origin x="-43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image" Target="../media/image7.png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image" Target="../media/image33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drawings/_rels/vmlDrawing2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image" Target="../media/image36.png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9B170D-DBA7-4DC0-A37A-1CBFAB6D1D6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7AD34C-F918-47F3-B7DD-0B56906B0BA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A24717-51D5-4814-AD36-104ED27CCE5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1AB7DB-3E84-4E3A-917A-DB979CE2A3F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AA1A40-930D-4110-A98A-7E6445DC6CC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C5CDAF-8F17-4639-B661-191B31B10CB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83FBE2-86D6-4783-940B-D8452B0199B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7AF8B8-4D80-414A-9619-3BAC519FD80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EF5AFE-353E-4D96-AD51-429CFB6BD65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5241F7-BA25-4E28-9B8C-BB438D50852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704CFF-45F6-4147-85DD-3DEBC2BC980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10F4241-32AC-459A-BA52-6D0FC2A707F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149AC1C-E5BC-44B0-B258-4E64E3E45B2E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8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oleObject" Target="../embeddings/oleObject9.bin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2.bin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14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16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18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20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22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2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6.bin"/><Relationship Id="rId5" Type="http://schemas.openxmlformats.org/officeDocument/2006/relationships/oleObject" Target="../embeddings/oleObject25.bin"/><Relationship Id="rId4" Type="http://schemas.openxmlformats.org/officeDocument/2006/relationships/oleObject" Target="../embeddings/oleObject24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3.vml"/><Relationship Id="rId4" Type="http://schemas.openxmlformats.org/officeDocument/2006/relationships/oleObject" Target="../embeddings/oleObject28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4.vml"/><Relationship Id="rId4" Type="http://schemas.openxmlformats.org/officeDocument/2006/relationships/oleObject" Target="../embeddings/oleObject30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5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6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7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8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9.xls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0.v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10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11.xls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2.vml"/><Relationship Id="rId4" Type="http://schemas.openxmlformats.org/officeDocument/2006/relationships/oleObject" Target="../embeddings/Microsoft_Office_Excel_Chart12.xls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1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1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5.vml"/><Relationship Id="rId4" Type="http://schemas.openxmlformats.org/officeDocument/2006/relationships/oleObject" Target="../embeddings/oleObject32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6.vml"/><Relationship Id="rId4" Type="http://schemas.openxmlformats.org/officeDocument/2006/relationships/oleObject" Target="../embeddings/oleObject34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7.vml"/><Relationship Id="rId4" Type="http://schemas.openxmlformats.org/officeDocument/2006/relationships/oleObject" Target="../embeddings/oleObject36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body" sz="half" idx="3"/>
          </p:nvPr>
        </p:nvSpPr>
        <p:spPr>
          <a:xfrm>
            <a:off x="685800" y="533400"/>
            <a:ext cx="7772400" cy="5562600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endParaRPr lang="en-GB" sz="2400" b="1"/>
          </a:p>
          <a:p>
            <a:pPr algn="ctr">
              <a:lnSpc>
                <a:spcPct val="80000"/>
              </a:lnSpc>
              <a:buFontTx/>
              <a:buNone/>
            </a:pPr>
            <a:endParaRPr lang="en-GB" sz="2400" b="1"/>
          </a:p>
          <a:p>
            <a:pPr algn="ctr">
              <a:lnSpc>
                <a:spcPct val="80000"/>
              </a:lnSpc>
              <a:buFontTx/>
              <a:buNone/>
            </a:pPr>
            <a:r>
              <a:rPr lang="en-GB" sz="3600" b="1"/>
              <a:t>Rome during Avignon;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en-GB" sz="3600" b="1"/>
              <a:t>The Silver Coinage of Rome in the Fourteenth Century</a:t>
            </a:r>
          </a:p>
          <a:p>
            <a:pPr algn="ctr">
              <a:lnSpc>
                <a:spcPct val="80000"/>
              </a:lnSpc>
              <a:buFontTx/>
              <a:buNone/>
            </a:pPr>
            <a:endParaRPr lang="en-GB" sz="3600" b="1"/>
          </a:p>
          <a:p>
            <a:pPr algn="ctr">
              <a:lnSpc>
                <a:spcPct val="80000"/>
              </a:lnSpc>
              <a:buFontTx/>
              <a:buNone/>
            </a:pPr>
            <a:endParaRPr lang="en-GB" sz="3600" b="1"/>
          </a:p>
          <a:p>
            <a:pPr>
              <a:lnSpc>
                <a:spcPct val="80000"/>
              </a:lnSpc>
              <a:buFontTx/>
              <a:buNone/>
            </a:pPr>
            <a:endParaRPr lang="en-GB" sz="2400" b="1"/>
          </a:p>
          <a:p>
            <a:pPr algn="ctr">
              <a:lnSpc>
                <a:spcPct val="80000"/>
              </a:lnSpc>
              <a:buFontTx/>
              <a:buNone/>
            </a:pPr>
            <a:r>
              <a:rPr lang="it-IT" sz="2800" b="1"/>
              <a:t>IV Congresso Internazionale di Numismatica e di Storia  Monetaria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b="1"/>
              <a:t>Alan Stahl                                                          Padova</a:t>
            </a:r>
            <a:endParaRPr lang="en-US" sz="2400"/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b="1"/>
              <a:t>Princeton University</a:t>
            </a:r>
            <a:r>
              <a:rPr lang="en-US" sz="2400" b="1"/>
              <a:t>                          13 October</a:t>
            </a:r>
            <a:r>
              <a:rPr lang="en-GB" sz="2400" b="1"/>
              <a:t> 2007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Object 2"/>
          <p:cNvGraphicFramePr>
            <a:graphicFrameLocks noChangeAspect="1"/>
          </p:cNvGraphicFramePr>
          <p:nvPr>
            <p:ph sz="quarter" idx="1"/>
          </p:nvPr>
        </p:nvGraphicFramePr>
        <p:xfrm>
          <a:off x="762000" y="76200"/>
          <a:ext cx="2287588" cy="2362200"/>
        </p:xfrm>
        <a:graphic>
          <a:graphicData uri="http://schemas.openxmlformats.org/presentationml/2006/ole">
            <p:oleObj spid="_x0000_s9218" name="Photo Editor Photo" r:id="rId3" imgW="6380952" imgH="6590476" progId="MSPhotoEd.3">
              <p:embed/>
            </p:oleObj>
          </a:graphicData>
        </a:graphic>
      </p:graphicFrame>
      <p:graphicFrame>
        <p:nvGraphicFramePr>
          <p:cNvPr id="9219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762000" y="2590800"/>
          <a:ext cx="2133600" cy="2128838"/>
        </p:xfrm>
        <a:graphic>
          <a:graphicData uri="http://schemas.openxmlformats.org/presentationml/2006/ole">
            <p:oleObj spid="_x0000_s9219" name="Photo Editor Photo" r:id="rId4" imgW="5961905" imgH="5952381" progId="MSPhotoEd.3">
              <p:embed/>
            </p:oleObj>
          </a:graphicData>
        </a:graphic>
      </p:graphicFrame>
      <p:sp>
        <p:nvSpPr>
          <p:cNvPr id="9220" name="Rectangle 4"/>
          <p:cNvSpPr>
            <a:spLocks noGrp="1" noChangeArrowheads="1"/>
          </p:cNvSpPr>
          <p:nvPr>
            <p:ph type="body" sz="half" idx="3"/>
          </p:nvPr>
        </p:nvSpPr>
        <p:spPr>
          <a:xfrm>
            <a:off x="228600" y="5257800"/>
            <a:ext cx="8686800" cy="1066800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n-GB" sz="2800" b="1"/>
              <a:t>Rome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800" b="1"/>
              <a:t>silver grossi – XIII-XIV centuries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800"/>
          </a:p>
        </p:txBody>
      </p:sp>
      <p:graphicFrame>
        <p:nvGraphicFramePr>
          <p:cNvPr id="9221" name="Object 5"/>
          <p:cNvGraphicFramePr>
            <a:graphicFrameLocks noChangeAspect="1"/>
          </p:cNvGraphicFramePr>
          <p:nvPr/>
        </p:nvGraphicFramePr>
        <p:xfrm>
          <a:off x="3332163" y="0"/>
          <a:ext cx="2459037" cy="2514600"/>
        </p:xfrm>
        <a:graphic>
          <a:graphicData uri="http://schemas.openxmlformats.org/presentationml/2006/ole">
            <p:oleObj spid="_x0000_s9221" name="Photo Editor Photo" r:id="rId5" imgW="6542857" imgH="6695238" progId="MSPhotoEd.3">
              <p:embed/>
            </p:oleObj>
          </a:graphicData>
        </a:graphic>
      </p:graphicFrame>
      <p:graphicFrame>
        <p:nvGraphicFramePr>
          <p:cNvPr id="9222" name="Object 6"/>
          <p:cNvGraphicFramePr>
            <a:graphicFrameLocks noChangeAspect="1"/>
          </p:cNvGraphicFramePr>
          <p:nvPr/>
        </p:nvGraphicFramePr>
        <p:xfrm>
          <a:off x="3368675" y="2667000"/>
          <a:ext cx="2422525" cy="2438400"/>
        </p:xfrm>
        <a:graphic>
          <a:graphicData uri="http://schemas.openxmlformats.org/presentationml/2006/ole">
            <p:oleObj spid="_x0000_s9222" name="Photo Editor Photo" r:id="rId6" imgW="6582694" imgH="6628571" progId="MSPhotoEd.3">
              <p:embed/>
            </p:oleObj>
          </a:graphicData>
        </a:graphic>
      </p:graphicFrame>
      <p:graphicFrame>
        <p:nvGraphicFramePr>
          <p:cNvPr id="9223" name="Object 7"/>
          <p:cNvGraphicFramePr>
            <a:graphicFrameLocks noChangeAspect="1"/>
          </p:cNvGraphicFramePr>
          <p:nvPr/>
        </p:nvGraphicFramePr>
        <p:xfrm>
          <a:off x="6315075" y="2590800"/>
          <a:ext cx="1990725" cy="2133600"/>
        </p:xfrm>
        <a:graphic>
          <a:graphicData uri="http://schemas.openxmlformats.org/presentationml/2006/ole">
            <p:oleObj spid="_x0000_s9223" name="Photo Editor Photo" r:id="rId7" imgW="5144218" imgH="5514286" progId="MSPhotoEd.3">
              <p:embed/>
            </p:oleObj>
          </a:graphicData>
        </a:graphic>
      </p:graphicFrame>
      <p:graphicFrame>
        <p:nvGraphicFramePr>
          <p:cNvPr id="9224" name="Object 8"/>
          <p:cNvGraphicFramePr>
            <a:graphicFrameLocks noChangeAspect="1"/>
          </p:cNvGraphicFramePr>
          <p:nvPr/>
        </p:nvGraphicFramePr>
        <p:xfrm>
          <a:off x="6248400" y="484188"/>
          <a:ext cx="2057400" cy="1890712"/>
        </p:xfrm>
        <a:graphic>
          <a:graphicData uri="http://schemas.openxmlformats.org/presentationml/2006/ole">
            <p:oleObj spid="_x0000_s9224" name="Photo Editor Photo" r:id="rId8" imgW="5390476" imgH="4952381" progId="MSPhotoEd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Object 2"/>
          <p:cNvGraphicFramePr>
            <a:graphicFrameLocks noChangeAspect="1"/>
          </p:cNvGraphicFramePr>
          <p:nvPr>
            <p:ph sz="quarter" idx="1"/>
          </p:nvPr>
        </p:nvGraphicFramePr>
        <p:xfrm>
          <a:off x="4953000" y="0"/>
          <a:ext cx="3438525" cy="3581400"/>
        </p:xfrm>
        <a:graphic>
          <a:graphicData uri="http://schemas.openxmlformats.org/presentationml/2006/ole">
            <p:oleObj spid="_x0000_s15362" name="Photo Editor Photo" r:id="rId3" imgW="5723810" imgH="5961905" progId="MSPhotoEd.3">
              <p:embed/>
            </p:oleObj>
          </a:graphicData>
        </a:graphic>
      </p:graphicFrame>
      <p:graphicFrame>
        <p:nvGraphicFramePr>
          <p:cNvPr id="15363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609600" y="0"/>
          <a:ext cx="3484563" cy="3581400"/>
        </p:xfrm>
        <a:graphic>
          <a:graphicData uri="http://schemas.openxmlformats.org/presentationml/2006/ole">
            <p:oleObj spid="_x0000_s15363" name="Photo Editor Photo" r:id="rId4" imgW="5811061" imgH="5971429" progId="MSPhotoEd.3">
              <p:embed/>
            </p:oleObj>
          </a:graphicData>
        </a:graphic>
      </p:graphicFrame>
      <p:sp>
        <p:nvSpPr>
          <p:cNvPr id="15364" name="Rectangle 4"/>
          <p:cNvSpPr>
            <a:spLocks noGrp="1" noChangeArrowheads="1"/>
          </p:cNvSpPr>
          <p:nvPr>
            <p:ph type="body" sz="half" idx="3"/>
          </p:nvPr>
        </p:nvSpPr>
        <p:spPr>
          <a:xfrm>
            <a:off x="114300" y="3733800"/>
            <a:ext cx="8915400" cy="2514600"/>
          </a:xfrm>
        </p:spPr>
        <p:txBody>
          <a:bodyPr/>
          <a:lstStyle/>
          <a:p>
            <a:pPr>
              <a:buFontTx/>
              <a:buNone/>
            </a:pPr>
            <a:r>
              <a:rPr lang="en-GB" sz="2400"/>
              <a:t>           </a:t>
            </a:r>
            <a:r>
              <a:rPr lang="en-GB" sz="2000"/>
              <a:t>+ROMACAPUTMVNDI                            +BRANCALEOS • P • Q • R</a:t>
            </a:r>
          </a:p>
          <a:p>
            <a:pPr>
              <a:buFontTx/>
              <a:buNone/>
            </a:pPr>
            <a:r>
              <a:rPr lang="en-GB" sz="2000" i="1"/>
              <a:t>              Roma                                                             lion</a:t>
            </a:r>
          </a:p>
          <a:p>
            <a:pPr>
              <a:buFontTx/>
              <a:buNone/>
            </a:pPr>
            <a:endParaRPr lang="en-GB" sz="2000" i="1"/>
          </a:p>
          <a:p>
            <a:pPr algn="ctr">
              <a:buFontTx/>
              <a:buNone/>
            </a:pPr>
            <a:r>
              <a:rPr lang="en-GB" sz="2800" b="1"/>
              <a:t>Rome – Brancaleone d’Andalò</a:t>
            </a:r>
          </a:p>
          <a:p>
            <a:pPr algn="ctr">
              <a:buFontTx/>
              <a:buNone/>
            </a:pPr>
            <a:r>
              <a:rPr lang="en-GB" sz="2800" b="1"/>
              <a:t>silver grosso, 1253-56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body" sz="half" idx="3"/>
          </p:nvPr>
        </p:nvSpPr>
        <p:spPr>
          <a:xfrm>
            <a:off x="0" y="4724400"/>
            <a:ext cx="9144000" cy="20574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GB" sz="2000"/>
              <a:t>+ROMACAPMVNDI  </a:t>
            </a:r>
            <a:r>
              <a:rPr lang="en-GB" sz="2000" i="1"/>
              <a:t>Roma       </a:t>
            </a:r>
            <a:r>
              <a:rPr lang="en-GB" sz="2000"/>
              <a:t>+ROMA • CAPVD • MVND:S:P:Q:     R</a:t>
            </a:r>
            <a:r>
              <a:rPr lang="en-GB" sz="2000" i="1"/>
              <a:t>oma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000"/>
              <a:t>+KAROLVS•S•P•Q•R </a:t>
            </a:r>
            <a:r>
              <a:rPr lang="en-GB" sz="2000" i="1"/>
              <a:t>lion          </a:t>
            </a:r>
            <a:r>
              <a:rPr lang="en-GB" sz="2000"/>
              <a:t>+CAROLVSREXSENATOR.VRBIS   </a:t>
            </a:r>
            <a:r>
              <a:rPr lang="en-GB" sz="2000" i="1"/>
              <a:t>lion</a:t>
            </a:r>
          </a:p>
          <a:p>
            <a:pPr>
              <a:lnSpc>
                <a:spcPct val="80000"/>
              </a:lnSpc>
              <a:buFontTx/>
              <a:buNone/>
            </a:pPr>
            <a:endParaRPr lang="en-GB" sz="2000"/>
          </a:p>
          <a:p>
            <a:pPr algn="ctr">
              <a:lnSpc>
                <a:spcPct val="80000"/>
              </a:lnSpc>
              <a:buFontTx/>
              <a:buNone/>
            </a:pPr>
            <a:r>
              <a:rPr lang="en-GB" sz="3600" b="1"/>
              <a:t>Rome – Charles of Anjou, 1266-85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en-GB" sz="3600" b="1"/>
              <a:t>silver grossi</a:t>
            </a:r>
            <a:endParaRPr lang="en-GB" sz="3600"/>
          </a:p>
          <a:p>
            <a:pPr>
              <a:lnSpc>
                <a:spcPct val="80000"/>
              </a:lnSpc>
              <a:buFontTx/>
              <a:buNone/>
            </a:pPr>
            <a:endParaRPr lang="en-GB" sz="3600"/>
          </a:p>
        </p:txBody>
      </p:sp>
      <p:graphicFrame>
        <p:nvGraphicFramePr>
          <p:cNvPr id="57347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3405188" y="76200"/>
          <a:ext cx="2233612" cy="2286000"/>
        </p:xfrm>
        <a:graphic>
          <a:graphicData uri="http://schemas.openxmlformats.org/presentationml/2006/ole">
            <p:oleObj spid="_x0000_s57347" name="Photo Editor Photo" r:id="rId3" imgW="6542857" imgH="6695238" progId="MSPhotoEd.3">
              <p:embed/>
            </p:oleObj>
          </a:graphicData>
        </a:graphic>
      </p:graphicFrame>
      <p:graphicFrame>
        <p:nvGraphicFramePr>
          <p:cNvPr id="57348" name="Object 4"/>
          <p:cNvGraphicFramePr>
            <a:graphicFrameLocks noChangeAspect="1"/>
          </p:cNvGraphicFramePr>
          <p:nvPr>
            <p:ph sz="quarter" idx="1"/>
          </p:nvPr>
        </p:nvGraphicFramePr>
        <p:xfrm>
          <a:off x="3517900" y="2286000"/>
          <a:ext cx="2044700" cy="2057400"/>
        </p:xfrm>
        <a:graphic>
          <a:graphicData uri="http://schemas.openxmlformats.org/presentationml/2006/ole">
            <p:oleObj spid="_x0000_s57348" name="Photo Editor Photo" r:id="rId4" imgW="6582694" imgH="6628571" progId="MSPhotoEd.3">
              <p:embed/>
            </p:oleObj>
          </a:graphicData>
        </a:graphic>
      </p:graphicFrame>
      <p:graphicFrame>
        <p:nvGraphicFramePr>
          <p:cNvPr id="57349" name="Object 5"/>
          <p:cNvGraphicFramePr>
            <a:graphicFrameLocks noChangeAspect="1"/>
          </p:cNvGraphicFramePr>
          <p:nvPr/>
        </p:nvGraphicFramePr>
        <p:xfrm>
          <a:off x="304800" y="152400"/>
          <a:ext cx="2081213" cy="2133600"/>
        </p:xfrm>
        <a:graphic>
          <a:graphicData uri="http://schemas.openxmlformats.org/presentationml/2006/ole">
            <p:oleObj spid="_x0000_s57349" name="Photo Editor Photo" r:id="rId5" imgW="6144483" imgH="6295238" progId="MSPhotoEd.3">
              <p:embed/>
            </p:oleObj>
          </a:graphicData>
        </a:graphic>
      </p:graphicFrame>
      <p:graphicFrame>
        <p:nvGraphicFramePr>
          <p:cNvPr id="57350" name="Object 6"/>
          <p:cNvGraphicFramePr>
            <a:graphicFrameLocks noChangeAspect="1"/>
          </p:cNvGraphicFramePr>
          <p:nvPr/>
        </p:nvGraphicFramePr>
        <p:xfrm>
          <a:off x="304800" y="2209800"/>
          <a:ext cx="2063750" cy="2133600"/>
        </p:xfrm>
        <a:graphic>
          <a:graphicData uri="http://schemas.openxmlformats.org/presentationml/2006/ole">
            <p:oleObj spid="_x0000_s57350" name="Photo Editor Photo" r:id="rId6" imgW="5942857" imgH="6144483" progId="MSPhotoEd.3">
              <p:embed/>
            </p:oleObj>
          </a:graphicData>
        </a:graphic>
      </p:graphicFrame>
      <p:pic>
        <p:nvPicPr>
          <p:cNvPr id="57351" name="Picture 7" descr="grosso F R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05600" y="76200"/>
            <a:ext cx="2209800" cy="2209800"/>
          </a:xfrm>
          <a:prstGeom prst="rect">
            <a:avLst/>
          </a:prstGeom>
          <a:noFill/>
        </p:spPr>
      </p:pic>
      <p:pic>
        <p:nvPicPr>
          <p:cNvPr id="57352" name="Picture 8" descr="grosso F 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05600" y="2286000"/>
            <a:ext cx="2209800" cy="2209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Object 2"/>
          <p:cNvGraphicFramePr>
            <a:graphicFrameLocks noChangeAspect="1"/>
          </p:cNvGraphicFramePr>
          <p:nvPr>
            <p:ph sz="quarter" idx="1"/>
          </p:nvPr>
        </p:nvGraphicFramePr>
        <p:xfrm>
          <a:off x="5010150" y="152400"/>
          <a:ext cx="3302000" cy="3429000"/>
        </p:xfrm>
        <a:graphic>
          <a:graphicData uri="http://schemas.openxmlformats.org/presentationml/2006/ole">
            <p:oleObj spid="_x0000_s17410" name="Photo Editor Photo" r:id="rId3" imgW="5106113" imgH="5304762" progId="MSPhotoEd.3">
              <p:embed/>
            </p:oleObj>
          </a:graphicData>
        </a:graphic>
      </p:graphicFrame>
      <p:graphicFrame>
        <p:nvGraphicFramePr>
          <p:cNvPr id="17411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609600" y="0"/>
          <a:ext cx="3657600" cy="3651250"/>
        </p:xfrm>
        <a:graphic>
          <a:graphicData uri="http://schemas.openxmlformats.org/presentationml/2006/ole">
            <p:oleObj spid="_x0000_s17411" name="Photo Editor Photo" r:id="rId4" imgW="5657143" imgH="5649114" progId="MSPhotoEd.3">
              <p:embed/>
            </p:oleObj>
          </a:graphicData>
        </a:graphic>
      </p:graphicFrame>
      <p:sp>
        <p:nvSpPr>
          <p:cNvPr id="17412" name="Rectangle 4"/>
          <p:cNvSpPr>
            <a:spLocks noGrp="1" noChangeArrowheads="1"/>
          </p:cNvSpPr>
          <p:nvPr>
            <p:ph type="body" sz="half" idx="3"/>
          </p:nvPr>
        </p:nvSpPr>
        <p:spPr>
          <a:xfrm>
            <a:off x="0" y="3733800"/>
            <a:ext cx="9144000" cy="2438400"/>
          </a:xfrm>
        </p:spPr>
        <p:txBody>
          <a:bodyPr/>
          <a:lstStyle/>
          <a:p>
            <a:pPr>
              <a:buFontTx/>
              <a:buNone/>
            </a:pPr>
            <a:r>
              <a:rPr lang="en-GB" sz="2000"/>
              <a:t>+ROMA </a:t>
            </a:r>
            <a:r>
              <a:rPr lang="en-GB" sz="2400"/>
              <a:t>•</a:t>
            </a:r>
            <a:r>
              <a:rPr lang="en-GB" sz="2000"/>
              <a:t> CAPUDMVNDI:S:P:Q:R:*:  +SENATVS </a:t>
            </a:r>
            <a:r>
              <a:rPr lang="en-GB" sz="2400"/>
              <a:t>•</a:t>
            </a:r>
            <a:r>
              <a:rPr lang="en-GB" sz="2000"/>
              <a:t> POPVL  VS </a:t>
            </a:r>
            <a:r>
              <a:rPr lang="en-GB" sz="2400"/>
              <a:t>• </a:t>
            </a:r>
            <a:r>
              <a:rPr lang="en-GB" sz="2000"/>
              <a:t>QROMANVS</a:t>
            </a:r>
          </a:p>
          <a:p>
            <a:pPr>
              <a:buFontTx/>
              <a:buNone/>
            </a:pPr>
            <a:r>
              <a:rPr lang="en-GB" sz="2000" i="1"/>
              <a:t>Roma                                                     lion , shields of Colonna, Orsini below</a:t>
            </a:r>
          </a:p>
          <a:p>
            <a:pPr>
              <a:buFontTx/>
              <a:buNone/>
            </a:pPr>
            <a:endParaRPr lang="en-GB" sz="2000" i="1"/>
          </a:p>
          <a:p>
            <a:pPr algn="ctr">
              <a:buFontTx/>
              <a:buNone/>
            </a:pPr>
            <a:r>
              <a:rPr lang="en-GB" sz="2800" b="1"/>
              <a:t>Rome</a:t>
            </a:r>
          </a:p>
          <a:p>
            <a:pPr algn="ctr">
              <a:buFontTx/>
              <a:buNone/>
            </a:pPr>
            <a:r>
              <a:rPr lang="en-GB" sz="2800" b="1"/>
              <a:t>silver grosso with shields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Weights of grossi of Roma/Lion type</a:t>
            </a:r>
          </a:p>
        </p:txBody>
      </p:sp>
      <p:graphicFrame>
        <p:nvGraphicFramePr>
          <p:cNvPr id="18442" name="Object 10"/>
          <p:cNvGraphicFramePr>
            <a:graphicFrameLocks noChangeAspect="1"/>
          </p:cNvGraphicFramePr>
          <p:nvPr>
            <p:ph idx="1"/>
          </p:nvPr>
        </p:nvGraphicFramePr>
        <p:xfrm>
          <a:off x="-152400" y="1066800"/>
          <a:ext cx="9296400" cy="5949950"/>
        </p:xfrm>
        <a:graphic>
          <a:graphicData uri="http://schemas.openxmlformats.org/presentationml/2006/ole">
            <p:oleObj spid="_x0000_s18442" name="Chart" r:id="rId3" imgW="8905696" imgH="3143310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Roman grossi in coin lists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2800"/>
              <a:t>Columbia list, 1278-84</a:t>
            </a:r>
          </a:p>
          <a:p>
            <a:pPr>
              <a:lnSpc>
                <a:spcPct val="80000"/>
              </a:lnSpc>
            </a:pPr>
            <a:r>
              <a:rPr lang="en-US" sz="2800"/>
              <a:t>93.8% romanini vecchi</a:t>
            </a:r>
          </a:p>
          <a:p>
            <a:pPr>
              <a:lnSpc>
                <a:spcPct val="80000"/>
              </a:lnSpc>
            </a:pPr>
            <a:r>
              <a:rPr lang="en-US" sz="2800"/>
              <a:t>95.8% romanini grossi</a:t>
            </a:r>
          </a:p>
          <a:p>
            <a:pPr>
              <a:lnSpc>
                <a:spcPct val="80000"/>
              </a:lnSpc>
            </a:pPr>
            <a:endParaRPr lang="en-US" sz="2800"/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/>
              <a:t>Later lists</a:t>
            </a:r>
          </a:p>
          <a:p>
            <a:pPr>
              <a:lnSpc>
                <a:spcPct val="80000"/>
              </a:lnSpc>
            </a:pPr>
            <a:r>
              <a:rPr lang="en-US" sz="2800"/>
              <a:t>95.1% romanini d’ariento</a:t>
            </a:r>
          </a:p>
          <a:p>
            <a:pPr>
              <a:lnSpc>
                <a:spcPct val="80000"/>
              </a:lnSpc>
            </a:pPr>
            <a:r>
              <a:rPr lang="en-US" sz="2800"/>
              <a:t>94.4% romanini di peso di tornese; </a:t>
            </a:r>
          </a:p>
          <a:p>
            <a:pPr>
              <a:lnSpc>
                <a:spcPct val="80000"/>
              </a:lnSpc>
            </a:pPr>
            <a:r>
              <a:rPr lang="en-US" sz="2800"/>
              <a:t>94.4% romanini colle effe di sotto a leone </a:t>
            </a:r>
          </a:p>
          <a:p>
            <a:pPr>
              <a:lnSpc>
                <a:spcPct val="80000"/>
              </a:lnSpc>
            </a:pPr>
            <a:r>
              <a:rPr lang="en-US" sz="2800"/>
              <a:t>91.3-92.4% romanino nuovo</a:t>
            </a:r>
          </a:p>
          <a:p>
            <a:pPr>
              <a:lnSpc>
                <a:spcPct val="80000"/>
              </a:lnSpc>
            </a:pPr>
            <a:r>
              <a:rPr lang="en-US" sz="2800"/>
              <a:t>88.5% San Pietro di Roma</a:t>
            </a:r>
          </a:p>
          <a:p>
            <a:pPr>
              <a:lnSpc>
                <a:spcPct val="80000"/>
              </a:lnSpc>
            </a:pPr>
            <a:endParaRPr 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Object 2"/>
          <p:cNvGraphicFramePr>
            <a:graphicFrameLocks noChangeAspect="1"/>
          </p:cNvGraphicFramePr>
          <p:nvPr>
            <p:ph sz="quarter" idx="1"/>
          </p:nvPr>
        </p:nvGraphicFramePr>
        <p:xfrm>
          <a:off x="762000" y="76200"/>
          <a:ext cx="3467100" cy="3581400"/>
        </p:xfrm>
        <a:graphic>
          <a:graphicData uri="http://schemas.openxmlformats.org/presentationml/2006/ole">
            <p:oleObj spid="_x0000_s12290" name="Photo Editor Photo" r:id="rId3" imgW="6380952" imgH="6590476" progId="MSPhotoEd.3">
              <p:embed/>
            </p:oleObj>
          </a:graphicData>
        </a:graphic>
      </p:graphicFrame>
      <p:graphicFrame>
        <p:nvGraphicFramePr>
          <p:cNvPr id="12291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4951413" y="76200"/>
          <a:ext cx="3506787" cy="3500438"/>
        </p:xfrm>
        <a:graphic>
          <a:graphicData uri="http://schemas.openxmlformats.org/presentationml/2006/ole">
            <p:oleObj spid="_x0000_s12291" name="Photo Editor Photo" r:id="rId4" imgW="5961905" imgH="5952381" progId="MSPhotoEd.3">
              <p:embed/>
            </p:oleObj>
          </a:graphicData>
        </a:graphic>
      </p:graphicFrame>
      <p:sp>
        <p:nvSpPr>
          <p:cNvPr id="12292" name="Rectangle 4"/>
          <p:cNvSpPr>
            <a:spLocks noGrp="1" noChangeArrowheads="1"/>
          </p:cNvSpPr>
          <p:nvPr>
            <p:ph type="body" sz="half" idx="3"/>
          </p:nvPr>
        </p:nvSpPr>
        <p:spPr>
          <a:xfrm>
            <a:off x="228600" y="3886200"/>
            <a:ext cx="8686800" cy="21336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sz="1800" i="1"/>
              <a:t>                Roma                                                            lion</a:t>
            </a:r>
          </a:p>
          <a:p>
            <a:pPr algn="ctr">
              <a:lnSpc>
                <a:spcPct val="90000"/>
              </a:lnSpc>
              <a:buFontTx/>
              <a:buNone/>
            </a:pPr>
            <a:endParaRPr lang="en-GB" sz="2400" b="1"/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800" b="1"/>
              <a:t>Rome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sz="2000"/>
              <a:t>               </a:t>
            </a:r>
            <a:r>
              <a:rPr lang="en-GB" sz="1800"/>
              <a:t>+ROMACAPVTMVNDI                           +SENATVS • PQ • R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800" b="1"/>
              <a:t>silver grosso – c.1250-1270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body" sz="half" idx="3"/>
          </p:nvPr>
        </p:nvSpPr>
        <p:spPr>
          <a:xfrm>
            <a:off x="0" y="3886200"/>
            <a:ext cx="9144000" cy="19812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sz="2000"/>
              <a:t>        +ROMA • CAPVD • MVND:S:P:Q:        +CAROLVSREXSENATOR.VRBIS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sz="2000"/>
              <a:t>         </a:t>
            </a:r>
            <a:r>
              <a:rPr lang="en-GB" sz="2000" i="1"/>
              <a:t>Roma</a:t>
            </a:r>
            <a:r>
              <a:rPr lang="en-GB" sz="2000"/>
              <a:t>                                                              </a:t>
            </a:r>
            <a:r>
              <a:rPr lang="en-GB" sz="2000" i="1"/>
              <a:t>lion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000"/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800" b="1"/>
              <a:t>Rome – Charles of Anjou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800" b="1"/>
              <a:t>silver grosso rinforzato, 1270-85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000"/>
          </a:p>
          <a:p>
            <a:pPr>
              <a:lnSpc>
                <a:spcPct val="90000"/>
              </a:lnSpc>
              <a:buFontTx/>
              <a:buNone/>
            </a:pPr>
            <a:endParaRPr lang="en-GB" sz="2400"/>
          </a:p>
        </p:txBody>
      </p:sp>
      <p:graphicFrame>
        <p:nvGraphicFramePr>
          <p:cNvPr id="23555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533400" y="-76200"/>
          <a:ext cx="3575050" cy="3657600"/>
        </p:xfrm>
        <a:graphic>
          <a:graphicData uri="http://schemas.openxmlformats.org/presentationml/2006/ole">
            <p:oleObj spid="_x0000_s23555" name="Photo Editor Photo" r:id="rId3" imgW="6542857" imgH="6695238" progId="MSPhotoEd.3">
              <p:embed/>
            </p:oleObj>
          </a:graphicData>
        </a:graphic>
      </p:graphicFrame>
      <p:graphicFrame>
        <p:nvGraphicFramePr>
          <p:cNvPr id="23556" name="Object 4"/>
          <p:cNvGraphicFramePr>
            <a:graphicFrameLocks noChangeAspect="1"/>
          </p:cNvGraphicFramePr>
          <p:nvPr>
            <p:ph sz="quarter" idx="1"/>
          </p:nvPr>
        </p:nvGraphicFramePr>
        <p:xfrm>
          <a:off x="4976813" y="-152400"/>
          <a:ext cx="3709987" cy="3733800"/>
        </p:xfrm>
        <a:graphic>
          <a:graphicData uri="http://schemas.openxmlformats.org/presentationml/2006/ole">
            <p:oleObj spid="_x0000_s23556" name="Photo Editor Photo" r:id="rId4" imgW="6582694" imgH="6628571" progId="MSPhotoEd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Object 2"/>
          <p:cNvGraphicFramePr>
            <a:graphicFrameLocks noChangeAspect="1"/>
          </p:cNvGraphicFramePr>
          <p:nvPr>
            <p:ph sz="quarter" idx="1"/>
          </p:nvPr>
        </p:nvGraphicFramePr>
        <p:xfrm>
          <a:off x="533400" y="220663"/>
          <a:ext cx="3657600" cy="3360737"/>
        </p:xfrm>
        <a:graphic>
          <a:graphicData uri="http://schemas.openxmlformats.org/presentationml/2006/ole">
            <p:oleObj spid="_x0000_s14338" name="Photo Editor Photo" r:id="rId3" imgW="5390476" imgH="4952381" progId="MSPhotoEd.3">
              <p:embed/>
            </p:oleObj>
          </a:graphicData>
        </a:graphic>
      </p:graphicFrame>
      <p:graphicFrame>
        <p:nvGraphicFramePr>
          <p:cNvPr id="14339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4954588" y="152400"/>
          <a:ext cx="3268662" cy="3505200"/>
        </p:xfrm>
        <a:graphic>
          <a:graphicData uri="http://schemas.openxmlformats.org/presentationml/2006/ole">
            <p:oleObj spid="_x0000_s14339" name="Photo Editor Photo" r:id="rId4" imgW="5144218" imgH="5514286" progId="MSPhotoEd.3">
              <p:embed/>
            </p:oleObj>
          </a:graphicData>
        </a:graphic>
      </p:graphicFrame>
      <p:sp>
        <p:nvSpPr>
          <p:cNvPr id="14340" name="Rectangle 4"/>
          <p:cNvSpPr>
            <a:spLocks noGrp="1" noChangeArrowheads="1"/>
          </p:cNvSpPr>
          <p:nvPr>
            <p:ph type="body" sz="half" idx="3"/>
          </p:nvPr>
        </p:nvSpPr>
        <p:spPr>
          <a:xfrm>
            <a:off x="457200" y="3695700"/>
            <a:ext cx="8229600" cy="2179638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sz="2000"/>
              <a:t>        SENAT • P • QVER •                              ROMANI • PRICIP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sz="2000"/>
              <a:t>        </a:t>
            </a:r>
            <a:r>
              <a:rPr lang="en-GB" sz="2000" i="1"/>
              <a:t>Saint Paul                                               Saint Peter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000" i="1"/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800" b="1"/>
              <a:t>Rome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800" b="1"/>
              <a:t>silver grosso samperino, 1285-1305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42" name="Object 2"/>
          <p:cNvGraphicFramePr>
            <a:graphicFrameLocks noChangeAspect="1"/>
          </p:cNvGraphicFramePr>
          <p:nvPr>
            <p:ph sz="quarter" idx="1"/>
          </p:nvPr>
        </p:nvGraphicFramePr>
        <p:xfrm>
          <a:off x="914400" y="304800"/>
          <a:ext cx="3222625" cy="3352800"/>
        </p:xfrm>
        <a:graphic>
          <a:graphicData uri="http://schemas.openxmlformats.org/presentationml/2006/ole">
            <p:oleObj spid="_x0000_s61442" name="Photo Editor Photo" r:id="rId3" imgW="4439270" imgH="4619048" progId="MSPhotoEd.3">
              <p:embed/>
            </p:oleObj>
          </a:graphicData>
        </a:graphic>
      </p:graphicFrame>
      <p:graphicFrame>
        <p:nvGraphicFramePr>
          <p:cNvPr id="61443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4926013" y="228600"/>
          <a:ext cx="3379787" cy="3429000"/>
        </p:xfrm>
        <a:graphic>
          <a:graphicData uri="http://schemas.openxmlformats.org/presentationml/2006/ole">
            <p:oleObj spid="_x0000_s61443" name="Photo Editor Photo" r:id="rId4" imgW="4466667" imgH="4533333" progId="MSPhotoEd.3">
              <p:embed/>
            </p:oleObj>
          </a:graphicData>
        </a:graphic>
      </p:graphicFrame>
      <p:sp>
        <p:nvSpPr>
          <p:cNvPr id="61444" name="Rectangle 4"/>
          <p:cNvSpPr>
            <a:spLocks noGrp="1" noChangeArrowheads="1"/>
          </p:cNvSpPr>
          <p:nvPr>
            <p:ph type="body" sz="half" idx="3"/>
          </p:nvPr>
        </p:nvSpPr>
        <p:spPr>
          <a:xfrm>
            <a:off x="685800" y="3810000"/>
            <a:ext cx="7772400" cy="2362200"/>
          </a:xfrm>
        </p:spPr>
        <p:txBody>
          <a:bodyPr/>
          <a:lstStyle/>
          <a:p>
            <a:pPr>
              <a:buFontTx/>
              <a:buNone/>
            </a:pPr>
            <a:r>
              <a:rPr lang="en-GB" sz="2000"/>
              <a:t>•VRB:PP:QNTS’ </a:t>
            </a:r>
            <a:r>
              <a:rPr lang="en-GB" sz="2400"/>
              <a:t>•                                </a:t>
            </a:r>
            <a:r>
              <a:rPr lang="en-GB" sz="2000"/>
              <a:t>+ •S •PET’ •EPAL</a:t>
            </a:r>
          </a:p>
          <a:p>
            <a:pPr>
              <a:buFontTx/>
              <a:buNone/>
            </a:pPr>
            <a:r>
              <a:rPr lang="en-GB" sz="2000" i="1"/>
              <a:t>  pope                                                               </a:t>
            </a:r>
            <a:r>
              <a:rPr lang="en-GB" sz="2000"/>
              <a:t>U•R•B•I•</a:t>
            </a:r>
          </a:p>
          <a:p>
            <a:pPr>
              <a:buFontTx/>
              <a:buNone/>
            </a:pPr>
            <a:endParaRPr lang="en-GB" sz="2000"/>
          </a:p>
          <a:p>
            <a:pPr algn="ctr">
              <a:buFontTx/>
              <a:buNone/>
            </a:pPr>
            <a:r>
              <a:rPr lang="en-GB" sz="2800" b="1"/>
              <a:t>Roma, Urban V</a:t>
            </a:r>
          </a:p>
          <a:p>
            <a:pPr algn="ctr">
              <a:buFontTx/>
              <a:buNone/>
            </a:pPr>
            <a:r>
              <a:rPr lang="en-GB" sz="2800" b="1"/>
              <a:t>silver bolognino, 1362-70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80" name="Object 4"/>
          <p:cNvGraphicFramePr>
            <a:graphicFrameLocks noChangeAspect="1"/>
          </p:cNvGraphicFramePr>
          <p:nvPr>
            <p:ph idx="1"/>
          </p:nvPr>
        </p:nvGraphicFramePr>
        <p:xfrm>
          <a:off x="-152400" y="1828800"/>
          <a:ext cx="9448800" cy="5181600"/>
        </p:xfrm>
        <a:graphic>
          <a:graphicData uri="http://schemas.openxmlformats.org/presentationml/2006/ole">
            <p:oleObj spid="_x0000_s24580" name="Chart" r:id="rId3" imgW="6686669" imgH="2429054" progId="Excel.Chart.8">
              <p:embed/>
            </p:oleObj>
          </a:graphicData>
        </a:graphic>
      </p:graphicFrame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1371600" y="304800"/>
            <a:ext cx="6629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GB"/>
          </a:p>
        </p:txBody>
      </p:sp>
      <p:sp>
        <p:nvSpPr>
          <p:cNvPr id="24584" name="Rectangle 8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  <a:noFill/>
          <a:ln/>
        </p:spPr>
        <p:txBody>
          <a:bodyPr/>
          <a:lstStyle/>
          <a:p>
            <a:r>
              <a:rPr lang="en-US" sz="4000"/>
              <a:t>Decline in the amount of silver represented by the Roman pound of account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50" name="Object 2"/>
          <p:cNvGraphicFramePr>
            <a:graphicFrameLocks noChangeAspect="1"/>
          </p:cNvGraphicFramePr>
          <p:nvPr>
            <p:ph sz="quarter" idx="1"/>
          </p:nvPr>
        </p:nvGraphicFramePr>
        <p:xfrm>
          <a:off x="1225550" y="76200"/>
          <a:ext cx="2508250" cy="2590800"/>
        </p:xfrm>
        <a:graphic>
          <a:graphicData uri="http://schemas.openxmlformats.org/presentationml/2006/ole">
            <p:oleObj spid="_x0000_s27650" name="Photo Editor Photo" r:id="rId3" imgW="6380952" imgH="6590476" progId="MSPhotoEd.3">
              <p:embed/>
            </p:oleObj>
          </a:graphicData>
        </a:graphic>
      </p:graphicFrame>
      <p:graphicFrame>
        <p:nvGraphicFramePr>
          <p:cNvPr id="27651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1219200" y="2590800"/>
          <a:ext cx="2514600" cy="2509838"/>
        </p:xfrm>
        <a:graphic>
          <a:graphicData uri="http://schemas.openxmlformats.org/presentationml/2006/ole">
            <p:oleObj spid="_x0000_s27651" name="Photo Editor Photo" r:id="rId4" imgW="5961905" imgH="5952381" progId="MSPhotoEd.3">
              <p:embed/>
            </p:oleObj>
          </a:graphicData>
        </a:graphic>
      </p:graphicFrame>
      <p:sp>
        <p:nvSpPr>
          <p:cNvPr id="27652" name="Rectangle 4"/>
          <p:cNvSpPr>
            <a:spLocks noGrp="1" noChangeArrowheads="1"/>
          </p:cNvSpPr>
          <p:nvPr>
            <p:ph type="body" sz="half" idx="3"/>
          </p:nvPr>
        </p:nvSpPr>
        <p:spPr>
          <a:xfrm>
            <a:off x="0" y="5029200"/>
            <a:ext cx="8686800" cy="2133600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n-GB" sz="2800" b="1"/>
              <a:t>Rome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800" b="1"/>
              <a:t>silver grossi with and without shields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800"/>
          </a:p>
        </p:txBody>
      </p:sp>
      <p:graphicFrame>
        <p:nvGraphicFramePr>
          <p:cNvPr id="27653" name="Object 5"/>
          <p:cNvGraphicFramePr>
            <a:graphicFrameLocks noChangeAspect="1"/>
          </p:cNvGraphicFramePr>
          <p:nvPr/>
        </p:nvGraphicFramePr>
        <p:xfrm>
          <a:off x="5410200" y="80963"/>
          <a:ext cx="2514600" cy="2509837"/>
        </p:xfrm>
        <a:graphic>
          <a:graphicData uri="http://schemas.openxmlformats.org/presentationml/2006/ole">
            <p:oleObj spid="_x0000_s27653" name="Photo Editor Photo" r:id="rId5" imgW="5657143" imgH="5649114" progId="MSPhotoEd.3">
              <p:embed/>
            </p:oleObj>
          </a:graphicData>
        </a:graphic>
      </p:graphicFrame>
      <p:graphicFrame>
        <p:nvGraphicFramePr>
          <p:cNvPr id="27654" name="Object 6"/>
          <p:cNvGraphicFramePr>
            <a:graphicFrameLocks noChangeAspect="1"/>
          </p:cNvGraphicFramePr>
          <p:nvPr/>
        </p:nvGraphicFramePr>
        <p:xfrm>
          <a:off x="5486400" y="2590800"/>
          <a:ext cx="2274888" cy="2362200"/>
        </p:xfrm>
        <a:graphic>
          <a:graphicData uri="http://schemas.openxmlformats.org/presentationml/2006/ole">
            <p:oleObj spid="_x0000_s27654" name="Photo Editor Photo" r:id="rId6" imgW="5106113" imgH="5304762" progId="MSPhotoEd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Weight of small Roman grossi</a:t>
            </a:r>
          </a:p>
        </p:txBody>
      </p:sp>
      <p:graphicFrame>
        <p:nvGraphicFramePr>
          <p:cNvPr id="26627" name="Object 3"/>
          <p:cNvGraphicFramePr>
            <a:graphicFrameLocks noChangeAspect="1"/>
          </p:cNvGraphicFramePr>
          <p:nvPr>
            <p:ph idx="1"/>
          </p:nvPr>
        </p:nvGraphicFramePr>
        <p:xfrm>
          <a:off x="-152400" y="1066800"/>
          <a:ext cx="9448800" cy="5943600"/>
        </p:xfrm>
        <a:graphic>
          <a:graphicData uri="http://schemas.openxmlformats.org/presentationml/2006/ole">
            <p:oleObj spid="_x0000_s26627" name="Chart" r:id="rId3" imgW="8934450" imgH="2629079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22" name="Object 2"/>
          <p:cNvGraphicFramePr>
            <a:graphicFrameLocks noChangeAspect="1"/>
          </p:cNvGraphicFramePr>
          <p:nvPr>
            <p:ph sz="quarter" idx="1"/>
          </p:nvPr>
        </p:nvGraphicFramePr>
        <p:xfrm>
          <a:off x="5010150" y="152400"/>
          <a:ext cx="3302000" cy="3429000"/>
        </p:xfrm>
        <a:graphic>
          <a:graphicData uri="http://schemas.openxmlformats.org/presentationml/2006/ole">
            <p:oleObj spid="_x0000_s30722" name="Photo Editor Photo" r:id="rId3" imgW="5106113" imgH="5304762" progId="MSPhotoEd.3">
              <p:embed/>
            </p:oleObj>
          </a:graphicData>
        </a:graphic>
      </p:graphicFrame>
      <p:graphicFrame>
        <p:nvGraphicFramePr>
          <p:cNvPr id="30723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609600" y="0"/>
          <a:ext cx="3657600" cy="3651250"/>
        </p:xfrm>
        <a:graphic>
          <a:graphicData uri="http://schemas.openxmlformats.org/presentationml/2006/ole">
            <p:oleObj spid="_x0000_s30723" name="Photo Editor Photo" r:id="rId4" imgW="5657143" imgH="5649114" progId="MSPhotoEd.3">
              <p:embed/>
            </p:oleObj>
          </a:graphicData>
        </a:graphic>
      </p:graphicFrame>
      <p:sp>
        <p:nvSpPr>
          <p:cNvPr id="30724" name="Rectangle 4"/>
          <p:cNvSpPr>
            <a:spLocks noGrp="1" noChangeArrowheads="1"/>
          </p:cNvSpPr>
          <p:nvPr>
            <p:ph type="body" sz="half" idx="3"/>
          </p:nvPr>
        </p:nvSpPr>
        <p:spPr>
          <a:xfrm>
            <a:off x="0" y="3733800"/>
            <a:ext cx="9144000" cy="2438400"/>
          </a:xfrm>
        </p:spPr>
        <p:txBody>
          <a:bodyPr/>
          <a:lstStyle/>
          <a:p>
            <a:pPr>
              <a:buFontTx/>
              <a:buNone/>
            </a:pPr>
            <a:r>
              <a:rPr lang="en-GB" sz="2000"/>
              <a:t>+ROMA </a:t>
            </a:r>
            <a:r>
              <a:rPr lang="en-GB" sz="2400"/>
              <a:t>•</a:t>
            </a:r>
            <a:r>
              <a:rPr lang="en-GB" sz="2000"/>
              <a:t> CAPUDMVNDI:S:P:Q:R:*:   +SENATVS </a:t>
            </a:r>
            <a:r>
              <a:rPr lang="en-GB" sz="2400"/>
              <a:t>•</a:t>
            </a:r>
            <a:r>
              <a:rPr lang="en-GB" sz="2000"/>
              <a:t> POPVL  VS </a:t>
            </a:r>
            <a:r>
              <a:rPr lang="en-GB" sz="2400"/>
              <a:t>•</a:t>
            </a:r>
            <a:r>
              <a:rPr lang="en-GB" sz="2000"/>
              <a:t> QROMANVS</a:t>
            </a:r>
          </a:p>
          <a:p>
            <a:pPr>
              <a:buFontTx/>
              <a:buNone/>
            </a:pPr>
            <a:r>
              <a:rPr lang="en-GB" sz="2000" i="1"/>
              <a:t>Roma                                                       lion , shields of Colonna, Orsini below</a:t>
            </a:r>
          </a:p>
          <a:p>
            <a:pPr>
              <a:buFontTx/>
              <a:buNone/>
            </a:pPr>
            <a:endParaRPr lang="en-GB" sz="2000" i="1"/>
          </a:p>
          <a:p>
            <a:pPr algn="ctr">
              <a:buFontTx/>
              <a:buNone/>
            </a:pPr>
            <a:r>
              <a:rPr lang="en-GB" sz="2800" b="1"/>
              <a:t>Rome</a:t>
            </a:r>
          </a:p>
          <a:p>
            <a:pPr algn="ctr">
              <a:buFontTx/>
              <a:buNone/>
            </a:pPr>
            <a:r>
              <a:rPr lang="en-GB" sz="2800" b="1"/>
              <a:t>silver grosso – XIV century?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Object 2"/>
          <p:cNvGraphicFramePr>
            <a:graphicFrameLocks noChangeAspect="1"/>
          </p:cNvGraphicFramePr>
          <p:nvPr>
            <p:ph sz="quarter" idx="1"/>
          </p:nvPr>
        </p:nvGraphicFramePr>
        <p:xfrm>
          <a:off x="4997450" y="228600"/>
          <a:ext cx="3155950" cy="3429000"/>
        </p:xfrm>
        <a:graphic>
          <a:graphicData uri="http://schemas.openxmlformats.org/presentationml/2006/ole">
            <p:oleObj spid="_x0000_s32770" name="Photo Editor Photo" r:id="rId3" imgW="3629532" imgH="3943901" progId="MSPhotoEd.3">
              <p:embed/>
            </p:oleObj>
          </a:graphicData>
        </a:graphic>
      </p:graphicFrame>
      <p:sp>
        <p:nvSpPr>
          <p:cNvPr id="32771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114300" y="3810000"/>
            <a:ext cx="8915400" cy="21336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sz="2000"/>
              <a:t>           +ALMVSTRIBVIIA                                      </a:t>
            </a:r>
            <a:r>
              <a:rPr lang="en-GB" sz="2000" i="1"/>
              <a:t>+</a:t>
            </a:r>
            <a:r>
              <a:rPr lang="en-GB" sz="2000"/>
              <a:t>ROMA • CAP</a:t>
            </a:r>
            <a:endParaRPr lang="en-GB" sz="2000" i="1"/>
          </a:p>
          <a:p>
            <a:pPr>
              <a:lnSpc>
                <a:spcPct val="90000"/>
              </a:lnSpc>
              <a:buFontTx/>
              <a:buNone/>
            </a:pPr>
            <a:r>
              <a:rPr lang="en-GB" sz="2000" i="1"/>
              <a:t>           cross </a:t>
            </a:r>
            <a:r>
              <a:rPr lang="en-GB" sz="2000"/>
              <a:t>V R B S                                                 </a:t>
            </a:r>
            <a:r>
              <a:rPr lang="en-GB" sz="2000" i="1"/>
              <a:t>comb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000" b="1"/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800" b="1"/>
              <a:t>Rome – Cola di Rienzo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800" b="1"/>
              <a:t>billon denaro provisino, 1347</a:t>
            </a:r>
          </a:p>
        </p:txBody>
      </p:sp>
      <p:graphicFrame>
        <p:nvGraphicFramePr>
          <p:cNvPr id="32772" name="Object 4"/>
          <p:cNvGraphicFramePr>
            <a:graphicFrameLocks noChangeAspect="1"/>
          </p:cNvGraphicFramePr>
          <p:nvPr>
            <p:ph sz="quarter" idx="2"/>
          </p:nvPr>
        </p:nvGraphicFramePr>
        <p:xfrm>
          <a:off x="762000" y="423863"/>
          <a:ext cx="3429000" cy="3233737"/>
        </p:xfrm>
        <a:graphic>
          <a:graphicData uri="http://schemas.openxmlformats.org/presentationml/2006/ole">
            <p:oleObj spid="_x0000_s32772" name="Photo Editor Photo" r:id="rId4" imgW="3858164" imgH="3638095" progId="MSPhotoEd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Rectangle 4"/>
          <p:cNvSpPr>
            <a:spLocks noGrp="1" noChangeArrowheads="1"/>
          </p:cNvSpPr>
          <p:nvPr>
            <p:ph type="body" sz="half" idx="3"/>
          </p:nvPr>
        </p:nvSpPr>
        <p:spPr>
          <a:xfrm>
            <a:off x="0" y="3733800"/>
            <a:ext cx="9144000" cy="24384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sz="2400"/>
              <a:t>+ROMA </a:t>
            </a:r>
            <a:r>
              <a:rPr lang="en-GB" sz="2800"/>
              <a:t>•</a:t>
            </a:r>
            <a:r>
              <a:rPr lang="en-GB" sz="2400"/>
              <a:t> CAPUDMVNDI:*:           +SENATVS </a:t>
            </a:r>
            <a:r>
              <a:rPr lang="en-GB" sz="2800"/>
              <a:t>•</a:t>
            </a:r>
            <a:r>
              <a:rPr lang="en-GB" sz="2400"/>
              <a:t> POPVL  VS </a:t>
            </a:r>
            <a:r>
              <a:rPr lang="en-GB" sz="2800"/>
              <a:t>•</a:t>
            </a:r>
            <a:r>
              <a:rPr lang="en-GB" sz="2400"/>
              <a:t> QR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sz="2400" i="1"/>
              <a:t>  Roma                                              lion , shields, N below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400" i="1"/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b="1"/>
              <a:t>Rome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b="1"/>
              <a:t>silver grosso – Cola di Rienzo 1347?</a:t>
            </a:r>
          </a:p>
        </p:txBody>
      </p:sp>
      <p:pic>
        <p:nvPicPr>
          <p:cNvPr id="58375" name="Picture 7" descr="grossso Cola 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0" y="76200"/>
            <a:ext cx="3733800" cy="3733800"/>
          </a:xfrm>
          <a:prstGeom prst="rect">
            <a:avLst/>
          </a:prstGeom>
          <a:noFill/>
        </p:spPr>
      </p:pic>
      <p:pic>
        <p:nvPicPr>
          <p:cNvPr id="58376" name="Picture 8" descr="grossso Cola 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76200"/>
            <a:ext cx="3657600" cy="3657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body" sz="half" idx="3"/>
          </p:nvPr>
        </p:nvSpPr>
        <p:spPr>
          <a:xfrm>
            <a:off x="0" y="3733800"/>
            <a:ext cx="9144000" cy="24384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sz="2000"/>
              <a:t>+ROMA </a:t>
            </a:r>
            <a:r>
              <a:rPr lang="en-GB" sz="2400"/>
              <a:t>•</a:t>
            </a:r>
            <a:r>
              <a:rPr lang="en-GB" sz="2000"/>
              <a:t> CAPUDMVNDI:                      +SENATVS </a:t>
            </a:r>
            <a:r>
              <a:rPr lang="en-GB" sz="2400"/>
              <a:t>•</a:t>
            </a:r>
            <a:r>
              <a:rPr lang="en-GB" sz="2000"/>
              <a:t> POPVLVS </a:t>
            </a:r>
            <a:r>
              <a:rPr lang="en-GB" sz="2400"/>
              <a:t>•</a:t>
            </a:r>
            <a:r>
              <a:rPr lang="en-GB" sz="2000"/>
              <a:t> QR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sz="2000" i="1"/>
              <a:t>Roma                                                       lion , </a:t>
            </a:r>
            <a:r>
              <a:rPr lang="en-US" altLang="zh-CN" sz="2000" i="1">
                <a:ea typeface="宋体" charset="-122"/>
              </a:rPr>
              <a:t>balestrieri e pavesati, Pugliesi 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zh-CN" sz="2000" i="1">
                <a:ea typeface="宋体" charset="-122"/>
              </a:rPr>
              <a:t>                                                                shield below</a:t>
            </a:r>
            <a:endParaRPr lang="en-GB" sz="2000" i="1"/>
          </a:p>
          <a:p>
            <a:pPr>
              <a:lnSpc>
                <a:spcPct val="90000"/>
              </a:lnSpc>
              <a:buFontTx/>
              <a:buNone/>
            </a:pPr>
            <a:endParaRPr lang="en-GB" sz="2000" i="1"/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800" b="1"/>
              <a:t>Rome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800" b="1"/>
              <a:t>silver grosso –</a:t>
            </a:r>
            <a:r>
              <a:rPr lang="en-US" altLang="zh-CN" sz="2800" b="1">
                <a:ea typeface="宋体" charset="-122"/>
              </a:rPr>
              <a:t>Guelfo de' Pugliesi 1363?</a:t>
            </a:r>
            <a:r>
              <a:rPr lang="en-US" altLang="zh-CN" sz="2800">
                <a:ea typeface="宋体" charset="-122"/>
              </a:rPr>
              <a:t> </a:t>
            </a:r>
            <a:endParaRPr lang="en-GB" sz="2800"/>
          </a:p>
        </p:txBody>
      </p:sp>
      <p:pic>
        <p:nvPicPr>
          <p:cNvPr id="69639" name="Picture 7" descr="grosso Guelfo 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76200"/>
            <a:ext cx="3352800" cy="3352800"/>
          </a:xfrm>
          <a:prstGeom prst="rect">
            <a:avLst/>
          </a:prstGeom>
          <a:noFill/>
        </p:spPr>
      </p:pic>
      <p:pic>
        <p:nvPicPr>
          <p:cNvPr id="69640" name="Picture 8" descr="grosso Guelfo 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76200"/>
            <a:ext cx="3352800" cy="3352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Weight of small Roman grossi</a:t>
            </a:r>
          </a:p>
        </p:txBody>
      </p:sp>
      <p:graphicFrame>
        <p:nvGraphicFramePr>
          <p:cNvPr id="67587" name="Object 3"/>
          <p:cNvGraphicFramePr>
            <a:graphicFrameLocks noChangeAspect="1"/>
          </p:cNvGraphicFramePr>
          <p:nvPr>
            <p:ph idx="1"/>
          </p:nvPr>
        </p:nvGraphicFramePr>
        <p:xfrm>
          <a:off x="-152400" y="1066800"/>
          <a:ext cx="9448800" cy="5943600"/>
        </p:xfrm>
        <a:graphic>
          <a:graphicData uri="http://schemas.openxmlformats.org/presentationml/2006/ole">
            <p:oleObj spid="_x0000_s67587" name="Chart" r:id="rId3" imgW="8934450" imgH="2629079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en-US" sz="4000"/>
              <a:t>Decline in the amount of silver represented by the Roman pound of account</a:t>
            </a:r>
          </a:p>
        </p:txBody>
      </p:sp>
      <p:graphicFrame>
        <p:nvGraphicFramePr>
          <p:cNvPr id="34826" name="Object 10"/>
          <p:cNvGraphicFramePr>
            <a:graphicFrameLocks noChangeAspect="1"/>
          </p:cNvGraphicFramePr>
          <p:nvPr>
            <p:ph idx="1"/>
          </p:nvPr>
        </p:nvGraphicFramePr>
        <p:xfrm>
          <a:off x="0" y="1752600"/>
          <a:ext cx="9372600" cy="5291138"/>
        </p:xfrm>
        <a:graphic>
          <a:graphicData uri="http://schemas.openxmlformats.org/presentationml/2006/ole">
            <p:oleObj spid="_x0000_s34826" name="Chart" r:id="rId3" imgW="6457890" imgH="4010085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Exchange rate of the pound of provesini to the florin</a:t>
            </a:r>
          </a:p>
        </p:txBody>
      </p:sp>
      <p:graphicFrame>
        <p:nvGraphicFramePr>
          <p:cNvPr id="64515" name="Object 3"/>
          <p:cNvGraphicFramePr>
            <a:graphicFrameLocks noChangeAspect="1"/>
          </p:cNvGraphicFramePr>
          <p:nvPr>
            <p:ph idx="1"/>
          </p:nvPr>
        </p:nvGraphicFramePr>
        <p:xfrm>
          <a:off x="-152400" y="1371600"/>
          <a:ext cx="9372600" cy="5562600"/>
        </p:xfrm>
        <a:graphic>
          <a:graphicData uri="http://schemas.openxmlformats.org/presentationml/2006/ole">
            <p:oleObj spid="_x0000_s64515" name="Chart" r:id="rId3" imgW="7420094" imgH="4010085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sz="4000"/>
              <a:t>Comparison of the value of the pound of Rome to its silver content</a:t>
            </a:r>
          </a:p>
        </p:txBody>
      </p:sp>
      <p:graphicFrame>
        <p:nvGraphicFramePr>
          <p:cNvPr id="66563" name="Object 3"/>
          <p:cNvGraphicFramePr>
            <a:graphicFrameLocks noChangeAspect="1"/>
          </p:cNvGraphicFramePr>
          <p:nvPr>
            <p:ph idx="1"/>
          </p:nvPr>
        </p:nvGraphicFramePr>
        <p:xfrm>
          <a:off x="-152400" y="1447800"/>
          <a:ext cx="9372600" cy="5562600"/>
        </p:xfrm>
        <a:graphic>
          <a:graphicData uri="http://schemas.openxmlformats.org/presentationml/2006/ole">
            <p:oleObj spid="_x0000_s66563" name="Chart" r:id="rId3" imgW="9029879" imgH="3829229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r>
              <a:rPr lang="en-US" sz="4000"/>
              <a:t>Comparison of the exchange of selected Italian silver coinages to the gold florin and ducat</a:t>
            </a:r>
          </a:p>
        </p:txBody>
      </p:sp>
      <p:graphicFrame>
        <p:nvGraphicFramePr>
          <p:cNvPr id="36873" name="Object 9"/>
          <p:cNvGraphicFramePr>
            <a:graphicFrameLocks noChangeAspect="1"/>
          </p:cNvGraphicFramePr>
          <p:nvPr>
            <p:ph idx="1"/>
          </p:nvPr>
        </p:nvGraphicFramePr>
        <p:xfrm>
          <a:off x="-152400" y="1828800"/>
          <a:ext cx="9448800" cy="5181600"/>
        </p:xfrm>
        <a:graphic>
          <a:graphicData uri="http://schemas.openxmlformats.org/presentationml/2006/ole">
            <p:oleObj spid="_x0000_s36873" name="Chart" r:id="rId3" imgW="6457890" imgH="4010085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Comparison of the value of the pound of Venice to its silver content</a:t>
            </a:r>
          </a:p>
        </p:txBody>
      </p:sp>
      <p:graphicFrame>
        <p:nvGraphicFramePr>
          <p:cNvPr id="38919" name="Object 7"/>
          <p:cNvGraphicFramePr>
            <a:graphicFrameLocks noChangeAspect="1"/>
          </p:cNvGraphicFramePr>
          <p:nvPr>
            <p:ph sz="half" idx="2"/>
          </p:nvPr>
        </p:nvGraphicFramePr>
        <p:xfrm>
          <a:off x="-152400" y="1371600"/>
          <a:ext cx="9448800" cy="5638800"/>
        </p:xfrm>
        <a:graphic>
          <a:graphicData uri="http://schemas.openxmlformats.org/presentationml/2006/ole">
            <p:oleObj spid="_x0000_s38919" name="Chart" r:id="rId3" imgW="7924740" imgH="2695754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Gold-silver ratio in Venice</a:t>
            </a:r>
          </a:p>
        </p:txBody>
      </p:sp>
      <p:graphicFrame>
        <p:nvGraphicFramePr>
          <p:cNvPr id="39942" name="Object 6"/>
          <p:cNvGraphicFramePr>
            <a:graphicFrameLocks noChangeAspect="1"/>
          </p:cNvGraphicFramePr>
          <p:nvPr>
            <p:ph idx="1"/>
          </p:nvPr>
        </p:nvGraphicFramePr>
        <p:xfrm>
          <a:off x="-228600" y="1600200"/>
          <a:ext cx="9601200" cy="5486400"/>
        </p:xfrm>
        <a:graphic>
          <a:graphicData uri="http://schemas.openxmlformats.org/presentationml/2006/ole">
            <p:oleObj spid="_x0000_s39942" name="Chart" r:id="rId3" imgW="4676851" imgH="2705100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8" name="Rectangle 8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858962"/>
          </a:xfrm>
          <a:noFill/>
          <a:ln/>
        </p:spPr>
        <p:txBody>
          <a:bodyPr/>
          <a:lstStyle/>
          <a:p>
            <a:r>
              <a:rPr lang="en-US" sz="4000"/>
              <a:t>Comparison of the value of the pound of Venice to its silver content corrected for bimetallic ratio</a:t>
            </a:r>
          </a:p>
        </p:txBody>
      </p:sp>
      <p:graphicFrame>
        <p:nvGraphicFramePr>
          <p:cNvPr id="40964" name="Object 4"/>
          <p:cNvGraphicFramePr>
            <a:graphicFrameLocks noChangeAspect="1"/>
          </p:cNvGraphicFramePr>
          <p:nvPr>
            <p:ph sz="half" idx="1"/>
          </p:nvPr>
        </p:nvGraphicFramePr>
        <p:xfrm>
          <a:off x="457200" y="2957513"/>
          <a:ext cx="4037013" cy="1811337"/>
        </p:xfrm>
        <a:graphic>
          <a:graphicData uri="http://schemas.openxmlformats.org/presentationml/2006/ole">
            <p:oleObj spid="_x0000_s40964" name="Chart" r:id="rId3" imgW="5753100" imgH="2581351" progId="Excel.Chart.8">
              <p:embed/>
            </p:oleObj>
          </a:graphicData>
        </a:graphic>
      </p:graphicFrame>
      <p:graphicFrame>
        <p:nvGraphicFramePr>
          <p:cNvPr id="40972" name="Object 12"/>
          <p:cNvGraphicFramePr>
            <a:graphicFrameLocks noGrp="1" noChangeAspect="1"/>
          </p:cNvGraphicFramePr>
          <p:nvPr>
            <p:ph sz="half" idx="2"/>
          </p:nvPr>
        </p:nvGraphicFramePr>
        <p:xfrm>
          <a:off x="-76200" y="1981200"/>
          <a:ext cx="9372600" cy="5148263"/>
        </p:xfrm>
        <a:graphic>
          <a:graphicData uri="http://schemas.openxmlformats.org/presentationml/2006/ole">
            <p:oleObj spid="_x0000_s40972" name="Chart" r:id="rId4" imgW="11791890" imgH="4448056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sz="4000"/>
              <a:t>Comparison of the value of the pound of Florence to its silver content</a:t>
            </a:r>
          </a:p>
        </p:txBody>
      </p:sp>
      <p:graphicFrame>
        <p:nvGraphicFramePr>
          <p:cNvPr id="41990" name="Object 6"/>
          <p:cNvGraphicFramePr>
            <a:graphicFrameLocks noChangeAspect="1"/>
          </p:cNvGraphicFramePr>
          <p:nvPr>
            <p:ph idx="1"/>
          </p:nvPr>
        </p:nvGraphicFramePr>
        <p:xfrm>
          <a:off x="-228600" y="1655763"/>
          <a:ext cx="13335000" cy="5353050"/>
        </p:xfrm>
        <a:graphic>
          <a:graphicData uri="http://schemas.openxmlformats.org/presentationml/2006/ole">
            <p:oleObj spid="_x0000_s41990" name="Chart" r:id="rId3" imgW="6953402" imgH="2581351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2" name="Rectangle 6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sz="4000"/>
              <a:t>Comparison of the value of the pound of Rome to its silver content</a:t>
            </a:r>
          </a:p>
        </p:txBody>
      </p:sp>
      <p:graphicFrame>
        <p:nvGraphicFramePr>
          <p:cNvPr id="50185" name="Object 9"/>
          <p:cNvGraphicFramePr>
            <a:graphicFrameLocks noChangeAspect="1"/>
          </p:cNvGraphicFramePr>
          <p:nvPr>
            <p:ph idx="1"/>
          </p:nvPr>
        </p:nvGraphicFramePr>
        <p:xfrm>
          <a:off x="-152400" y="1447800"/>
          <a:ext cx="9448800" cy="5562600"/>
        </p:xfrm>
        <a:graphic>
          <a:graphicData uri="http://schemas.openxmlformats.org/presentationml/2006/ole">
            <p:oleObj spid="_x0000_s50185" name="Chart" r:id="rId3" imgW="9029879" imgH="3829229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274" name="Object 2"/>
          <p:cNvGraphicFramePr>
            <a:graphicFrameLocks noChangeAspect="1"/>
          </p:cNvGraphicFramePr>
          <p:nvPr>
            <p:ph sz="quarter" idx="1"/>
          </p:nvPr>
        </p:nvGraphicFramePr>
        <p:xfrm>
          <a:off x="4997450" y="228600"/>
          <a:ext cx="3155950" cy="3429000"/>
        </p:xfrm>
        <a:graphic>
          <a:graphicData uri="http://schemas.openxmlformats.org/presentationml/2006/ole">
            <p:oleObj spid="_x0000_s54274" name="Photo Editor Photo" r:id="rId3" imgW="3629532" imgH="3943901" progId="MSPhotoEd.3">
              <p:embed/>
            </p:oleObj>
          </a:graphicData>
        </a:graphic>
      </p:graphicFrame>
      <p:sp>
        <p:nvSpPr>
          <p:cNvPr id="54275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114300" y="3810000"/>
            <a:ext cx="8915400" cy="21336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sz="2000"/>
              <a:t>           +ALMVSTRIBVIIA                                      </a:t>
            </a:r>
            <a:r>
              <a:rPr lang="en-GB" sz="2000" i="1"/>
              <a:t>+</a:t>
            </a:r>
            <a:r>
              <a:rPr lang="en-GB" sz="2000"/>
              <a:t>ROMA • CAP</a:t>
            </a:r>
            <a:endParaRPr lang="en-GB" sz="2000" i="1"/>
          </a:p>
          <a:p>
            <a:pPr>
              <a:lnSpc>
                <a:spcPct val="90000"/>
              </a:lnSpc>
              <a:buFontTx/>
              <a:buNone/>
            </a:pPr>
            <a:r>
              <a:rPr lang="en-GB" sz="2000" i="1"/>
              <a:t>           cross </a:t>
            </a:r>
            <a:r>
              <a:rPr lang="en-GB" sz="2000"/>
              <a:t>V R B S                                                 </a:t>
            </a:r>
            <a:r>
              <a:rPr lang="en-GB" sz="2000" i="1"/>
              <a:t>comb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000" b="1"/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800" b="1"/>
              <a:t>Rome – Cola di Rienzo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800" b="1"/>
              <a:t>billon denaro provisino, 1347</a:t>
            </a:r>
          </a:p>
        </p:txBody>
      </p:sp>
      <p:graphicFrame>
        <p:nvGraphicFramePr>
          <p:cNvPr id="54276" name="Object 4"/>
          <p:cNvGraphicFramePr>
            <a:graphicFrameLocks noChangeAspect="1"/>
          </p:cNvGraphicFramePr>
          <p:nvPr>
            <p:ph sz="quarter" idx="2"/>
          </p:nvPr>
        </p:nvGraphicFramePr>
        <p:xfrm>
          <a:off x="762000" y="423863"/>
          <a:ext cx="3429000" cy="3233737"/>
        </p:xfrm>
        <a:graphic>
          <a:graphicData uri="http://schemas.openxmlformats.org/presentationml/2006/ole">
            <p:oleObj spid="_x0000_s54276" name="Photo Editor Photo" r:id="rId4" imgW="3858164" imgH="3638095" progId="MSPhotoEd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250" name="Object 2"/>
          <p:cNvGraphicFramePr>
            <a:graphicFrameLocks noChangeAspect="1"/>
          </p:cNvGraphicFramePr>
          <p:nvPr>
            <p:ph sz="quarter" idx="1"/>
          </p:nvPr>
        </p:nvGraphicFramePr>
        <p:xfrm>
          <a:off x="895350" y="228600"/>
          <a:ext cx="3295650" cy="3352800"/>
        </p:xfrm>
        <a:graphic>
          <a:graphicData uri="http://schemas.openxmlformats.org/presentationml/2006/ole">
            <p:oleObj spid="_x0000_s53250" name="Photo Editor Photo" r:id="rId3" imgW="5106113" imgH="5191850" progId="MSPhotoEd.3">
              <p:embed/>
            </p:oleObj>
          </a:graphicData>
        </a:graphic>
      </p:graphicFrame>
      <p:graphicFrame>
        <p:nvGraphicFramePr>
          <p:cNvPr id="53251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5029200" y="381000"/>
          <a:ext cx="3159125" cy="3200400"/>
        </p:xfrm>
        <a:graphic>
          <a:graphicData uri="http://schemas.openxmlformats.org/presentationml/2006/ole">
            <p:oleObj spid="_x0000_s53251" name="Photo Editor Photo" r:id="rId4" imgW="5009524" imgH="5076190" progId="MSPhotoEd.3">
              <p:embed/>
            </p:oleObj>
          </a:graphicData>
        </a:graphic>
      </p:graphicFrame>
      <p:sp>
        <p:nvSpPr>
          <p:cNvPr id="53252" name="Rectangle 4"/>
          <p:cNvSpPr>
            <a:spLocks noGrp="1" noChangeArrowheads="1"/>
          </p:cNvSpPr>
          <p:nvPr>
            <p:ph type="body" sz="half" idx="3"/>
          </p:nvPr>
        </p:nvSpPr>
        <p:spPr>
          <a:xfrm>
            <a:off x="0" y="3886200"/>
            <a:ext cx="8991600" cy="19812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sz="2000"/>
              <a:t>SEN ATOR VRBIS  S•PETRVS                        •ROMA•CAPVT•  MVDI•S•P•Q•R•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sz="2000" i="1"/>
              <a:t>St. Peter, senator                                                 Christ [head at end of legend]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000" i="1"/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800" b="1"/>
              <a:t>Rome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800" b="1"/>
              <a:t>Gold ducat, c.1350-1439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490" name="Object 2"/>
          <p:cNvGraphicFramePr>
            <a:graphicFrameLocks noChangeAspect="1"/>
          </p:cNvGraphicFramePr>
          <p:nvPr>
            <p:ph sz="quarter" idx="1"/>
          </p:nvPr>
        </p:nvGraphicFramePr>
        <p:xfrm>
          <a:off x="5010150" y="152400"/>
          <a:ext cx="3302000" cy="3429000"/>
        </p:xfrm>
        <a:graphic>
          <a:graphicData uri="http://schemas.openxmlformats.org/presentationml/2006/ole">
            <p:oleObj spid="_x0000_s63490" name="Photo Editor Photo" r:id="rId3" imgW="5106113" imgH="5304762" progId="MSPhotoEd.3">
              <p:embed/>
            </p:oleObj>
          </a:graphicData>
        </a:graphic>
      </p:graphicFrame>
      <p:graphicFrame>
        <p:nvGraphicFramePr>
          <p:cNvPr id="63491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609600" y="0"/>
          <a:ext cx="3657600" cy="3651250"/>
        </p:xfrm>
        <a:graphic>
          <a:graphicData uri="http://schemas.openxmlformats.org/presentationml/2006/ole">
            <p:oleObj spid="_x0000_s63491" name="Photo Editor Photo" r:id="rId4" imgW="5657143" imgH="5649114" progId="MSPhotoEd.3">
              <p:embed/>
            </p:oleObj>
          </a:graphicData>
        </a:graphic>
      </p:graphicFrame>
      <p:sp>
        <p:nvSpPr>
          <p:cNvPr id="63492" name="Rectangle 4"/>
          <p:cNvSpPr>
            <a:spLocks noGrp="1" noChangeArrowheads="1"/>
          </p:cNvSpPr>
          <p:nvPr>
            <p:ph type="body" sz="half" idx="3"/>
          </p:nvPr>
        </p:nvSpPr>
        <p:spPr>
          <a:xfrm>
            <a:off x="0" y="3733800"/>
            <a:ext cx="9144000" cy="2438400"/>
          </a:xfrm>
        </p:spPr>
        <p:txBody>
          <a:bodyPr/>
          <a:lstStyle/>
          <a:p>
            <a:pPr>
              <a:buFontTx/>
              <a:buNone/>
            </a:pPr>
            <a:r>
              <a:rPr lang="en-GB" sz="2000"/>
              <a:t>+ROMA </a:t>
            </a:r>
            <a:r>
              <a:rPr lang="en-GB" sz="2400"/>
              <a:t>•</a:t>
            </a:r>
            <a:r>
              <a:rPr lang="en-GB" sz="2000"/>
              <a:t> CAPUDMVNDI:S:P:Q:R:*:   +SENATVS </a:t>
            </a:r>
            <a:r>
              <a:rPr lang="en-GB" sz="2400"/>
              <a:t>•</a:t>
            </a:r>
            <a:r>
              <a:rPr lang="en-GB" sz="2000"/>
              <a:t> POPVL  VS </a:t>
            </a:r>
            <a:r>
              <a:rPr lang="en-GB" sz="2400"/>
              <a:t>•</a:t>
            </a:r>
            <a:r>
              <a:rPr lang="en-GB" sz="2000"/>
              <a:t> QROMANVS</a:t>
            </a:r>
          </a:p>
          <a:p>
            <a:pPr>
              <a:buFontTx/>
              <a:buNone/>
            </a:pPr>
            <a:r>
              <a:rPr lang="en-GB" sz="2000" i="1"/>
              <a:t>Roma                                                       lion , shields of Colonna, Orsini below</a:t>
            </a:r>
          </a:p>
          <a:p>
            <a:pPr>
              <a:buFontTx/>
              <a:buNone/>
            </a:pPr>
            <a:endParaRPr lang="en-GB" sz="2000" i="1"/>
          </a:p>
          <a:p>
            <a:pPr algn="ctr">
              <a:buFontTx/>
              <a:buNone/>
            </a:pPr>
            <a:r>
              <a:rPr lang="en-GB" sz="2800" b="1"/>
              <a:t>Rome</a:t>
            </a:r>
          </a:p>
          <a:p>
            <a:pPr algn="ctr">
              <a:buFontTx/>
              <a:buNone/>
            </a:pPr>
            <a:r>
              <a:rPr lang="en-GB" sz="2800" b="1"/>
              <a:t>silver grosso – XIV century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1289</TotalTime>
  <Words>447</Words>
  <Application>Microsoft Office PowerPoint</Application>
  <PresentationFormat>On-screen Show (4:3)</PresentationFormat>
  <Paragraphs>109</Paragraphs>
  <Slides>31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</vt:i4>
      </vt:variant>
      <vt:variant>
        <vt:lpstr>Design Template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Default Design</vt:lpstr>
      <vt:lpstr>Microsoft Photo Editor 3.0 Photo</vt:lpstr>
      <vt:lpstr>Microsoft Office Excel Chart</vt:lpstr>
      <vt:lpstr>Slide 1</vt:lpstr>
      <vt:lpstr>Slide 2</vt:lpstr>
      <vt:lpstr>Slide 3</vt:lpstr>
      <vt:lpstr>Slide 4</vt:lpstr>
      <vt:lpstr>Slide 5</vt:lpstr>
      <vt:lpstr>Weights of grossi of Roma/Lion type</vt:lpstr>
      <vt:lpstr>Roman grossi in coin lists</vt:lpstr>
      <vt:lpstr>Slide 8</vt:lpstr>
      <vt:lpstr>Slide 9</vt:lpstr>
      <vt:lpstr>Slide 10</vt:lpstr>
      <vt:lpstr>Slide 11</vt:lpstr>
      <vt:lpstr>Decline in the amount of silver represented by the Roman pound of account</vt:lpstr>
      <vt:lpstr>Slide 13</vt:lpstr>
      <vt:lpstr>Weight of small Roman grossi</vt:lpstr>
      <vt:lpstr>Slide 15</vt:lpstr>
      <vt:lpstr>Slide 16</vt:lpstr>
      <vt:lpstr>Slide 17</vt:lpstr>
      <vt:lpstr>Slide 18</vt:lpstr>
      <vt:lpstr>Weight of small Roman grossi</vt:lpstr>
      <vt:lpstr>Decline in the amount of silver represented by the Roman pound of account</vt:lpstr>
      <vt:lpstr>Exchange rate of the pound of provesini to the florin</vt:lpstr>
      <vt:lpstr>Comparison of the value of the pound of Rome to its silver content</vt:lpstr>
      <vt:lpstr>Comparison of the exchange of selected Italian silver coinages to the gold florin and ducat</vt:lpstr>
      <vt:lpstr>Comparison of the value of the pound of Venice to its silver content</vt:lpstr>
      <vt:lpstr>Gold-silver ratio in Venice</vt:lpstr>
      <vt:lpstr>Comparison of the value of the pound of Venice to its silver content corrected for bimetallic ratio</vt:lpstr>
      <vt:lpstr>Comparison of the value of the pound of Florence to its silver content</vt:lpstr>
      <vt:lpstr>Comparison of the value of the pound of Rome to its silver content</vt:lpstr>
      <vt:lpstr>Slide 29</vt:lpstr>
      <vt:lpstr>Slide 30</vt:lpstr>
      <vt:lpstr>Slide 31</vt:lpstr>
    </vt:vector>
  </TitlesOfParts>
  <Company>Princeton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astahl</dc:creator>
  <cp:lastModifiedBy>astahl</cp:lastModifiedBy>
  <cp:revision>23</cp:revision>
  <dcterms:created xsi:type="dcterms:W3CDTF">2007-08-28T19:17:28Z</dcterms:created>
  <dcterms:modified xsi:type="dcterms:W3CDTF">2007-10-04T15:21:51Z</dcterms:modified>
</cp:coreProperties>
</file>