
<file path=[Content_Types].xml><?xml version="1.0" encoding="utf-8"?>
<Types xmlns="http://schemas.openxmlformats.org/package/2006/content-types">
  <Override PartName="/ppt/tags/tag8.xml" ContentType="application/vnd.openxmlformats-officedocument.presentationml.tags+xml"/>
  <Override PartName="/ppt/notesSlides/notesSlide2.xml" ContentType="application/vnd.openxmlformats-officedocument.presentationml.notesSlide+xml"/>
  <Override PartName="/ppt/slides/slide4.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theme/theme1.xml" ContentType="application/vnd.openxmlformats-officedocument.theme+xml"/>
  <Override PartName="/ppt/slideLayouts/slideLayout2.xml" ContentType="application/vnd.openxmlformats-officedocument.presentationml.slideLayout+xml"/>
  <Override PartName="/ppt/tags/tag49.xml" ContentType="application/vnd.openxmlformats-officedocument.presentationml.tag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ags/tag29.xml" ContentType="application/vnd.openxmlformats-officedocument.presentationml.tags+xml"/>
  <Override PartName="/ppt/tags/tag38.xml" ContentType="application/vnd.openxmlformats-officedocument.presentationml.tags+xml"/>
  <Override PartName="/ppt/tags/tag47.xml" ContentType="application/vnd.openxmlformats-officedocument.presentationml.tags+xml"/>
  <Override PartName="/ppt/tags/tag56.xml" ContentType="application/vnd.openxmlformats-officedocument.presentationml.tags+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tags/tag16.xml" ContentType="application/vnd.openxmlformats-officedocument.presentationml.tags+xml"/>
  <Override PartName="/ppt/tags/tag18.xml" ContentType="application/vnd.openxmlformats-officedocument.presentationml.tags+xml"/>
  <Override PartName="/ppt/tags/tag27.xml" ContentType="application/vnd.openxmlformats-officedocument.presentationml.tags+xml"/>
  <Override PartName="/ppt/tags/tag36.xml" ContentType="application/vnd.openxmlformats-officedocument.presentationml.tags+xml"/>
  <Override PartName="/ppt/tags/tag45.xml" ContentType="application/vnd.openxmlformats-officedocument.presentationml.tags+xml"/>
  <Override PartName="/ppt/tags/tag54.xml" ContentType="application/vnd.openxmlformats-officedocument.presentationml.tags+xml"/>
  <Override PartName="/ppt/tags/tag63.xml" ContentType="application/vnd.openxmlformats-officedocument.presentationml.tags+xml"/>
  <Override PartName="/ppt/tags/tag14.xml" ContentType="application/vnd.openxmlformats-officedocument.presentationml.tags+xml"/>
  <Override PartName="/ppt/tags/tag25.xml" ContentType="application/vnd.openxmlformats-officedocument.presentationml.tags+xml"/>
  <Override PartName="/ppt/tags/tag34.xml" ContentType="application/vnd.openxmlformats-officedocument.presentationml.tags+xml"/>
  <Override PartName="/ppt/tags/tag43.xml" ContentType="application/vnd.openxmlformats-officedocument.presentationml.tags+xml"/>
  <Override PartName="/ppt/tags/tag52.xml" ContentType="application/vnd.openxmlformats-officedocument.presentationml.tags+xml"/>
  <Override PartName="/ppt/tags/tag61.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32.xml" ContentType="application/vnd.openxmlformats-officedocument.presentationml.tags+xml"/>
  <Override PartName="/ppt/tags/tag41.xml" ContentType="application/vnd.openxmlformats-officedocument.presentationml.tags+xml"/>
  <Override PartName="/ppt/tags/tag50.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21.xml" ContentType="application/vnd.openxmlformats-officedocument.presentationml.tags+xml"/>
  <Override PartName="/ppt/tags/tag30.xml" ContentType="application/vnd.openxmlformats-officedocument.presentationml.tags+xml"/>
  <Override PartName="/ppt/notesSlides/notesSlide5.xml" ContentType="application/vnd.openxmlformats-officedocument.presentationml.notesSlide+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tags/tag7.xml" ContentType="application/vnd.openxmlformats-officedocument.presentationml.tags+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Override PartName="/ppt/tags/tag39.xml" ContentType="application/vnd.openxmlformats-officedocument.presentationml.tags+xml"/>
  <Override PartName="/ppt/tags/tag59.xml" ContentType="application/vnd.openxmlformats-officedocument.presentationml.tags+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tags/tag19.xml" ContentType="application/vnd.openxmlformats-officedocument.presentationml.tags+xml"/>
  <Override PartName="/ppt/tags/tag28.xml" ContentType="application/vnd.openxmlformats-officedocument.presentationml.tags+xml"/>
  <Override PartName="/ppt/tags/tag37.xml" ContentType="application/vnd.openxmlformats-officedocument.presentationml.tags+xml"/>
  <Override PartName="/ppt/tags/tag48.xml" ContentType="application/vnd.openxmlformats-officedocument.presentationml.tags+xml"/>
  <Override PartName="/ppt/tags/tag57.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tags/tag17.xml" ContentType="application/vnd.openxmlformats-officedocument.presentationml.tags+xml"/>
  <Override PartName="/ppt/tags/tag26.xml" ContentType="application/vnd.openxmlformats-officedocument.presentationml.tags+xml"/>
  <Override PartName="/ppt/tags/tag35.xml" ContentType="application/vnd.openxmlformats-officedocument.presentationml.tags+xml"/>
  <Override PartName="/ppt/tags/tag46.xml" ContentType="application/vnd.openxmlformats-officedocument.presentationml.tags+xml"/>
  <Override PartName="/ppt/tags/tag55.xml" ContentType="application/vnd.openxmlformats-officedocument.presentationml.tags+xml"/>
  <Override PartName="/ppt/slideLayouts/slideLayout10.xml" ContentType="application/vnd.openxmlformats-officedocument.presentationml.slideLayout+xml"/>
  <Default Extension="gif" ContentType="image/gif"/>
  <Override PartName="/ppt/tags/tag15.xml" ContentType="application/vnd.openxmlformats-officedocument.presentationml.tags+xml"/>
  <Override PartName="/ppt/tags/tag24.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53.xml" ContentType="application/vnd.openxmlformats-officedocument.presentationml.tags+xml"/>
  <Override PartName="/ppt/tags/tag62.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tags/tag31.xml" ContentType="application/vnd.openxmlformats-officedocument.presentationml.tags+xml"/>
  <Override PartName="/ppt/tags/tag40.xml" ContentType="application/vnd.openxmlformats-officedocument.presentationml.tags+xml"/>
  <Override PartName="/ppt/notesSlides/notesSlide6.xml" ContentType="application/vnd.openxmlformats-officedocument.presentationml.notesSlide+xml"/>
  <Override PartName="/ppt/tags/tag42.xml" ContentType="application/vnd.openxmlformats-officedocument.presentationml.tags+xml"/>
  <Override PartName="/ppt/tags/tag51.xml" ContentType="application/vnd.openxmlformats-officedocument.presentationml.tags+xml"/>
  <Override PartName="/ppt/tags/tag60.xml" ContentType="application/vnd.openxmlformats-officedocument.presentationml.tags+xml"/>
  <Override PartName="/ppt/slides/slide8.xml" ContentType="application/vnd.openxmlformats-officedocument.presentationml.slide+xml"/>
  <Override PartName="/ppt/notesSlides/notesSlide4.xml" ContentType="application/vnd.openxmlformats-officedocument.presentationml.notesSlide+xml"/>
  <Override PartName="/ppt/tags/tag11.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ags/tag2.xml" ContentType="application/vnd.openxmlformats-officedocument.presentationml.tags+xml"/>
  <Default Extension="wmf" ContentType="image/x-wmf"/>
  <Override PartName="/ppt/tags/tag58.xml" ContentType="application/vnd.openxmlformats-officedocument.presentationml.tags+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2" r:id="rId7"/>
    <p:sldId id="261" r:id="rId8"/>
    <p:sldId id="263" r:id="rId9"/>
    <p:sldId id="264" r:id="rId10"/>
    <p:sldId id="265" r:id="rId11"/>
    <p:sldId id="266" r:id="rId12"/>
    <p:sldId id="269" r:id="rId13"/>
    <p:sldId id="268" r:id="rId14"/>
    <p:sldId id="271" r:id="rId15"/>
    <p:sldId id="267" r:id="rId16"/>
    <p:sldId id="27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542" autoAdjust="0"/>
  </p:normalViewPr>
  <p:slideViewPr>
    <p:cSldViewPr>
      <p:cViewPr varScale="1">
        <p:scale>
          <a:sx n="95" d="100"/>
          <a:sy n="95" d="100"/>
        </p:scale>
        <p:origin x="-209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465BFA-5CA5-4B97-80EC-00192DD3905F}" type="datetimeFigureOut">
              <a:rPr lang="en-US" smtClean="0"/>
              <a:pPr/>
              <a:t>10/3/2011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4100A9-AD9A-4180-8D9A-AF04CEABF05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This is an anti-source-channel-separation</a:t>
            </a:r>
            <a:r>
              <a:rPr lang="en-US" baseline="0" dirty="0" smtClean="0"/>
              <a:t> talk.  We’re looking at what can be gained by considering source coding and channel coding jointly in the point-to-point </a:t>
            </a:r>
            <a:r>
              <a:rPr lang="en-US" baseline="0" dirty="0" err="1" smtClean="0"/>
              <a:t>memoryless</a:t>
            </a:r>
            <a:r>
              <a:rPr lang="en-US" baseline="0" dirty="0" smtClean="0"/>
              <a:t> channel.  This may sound like a solved problem, and it is for the most part, unless you tweak it a little bit. </a:t>
            </a:r>
          </a:p>
          <a:p>
            <a:endParaRPr lang="en-US" baseline="0" dirty="0" smtClean="0"/>
          </a:p>
          <a:p>
            <a:r>
              <a:rPr lang="en-US" baseline="0" dirty="0" smtClean="0"/>
              <a:t>(click)</a:t>
            </a:r>
          </a:p>
          <a:p>
            <a:r>
              <a:rPr lang="en-US" baseline="0" dirty="0" smtClean="0"/>
              <a:t>The familiar question for this communication setting is “how much can we correlate the reconstruction ‘S hat’ with the source S?,” usually measured by a distortion function.  And the known result is that mutual information between S and ‘S hat’ must be less than the channel capacity.</a:t>
            </a:r>
          </a:p>
          <a:p>
            <a:endParaRPr lang="en-US" baseline="0" dirty="0" smtClean="0"/>
          </a:p>
          <a:p>
            <a:r>
              <a:rPr lang="en-US" baseline="0" dirty="0" smtClean="0"/>
              <a:t>(click)</a:t>
            </a:r>
          </a:p>
          <a:p>
            <a:r>
              <a:rPr lang="en-US" baseline="0" dirty="0" smtClean="0"/>
              <a:t>And to our delight, this can be achieved by connecting two components---a </a:t>
            </a:r>
            <a:r>
              <a:rPr lang="en-US" baseline="0" dirty="0" err="1" smtClean="0"/>
              <a:t>lossy</a:t>
            </a:r>
            <a:r>
              <a:rPr lang="en-US" baseline="0" dirty="0" smtClean="0"/>
              <a:t> compressor that uses a rate less than capacity to describe the source, and a channel coder that achieves capacity.  The data from the </a:t>
            </a:r>
            <a:r>
              <a:rPr lang="en-US" baseline="0" dirty="0" err="1" smtClean="0"/>
              <a:t>lossy</a:t>
            </a:r>
            <a:r>
              <a:rPr lang="en-US" baseline="0" dirty="0" smtClean="0"/>
              <a:t> compressor is simply fed into the channel coder.  I will refer to this as the “separation method.”</a:t>
            </a:r>
          </a:p>
          <a:p>
            <a:endParaRPr lang="en-US" baseline="0" dirty="0" smtClean="0"/>
          </a:p>
          <a:p>
            <a:r>
              <a:rPr lang="en-US" baseline="0" dirty="0" smtClean="0"/>
              <a:t>We know that the separation method results in a transmission that looks independent of the source.  When I say “looks independent” I mean that the first order statistics or empirical distribution of the source and transmission sequences are uncorrelated.  Of course, as a block they are not independent.  First-order statistics is what, for example, a distortion constraint would capture.</a:t>
            </a:r>
          </a:p>
          <a:p>
            <a:endParaRPr lang="en-US" baseline="0" dirty="0" smtClean="0"/>
          </a:p>
          <a:p>
            <a:r>
              <a:rPr lang="en-US" baseline="0" dirty="0" smtClean="0"/>
              <a:t>What if we wanted the </a:t>
            </a:r>
            <a:r>
              <a:rPr lang="en-US" baseline="0" dirty="0" err="1" smtClean="0"/>
              <a:t>tranmitted</a:t>
            </a:r>
            <a:r>
              <a:rPr lang="en-US" baseline="0" dirty="0" smtClean="0"/>
              <a:t> signal to be correlated with the source.</a:t>
            </a:r>
            <a:endParaRPr lang="en-US" dirty="0"/>
          </a:p>
        </p:txBody>
      </p:sp>
      <p:sp>
        <p:nvSpPr>
          <p:cNvPr id="4" name="Slide Number Placeholder 3"/>
          <p:cNvSpPr>
            <a:spLocks noGrp="1"/>
          </p:cNvSpPr>
          <p:nvPr>
            <p:ph type="sldNum" sz="quarter" idx="10"/>
          </p:nvPr>
        </p:nvSpPr>
        <p:spPr/>
        <p:txBody>
          <a:bodyPr/>
          <a:lstStyle/>
          <a:p>
            <a:fld id="{3A4100A9-AD9A-4180-8D9A-AF04CEABF05C}"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For example, consider a video</a:t>
            </a:r>
            <a:r>
              <a:rPr lang="en-US" baseline="0" dirty="0" smtClean="0"/>
              <a:t> broadcast that might be received by an analog receiver or a digital receiver.  The analog receiver uses simple circuitry to do limited processing on the received signal (the channel output Y), and the digital receiver is not limited in its processing.</a:t>
            </a:r>
          </a:p>
          <a:p>
            <a:endParaRPr lang="en-US" baseline="0" dirty="0" smtClean="0"/>
          </a:p>
          <a:p>
            <a:r>
              <a:rPr lang="en-US" baseline="0" dirty="0" smtClean="0"/>
              <a:t>We could split the bandwidth or power into two parts---one for an analog transmission and one for a digital transmission.  And it’s well known that the digital part can use the analog signal as side information, along the lines of </a:t>
            </a:r>
            <a:r>
              <a:rPr lang="en-US" baseline="0" dirty="0" err="1" smtClean="0"/>
              <a:t>Wyner-Ziv</a:t>
            </a:r>
            <a:r>
              <a:rPr lang="en-US" baseline="0" dirty="0" smtClean="0"/>
              <a:t> coding.  But splitting the transmission into these two parts may not be the optimal use of the bandwidth or power.  It is possible to embed the digital information into the analog signal itself.</a:t>
            </a:r>
          </a:p>
          <a:p>
            <a:endParaRPr lang="en-US" baseline="0" dirty="0" smtClean="0"/>
          </a:p>
          <a:p>
            <a:r>
              <a:rPr lang="en-US" baseline="0" dirty="0" smtClean="0"/>
              <a:t>(click)</a:t>
            </a:r>
          </a:p>
          <a:p>
            <a:r>
              <a:rPr lang="en-US" baseline="0" dirty="0" smtClean="0"/>
              <a:t>The relationship between this and the point-to-point communication setting from the last slide is that Y represents that analog signal and ‘S hat’ represents the digital signal.  We’d like to minimize the distortion of each of them with the source.</a:t>
            </a:r>
            <a:endParaRPr lang="en-US" dirty="0"/>
          </a:p>
        </p:txBody>
      </p:sp>
      <p:sp>
        <p:nvSpPr>
          <p:cNvPr id="4" name="Slide Number Placeholder 3"/>
          <p:cNvSpPr>
            <a:spLocks noGrp="1"/>
          </p:cNvSpPr>
          <p:nvPr>
            <p:ph type="sldNum" sz="quarter" idx="10"/>
          </p:nvPr>
        </p:nvSpPr>
        <p:spPr/>
        <p:txBody>
          <a:bodyPr/>
          <a:lstStyle/>
          <a:p>
            <a:fld id="{3A4100A9-AD9A-4180-8D9A-AF04CEABF05C}"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Consider another example which</a:t>
            </a:r>
            <a:r>
              <a:rPr lang="en-US" baseline="0" dirty="0" smtClean="0"/>
              <a:t> is a motivating example for digital communication itself.</a:t>
            </a:r>
            <a:endParaRPr lang="en-US" dirty="0"/>
          </a:p>
        </p:txBody>
      </p:sp>
      <p:sp>
        <p:nvSpPr>
          <p:cNvPr id="4" name="Slide Number Placeholder 3"/>
          <p:cNvSpPr>
            <a:spLocks noGrp="1"/>
          </p:cNvSpPr>
          <p:nvPr>
            <p:ph type="sldNum" sz="quarter" idx="10"/>
          </p:nvPr>
        </p:nvSpPr>
        <p:spPr/>
        <p:txBody>
          <a:bodyPr/>
          <a:lstStyle/>
          <a:p>
            <a:fld id="{3A4100A9-AD9A-4180-8D9A-AF04CEABF05C}"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Imagine a printed document that looks exactly the same</a:t>
            </a:r>
            <a:r>
              <a:rPr lang="en-US" baseline="0" dirty="0" smtClean="0"/>
              <a:t> after being photocopied.  The printer inserts redundancy into the document so that the “smart” photocopier can remove noise caused by printing and scanning.  </a:t>
            </a:r>
            <a:r>
              <a:rPr lang="en-US" baseline="0" smtClean="0"/>
              <a:t>No degradation.</a:t>
            </a:r>
            <a:endParaRPr lang="en-US" dirty="0"/>
          </a:p>
        </p:txBody>
      </p:sp>
      <p:sp>
        <p:nvSpPr>
          <p:cNvPr id="4" name="Slide Number Placeholder 3"/>
          <p:cNvSpPr>
            <a:spLocks noGrp="1"/>
          </p:cNvSpPr>
          <p:nvPr>
            <p:ph type="sldNum" sz="quarter" idx="10"/>
          </p:nvPr>
        </p:nvSpPr>
        <p:spPr/>
        <p:txBody>
          <a:bodyPr/>
          <a:lstStyle/>
          <a:p>
            <a:fld id="{3A4100A9-AD9A-4180-8D9A-AF04CEABF05C}"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A4100A9-AD9A-4180-8D9A-AF04CEABF05C}" type="slidenum">
              <a:rPr lang="en-US" smtClean="0"/>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Consider a binary</a:t>
            </a:r>
            <a:r>
              <a:rPr lang="en-US" baseline="0" dirty="0" smtClean="0"/>
              <a:t> source and BSC.  How much is lost if we require systematic transmission, that is we require that X=‘S hat’.  It turns out that if the source is Bernoulli half, nothing is lost.  You achieve D=e, which is the smallest distortion that can be achieved even without systematic transmission.  However, if p \</a:t>
            </a:r>
            <a:r>
              <a:rPr lang="en-US" baseline="0" dirty="0" err="1" smtClean="0"/>
              <a:t>neq</a:t>
            </a:r>
            <a:r>
              <a:rPr lang="en-US" baseline="0" dirty="0" smtClean="0"/>
              <a:t> ½, systematic transmission has a cost.  This is illustrated by considering that for all p&gt;0 and e&gt;0 we must have D&gt;0.  However, without systematic transmission, we can have D=0 whenever h(p)+h(e)&lt;1.</a:t>
            </a:r>
          </a:p>
          <a:p>
            <a:endParaRPr lang="en-US" baseline="0" dirty="0" smtClean="0"/>
          </a:p>
          <a:p>
            <a:r>
              <a:rPr lang="en-US" baseline="0" dirty="0" smtClean="0"/>
              <a:t>(Note</a:t>
            </a:r>
            <a:r>
              <a:rPr lang="en-US" baseline="0" smtClean="0"/>
              <a:t>:  Systematic </a:t>
            </a:r>
            <a:r>
              <a:rPr lang="en-US" baseline="0" dirty="0" smtClean="0"/>
              <a:t>transmission is a case where hybrid codes are optimal.  Thus, we can evaluate this example numerically to find the optimal D.)</a:t>
            </a:r>
            <a:endParaRPr lang="en-US" dirty="0"/>
          </a:p>
        </p:txBody>
      </p:sp>
      <p:sp>
        <p:nvSpPr>
          <p:cNvPr id="4" name="Slide Number Placeholder 3"/>
          <p:cNvSpPr>
            <a:spLocks noGrp="1"/>
          </p:cNvSpPr>
          <p:nvPr>
            <p:ph type="sldNum" sz="quarter" idx="10"/>
          </p:nvPr>
        </p:nvSpPr>
        <p:spPr/>
        <p:txBody>
          <a:bodyPr/>
          <a:lstStyle/>
          <a:p>
            <a:fld id="{3A4100A9-AD9A-4180-8D9A-AF04CEABF05C}"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8CEAEB9-5ECB-4FAD-BC66-FF1911154011}" type="datetimeFigureOut">
              <a:rPr lang="en-US" smtClean="0"/>
              <a:pPr/>
              <a:t>10/3/2011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089016-061E-4533-A018-EE0B99E214B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CEAEB9-5ECB-4FAD-BC66-FF1911154011}" type="datetimeFigureOut">
              <a:rPr lang="en-US" smtClean="0"/>
              <a:pPr/>
              <a:t>10/3/2011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089016-061E-4533-A018-EE0B99E214B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CEAEB9-5ECB-4FAD-BC66-FF1911154011}" type="datetimeFigureOut">
              <a:rPr lang="en-US" smtClean="0"/>
              <a:pPr/>
              <a:t>10/3/2011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089016-061E-4533-A018-EE0B99E214B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CEAEB9-5ECB-4FAD-BC66-FF1911154011}" type="datetimeFigureOut">
              <a:rPr lang="en-US" smtClean="0"/>
              <a:pPr/>
              <a:t>10/3/2011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089016-061E-4533-A018-EE0B99E214B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CEAEB9-5ECB-4FAD-BC66-FF1911154011}" type="datetimeFigureOut">
              <a:rPr lang="en-US" smtClean="0"/>
              <a:pPr/>
              <a:t>10/3/2011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089016-061E-4533-A018-EE0B99E214B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8CEAEB9-5ECB-4FAD-BC66-FF1911154011}" type="datetimeFigureOut">
              <a:rPr lang="en-US" smtClean="0"/>
              <a:pPr/>
              <a:t>10/3/2011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089016-061E-4533-A018-EE0B99E214B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8CEAEB9-5ECB-4FAD-BC66-FF1911154011}" type="datetimeFigureOut">
              <a:rPr lang="en-US" smtClean="0"/>
              <a:pPr/>
              <a:t>10/3/2011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089016-061E-4533-A018-EE0B99E214B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8CEAEB9-5ECB-4FAD-BC66-FF1911154011}" type="datetimeFigureOut">
              <a:rPr lang="en-US" smtClean="0"/>
              <a:pPr/>
              <a:t>10/3/2011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089016-061E-4533-A018-EE0B99E214B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CEAEB9-5ECB-4FAD-BC66-FF1911154011}" type="datetimeFigureOut">
              <a:rPr lang="en-US" smtClean="0"/>
              <a:pPr/>
              <a:t>10/3/2011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089016-061E-4533-A018-EE0B99E214B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CEAEB9-5ECB-4FAD-BC66-FF1911154011}" type="datetimeFigureOut">
              <a:rPr lang="en-US" smtClean="0"/>
              <a:pPr/>
              <a:t>10/3/2011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089016-061E-4533-A018-EE0B99E214B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CEAEB9-5ECB-4FAD-BC66-FF1911154011}" type="datetimeFigureOut">
              <a:rPr lang="en-US" smtClean="0"/>
              <a:pPr/>
              <a:t>10/3/2011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089016-061E-4533-A018-EE0B99E214B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CEAEB9-5ECB-4FAD-BC66-FF1911154011}" type="datetimeFigureOut">
              <a:rPr lang="en-US" smtClean="0"/>
              <a:pPr/>
              <a:t>10/3/2011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089016-061E-4533-A018-EE0B99E214B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2.xml"/><Relationship Id="rId13" Type="http://schemas.openxmlformats.org/officeDocument/2006/relationships/image" Target="../media/image19.png"/><Relationship Id="rId3" Type="http://schemas.openxmlformats.org/officeDocument/2006/relationships/tags" Target="../tags/tag29.xml"/><Relationship Id="rId7" Type="http://schemas.openxmlformats.org/officeDocument/2006/relationships/tags" Target="../tags/tag33.xml"/><Relationship Id="rId12" Type="http://schemas.openxmlformats.org/officeDocument/2006/relationships/image" Target="../media/image3.png"/><Relationship Id="rId2" Type="http://schemas.openxmlformats.org/officeDocument/2006/relationships/tags" Target="../tags/tag28.xml"/><Relationship Id="rId16" Type="http://schemas.openxmlformats.org/officeDocument/2006/relationships/image" Target="../media/image21.png"/><Relationship Id="rId1" Type="http://schemas.openxmlformats.org/officeDocument/2006/relationships/tags" Target="../tags/tag27.xml"/><Relationship Id="rId6" Type="http://schemas.openxmlformats.org/officeDocument/2006/relationships/tags" Target="../tags/tag32.xml"/><Relationship Id="rId11" Type="http://schemas.openxmlformats.org/officeDocument/2006/relationships/image" Target="../media/image2.png"/><Relationship Id="rId5" Type="http://schemas.openxmlformats.org/officeDocument/2006/relationships/tags" Target="../tags/tag31.xml"/><Relationship Id="rId15" Type="http://schemas.openxmlformats.org/officeDocument/2006/relationships/image" Target="../media/image4.png"/><Relationship Id="rId10" Type="http://schemas.openxmlformats.org/officeDocument/2006/relationships/image" Target="../media/image1.png"/><Relationship Id="rId4" Type="http://schemas.openxmlformats.org/officeDocument/2006/relationships/tags" Target="../tags/tag30.xml"/><Relationship Id="rId9" Type="http://schemas.openxmlformats.org/officeDocument/2006/relationships/notesSlide" Target="../notesSlides/notesSlide5.xml"/><Relationship Id="rId14" Type="http://schemas.openxmlformats.org/officeDocument/2006/relationships/image" Target="../media/image2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tags" Target="../tags/tag41.xml"/><Relationship Id="rId13" Type="http://schemas.openxmlformats.org/officeDocument/2006/relationships/image" Target="../media/image24.png"/><Relationship Id="rId3" Type="http://schemas.openxmlformats.org/officeDocument/2006/relationships/tags" Target="../tags/tag36.xml"/><Relationship Id="rId7" Type="http://schemas.openxmlformats.org/officeDocument/2006/relationships/tags" Target="../tags/tag40.xml"/><Relationship Id="rId12" Type="http://schemas.openxmlformats.org/officeDocument/2006/relationships/image" Target="../media/image23.png"/><Relationship Id="rId17" Type="http://schemas.openxmlformats.org/officeDocument/2006/relationships/image" Target="../media/image28.png"/><Relationship Id="rId2" Type="http://schemas.openxmlformats.org/officeDocument/2006/relationships/tags" Target="../tags/tag35.xml"/><Relationship Id="rId16" Type="http://schemas.openxmlformats.org/officeDocument/2006/relationships/image" Target="../media/image27.png"/><Relationship Id="rId1" Type="http://schemas.openxmlformats.org/officeDocument/2006/relationships/tags" Target="../tags/tag34.xml"/><Relationship Id="rId6" Type="http://schemas.openxmlformats.org/officeDocument/2006/relationships/tags" Target="../tags/tag39.xml"/><Relationship Id="rId11" Type="http://schemas.openxmlformats.org/officeDocument/2006/relationships/image" Target="../media/image22.png"/><Relationship Id="rId5" Type="http://schemas.openxmlformats.org/officeDocument/2006/relationships/tags" Target="../tags/tag38.xml"/><Relationship Id="rId15" Type="http://schemas.openxmlformats.org/officeDocument/2006/relationships/image" Target="../media/image26.png"/><Relationship Id="rId10" Type="http://schemas.openxmlformats.org/officeDocument/2006/relationships/image" Target="../media/image15.png"/><Relationship Id="rId4" Type="http://schemas.openxmlformats.org/officeDocument/2006/relationships/tags" Target="../tags/tag37.xml"/><Relationship Id="rId9" Type="http://schemas.openxmlformats.org/officeDocument/2006/relationships/slideLayout" Target="../slideLayouts/slideLayout2.xml"/><Relationship Id="rId14" Type="http://schemas.openxmlformats.org/officeDocument/2006/relationships/image" Target="../media/image25.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44.xml"/><Relationship Id="rId7" Type="http://schemas.openxmlformats.org/officeDocument/2006/relationships/image" Target="../media/image2.png"/><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image" Target="../media/image1.png"/><Relationship Id="rId5" Type="http://schemas.openxmlformats.org/officeDocument/2006/relationships/slideLayout" Target="../slideLayouts/slideLayout2.xml"/><Relationship Id="rId4" Type="http://schemas.openxmlformats.org/officeDocument/2006/relationships/tags" Target="../tags/tag45.xml"/><Relationship Id="rId9" Type="http://schemas.openxmlformats.org/officeDocument/2006/relationships/image" Target="../media/image4.png"/></Relationships>
</file>

<file path=ppt/slides/_rels/slide15.xml.rels><?xml version="1.0" encoding="UTF-8" standalone="yes"?>
<Relationships xmlns="http://schemas.openxmlformats.org/package/2006/relationships"><Relationship Id="rId8" Type="http://schemas.openxmlformats.org/officeDocument/2006/relationships/tags" Target="../tags/tag53.xml"/><Relationship Id="rId13" Type="http://schemas.openxmlformats.org/officeDocument/2006/relationships/image" Target="../media/image24.png"/><Relationship Id="rId18" Type="http://schemas.openxmlformats.org/officeDocument/2006/relationships/image" Target="../media/image32.png"/><Relationship Id="rId3" Type="http://schemas.openxmlformats.org/officeDocument/2006/relationships/tags" Target="../tags/tag48.xml"/><Relationship Id="rId7" Type="http://schemas.openxmlformats.org/officeDocument/2006/relationships/tags" Target="../tags/tag52.xml"/><Relationship Id="rId12" Type="http://schemas.openxmlformats.org/officeDocument/2006/relationships/image" Target="../media/image22.png"/><Relationship Id="rId17" Type="http://schemas.openxmlformats.org/officeDocument/2006/relationships/image" Target="../media/image31.png"/><Relationship Id="rId2" Type="http://schemas.openxmlformats.org/officeDocument/2006/relationships/tags" Target="../tags/tag47.xml"/><Relationship Id="rId16" Type="http://schemas.openxmlformats.org/officeDocument/2006/relationships/image" Target="../media/image30.png"/><Relationship Id="rId1" Type="http://schemas.openxmlformats.org/officeDocument/2006/relationships/tags" Target="../tags/tag46.xml"/><Relationship Id="rId6" Type="http://schemas.openxmlformats.org/officeDocument/2006/relationships/tags" Target="../tags/tag51.xml"/><Relationship Id="rId11" Type="http://schemas.openxmlformats.org/officeDocument/2006/relationships/image" Target="../media/image15.png"/><Relationship Id="rId5" Type="http://schemas.openxmlformats.org/officeDocument/2006/relationships/tags" Target="../tags/tag50.xml"/><Relationship Id="rId15" Type="http://schemas.openxmlformats.org/officeDocument/2006/relationships/image" Target="../media/image29.png"/><Relationship Id="rId10" Type="http://schemas.openxmlformats.org/officeDocument/2006/relationships/slideLayout" Target="../slideLayouts/slideLayout2.xml"/><Relationship Id="rId19" Type="http://schemas.openxmlformats.org/officeDocument/2006/relationships/image" Target="../media/image33.png"/><Relationship Id="rId4" Type="http://schemas.openxmlformats.org/officeDocument/2006/relationships/tags" Target="../tags/tag49.xml"/><Relationship Id="rId9" Type="http://schemas.openxmlformats.org/officeDocument/2006/relationships/tags" Target="../tags/tag54.xml"/><Relationship Id="rId14" Type="http://schemas.openxmlformats.org/officeDocument/2006/relationships/image" Target="../media/image26.png"/></Relationships>
</file>

<file path=ppt/slides/_rels/slide16.xml.rels><?xml version="1.0" encoding="UTF-8" standalone="yes"?>
<Relationships xmlns="http://schemas.openxmlformats.org/package/2006/relationships"><Relationship Id="rId8" Type="http://schemas.openxmlformats.org/officeDocument/2006/relationships/tags" Target="../tags/tag62.xml"/><Relationship Id="rId13" Type="http://schemas.openxmlformats.org/officeDocument/2006/relationships/image" Target="../media/image24.png"/><Relationship Id="rId18" Type="http://schemas.openxmlformats.org/officeDocument/2006/relationships/image" Target="../media/image37.png"/><Relationship Id="rId3" Type="http://schemas.openxmlformats.org/officeDocument/2006/relationships/tags" Target="../tags/tag57.xml"/><Relationship Id="rId7" Type="http://schemas.openxmlformats.org/officeDocument/2006/relationships/tags" Target="../tags/tag61.xml"/><Relationship Id="rId12" Type="http://schemas.openxmlformats.org/officeDocument/2006/relationships/image" Target="../media/image22.png"/><Relationship Id="rId17" Type="http://schemas.openxmlformats.org/officeDocument/2006/relationships/image" Target="../media/image36.png"/><Relationship Id="rId2" Type="http://schemas.openxmlformats.org/officeDocument/2006/relationships/tags" Target="../tags/tag56.xml"/><Relationship Id="rId16" Type="http://schemas.openxmlformats.org/officeDocument/2006/relationships/image" Target="../media/image35.png"/><Relationship Id="rId1" Type="http://schemas.openxmlformats.org/officeDocument/2006/relationships/tags" Target="../tags/tag55.xml"/><Relationship Id="rId6" Type="http://schemas.openxmlformats.org/officeDocument/2006/relationships/tags" Target="../tags/tag60.xml"/><Relationship Id="rId11" Type="http://schemas.openxmlformats.org/officeDocument/2006/relationships/image" Target="../media/image15.png"/><Relationship Id="rId5" Type="http://schemas.openxmlformats.org/officeDocument/2006/relationships/tags" Target="../tags/tag59.xml"/><Relationship Id="rId15" Type="http://schemas.openxmlformats.org/officeDocument/2006/relationships/image" Target="../media/image34.png"/><Relationship Id="rId10" Type="http://schemas.openxmlformats.org/officeDocument/2006/relationships/slideLayout" Target="../slideLayouts/slideLayout2.xml"/><Relationship Id="rId19" Type="http://schemas.openxmlformats.org/officeDocument/2006/relationships/image" Target="../media/image38.png"/><Relationship Id="rId4" Type="http://schemas.openxmlformats.org/officeDocument/2006/relationships/tags" Target="../tags/tag58.xml"/><Relationship Id="rId9" Type="http://schemas.openxmlformats.org/officeDocument/2006/relationships/tags" Target="../tags/tag63.xml"/><Relationship Id="rId14" Type="http://schemas.openxmlformats.org/officeDocument/2006/relationships/image" Target="../media/image26.png"/></Relationships>
</file>

<file path=ppt/slides/_rels/slide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3.xml"/><Relationship Id="rId7" Type="http://schemas.openxmlformats.org/officeDocument/2006/relationships/notesSlide" Target="../notesSlides/notesSlide1.xml"/><Relationship Id="rId12" Type="http://schemas.openxmlformats.org/officeDocument/2006/relationships/image" Target="../media/image5.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slideLayout" Target="../slideLayouts/slideLayout2.xml"/><Relationship Id="rId11" Type="http://schemas.openxmlformats.org/officeDocument/2006/relationships/image" Target="../media/image4.png"/><Relationship Id="rId5" Type="http://schemas.openxmlformats.org/officeDocument/2006/relationships/tags" Target="../tags/tag5.xml"/><Relationship Id="rId10" Type="http://schemas.openxmlformats.org/officeDocument/2006/relationships/image" Target="../media/image3.png"/><Relationship Id="rId4" Type="http://schemas.openxmlformats.org/officeDocument/2006/relationships/tags" Target="../tags/tag4.xml"/><Relationship Id="rId9"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tags" Target="../tags/tag8.xml"/><Relationship Id="rId7" Type="http://schemas.openxmlformats.org/officeDocument/2006/relationships/image" Target="../media/image7.wmf"/><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image" Target="../media/image6.wmf"/><Relationship Id="rId11" Type="http://schemas.openxmlformats.org/officeDocument/2006/relationships/image" Target="../media/image4.png"/><Relationship Id="rId5" Type="http://schemas.openxmlformats.org/officeDocument/2006/relationships/notesSlide" Target="../notesSlides/notesSlide2.xml"/><Relationship Id="rId10" Type="http://schemas.openxmlformats.org/officeDocument/2006/relationships/image" Target="../media/image3.png"/><Relationship Id="rId4" Type="http://schemas.openxmlformats.org/officeDocument/2006/relationships/slideLayout" Target="../slideLayouts/slideLayout2.xml"/><Relationship Id="rId9"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11.xml"/><Relationship Id="rId7" Type="http://schemas.openxmlformats.org/officeDocument/2006/relationships/image" Target="../media/image2.png"/><Relationship Id="rId12" Type="http://schemas.openxmlformats.org/officeDocument/2006/relationships/image" Target="../media/image12.png"/><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image" Target="../media/image1.png"/><Relationship Id="rId11" Type="http://schemas.openxmlformats.org/officeDocument/2006/relationships/image" Target="../media/image11.gif"/><Relationship Id="rId5" Type="http://schemas.openxmlformats.org/officeDocument/2006/relationships/slideLayout" Target="../slideLayouts/slideLayout2.xml"/><Relationship Id="rId10" Type="http://schemas.openxmlformats.org/officeDocument/2006/relationships/image" Target="../media/image10.png"/><Relationship Id="rId4" Type="http://schemas.openxmlformats.org/officeDocument/2006/relationships/tags" Target="../tags/tag12.xml"/><Relationship Id="rId9"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tags" Target="../tags/tag20.xml"/><Relationship Id="rId13" Type="http://schemas.openxmlformats.org/officeDocument/2006/relationships/image" Target="../media/image4.png"/><Relationship Id="rId3" Type="http://schemas.openxmlformats.org/officeDocument/2006/relationships/tags" Target="../tags/tag15.xml"/><Relationship Id="rId7" Type="http://schemas.openxmlformats.org/officeDocument/2006/relationships/tags" Target="../tags/tag19.xml"/><Relationship Id="rId12" Type="http://schemas.openxmlformats.org/officeDocument/2006/relationships/image" Target="../media/image3.png"/><Relationship Id="rId17" Type="http://schemas.openxmlformats.org/officeDocument/2006/relationships/image" Target="../media/image16.png"/><Relationship Id="rId2" Type="http://schemas.openxmlformats.org/officeDocument/2006/relationships/tags" Target="../tags/tag14.xml"/><Relationship Id="rId16" Type="http://schemas.openxmlformats.org/officeDocument/2006/relationships/image" Target="../media/image15.png"/><Relationship Id="rId1" Type="http://schemas.openxmlformats.org/officeDocument/2006/relationships/tags" Target="../tags/tag13.xml"/><Relationship Id="rId6" Type="http://schemas.openxmlformats.org/officeDocument/2006/relationships/tags" Target="../tags/tag18.xml"/><Relationship Id="rId11" Type="http://schemas.openxmlformats.org/officeDocument/2006/relationships/image" Target="../media/image2.png"/><Relationship Id="rId5" Type="http://schemas.openxmlformats.org/officeDocument/2006/relationships/tags" Target="../tags/tag17.xml"/><Relationship Id="rId15" Type="http://schemas.openxmlformats.org/officeDocument/2006/relationships/image" Target="../media/image14.png"/><Relationship Id="rId10" Type="http://schemas.openxmlformats.org/officeDocument/2006/relationships/image" Target="../media/image1.png"/><Relationship Id="rId4" Type="http://schemas.openxmlformats.org/officeDocument/2006/relationships/tags" Target="../tags/tag16.xml"/><Relationship Id="rId9" Type="http://schemas.openxmlformats.org/officeDocument/2006/relationships/slideLayout" Target="../slideLayouts/slideLayout2.xml"/><Relationship Id="rId14" Type="http://schemas.openxmlformats.org/officeDocument/2006/relationships/image" Target="../media/image13.png"/></Relationships>
</file>

<file path=ppt/slides/_rels/slide9.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image" Target="../media/image18.png"/><Relationship Id="rId3" Type="http://schemas.openxmlformats.org/officeDocument/2006/relationships/tags" Target="../tags/tag23.xml"/><Relationship Id="rId7" Type="http://schemas.openxmlformats.org/officeDocument/2006/relationships/slideLayout" Target="../slideLayouts/slideLayout2.xml"/><Relationship Id="rId12" Type="http://schemas.openxmlformats.org/officeDocument/2006/relationships/image" Target="../media/image17.png"/><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tags" Target="../tags/tag26.xml"/><Relationship Id="rId11" Type="http://schemas.openxmlformats.org/officeDocument/2006/relationships/image" Target="../media/image4.png"/><Relationship Id="rId5" Type="http://schemas.openxmlformats.org/officeDocument/2006/relationships/tags" Target="../tags/tag25.xml"/><Relationship Id="rId10" Type="http://schemas.openxmlformats.org/officeDocument/2006/relationships/image" Target="../media/image3.png"/><Relationship Id="rId4" Type="http://schemas.openxmlformats.org/officeDocument/2006/relationships/tags" Target="../tags/tag24.xml"/><Relationship Id="rId9"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Hybrid Codes and the</a:t>
            </a:r>
            <a:br>
              <a:rPr lang="en-US" dirty="0" smtClean="0"/>
            </a:br>
            <a:r>
              <a:rPr lang="en-US" dirty="0" smtClean="0"/>
              <a:t>Point-to-Point Channel</a:t>
            </a:r>
            <a:endParaRPr lang="en-US" dirty="0"/>
          </a:p>
        </p:txBody>
      </p:sp>
      <p:sp>
        <p:nvSpPr>
          <p:cNvPr id="3" name="Subtitle 2"/>
          <p:cNvSpPr>
            <a:spLocks noGrp="1"/>
          </p:cNvSpPr>
          <p:nvPr>
            <p:ph type="subTitle" idx="1"/>
          </p:nvPr>
        </p:nvSpPr>
        <p:spPr/>
        <p:txBody>
          <a:bodyPr/>
          <a:lstStyle/>
          <a:p>
            <a:r>
              <a:rPr lang="en-US" dirty="0" smtClean="0"/>
              <a:t>Paul Cuff</a:t>
            </a:r>
          </a:p>
          <a:p>
            <a:r>
              <a:rPr lang="en-US" dirty="0" smtClean="0"/>
              <a:t>Curt </a:t>
            </a:r>
            <a:r>
              <a:rPr lang="en-US" dirty="0" err="1" smtClean="0"/>
              <a:t>Schieler</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Freeform 63"/>
          <p:cNvSpPr/>
          <p:nvPr/>
        </p:nvSpPr>
        <p:spPr>
          <a:xfrm>
            <a:off x="431321" y="1259457"/>
            <a:ext cx="5986732" cy="5193101"/>
          </a:xfrm>
          <a:custGeom>
            <a:avLst/>
            <a:gdLst>
              <a:gd name="connsiteX0" fmla="*/ 310551 w 5986732"/>
              <a:gd name="connsiteY0" fmla="*/ 51758 h 5193101"/>
              <a:gd name="connsiteX1" fmla="*/ 5986732 w 5986732"/>
              <a:gd name="connsiteY1" fmla="*/ 0 h 5193101"/>
              <a:gd name="connsiteX2" fmla="*/ 5986732 w 5986732"/>
              <a:gd name="connsiteY2" fmla="*/ 2501660 h 5193101"/>
              <a:gd name="connsiteX3" fmla="*/ 931653 w 5986732"/>
              <a:gd name="connsiteY3" fmla="*/ 5193101 h 5193101"/>
              <a:gd name="connsiteX4" fmla="*/ 0 w 5986732"/>
              <a:gd name="connsiteY4" fmla="*/ 4123426 h 5193101"/>
              <a:gd name="connsiteX5" fmla="*/ 310551 w 5986732"/>
              <a:gd name="connsiteY5" fmla="*/ 51758 h 5193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86732" h="5193101">
                <a:moveTo>
                  <a:pt x="310551" y="51758"/>
                </a:moveTo>
                <a:lnTo>
                  <a:pt x="5986732" y="0"/>
                </a:lnTo>
                <a:lnTo>
                  <a:pt x="5986732" y="2501660"/>
                </a:lnTo>
                <a:lnTo>
                  <a:pt x="931653" y="5193101"/>
                </a:lnTo>
                <a:lnTo>
                  <a:pt x="0" y="4123426"/>
                </a:lnTo>
                <a:lnTo>
                  <a:pt x="310551" y="51758"/>
                </a:lnTo>
                <a:close/>
              </a:path>
            </a:pathLst>
          </a:custGeom>
          <a:noFill/>
          <a:ln w="76200">
            <a:solidFill>
              <a:schemeClr val="bg2">
                <a:lumMod val="1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A Better Idea (Hybrid Codes)</a:t>
            </a:r>
            <a:endParaRPr lang="en-US" dirty="0"/>
          </a:p>
        </p:txBody>
      </p:sp>
      <p:sp>
        <p:nvSpPr>
          <p:cNvPr id="4" name="Oval 3"/>
          <p:cNvSpPr/>
          <p:nvPr/>
        </p:nvSpPr>
        <p:spPr>
          <a:xfrm>
            <a:off x="990600" y="1905000"/>
            <a:ext cx="1447800" cy="1447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057400" y="3810000"/>
            <a:ext cx="1447800" cy="1447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4572000" y="2209800"/>
            <a:ext cx="1447800" cy="1447800"/>
          </a:xfrm>
          <a:prstGeom prst="ellipse">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p:cNvGrpSpPr/>
          <p:nvPr/>
        </p:nvGrpSpPr>
        <p:grpSpPr>
          <a:xfrm>
            <a:off x="1828800" y="2133600"/>
            <a:ext cx="1066800" cy="2133600"/>
            <a:chOff x="1828800" y="2133600"/>
            <a:chExt cx="1066800" cy="2133600"/>
          </a:xfrm>
        </p:grpSpPr>
        <p:cxnSp>
          <p:nvCxnSpPr>
            <p:cNvPr id="8" name="Straight Connector 7"/>
            <p:cNvCxnSpPr/>
            <p:nvPr/>
          </p:nvCxnSpPr>
          <p:spPr>
            <a:xfrm flipH="1" flipV="1">
              <a:off x="2057400" y="2362200"/>
              <a:ext cx="838200" cy="19050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9" name="Oval 8"/>
            <p:cNvSpPr/>
            <p:nvPr/>
          </p:nvSpPr>
          <p:spPr>
            <a:xfrm>
              <a:off x="1828800" y="21336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 name="Group 9"/>
          <p:cNvGrpSpPr/>
          <p:nvPr/>
        </p:nvGrpSpPr>
        <p:grpSpPr>
          <a:xfrm>
            <a:off x="1295400" y="2743200"/>
            <a:ext cx="1447800" cy="1752600"/>
            <a:chOff x="1828800" y="2133600"/>
            <a:chExt cx="1066800" cy="2133600"/>
          </a:xfrm>
        </p:grpSpPr>
        <p:cxnSp>
          <p:nvCxnSpPr>
            <p:cNvPr id="11" name="Straight Connector 10"/>
            <p:cNvCxnSpPr/>
            <p:nvPr/>
          </p:nvCxnSpPr>
          <p:spPr>
            <a:xfrm flipH="1" flipV="1">
              <a:off x="2057400" y="2362200"/>
              <a:ext cx="838200" cy="19050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1828800" y="21336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p:cNvGrpSpPr/>
          <p:nvPr/>
        </p:nvGrpSpPr>
        <p:grpSpPr>
          <a:xfrm>
            <a:off x="1219200" y="2209800"/>
            <a:ext cx="1676400" cy="2819400"/>
            <a:chOff x="1828800" y="2133600"/>
            <a:chExt cx="1066800" cy="2133600"/>
          </a:xfrm>
        </p:grpSpPr>
        <p:cxnSp>
          <p:nvCxnSpPr>
            <p:cNvPr id="14" name="Straight Connector 13"/>
            <p:cNvCxnSpPr/>
            <p:nvPr/>
          </p:nvCxnSpPr>
          <p:spPr>
            <a:xfrm flipH="1" flipV="1">
              <a:off x="2057400" y="2362200"/>
              <a:ext cx="838200" cy="19050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1828800" y="21336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p:cNvGrpSpPr/>
          <p:nvPr/>
        </p:nvGrpSpPr>
        <p:grpSpPr>
          <a:xfrm>
            <a:off x="1905000" y="2590800"/>
            <a:ext cx="1066800" cy="2133600"/>
            <a:chOff x="1828800" y="2133600"/>
            <a:chExt cx="1066800" cy="2133600"/>
          </a:xfrm>
        </p:grpSpPr>
        <p:cxnSp>
          <p:nvCxnSpPr>
            <p:cNvPr id="17" name="Straight Connector 16"/>
            <p:cNvCxnSpPr/>
            <p:nvPr/>
          </p:nvCxnSpPr>
          <p:spPr>
            <a:xfrm flipH="1" flipV="1">
              <a:off x="2057400" y="2362200"/>
              <a:ext cx="838200" cy="19050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18" name="Oval 17"/>
            <p:cNvSpPr/>
            <p:nvPr/>
          </p:nvSpPr>
          <p:spPr>
            <a:xfrm>
              <a:off x="1828800" y="21336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 name="Group 18"/>
          <p:cNvGrpSpPr/>
          <p:nvPr/>
        </p:nvGrpSpPr>
        <p:grpSpPr>
          <a:xfrm>
            <a:off x="990600" y="2514600"/>
            <a:ext cx="1447800" cy="2209800"/>
            <a:chOff x="1828800" y="2133600"/>
            <a:chExt cx="1066800" cy="2133600"/>
          </a:xfrm>
        </p:grpSpPr>
        <p:cxnSp>
          <p:nvCxnSpPr>
            <p:cNvPr id="20" name="Straight Connector 19"/>
            <p:cNvCxnSpPr/>
            <p:nvPr/>
          </p:nvCxnSpPr>
          <p:spPr>
            <a:xfrm flipH="1" flipV="1">
              <a:off x="2057400" y="2362200"/>
              <a:ext cx="838200" cy="19050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1828800" y="21336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 name="Group 21"/>
          <p:cNvGrpSpPr/>
          <p:nvPr/>
        </p:nvGrpSpPr>
        <p:grpSpPr>
          <a:xfrm>
            <a:off x="1371600" y="1905000"/>
            <a:ext cx="1219200" cy="2286000"/>
            <a:chOff x="1828800" y="2133600"/>
            <a:chExt cx="1066800" cy="2133600"/>
          </a:xfrm>
        </p:grpSpPr>
        <p:cxnSp>
          <p:nvCxnSpPr>
            <p:cNvPr id="23" name="Straight Connector 22"/>
            <p:cNvCxnSpPr/>
            <p:nvPr/>
          </p:nvCxnSpPr>
          <p:spPr>
            <a:xfrm flipH="1" flipV="1">
              <a:off x="2057400" y="2362200"/>
              <a:ext cx="838200" cy="19050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4" name="Oval 23"/>
            <p:cNvSpPr/>
            <p:nvPr/>
          </p:nvSpPr>
          <p:spPr>
            <a:xfrm>
              <a:off x="1828800" y="21336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 name="Group 24"/>
          <p:cNvGrpSpPr/>
          <p:nvPr/>
        </p:nvGrpSpPr>
        <p:grpSpPr>
          <a:xfrm>
            <a:off x="1676400" y="2819400"/>
            <a:ext cx="1600200" cy="1752600"/>
            <a:chOff x="1828800" y="2133600"/>
            <a:chExt cx="1066800" cy="2133600"/>
          </a:xfrm>
        </p:grpSpPr>
        <p:cxnSp>
          <p:nvCxnSpPr>
            <p:cNvPr id="26" name="Straight Connector 25"/>
            <p:cNvCxnSpPr/>
            <p:nvPr/>
          </p:nvCxnSpPr>
          <p:spPr>
            <a:xfrm flipH="1" flipV="1">
              <a:off x="2057400" y="2362200"/>
              <a:ext cx="838200" cy="19050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7" name="Oval 26"/>
            <p:cNvSpPr/>
            <p:nvPr/>
          </p:nvSpPr>
          <p:spPr>
            <a:xfrm>
              <a:off x="1828800" y="21336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 name="Oval 27"/>
          <p:cNvSpPr/>
          <p:nvPr/>
        </p:nvSpPr>
        <p:spPr>
          <a:xfrm>
            <a:off x="7086600" y="2286000"/>
            <a:ext cx="1447800" cy="1447800"/>
          </a:xfrm>
          <a:prstGeom prst="ellipse">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9" name="Group 28"/>
          <p:cNvGrpSpPr/>
          <p:nvPr/>
        </p:nvGrpSpPr>
        <p:grpSpPr>
          <a:xfrm>
            <a:off x="5257800" y="2743200"/>
            <a:ext cx="2819400" cy="381000"/>
            <a:chOff x="5257800" y="2743200"/>
            <a:chExt cx="2819400" cy="381000"/>
          </a:xfrm>
        </p:grpSpPr>
        <p:cxnSp>
          <p:nvCxnSpPr>
            <p:cNvPr id="30" name="Straight Connector 29"/>
            <p:cNvCxnSpPr/>
            <p:nvPr/>
          </p:nvCxnSpPr>
          <p:spPr>
            <a:xfrm>
              <a:off x="5257800" y="2895600"/>
              <a:ext cx="2590800" cy="762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31" name="Oval 30"/>
            <p:cNvSpPr/>
            <p:nvPr/>
          </p:nvSpPr>
          <p:spPr>
            <a:xfrm>
              <a:off x="7620000" y="27432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31"/>
          <p:cNvGrpSpPr/>
          <p:nvPr/>
        </p:nvGrpSpPr>
        <p:grpSpPr>
          <a:xfrm>
            <a:off x="5562600" y="3124200"/>
            <a:ext cx="2819400" cy="381000"/>
            <a:chOff x="5257800" y="2743200"/>
            <a:chExt cx="2819400" cy="381000"/>
          </a:xfrm>
        </p:grpSpPr>
        <p:cxnSp>
          <p:nvCxnSpPr>
            <p:cNvPr id="33" name="Straight Connector 32"/>
            <p:cNvCxnSpPr/>
            <p:nvPr/>
          </p:nvCxnSpPr>
          <p:spPr>
            <a:xfrm>
              <a:off x="5257800" y="2895600"/>
              <a:ext cx="2590800" cy="762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34" name="Oval 33"/>
            <p:cNvSpPr/>
            <p:nvPr/>
          </p:nvSpPr>
          <p:spPr>
            <a:xfrm>
              <a:off x="7620000" y="27432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5" name="Group 34"/>
          <p:cNvGrpSpPr/>
          <p:nvPr/>
        </p:nvGrpSpPr>
        <p:grpSpPr>
          <a:xfrm>
            <a:off x="4800600" y="2667000"/>
            <a:ext cx="2819400" cy="381000"/>
            <a:chOff x="5257800" y="2743200"/>
            <a:chExt cx="2819400" cy="381000"/>
          </a:xfrm>
        </p:grpSpPr>
        <p:cxnSp>
          <p:nvCxnSpPr>
            <p:cNvPr id="36" name="Straight Connector 35"/>
            <p:cNvCxnSpPr/>
            <p:nvPr/>
          </p:nvCxnSpPr>
          <p:spPr>
            <a:xfrm>
              <a:off x="5257800" y="2895600"/>
              <a:ext cx="2590800" cy="762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37" name="Oval 36"/>
            <p:cNvSpPr/>
            <p:nvPr/>
          </p:nvSpPr>
          <p:spPr>
            <a:xfrm>
              <a:off x="7620000" y="27432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8" name="Group 37"/>
          <p:cNvGrpSpPr/>
          <p:nvPr/>
        </p:nvGrpSpPr>
        <p:grpSpPr>
          <a:xfrm>
            <a:off x="5105400" y="3352800"/>
            <a:ext cx="2819400" cy="381000"/>
            <a:chOff x="5257800" y="2743200"/>
            <a:chExt cx="2819400" cy="381000"/>
          </a:xfrm>
        </p:grpSpPr>
        <p:cxnSp>
          <p:nvCxnSpPr>
            <p:cNvPr id="39" name="Straight Connector 38"/>
            <p:cNvCxnSpPr/>
            <p:nvPr/>
          </p:nvCxnSpPr>
          <p:spPr>
            <a:xfrm>
              <a:off x="5257800" y="2895600"/>
              <a:ext cx="2590800" cy="762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40" name="Oval 39"/>
            <p:cNvSpPr/>
            <p:nvPr/>
          </p:nvSpPr>
          <p:spPr>
            <a:xfrm>
              <a:off x="7620000" y="27432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1" name="Group 40"/>
          <p:cNvGrpSpPr/>
          <p:nvPr/>
        </p:nvGrpSpPr>
        <p:grpSpPr>
          <a:xfrm>
            <a:off x="5029200" y="2362200"/>
            <a:ext cx="2819400" cy="381000"/>
            <a:chOff x="5257800" y="2743200"/>
            <a:chExt cx="2819400" cy="381000"/>
          </a:xfrm>
        </p:grpSpPr>
        <p:cxnSp>
          <p:nvCxnSpPr>
            <p:cNvPr id="42" name="Straight Connector 41"/>
            <p:cNvCxnSpPr/>
            <p:nvPr/>
          </p:nvCxnSpPr>
          <p:spPr>
            <a:xfrm>
              <a:off x="5257800" y="2895600"/>
              <a:ext cx="2590800" cy="762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43" name="Oval 42"/>
            <p:cNvSpPr/>
            <p:nvPr/>
          </p:nvSpPr>
          <p:spPr>
            <a:xfrm>
              <a:off x="7620000" y="27432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4" name="Group 43"/>
          <p:cNvGrpSpPr/>
          <p:nvPr/>
        </p:nvGrpSpPr>
        <p:grpSpPr>
          <a:xfrm>
            <a:off x="4800600" y="3048000"/>
            <a:ext cx="2819400" cy="381000"/>
            <a:chOff x="5257800" y="2743200"/>
            <a:chExt cx="2819400" cy="381000"/>
          </a:xfrm>
        </p:grpSpPr>
        <p:cxnSp>
          <p:nvCxnSpPr>
            <p:cNvPr id="45" name="Straight Connector 44"/>
            <p:cNvCxnSpPr/>
            <p:nvPr/>
          </p:nvCxnSpPr>
          <p:spPr>
            <a:xfrm>
              <a:off x="5257800" y="2895600"/>
              <a:ext cx="2590800" cy="762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46" name="Oval 45"/>
            <p:cNvSpPr/>
            <p:nvPr/>
          </p:nvSpPr>
          <p:spPr>
            <a:xfrm>
              <a:off x="7620000" y="27432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 name="Group 46"/>
          <p:cNvGrpSpPr/>
          <p:nvPr/>
        </p:nvGrpSpPr>
        <p:grpSpPr>
          <a:xfrm>
            <a:off x="5638800" y="2514600"/>
            <a:ext cx="2819400" cy="381000"/>
            <a:chOff x="5257800" y="2743200"/>
            <a:chExt cx="2819400" cy="381000"/>
          </a:xfrm>
        </p:grpSpPr>
        <p:cxnSp>
          <p:nvCxnSpPr>
            <p:cNvPr id="48" name="Straight Connector 47"/>
            <p:cNvCxnSpPr/>
            <p:nvPr/>
          </p:nvCxnSpPr>
          <p:spPr>
            <a:xfrm>
              <a:off x="5257800" y="2895600"/>
              <a:ext cx="2590800" cy="762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49" name="Oval 48"/>
            <p:cNvSpPr/>
            <p:nvPr/>
          </p:nvSpPr>
          <p:spPr>
            <a:xfrm>
              <a:off x="7620000" y="27432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0" name="Right Arrow 49"/>
          <p:cNvSpPr/>
          <p:nvPr/>
        </p:nvSpPr>
        <p:spPr>
          <a:xfrm rot="17929441">
            <a:off x="3086727" y="3135249"/>
            <a:ext cx="1139886" cy="414308"/>
          </a:xfrm>
          <a:prstGeom prst="rightArrow">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p:cNvSpPr txBox="1"/>
          <p:nvPr/>
        </p:nvSpPr>
        <p:spPr>
          <a:xfrm>
            <a:off x="5943600" y="1905000"/>
            <a:ext cx="1205779" cy="461665"/>
          </a:xfrm>
          <a:prstGeom prst="rect">
            <a:avLst/>
          </a:prstGeom>
          <a:noFill/>
        </p:spPr>
        <p:txBody>
          <a:bodyPr wrap="none" rtlCol="0">
            <a:spAutoFit/>
          </a:bodyPr>
          <a:lstStyle/>
          <a:p>
            <a:r>
              <a:rPr lang="en-US" sz="2400" dirty="0" smtClean="0"/>
              <a:t>Channel</a:t>
            </a:r>
            <a:endParaRPr lang="en-US" sz="2400" dirty="0"/>
          </a:p>
        </p:txBody>
      </p:sp>
      <p:pic>
        <p:nvPicPr>
          <p:cNvPr id="53" name="Picture 52" descr="tmp.bmp"/>
          <p:cNvPicPr>
            <a:picLocks/>
          </p:cNvPicPr>
          <p:nvPr>
            <p:custDataLst>
              <p:tags r:id="rId1"/>
            </p:custDataLst>
          </p:nvPr>
        </p:nvPicPr>
        <p:blipFill>
          <a:blip r:embed="rId10" cstate="print">
            <a:clrChange>
              <a:clrFrom>
                <a:srgbClr val="FFFFFF"/>
              </a:clrFrom>
              <a:clrTo>
                <a:srgbClr val="FFFFFF">
                  <a:alpha val="0"/>
                </a:srgbClr>
              </a:clrTo>
            </a:clrChange>
          </a:blip>
          <a:stretch>
            <a:fillRect/>
          </a:stretch>
        </p:blipFill>
        <p:spPr>
          <a:xfrm>
            <a:off x="812800" y="1447800"/>
            <a:ext cx="635000" cy="431800"/>
          </a:xfrm>
          <a:prstGeom prst="rect">
            <a:avLst/>
          </a:prstGeom>
          <a:noFill/>
        </p:spPr>
      </p:pic>
      <p:pic>
        <p:nvPicPr>
          <p:cNvPr id="54" name="Content Placeholder 30" descr="tmp.bmp"/>
          <p:cNvPicPr>
            <a:picLocks/>
          </p:cNvPicPr>
          <p:nvPr>
            <p:custDataLst>
              <p:tags r:id="rId2"/>
            </p:custDataLst>
          </p:nvPr>
        </p:nvPicPr>
        <p:blipFill>
          <a:blip r:embed="rId11" cstate="print">
            <a:clrChange>
              <a:clrFrom>
                <a:srgbClr val="FFFFFF"/>
              </a:clrFrom>
              <a:clrTo>
                <a:srgbClr val="FFFFFF">
                  <a:alpha val="0"/>
                </a:srgbClr>
              </a:clrTo>
            </a:clrChange>
          </a:blip>
          <a:stretch>
            <a:fillRect/>
          </a:stretch>
        </p:blipFill>
        <p:spPr>
          <a:xfrm>
            <a:off x="4927600" y="1676400"/>
            <a:ext cx="787400" cy="406400"/>
          </a:xfrm>
          <a:prstGeom prst="rect">
            <a:avLst/>
          </a:prstGeom>
          <a:noFill/>
        </p:spPr>
      </p:pic>
      <p:pic>
        <p:nvPicPr>
          <p:cNvPr id="55" name="Picture 54" descr="tmp.bmp"/>
          <p:cNvPicPr>
            <a:picLocks/>
          </p:cNvPicPr>
          <p:nvPr>
            <p:custDataLst>
              <p:tags r:id="rId3"/>
            </p:custDataLst>
          </p:nvPr>
        </p:nvPicPr>
        <p:blipFill>
          <a:blip r:embed="rId12" cstate="print">
            <a:clrChange>
              <a:clrFrom>
                <a:srgbClr val="FFFFFF"/>
              </a:clrFrom>
              <a:clrTo>
                <a:srgbClr val="FFFFFF">
                  <a:alpha val="0"/>
                </a:srgbClr>
              </a:clrTo>
            </a:clrChange>
          </a:blip>
          <a:stretch>
            <a:fillRect/>
          </a:stretch>
        </p:blipFill>
        <p:spPr>
          <a:xfrm>
            <a:off x="7670800" y="1676400"/>
            <a:ext cx="711200" cy="406400"/>
          </a:xfrm>
          <a:prstGeom prst="rect">
            <a:avLst/>
          </a:prstGeom>
          <a:noFill/>
        </p:spPr>
      </p:pic>
      <p:sp>
        <p:nvSpPr>
          <p:cNvPr id="57" name="Right Arrow 56"/>
          <p:cNvSpPr/>
          <p:nvPr/>
        </p:nvSpPr>
        <p:spPr>
          <a:xfrm>
            <a:off x="2514600" y="2286000"/>
            <a:ext cx="990600" cy="381000"/>
          </a:xfrm>
          <a:prstGeom prst="rightArrow">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9" name="Picture 58" descr="tmp.bmp"/>
          <p:cNvPicPr>
            <a:picLocks/>
          </p:cNvPicPr>
          <p:nvPr>
            <p:custDataLst>
              <p:tags r:id="rId4"/>
            </p:custDataLst>
          </p:nvPr>
        </p:nvPicPr>
        <p:blipFill>
          <a:blip r:embed="rId13" cstate="print">
            <a:clrChange>
              <a:clrFrom>
                <a:srgbClr val="FFFFFF"/>
              </a:clrFrom>
              <a:clrTo>
                <a:srgbClr val="FFFFFF">
                  <a:alpha val="0"/>
                </a:srgbClr>
              </a:clrTo>
            </a:clrChange>
          </a:blip>
          <a:stretch>
            <a:fillRect/>
          </a:stretch>
        </p:blipFill>
        <p:spPr>
          <a:xfrm>
            <a:off x="1600200" y="5130800"/>
            <a:ext cx="685800" cy="508000"/>
          </a:xfrm>
          <a:prstGeom prst="rect">
            <a:avLst/>
          </a:prstGeom>
          <a:noFill/>
        </p:spPr>
      </p:pic>
      <p:pic>
        <p:nvPicPr>
          <p:cNvPr id="61" name="Picture 60" descr="tmp.bmp"/>
          <p:cNvPicPr>
            <a:picLocks/>
          </p:cNvPicPr>
          <p:nvPr>
            <p:custDataLst>
              <p:tags r:id="rId5"/>
            </p:custDataLst>
          </p:nvPr>
        </p:nvPicPr>
        <p:blipFill>
          <a:blip r:embed="rId14" cstate="print">
            <a:clrChange>
              <a:clrFrom>
                <a:srgbClr val="FFFFFF"/>
              </a:clrFrom>
              <a:clrTo>
                <a:srgbClr val="FFFFFF">
                  <a:alpha val="0"/>
                </a:srgbClr>
              </a:clrTo>
            </a:clrChange>
          </a:blip>
          <a:stretch>
            <a:fillRect/>
          </a:stretch>
        </p:blipFill>
        <p:spPr>
          <a:xfrm>
            <a:off x="3505200" y="2362200"/>
            <a:ext cx="1124857" cy="304800"/>
          </a:xfrm>
          <a:prstGeom prst="rect">
            <a:avLst/>
          </a:prstGeom>
          <a:noFill/>
        </p:spPr>
      </p:pic>
      <p:grpSp>
        <p:nvGrpSpPr>
          <p:cNvPr id="72" name="Group 71"/>
          <p:cNvGrpSpPr/>
          <p:nvPr/>
        </p:nvGrpSpPr>
        <p:grpSpPr>
          <a:xfrm>
            <a:off x="1052423" y="1224951"/>
            <a:ext cx="7746520" cy="5486400"/>
            <a:chOff x="1052423" y="1224951"/>
            <a:chExt cx="7746520" cy="5486400"/>
          </a:xfrm>
        </p:grpSpPr>
        <p:sp>
          <p:nvSpPr>
            <p:cNvPr id="66" name="Freeform 65"/>
            <p:cNvSpPr/>
            <p:nvPr/>
          </p:nvSpPr>
          <p:spPr>
            <a:xfrm>
              <a:off x="1052423" y="1224951"/>
              <a:ext cx="7746520" cy="5486400"/>
            </a:xfrm>
            <a:custGeom>
              <a:avLst/>
              <a:gdLst>
                <a:gd name="connsiteX0" fmla="*/ 7504981 w 7746520"/>
                <a:gd name="connsiteY0" fmla="*/ 0 h 5486400"/>
                <a:gd name="connsiteX1" fmla="*/ 5952226 w 7746520"/>
                <a:gd name="connsiteY1" fmla="*/ 0 h 5486400"/>
                <a:gd name="connsiteX2" fmla="*/ 5952226 w 7746520"/>
                <a:gd name="connsiteY2" fmla="*/ 2467155 h 5486400"/>
                <a:gd name="connsiteX3" fmla="*/ 948905 w 7746520"/>
                <a:gd name="connsiteY3" fmla="*/ 2415396 h 5486400"/>
                <a:gd name="connsiteX4" fmla="*/ 0 w 7746520"/>
                <a:gd name="connsiteY4" fmla="*/ 4071668 h 5486400"/>
                <a:gd name="connsiteX5" fmla="*/ 1966822 w 7746520"/>
                <a:gd name="connsiteY5" fmla="*/ 5486400 h 5486400"/>
                <a:gd name="connsiteX6" fmla="*/ 7746520 w 7746520"/>
                <a:gd name="connsiteY6" fmla="*/ 5434641 h 5486400"/>
                <a:gd name="connsiteX7" fmla="*/ 7660256 w 7746520"/>
                <a:gd name="connsiteY7" fmla="*/ 17253 h 5486400"/>
                <a:gd name="connsiteX8" fmla="*/ 7504981 w 7746520"/>
                <a:gd name="connsiteY8" fmla="*/ 0 h 5486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746520" h="5486400">
                  <a:moveTo>
                    <a:pt x="7504981" y="0"/>
                  </a:moveTo>
                  <a:lnTo>
                    <a:pt x="5952226" y="0"/>
                  </a:lnTo>
                  <a:lnTo>
                    <a:pt x="5952226" y="2467155"/>
                  </a:lnTo>
                  <a:lnTo>
                    <a:pt x="948905" y="2415396"/>
                  </a:lnTo>
                  <a:lnTo>
                    <a:pt x="0" y="4071668"/>
                  </a:lnTo>
                  <a:lnTo>
                    <a:pt x="1966822" y="5486400"/>
                  </a:lnTo>
                  <a:lnTo>
                    <a:pt x="7746520" y="5434641"/>
                  </a:lnTo>
                  <a:lnTo>
                    <a:pt x="7660256" y="17253"/>
                  </a:lnTo>
                  <a:lnTo>
                    <a:pt x="7504981" y="0"/>
                  </a:lnTo>
                  <a:close/>
                </a:path>
              </a:pathLst>
            </a:custGeom>
            <a:noFill/>
            <a:ln w="762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8" name="Picture 57" descr="tmp.bmp"/>
            <p:cNvPicPr>
              <a:picLocks/>
            </p:cNvPicPr>
            <p:nvPr>
              <p:custDataLst>
                <p:tags r:id="rId6"/>
              </p:custDataLst>
            </p:nvPr>
          </p:nvPicPr>
          <p:blipFill>
            <a:blip r:embed="rId15" cstate="print">
              <a:clrChange>
                <a:clrFrom>
                  <a:srgbClr val="FFFFFF"/>
                </a:clrFrom>
                <a:clrTo>
                  <a:srgbClr val="FFFFFF">
                    <a:alpha val="0"/>
                  </a:srgbClr>
                </a:clrTo>
              </a:clrChange>
            </a:blip>
            <a:stretch>
              <a:fillRect/>
            </a:stretch>
          </p:blipFill>
          <p:spPr>
            <a:xfrm>
              <a:off x="7543800" y="5791200"/>
              <a:ext cx="635000" cy="508000"/>
            </a:xfrm>
            <a:prstGeom prst="rect">
              <a:avLst/>
            </a:prstGeom>
            <a:noFill/>
          </p:spPr>
        </p:pic>
        <p:sp>
          <p:nvSpPr>
            <p:cNvPr id="67" name="Oval 66"/>
            <p:cNvSpPr/>
            <p:nvPr/>
          </p:nvSpPr>
          <p:spPr>
            <a:xfrm>
              <a:off x="5943600" y="5029200"/>
              <a:ext cx="1447800" cy="1447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ight Arrow 68"/>
            <p:cNvSpPr/>
            <p:nvPr/>
          </p:nvSpPr>
          <p:spPr>
            <a:xfrm rot="529378">
              <a:off x="3606295" y="4540814"/>
              <a:ext cx="1615205" cy="449230"/>
            </a:xfrm>
            <a:prstGeom prst="rightArrow">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0" name="Picture 69" descr="tmp.bmp"/>
            <p:cNvPicPr>
              <a:picLocks/>
            </p:cNvPicPr>
            <p:nvPr>
              <p:custDataLst>
                <p:tags r:id="rId7"/>
              </p:custDataLst>
            </p:nvPr>
          </p:nvPicPr>
          <p:blipFill>
            <a:blip r:embed="rId16" cstate="print">
              <a:clrChange>
                <a:clrFrom>
                  <a:srgbClr val="FFFFFF"/>
                </a:clrFrom>
                <a:clrTo>
                  <a:srgbClr val="FFFFFF">
                    <a:alpha val="0"/>
                  </a:srgbClr>
                </a:clrTo>
              </a:clrChange>
            </a:blip>
            <a:stretch>
              <a:fillRect/>
            </a:stretch>
          </p:blipFill>
          <p:spPr>
            <a:xfrm>
              <a:off x="5257800" y="4953000"/>
              <a:ext cx="1054100" cy="330200"/>
            </a:xfrm>
            <a:prstGeom prst="rect">
              <a:avLst/>
            </a:prstGeom>
            <a:noFill/>
          </p:spPr>
        </p:pic>
        <p:sp>
          <p:nvSpPr>
            <p:cNvPr id="71" name="Right Arrow 70"/>
            <p:cNvSpPr/>
            <p:nvPr/>
          </p:nvSpPr>
          <p:spPr>
            <a:xfrm rot="8692991">
              <a:off x="5849610" y="4005085"/>
              <a:ext cx="1615205" cy="449230"/>
            </a:xfrm>
            <a:prstGeom prst="rightArrow">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Hybrid Codes</a:t>
            </a:r>
            <a:endParaRPr lang="en-US" dirty="0"/>
          </a:p>
        </p:txBody>
      </p:sp>
      <p:sp>
        <p:nvSpPr>
          <p:cNvPr id="3" name="Content Placeholder 2"/>
          <p:cNvSpPr>
            <a:spLocks noGrp="1"/>
          </p:cNvSpPr>
          <p:nvPr>
            <p:ph idx="1"/>
          </p:nvPr>
        </p:nvSpPr>
        <p:spPr/>
        <p:txBody>
          <a:bodyPr/>
          <a:lstStyle/>
          <a:p>
            <a:r>
              <a:rPr lang="en-US" dirty="0" smtClean="0"/>
              <a:t>Digital</a:t>
            </a:r>
          </a:p>
          <a:p>
            <a:pPr lvl="1"/>
            <a:r>
              <a:rPr lang="en-US" dirty="0" smtClean="0"/>
              <a:t>Source is compressed and coded in blocks</a:t>
            </a:r>
          </a:p>
          <a:p>
            <a:r>
              <a:rPr lang="en-US" dirty="0" smtClean="0"/>
              <a:t>Analog</a:t>
            </a:r>
          </a:p>
          <a:p>
            <a:pPr lvl="1"/>
            <a:r>
              <a:rPr lang="en-US" dirty="0" smtClean="0"/>
              <a:t>Channel input and reconstruction depend letter-by-letter on the source and channel output</a:t>
            </a:r>
          </a:p>
          <a:p>
            <a:r>
              <a:rPr lang="en-US" dirty="0" smtClean="0"/>
              <a:t>Hybrid Codes take advantage of correlation in network setting (i.e. interference channel)</a:t>
            </a:r>
          </a:p>
          <a:p>
            <a:pPr lvl="1"/>
            <a:r>
              <a:rPr lang="en-US" dirty="0" smtClean="0"/>
              <a:t>[</a:t>
            </a:r>
            <a:r>
              <a:rPr lang="en-US" dirty="0" err="1" smtClean="0"/>
              <a:t>Minero</a:t>
            </a:r>
            <a:r>
              <a:rPr lang="en-US" dirty="0" smtClean="0"/>
              <a:t>, Lim, Kim – </a:t>
            </a:r>
            <a:r>
              <a:rPr lang="en-US" dirty="0" err="1" smtClean="0"/>
              <a:t>Allerton</a:t>
            </a:r>
            <a:r>
              <a:rPr lang="en-US" dirty="0" smtClean="0"/>
              <a:t> 2010, ISIT 2011]</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Achievable Inner Bound</a:t>
            </a:r>
            <a:endParaRPr lang="en-US" dirty="0"/>
          </a:p>
        </p:txBody>
      </p:sp>
      <p:pic>
        <p:nvPicPr>
          <p:cNvPr id="7" name="Picture 6" descr="tmp.bmp"/>
          <p:cNvPicPr>
            <a:picLocks/>
          </p:cNvPicPr>
          <p:nvPr>
            <p:custDataLst>
              <p:tags r:id="rId1"/>
            </p:custDataLst>
          </p:nvPr>
        </p:nvPicPr>
        <p:blipFill>
          <a:blip r:embed="rId10" cstate="print">
            <a:clrChange>
              <a:clrFrom>
                <a:srgbClr val="FFFFFF"/>
              </a:clrFrom>
              <a:clrTo>
                <a:srgbClr val="FFFFFF">
                  <a:alpha val="0"/>
                </a:srgbClr>
              </a:clrTo>
            </a:clrChange>
          </a:blip>
          <a:stretch>
            <a:fillRect/>
          </a:stretch>
        </p:blipFill>
        <p:spPr>
          <a:xfrm>
            <a:off x="533400" y="1676400"/>
            <a:ext cx="1741714" cy="457200"/>
          </a:xfrm>
          <a:prstGeom prst="rect">
            <a:avLst/>
          </a:prstGeom>
          <a:noFill/>
        </p:spPr>
      </p:pic>
      <p:sp>
        <p:nvSpPr>
          <p:cNvPr id="8" name="TextBox 7"/>
          <p:cNvSpPr txBox="1"/>
          <p:nvPr/>
        </p:nvSpPr>
        <p:spPr>
          <a:xfrm>
            <a:off x="2667000" y="1676400"/>
            <a:ext cx="2309671" cy="523220"/>
          </a:xfrm>
          <a:prstGeom prst="rect">
            <a:avLst/>
          </a:prstGeom>
          <a:noFill/>
        </p:spPr>
        <p:txBody>
          <a:bodyPr wrap="none" rtlCol="0">
            <a:spAutoFit/>
          </a:bodyPr>
          <a:lstStyle/>
          <a:p>
            <a:r>
              <a:rPr lang="en-US" sz="2800" dirty="0"/>
              <a:t>i</a:t>
            </a:r>
            <a:r>
              <a:rPr lang="en-US" sz="2800" dirty="0" smtClean="0"/>
              <a:t>s achievable if</a:t>
            </a:r>
            <a:endParaRPr lang="en-US" sz="2800" dirty="0"/>
          </a:p>
        </p:txBody>
      </p:sp>
      <p:pic>
        <p:nvPicPr>
          <p:cNvPr id="9" name="Picture 8" descr="tmp.bmp"/>
          <p:cNvPicPr>
            <a:picLocks/>
          </p:cNvPicPr>
          <p:nvPr>
            <p:custDataLst>
              <p:tags r:id="rId2"/>
            </p:custDataLst>
          </p:nvPr>
        </p:nvPicPr>
        <p:blipFill>
          <a:blip r:embed="rId11" cstate="print">
            <a:clrChange>
              <a:clrFrom>
                <a:srgbClr val="FFFFFF"/>
              </a:clrFrom>
              <a:clrTo>
                <a:srgbClr val="FFFFFF">
                  <a:alpha val="0"/>
                </a:srgbClr>
              </a:clrTo>
            </a:clrChange>
          </a:blip>
          <a:stretch>
            <a:fillRect/>
          </a:stretch>
        </p:blipFill>
        <p:spPr>
          <a:xfrm>
            <a:off x="2286000" y="3124200"/>
            <a:ext cx="1524000" cy="390293"/>
          </a:xfrm>
          <a:prstGeom prst="rect">
            <a:avLst/>
          </a:prstGeom>
          <a:noFill/>
        </p:spPr>
      </p:pic>
      <p:pic>
        <p:nvPicPr>
          <p:cNvPr id="12" name="Picture 11" descr="tmp.bmp"/>
          <p:cNvPicPr>
            <a:picLocks/>
          </p:cNvPicPr>
          <p:nvPr>
            <p:custDataLst>
              <p:tags r:id="rId3"/>
            </p:custDataLst>
          </p:nvPr>
        </p:nvPicPr>
        <p:blipFill>
          <a:blip r:embed="rId12" cstate="print">
            <a:clrChange>
              <a:clrFrom>
                <a:srgbClr val="FFFFFF"/>
              </a:clrFrom>
              <a:clrTo>
                <a:srgbClr val="FFFFFF">
                  <a:alpha val="0"/>
                </a:srgbClr>
              </a:clrTo>
            </a:clrChange>
          </a:blip>
          <a:stretch>
            <a:fillRect/>
          </a:stretch>
        </p:blipFill>
        <p:spPr>
          <a:xfrm>
            <a:off x="2286000" y="2590800"/>
            <a:ext cx="685800" cy="333103"/>
          </a:xfrm>
          <a:prstGeom prst="rect">
            <a:avLst/>
          </a:prstGeom>
          <a:noFill/>
        </p:spPr>
      </p:pic>
      <p:pic>
        <p:nvPicPr>
          <p:cNvPr id="14" name="Picture 13" descr="tmp.bmp"/>
          <p:cNvPicPr>
            <a:picLocks/>
          </p:cNvPicPr>
          <p:nvPr>
            <p:custDataLst>
              <p:tags r:id="rId4"/>
            </p:custDataLst>
          </p:nvPr>
        </p:nvPicPr>
        <p:blipFill>
          <a:blip r:embed="rId13" cstate="print">
            <a:clrChange>
              <a:clrFrom>
                <a:srgbClr val="FFFFFF"/>
              </a:clrFrom>
              <a:clrTo>
                <a:srgbClr val="FFFFFF">
                  <a:alpha val="0"/>
                </a:srgbClr>
              </a:clrTo>
            </a:clrChange>
          </a:blip>
          <a:stretch>
            <a:fillRect/>
          </a:stretch>
        </p:blipFill>
        <p:spPr>
          <a:xfrm>
            <a:off x="1828800" y="3657600"/>
            <a:ext cx="2286000" cy="401359"/>
          </a:xfrm>
          <a:prstGeom prst="rect">
            <a:avLst/>
          </a:prstGeom>
          <a:noFill/>
        </p:spPr>
      </p:pic>
      <p:cxnSp>
        <p:nvCxnSpPr>
          <p:cNvPr id="19" name="Straight Connector 18"/>
          <p:cNvCxnSpPr/>
          <p:nvPr/>
        </p:nvCxnSpPr>
        <p:spPr>
          <a:xfrm>
            <a:off x="381000" y="2286000"/>
            <a:ext cx="4800600"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21" name="Picture 20" descr="tmp.bmp"/>
          <p:cNvPicPr>
            <a:picLocks/>
          </p:cNvPicPr>
          <p:nvPr>
            <p:custDataLst>
              <p:tags r:id="rId5"/>
            </p:custDataLst>
          </p:nvPr>
        </p:nvPicPr>
        <p:blipFill>
          <a:blip r:embed="rId14" cstate="print">
            <a:clrChange>
              <a:clrFrom>
                <a:srgbClr val="FFFFFF"/>
              </a:clrFrom>
              <a:clrTo>
                <a:srgbClr val="FFFFFF">
                  <a:alpha val="0"/>
                </a:srgbClr>
              </a:clrTo>
            </a:clrChange>
          </a:blip>
          <a:stretch>
            <a:fillRect/>
          </a:stretch>
        </p:blipFill>
        <p:spPr>
          <a:xfrm>
            <a:off x="1143000" y="4191000"/>
            <a:ext cx="2590800" cy="368300"/>
          </a:xfrm>
          <a:prstGeom prst="rect">
            <a:avLst/>
          </a:prstGeom>
          <a:noFill/>
        </p:spPr>
      </p:pic>
      <p:pic>
        <p:nvPicPr>
          <p:cNvPr id="23" name="Picture 22" descr="tmp.bmp"/>
          <p:cNvPicPr>
            <a:picLocks/>
          </p:cNvPicPr>
          <p:nvPr>
            <p:custDataLst>
              <p:tags r:id="rId6"/>
            </p:custDataLst>
          </p:nvPr>
        </p:nvPicPr>
        <p:blipFill>
          <a:blip r:embed="rId15" cstate="print">
            <a:clrChange>
              <a:clrFrom>
                <a:srgbClr val="FFFFFF"/>
              </a:clrFrom>
              <a:clrTo>
                <a:srgbClr val="FFFFFF">
                  <a:alpha val="0"/>
                </a:srgbClr>
              </a:clrTo>
            </a:clrChange>
          </a:blip>
          <a:stretch>
            <a:fillRect/>
          </a:stretch>
        </p:blipFill>
        <p:spPr>
          <a:xfrm>
            <a:off x="762000" y="4724400"/>
            <a:ext cx="2590800" cy="406400"/>
          </a:xfrm>
          <a:prstGeom prst="rect">
            <a:avLst/>
          </a:prstGeom>
          <a:noFill/>
        </p:spPr>
      </p:pic>
      <p:pic>
        <p:nvPicPr>
          <p:cNvPr id="25" name="Picture 24" descr="tmp.bmp"/>
          <p:cNvPicPr>
            <a:picLocks/>
          </p:cNvPicPr>
          <p:nvPr>
            <p:custDataLst>
              <p:tags r:id="rId7"/>
            </p:custDataLst>
          </p:nvPr>
        </p:nvPicPr>
        <p:blipFill>
          <a:blip r:embed="rId16" cstate="print">
            <a:clrChange>
              <a:clrFrom>
                <a:srgbClr val="FFFFFF"/>
              </a:clrFrom>
              <a:clrTo>
                <a:srgbClr val="FFFFFF">
                  <a:alpha val="0"/>
                </a:srgbClr>
              </a:clrTo>
            </a:clrChange>
          </a:blip>
          <a:stretch>
            <a:fillRect/>
          </a:stretch>
        </p:blipFill>
        <p:spPr>
          <a:xfrm>
            <a:off x="838200" y="5334000"/>
            <a:ext cx="2514600" cy="419100"/>
          </a:xfrm>
          <a:prstGeom prst="rect">
            <a:avLst/>
          </a:prstGeom>
          <a:noFill/>
        </p:spPr>
      </p:pic>
      <p:pic>
        <p:nvPicPr>
          <p:cNvPr id="28" name="Picture 27" descr="tmp.bmp"/>
          <p:cNvPicPr>
            <a:picLocks/>
          </p:cNvPicPr>
          <p:nvPr>
            <p:custDataLst>
              <p:tags r:id="rId8"/>
            </p:custDataLst>
          </p:nvPr>
        </p:nvPicPr>
        <p:blipFill>
          <a:blip r:embed="rId17" cstate="print">
            <a:clrChange>
              <a:clrFrom>
                <a:srgbClr val="FFFFFF"/>
              </a:clrFrom>
              <a:clrTo>
                <a:srgbClr val="FFFFFF">
                  <a:alpha val="0"/>
                </a:srgbClr>
              </a:clrTo>
            </a:clrChange>
          </a:blip>
          <a:stretch>
            <a:fillRect/>
          </a:stretch>
        </p:blipFill>
        <p:spPr>
          <a:xfrm>
            <a:off x="914400" y="6019800"/>
            <a:ext cx="3941097" cy="469900"/>
          </a:xfrm>
          <a:prstGeom prst="rect">
            <a:avLst/>
          </a:prstGeom>
          <a:noFill/>
        </p:spPr>
      </p:pic>
      <p:sp>
        <p:nvSpPr>
          <p:cNvPr id="29" name="TextBox 28"/>
          <p:cNvSpPr txBox="1"/>
          <p:nvPr/>
        </p:nvSpPr>
        <p:spPr>
          <a:xfrm>
            <a:off x="5486400" y="3048000"/>
            <a:ext cx="1036181" cy="461665"/>
          </a:xfrm>
          <a:prstGeom prst="rect">
            <a:avLst/>
          </a:prstGeom>
          <a:noFill/>
        </p:spPr>
        <p:txBody>
          <a:bodyPr wrap="none" rtlCol="0">
            <a:spAutoFit/>
          </a:bodyPr>
          <a:lstStyle/>
          <a:p>
            <a:r>
              <a:rPr lang="en-US" sz="2400" dirty="0" smtClean="0">
                <a:solidFill>
                  <a:schemeClr val="accent6">
                    <a:lumMod val="50000"/>
                  </a:schemeClr>
                </a:solidFill>
              </a:rPr>
              <a:t>Source</a:t>
            </a:r>
          </a:p>
        </p:txBody>
      </p:sp>
      <p:sp>
        <p:nvSpPr>
          <p:cNvPr id="30" name="TextBox 29"/>
          <p:cNvSpPr txBox="1"/>
          <p:nvPr/>
        </p:nvSpPr>
        <p:spPr>
          <a:xfrm>
            <a:off x="5410200" y="3576935"/>
            <a:ext cx="1205779" cy="461665"/>
          </a:xfrm>
          <a:prstGeom prst="rect">
            <a:avLst/>
          </a:prstGeom>
          <a:noFill/>
        </p:spPr>
        <p:txBody>
          <a:bodyPr wrap="none" rtlCol="0">
            <a:spAutoFit/>
          </a:bodyPr>
          <a:lstStyle/>
          <a:p>
            <a:r>
              <a:rPr lang="en-US" sz="2400" dirty="0" smtClean="0">
                <a:solidFill>
                  <a:schemeClr val="accent6">
                    <a:lumMod val="50000"/>
                  </a:schemeClr>
                </a:solidFill>
              </a:rPr>
              <a:t>Channel</a:t>
            </a:r>
          </a:p>
        </p:txBody>
      </p:sp>
      <p:sp>
        <p:nvSpPr>
          <p:cNvPr id="31" name="TextBox 30"/>
          <p:cNvSpPr txBox="1"/>
          <p:nvPr/>
        </p:nvSpPr>
        <p:spPr>
          <a:xfrm>
            <a:off x="5410200" y="4110335"/>
            <a:ext cx="1905778" cy="461665"/>
          </a:xfrm>
          <a:prstGeom prst="rect">
            <a:avLst/>
          </a:prstGeom>
          <a:noFill/>
        </p:spPr>
        <p:txBody>
          <a:bodyPr wrap="none" rtlCol="0">
            <a:spAutoFit/>
          </a:bodyPr>
          <a:lstStyle/>
          <a:p>
            <a:r>
              <a:rPr lang="en-US" sz="2400" dirty="0" smtClean="0">
                <a:solidFill>
                  <a:schemeClr val="accent6">
                    <a:lumMod val="50000"/>
                  </a:schemeClr>
                </a:solidFill>
              </a:rPr>
              <a:t>Markov Chain</a:t>
            </a:r>
          </a:p>
        </p:txBody>
      </p:sp>
      <p:sp>
        <p:nvSpPr>
          <p:cNvPr id="32" name="TextBox 31"/>
          <p:cNvSpPr txBox="1"/>
          <p:nvPr/>
        </p:nvSpPr>
        <p:spPr>
          <a:xfrm>
            <a:off x="5414339" y="4643735"/>
            <a:ext cx="3577261" cy="461665"/>
          </a:xfrm>
          <a:prstGeom prst="rect">
            <a:avLst/>
          </a:prstGeom>
          <a:noFill/>
        </p:spPr>
        <p:txBody>
          <a:bodyPr wrap="none" rtlCol="0">
            <a:spAutoFit/>
          </a:bodyPr>
          <a:lstStyle/>
          <a:p>
            <a:r>
              <a:rPr lang="en-US" sz="2400" dirty="0" smtClean="0">
                <a:solidFill>
                  <a:schemeClr val="accent6">
                    <a:lumMod val="50000"/>
                  </a:schemeClr>
                </a:solidFill>
              </a:rPr>
              <a:t>Function (analog encoding)</a:t>
            </a:r>
          </a:p>
        </p:txBody>
      </p:sp>
      <p:sp>
        <p:nvSpPr>
          <p:cNvPr id="33" name="TextBox 32"/>
          <p:cNvSpPr txBox="1"/>
          <p:nvPr/>
        </p:nvSpPr>
        <p:spPr>
          <a:xfrm>
            <a:off x="5414339" y="5253335"/>
            <a:ext cx="3577261" cy="461665"/>
          </a:xfrm>
          <a:prstGeom prst="rect">
            <a:avLst/>
          </a:prstGeom>
          <a:noFill/>
        </p:spPr>
        <p:txBody>
          <a:bodyPr wrap="none" rtlCol="0">
            <a:spAutoFit/>
          </a:bodyPr>
          <a:lstStyle/>
          <a:p>
            <a:r>
              <a:rPr lang="en-US" sz="2400" dirty="0" smtClean="0">
                <a:solidFill>
                  <a:schemeClr val="accent6">
                    <a:lumMod val="50000"/>
                  </a:schemeClr>
                </a:solidFill>
              </a:rPr>
              <a:t>Function( analog decoding)</a:t>
            </a:r>
          </a:p>
        </p:txBody>
      </p:sp>
      <p:sp>
        <p:nvSpPr>
          <p:cNvPr id="34" name="TextBox 33"/>
          <p:cNvSpPr txBox="1"/>
          <p:nvPr/>
        </p:nvSpPr>
        <p:spPr>
          <a:xfrm>
            <a:off x="5404265" y="5939135"/>
            <a:ext cx="2215735" cy="461665"/>
          </a:xfrm>
          <a:prstGeom prst="rect">
            <a:avLst/>
          </a:prstGeom>
          <a:noFill/>
        </p:spPr>
        <p:txBody>
          <a:bodyPr wrap="none" rtlCol="0">
            <a:spAutoFit/>
          </a:bodyPr>
          <a:lstStyle/>
          <a:p>
            <a:r>
              <a:rPr lang="en-US" sz="2400" dirty="0" smtClean="0">
                <a:solidFill>
                  <a:schemeClr val="accent6">
                    <a:lumMod val="50000"/>
                  </a:schemeClr>
                </a:solidFill>
              </a:rPr>
              <a:t>Digital Decoding</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Binary Example</a:t>
            </a:r>
            <a:endParaRPr lang="en-US" dirty="0"/>
          </a:p>
        </p:txBody>
      </p:sp>
      <p:sp>
        <p:nvSpPr>
          <p:cNvPr id="3" name="Content Placeholder 2"/>
          <p:cNvSpPr>
            <a:spLocks noGrp="1"/>
          </p:cNvSpPr>
          <p:nvPr>
            <p:ph idx="1"/>
          </p:nvPr>
        </p:nvSpPr>
        <p:spPr/>
        <p:txBody>
          <a:bodyPr/>
          <a:lstStyle/>
          <a:p>
            <a:r>
              <a:rPr lang="en-US" dirty="0" smtClean="0"/>
              <a:t>Source is Bern(p)</a:t>
            </a:r>
          </a:p>
          <a:p>
            <a:r>
              <a:rPr lang="en-US" dirty="0" smtClean="0"/>
              <a:t>Binary symmetric channel (Ɛ)</a:t>
            </a:r>
          </a:p>
          <a:p>
            <a:r>
              <a:rPr lang="en-US" dirty="0" smtClean="0">
                <a:solidFill>
                  <a:srgbClr val="C00000"/>
                </a:solidFill>
              </a:rPr>
              <a:t>Require reconstruction to equal channel input</a:t>
            </a:r>
          </a:p>
          <a:p>
            <a:pPr lvl="1"/>
            <a:r>
              <a:rPr lang="en-US" dirty="0" smtClean="0"/>
              <a:t>i.e. X = Ŝ	(</a:t>
            </a:r>
            <a:r>
              <a:rPr lang="en-US" dirty="0" smtClean="0">
                <a:solidFill>
                  <a:schemeClr val="accent2">
                    <a:lumMod val="50000"/>
                  </a:schemeClr>
                </a:solidFill>
              </a:rPr>
              <a:t>systematic transmission</a:t>
            </a:r>
            <a:r>
              <a:rPr lang="en-US" dirty="0" smtClean="0"/>
              <a:t>)</a:t>
            </a:r>
          </a:p>
          <a:p>
            <a:r>
              <a:rPr lang="en-US" dirty="0" smtClean="0"/>
              <a:t>Minimize Hamming distortion</a:t>
            </a:r>
            <a:endParaRPr lang="en-US" dirty="0"/>
          </a:p>
        </p:txBody>
      </p:sp>
      <p:sp>
        <p:nvSpPr>
          <p:cNvPr id="5" name="TextBox 4"/>
          <p:cNvSpPr txBox="1"/>
          <p:nvPr/>
        </p:nvSpPr>
        <p:spPr>
          <a:xfrm>
            <a:off x="2286000" y="4800600"/>
            <a:ext cx="4244880" cy="584775"/>
          </a:xfrm>
          <a:prstGeom prst="rect">
            <a:avLst/>
          </a:prstGeom>
          <a:noFill/>
        </p:spPr>
        <p:txBody>
          <a:bodyPr wrap="none" rtlCol="0">
            <a:spAutoFit/>
          </a:bodyPr>
          <a:lstStyle/>
          <a:p>
            <a:r>
              <a:rPr lang="en-US" sz="3200" dirty="0" smtClean="0"/>
              <a:t>If  p= .5:  D = Ɛ (Optimal)</a:t>
            </a:r>
            <a:endParaRPr lang="en-US" sz="3200" dirty="0"/>
          </a:p>
        </p:txBody>
      </p:sp>
      <p:sp>
        <p:nvSpPr>
          <p:cNvPr id="7" name="TextBox 6"/>
          <p:cNvSpPr txBox="1"/>
          <p:nvPr/>
        </p:nvSpPr>
        <p:spPr>
          <a:xfrm>
            <a:off x="1399361" y="5562600"/>
            <a:ext cx="6144439" cy="584775"/>
          </a:xfrm>
          <a:prstGeom prst="rect">
            <a:avLst/>
          </a:prstGeom>
          <a:noFill/>
        </p:spPr>
        <p:txBody>
          <a:bodyPr wrap="none" rtlCol="0">
            <a:spAutoFit/>
          </a:bodyPr>
          <a:lstStyle/>
          <a:p>
            <a:r>
              <a:rPr lang="en-US" sz="3200" dirty="0" smtClean="0"/>
              <a:t>If  p&gt;0 and Ɛ&gt;0 :  D &gt; 0 (Suboptimal)</a:t>
            </a:r>
            <a:endParaRPr lang="en-US" sz="3200" dirty="0"/>
          </a:p>
        </p:txBody>
      </p:sp>
      <p:sp>
        <p:nvSpPr>
          <p:cNvPr id="8" name="Rounded Rectangle 7"/>
          <p:cNvSpPr/>
          <p:nvPr/>
        </p:nvSpPr>
        <p:spPr>
          <a:xfrm>
            <a:off x="1295400" y="4495800"/>
            <a:ext cx="6400800" cy="1905000"/>
          </a:xfrm>
          <a:prstGeom prst="round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Amplification</a:t>
            </a:r>
            <a:endParaRPr lang="en-US" dirty="0"/>
          </a:p>
        </p:txBody>
      </p:sp>
      <p:sp>
        <p:nvSpPr>
          <p:cNvPr id="3" name="Content Placeholder 2"/>
          <p:cNvSpPr>
            <a:spLocks noGrp="1"/>
          </p:cNvSpPr>
          <p:nvPr>
            <p:ph idx="1"/>
          </p:nvPr>
        </p:nvSpPr>
        <p:spPr/>
        <p:txBody>
          <a:bodyPr/>
          <a:lstStyle/>
          <a:p>
            <a:r>
              <a:rPr lang="en-US" dirty="0" smtClean="0"/>
              <a:t>Channel State is known to the encoder</a:t>
            </a:r>
          </a:p>
          <a:p>
            <a:r>
              <a:rPr lang="en-US" dirty="0" smtClean="0"/>
              <a:t>Two objectives</a:t>
            </a:r>
          </a:p>
          <a:p>
            <a:pPr lvl="1"/>
            <a:r>
              <a:rPr lang="en-US" u="sng" dirty="0" smtClean="0"/>
              <a:t>Transmit a message </a:t>
            </a:r>
            <a:endParaRPr lang="en-US" dirty="0" smtClean="0"/>
          </a:p>
          <a:p>
            <a:pPr lvl="1"/>
            <a:r>
              <a:rPr lang="en-US" u="sng" dirty="0" smtClean="0"/>
              <a:t>Help decoder estimate state</a:t>
            </a:r>
            <a:endParaRPr lang="en-US" u="sng" dirty="0"/>
          </a:p>
        </p:txBody>
      </p:sp>
      <p:grpSp>
        <p:nvGrpSpPr>
          <p:cNvPr id="34" name="Group 33"/>
          <p:cNvGrpSpPr/>
          <p:nvPr/>
        </p:nvGrpSpPr>
        <p:grpSpPr>
          <a:xfrm>
            <a:off x="533400" y="4191000"/>
            <a:ext cx="8001000" cy="2533710"/>
            <a:chOff x="533400" y="4191000"/>
            <a:chExt cx="8001000" cy="2533710"/>
          </a:xfrm>
        </p:grpSpPr>
        <p:grpSp>
          <p:nvGrpSpPr>
            <p:cNvPr id="4" name="Group 3"/>
            <p:cNvGrpSpPr/>
            <p:nvPr/>
          </p:nvGrpSpPr>
          <p:grpSpPr>
            <a:xfrm>
              <a:off x="533400" y="4953000"/>
              <a:ext cx="8001000" cy="1295400"/>
              <a:chOff x="685800" y="1143000"/>
              <a:chExt cx="8001000" cy="1295400"/>
            </a:xfrm>
          </p:grpSpPr>
          <p:sp>
            <p:nvSpPr>
              <p:cNvPr id="5" name="Rounded Rectangle 4"/>
              <p:cNvSpPr/>
              <p:nvPr/>
            </p:nvSpPr>
            <p:spPr>
              <a:xfrm>
                <a:off x="3886200" y="1143000"/>
                <a:ext cx="1600200" cy="1295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p(</a:t>
                </a:r>
                <a:r>
                  <a:rPr lang="en-US" sz="3200" dirty="0" err="1" smtClean="0"/>
                  <a:t>y|x,s</a:t>
                </a:r>
                <a:r>
                  <a:rPr lang="en-US" sz="3200" dirty="0" smtClean="0"/>
                  <a:t>)</a:t>
                </a:r>
                <a:endParaRPr lang="en-US" sz="3200" dirty="0"/>
              </a:p>
            </p:txBody>
          </p:sp>
          <p:sp>
            <p:nvSpPr>
              <p:cNvPr id="6" name="Rectangle 5"/>
              <p:cNvSpPr/>
              <p:nvPr/>
            </p:nvSpPr>
            <p:spPr>
              <a:xfrm>
                <a:off x="1676400" y="1295400"/>
                <a:ext cx="1066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f</a:t>
                </a:r>
                <a:endParaRPr lang="en-US" sz="2400" dirty="0"/>
              </a:p>
            </p:txBody>
          </p:sp>
          <p:sp>
            <p:nvSpPr>
              <p:cNvPr id="7" name="Rectangle 6"/>
              <p:cNvSpPr/>
              <p:nvPr/>
            </p:nvSpPr>
            <p:spPr>
              <a:xfrm>
                <a:off x="6629400" y="1295400"/>
                <a:ext cx="1066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g</a:t>
                </a:r>
                <a:endParaRPr lang="en-US" sz="2400" dirty="0"/>
              </a:p>
            </p:txBody>
          </p:sp>
          <p:sp>
            <p:nvSpPr>
              <p:cNvPr id="8" name="Right Arrow 7"/>
              <p:cNvSpPr/>
              <p:nvPr/>
            </p:nvSpPr>
            <p:spPr>
              <a:xfrm>
                <a:off x="2743200" y="1676400"/>
                <a:ext cx="11430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5486400" y="1676400"/>
                <a:ext cx="11430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7696200" y="1676400"/>
                <a:ext cx="9906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685800" y="1676400"/>
                <a:ext cx="9906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2" name="Picture 11" descr="tmp.bmp"/>
            <p:cNvPicPr>
              <a:picLocks/>
            </p:cNvPicPr>
            <p:nvPr>
              <p:custDataLst>
                <p:tags r:id="rId1"/>
              </p:custDataLst>
            </p:nvPr>
          </p:nvPicPr>
          <p:blipFill>
            <a:blip r:embed="rId6" cstate="print">
              <a:clrChange>
                <a:clrFrom>
                  <a:srgbClr val="FFFFFF"/>
                </a:clrFrom>
                <a:clrTo>
                  <a:srgbClr val="FFFFFF">
                    <a:alpha val="0"/>
                  </a:srgbClr>
                </a:clrTo>
              </a:clrChange>
            </a:blip>
            <a:stretch>
              <a:fillRect/>
            </a:stretch>
          </p:blipFill>
          <p:spPr>
            <a:xfrm>
              <a:off x="762000" y="5029200"/>
              <a:ext cx="635000" cy="431800"/>
            </a:xfrm>
            <a:prstGeom prst="rect">
              <a:avLst/>
            </a:prstGeom>
            <a:noFill/>
          </p:spPr>
        </p:pic>
        <p:pic>
          <p:nvPicPr>
            <p:cNvPr id="13" name="Content Placeholder 30" descr="tmp.bmp"/>
            <p:cNvPicPr>
              <a:picLocks/>
            </p:cNvPicPr>
            <p:nvPr>
              <p:custDataLst>
                <p:tags r:id="rId2"/>
              </p:custDataLst>
            </p:nvPr>
          </p:nvPicPr>
          <p:blipFill>
            <a:blip r:embed="rId7" cstate="print">
              <a:clrChange>
                <a:clrFrom>
                  <a:srgbClr val="FFFFFF"/>
                </a:clrFrom>
                <a:clrTo>
                  <a:srgbClr val="FFFFFF">
                    <a:alpha val="0"/>
                  </a:srgbClr>
                </a:clrTo>
              </a:clrChange>
            </a:blip>
            <a:stretch>
              <a:fillRect/>
            </a:stretch>
          </p:blipFill>
          <p:spPr>
            <a:xfrm>
              <a:off x="2819400" y="5029200"/>
              <a:ext cx="787400" cy="406400"/>
            </a:xfrm>
            <a:prstGeom prst="rect">
              <a:avLst/>
            </a:prstGeom>
            <a:noFill/>
          </p:spPr>
        </p:pic>
        <p:pic>
          <p:nvPicPr>
            <p:cNvPr id="14" name="Picture 13" descr="tmp.bmp"/>
            <p:cNvPicPr>
              <a:picLocks/>
            </p:cNvPicPr>
            <p:nvPr>
              <p:custDataLst>
                <p:tags r:id="rId3"/>
              </p:custDataLst>
            </p:nvPr>
          </p:nvPicPr>
          <p:blipFill>
            <a:blip r:embed="rId8" cstate="print">
              <a:clrChange>
                <a:clrFrom>
                  <a:srgbClr val="FFFFFF"/>
                </a:clrFrom>
                <a:clrTo>
                  <a:srgbClr val="FFFFFF">
                    <a:alpha val="0"/>
                  </a:srgbClr>
                </a:clrTo>
              </a:clrChange>
            </a:blip>
            <a:stretch>
              <a:fillRect/>
            </a:stretch>
          </p:blipFill>
          <p:spPr>
            <a:xfrm>
              <a:off x="5537200" y="5029200"/>
              <a:ext cx="711200" cy="406400"/>
            </a:xfrm>
            <a:prstGeom prst="rect">
              <a:avLst/>
            </a:prstGeom>
            <a:noFill/>
          </p:spPr>
        </p:pic>
        <p:pic>
          <p:nvPicPr>
            <p:cNvPr id="15" name="Picture 14" descr="tmp.bmp"/>
            <p:cNvPicPr>
              <a:picLocks/>
            </p:cNvPicPr>
            <p:nvPr>
              <p:custDataLst>
                <p:tags r:id="rId4"/>
              </p:custDataLst>
            </p:nvPr>
          </p:nvPicPr>
          <p:blipFill>
            <a:blip r:embed="rId9" cstate="print">
              <a:clrChange>
                <a:clrFrom>
                  <a:srgbClr val="FFFFFF"/>
                </a:clrFrom>
                <a:clrTo>
                  <a:srgbClr val="FFFFFF">
                    <a:alpha val="0"/>
                  </a:srgbClr>
                </a:clrTo>
              </a:clrChange>
            </a:blip>
            <a:stretch>
              <a:fillRect/>
            </a:stretch>
          </p:blipFill>
          <p:spPr>
            <a:xfrm>
              <a:off x="7823200" y="4953000"/>
              <a:ext cx="635000" cy="508000"/>
            </a:xfrm>
            <a:prstGeom prst="rect">
              <a:avLst/>
            </a:prstGeom>
            <a:noFill/>
          </p:spPr>
        </p:pic>
        <p:cxnSp>
          <p:nvCxnSpPr>
            <p:cNvPr id="19" name="Shape 18"/>
            <p:cNvCxnSpPr>
              <a:endCxn id="5" idx="0"/>
            </p:cNvCxnSpPr>
            <p:nvPr/>
          </p:nvCxnSpPr>
          <p:spPr>
            <a:xfrm>
              <a:off x="1828800" y="4191000"/>
              <a:ext cx="2705100" cy="762000"/>
            </a:xfrm>
            <a:prstGeom prst="bentConnector2">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25" name="Elbow Connector 24"/>
            <p:cNvCxnSpPr/>
            <p:nvPr/>
          </p:nvCxnSpPr>
          <p:spPr>
            <a:xfrm flipV="1">
              <a:off x="990600" y="4191000"/>
              <a:ext cx="838200" cy="685800"/>
            </a:xfrm>
            <a:prstGeom prst="bentConnector3">
              <a:avLst>
                <a:gd name="adj1" fmla="val 2658"/>
              </a:avLst>
            </a:prstGeom>
            <a:ln w="76200"/>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685800" y="6324600"/>
              <a:ext cx="3047694" cy="400110"/>
            </a:xfrm>
            <a:prstGeom prst="rect">
              <a:avLst/>
            </a:prstGeom>
            <a:noFill/>
          </p:spPr>
          <p:txBody>
            <a:bodyPr wrap="none" rtlCol="0">
              <a:spAutoFit/>
            </a:bodyPr>
            <a:lstStyle/>
            <a:p>
              <a:r>
                <a:rPr lang="en-US" sz="2000" dirty="0" smtClean="0"/>
                <a:t>[Kim, </a:t>
              </a:r>
              <a:r>
                <a:rPr lang="en-US" sz="2000" dirty="0" err="1" smtClean="0"/>
                <a:t>Sutivong</a:t>
              </a:r>
              <a:r>
                <a:rPr lang="en-US" sz="2000" dirty="0" smtClean="0"/>
                <a:t>, Cover – ‘08]</a:t>
              </a:r>
              <a:endParaRPr lang="en-US" sz="2000" dirty="0"/>
            </a:p>
          </p:txBody>
        </p:sp>
        <p:sp>
          <p:nvSpPr>
            <p:cNvPr id="29" name="TextBox 28"/>
            <p:cNvSpPr txBox="1"/>
            <p:nvPr/>
          </p:nvSpPr>
          <p:spPr>
            <a:xfrm>
              <a:off x="4419600" y="6324600"/>
              <a:ext cx="3654718" cy="400110"/>
            </a:xfrm>
            <a:prstGeom prst="rect">
              <a:avLst/>
            </a:prstGeom>
            <a:noFill/>
          </p:spPr>
          <p:txBody>
            <a:bodyPr wrap="none" rtlCol="0">
              <a:spAutoFit/>
            </a:bodyPr>
            <a:lstStyle/>
            <a:p>
              <a:r>
                <a:rPr lang="en-US" sz="2000" dirty="0" smtClean="0"/>
                <a:t>[</a:t>
              </a:r>
              <a:r>
                <a:rPr lang="en-US" sz="2000" dirty="0" err="1" smtClean="0"/>
                <a:t>Choudhuri</a:t>
              </a:r>
              <a:r>
                <a:rPr lang="en-US" sz="2000" dirty="0" smtClean="0"/>
                <a:t>, Kim, </a:t>
              </a:r>
              <a:r>
                <a:rPr lang="en-US" sz="2000" dirty="0" err="1" smtClean="0"/>
                <a:t>Mitra</a:t>
              </a:r>
              <a:r>
                <a:rPr lang="en-US" sz="2000" dirty="0"/>
                <a:t> </a:t>
              </a:r>
              <a:r>
                <a:rPr lang="en-US" sz="2000" dirty="0" smtClean="0"/>
                <a:t>– ‘10, ‘11]</a:t>
              </a:r>
              <a:endParaRPr lang="en-US" sz="2000" dirty="0"/>
            </a:p>
          </p:txBody>
        </p:sp>
      </p:grpSp>
      <p:grpSp>
        <p:nvGrpSpPr>
          <p:cNvPr id="33" name="Group 32"/>
          <p:cNvGrpSpPr/>
          <p:nvPr/>
        </p:nvGrpSpPr>
        <p:grpSpPr>
          <a:xfrm>
            <a:off x="914400" y="2401669"/>
            <a:ext cx="7882294" cy="874931"/>
            <a:chOff x="914400" y="2401669"/>
            <a:chExt cx="7882294" cy="874931"/>
          </a:xfrm>
        </p:grpSpPr>
        <p:sp>
          <p:nvSpPr>
            <p:cNvPr id="30" name="TextBox 29"/>
            <p:cNvSpPr txBox="1"/>
            <p:nvPr/>
          </p:nvSpPr>
          <p:spPr>
            <a:xfrm>
              <a:off x="4800600" y="2401669"/>
              <a:ext cx="3996094" cy="646331"/>
            </a:xfrm>
            <a:prstGeom prst="rect">
              <a:avLst/>
            </a:prstGeom>
            <a:noFill/>
          </p:spPr>
          <p:txBody>
            <a:bodyPr wrap="none" rtlCol="0">
              <a:spAutoFit/>
            </a:bodyPr>
            <a:lstStyle/>
            <a:p>
              <a:r>
                <a:rPr lang="en-US" sz="3600" dirty="0" smtClean="0">
                  <a:solidFill>
                    <a:srgbClr val="FF0000"/>
                  </a:solidFill>
                </a:rPr>
                <a:t>No loss of generality</a:t>
              </a:r>
              <a:endParaRPr lang="en-US" sz="3600" dirty="0">
                <a:solidFill>
                  <a:srgbClr val="FF0000"/>
                </a:solidFill>
              </a:endParaRPr>
            </a:p>
          </p:txBody>
        </p:sp>
        <p:cxnSp>
          <p:nvCxnSpPr>
            <p:cNvPr id="32" name="Straight Connector 31"/>
            <p:cNvCxnSpPr/>
            <p:nvPr/>
          </p:nvCxnSpPr>
          <p:spPr>
            <a:xfrm flipV="1">
              <a:off x="914400" y="2819400"/>
              <a:ext cx="3810000" cy="457200"/>
            </a:xfrm>
            <a:prstGeom prst="line">
              <a:avLst/>
            </a:prstGeom>
            <a:ln w="76200">
              <a:solidFill>
                <a:srgbClr val="C0000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Causal Achievable Region</a:t>
            </a:r>
            <a:endParaRPr lang="en-US" dirty="0"/>
          </a:p>
        </p:txBody>
      </p:sp>
      <p:pic>
        <p:nvPicPr>
          <p:cNvPr id="7" name="Picture 6" descr="tmp.bmp"/>
          <p:cNvPicPr>
            <a:picLocks/>
          </p:cNvPicPr>
          <p:nvPr>
            <p:custDataLst>
              <p:tags r:id="rId1"/>
            </p:custDataLst>
          </p:nvPr>
        </p:nvPicPr>
        <p:blipFill>
          <a:blip r:embed="rId11" cstate="print">
            <a:clrChange>
              <a:clrFrom>
                <a:srgbClr val="FFFFFF"/>
              </a:clrFrom>
              <a:clrTo>
                <a:srgbClr val="FFFFFF">
                  <a:alpha val="0"/>
                </a:srgbClr>
              </a:clrTo>
            </a:clrChange>
          </a:blip>
          <a:stretch>
            <a:fillRect/>
          </a:stretch>
        </p:blipFill>
        <p:spPr>
          <a:xfrm>
            <a:off x="533400" y="1676400"/>
            <a:ext cx="1741714" cy="457200"/>
          </a:xfrm>
          <a:prstGeom prst="rect">
            <a:avLst/>
          </a:prstGeom>
          <a:noFill/>
        </p:spPr>
      </p:pic>
      <p:sp>
        <p:nvSpPr>
          <p:cNvPr id="8" name="TextBox 7"/>
          <p:cNvSpPr txBox="1"/>
          <p:nvPr/>
        </p:nvSpPr>
        <p:spPr>
          <a:xfrm>
            <a:off x="2667000" y="1676400"/>
            <a:ext cx="2415148" cy="523220"/>
          </a:xfrm>
          <a:prstGeom prst="rect">
            <a:avLst/>
          </a:prstGeom>
          <a:noFill/>
        </p:spPr>
        <p:txBody>
          <a:bodyPr wrap="none" rtlCol="0">
            <a:spAutoFit/>
          </a:bodyPr>
          <a:lstStyle/>
          <a:p>
            <a:r>
              <a:rPr lang="en-US" sz="2800" dirty="0"/>
              <a:t>i</a:t>
            </a:r>
            <a:r>
              <a:rPr lang="en-US" sz="2800" dirty="0" smtClean="0"/>
              <a:t>s achievable </a:t>
            </a:r>
            <a:r>
              <a:rPr lang="en-US" sz="2800" dirty="0" err="1" smtClean="0">
                <a:solidFill>
                  <a:srgbClr val="FF0000"/>
                </a:solidFill>
              </a:rPr>
              <a:t>iff</a:t>
            </a:r>
            <a:endParaRPr lang="en-US" sz="2800" dirty="0">
              <a:solidFill>
                <a:srgbClr val="FF0000"/>
              </a:solidFill>
            </a:endParaRPr>
          </a:p>
        </p:txBody>
      </p:sp>
      <p:pic>
        <p:nvPicPr>
          <p:cNvPr id="9" name="Picture 8" descr="tmp.bmp"/>
          <p:cNvPicPr>
            <a:picLocks/>
          </p:cNvPicPr>
          <p:nvPr>
            <p:custDataLst>
              <p:tags r:id="rId2"/>
            </p:custDataLst>
          </p:nvPr>
        </p:nvPicPr>
        <p:blipFill>
          <a:blip r:embed="rId12" cstate="print">
            <a:clrChange>
              <a:clrFrom>
                <a:srgbClr val="FFFFFF"/>
              </a:clrFrom>
              <a:clrTo>
                <a:srgbClr val="FFFFFF">
                  <a:alpha val="0"/>
                </a:srgbClr>
              </a:clrTo>
            </a:clrChange>
          </a:blip>
          <a:stretch>
            <a:fillRect/>
          </a:stretch>
        </p:blipFill>
        <p:spPr>
          <a:xfrm>
            <a:off x="2286000" y="3124200"/>
            <a:ext cx="1524000" cy="390293"/>
          </a:xfrm>
          <a:prstGeom prst="rect">
            <a:avLst/>
          </a:prstGeom>
          <a:noFill/>
        </p:spPr>
      </p:pic>
      <p:pic>
        <p:nvPicPr>
          <p:cNvPr id="14" name="Picture 13" descr="tmp.bmp"/>
          <p:cNvPicPr>
            <a:picLocks/>
          </p:cNvPicPr>
          <p:nvPr>
            <p:custDataLst>
              <p:tags r:id="rId3"/>
            </p:custDataLst>
          </p:nvPr>
        </p:nvPicPr>
        <p:blipFill>
          <a:blip r:embed="rId13" cstate="print">
            <a:clrChange>
              <a:clrFrom>
                <a:srgbClr val="FFFFFF"/>
              </a:clrFrom>
              <a:clrTo>
                <a:srgbClr val="FFFFFF">
                  <a:alpha val="0"/>
                </a:srgbClr>
              </a:clrTo>
            </a:clrChange>
          </a:blip>
          <a:stretch>
            <a:fillRect/>
          </a:stretch>
        </p:blipFill>
        <p:spPr>
          <a:xfrm>
            <a:off x="1828800" y="3657600"/>
            <a:ext cx="2286000" cy="401359"/>
          </a:xfrm>
          <a:prstGeom prst="rect">
            <a:avLst/>
          </a:prstGeom>
          <a:noFill/>
        </p:spPr>
      </p:pic>
      <p:cxnSp>
        <p:nvCxnSpPr>
          <p:cNvPr id="19" name="Straight Connector 18"/>
          <p:cNvCxnSpPr/>
          <p:nvPr/>
        </p:nvCxnSpPr>
        <p:spPr>
          <a:xfrm>
            <a:off x="381000" y="2286000"/>
            <a:ext cx="4800600"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23" name="Picture 22" descr="tmp.bmp"/>
          <p:cNvPicPr>
            <a:picLocks/>
          </p:cNvPicPr>
          <p:nvPr>
            <p:custDataLst>
              <p:tags r:id="rId4"/>
            </p:custDataLst>
          </p:nvPr>
        </p:nvPicPr>
        <p:blipFill>
          <a:blip r:embed="rId14" cstate="print">
            <a:clrChange>
              <a:clrFrom>
                <a:srgbClr val="FFFFFF"/>
              </a:clrFrom>
              <a:clrTo>
                <a:srgbClr val="FFFFFF">
                  <a:alpha val="0"/>
                </a:srgbClr>
              </a:clrTo>
            </a:clrChange>
          </a:blip>
          <a:stretch>
            <a:fillRect/>
          </a:stretch>
        </p:blipFill>
        <p:spPr>
          <a:xfrm>
            <a:off x="762000" y="5033665"/>
            <a:ext cx="2590800" cy="406400"/>
          </a:xfrm>
          <a:prstGeom prst="rect">
            <a:avLst/>
          </a:prstGeom>
          <a:noFill/>
        </p:spPr>
      </p:pic>
      <p:sp>
        <p:nvSpPr>
          <p:cNvPr id="29" name="TextBox 28"/>
          <p:cNvSpPr txBox="1"/>
          <p:nvPr/>
        </p:nvSpPr>
        <p:spPr>
          <a:xfrm>
            <a:off x="5486400" y="3048000"/>
            <a:ext cx="1036181" cy="461665"/>
          </a:xfrm>
          <a:prstGeom prst="rect">
            <a:avLst/>
          </a:prstGeom>
          <a:noFill/>
        </p:spPr>
        <p:txBody>
          <a:bodyPr wrap="none" rtlCol="0">
            <a:spAutoFit/>
          </a:bodyPr>
          <a:lstStyle/>
          <a:p>
            <a:r>
              <a:rPr lang="en-US" sz="2400" dirty="0" smtClean="0">
                <a:solidFill>
                  <a:schemeClr val="accent6">
                    <a:lumMod val="50000"/>
                  </a:schemeClr>
                </a:solidFill>
              </a:rPr>
              <a:t>Source</a:t>
            </a:r>
          </a:p>
        </p:txBody>
      </p:sp>
      <p:sp>
        <p:nvSpPr>
          <p:cNvPr id="30" name="TextBox 29"/>
          <p:cNvSpPr txBox="1"/>
          <p:nvPr/>
        </p:nvSpPr>
        <p:spPr>
          <a:xfrm>
            <a:off x="5410200" y="3576935"/>
            <a:ext cx="1205779" cy="461665"/>
          </a:xfrm>
          <a:prstGeom prst="rect">
            <a:avLst/>
          </a:prstGeom>
          <a:noFill/>
        </p:spPr>
        <p:txBody>
          <a:bodyPr wrap="none" rtlCol="0">
            <a:spAutoFit/>
          </a:bodyPr>
          <a:lstStyle/>
          <a:p>
            <a:r>
              <a:rPr lang="en-US" sz="2400" dirty="0" smtClean="0">
                <a:solidFill>
                  <a:schemeClr val="accent6">
                    <a:lumMod val="50000"/>
                  </a:schemeClr>
                </a:solidFill>
              </a:rPr>
              <a:t>Channel</a:t>
            </a:r>
          </a:p>
        </p:txBody>
      </p:sp>
      <p:sp>
        <p:nvSpPr>
          <p:cNvPr id="31" name="TextBox 30"/>
          <p:cNvSpPr txBox="1"/>
          <p:nvPr/>
        </p:nvSpPr>
        <p:spPr>
          <a:xfrm>
            <a:off x="5410200" y="4110335"/>
            <a:ext cx="1905778" cy="461665"/>
          </a:xfrm>
          <a:prstGeom prst="rect">
            <a:avLst/>
          </a:prstGeom>
          <a:noFill/>
        </p:spPr>
        <p:txBody>
          <a:bodyPr wrap="none" rtlCol="0">
            <a:spAutoFit/>
          </a:bodyPr>
          <a:lstStyle/>
          <a:p>
            <a:r>
              <a:rPr lang="en-US" sz="2400" dirty="0" smtClean="0">
                <a:solidFill>
                  <a:schemeClr val="accent6">
                    <a:lumMod val="50000"/>
                  </a:schemeClr>
                </a:solidFill>
              </a:rPr>
              <a:t>Markov Chain</a:t>
            </a:r>
          </a:p>
        </p:txBody>
      </p:sp>
      <p:sp>
        <p:nvSpPr>
          <p:cNvPr id="32" name="TextBox 31"/>
          <p:cNvSpPr txBox="1"/>
          <p:nvPr/>
        </p:nvSpPr>
        <p:spPr>
          <a:xfrm>
            <a:off x="5414339" y="4953000"/>
            <a:ext cx="3577261" cy="461665"/>
          </a:xfrm>
          <a:prstGeom prst="rect">
            <a:avLst/>
          </a:prstGeom>
          <a:noFill/>
        </p:spPr>
        <p:txBody>
          <a:bodyPr wrap="none" rtlCol="0">
            <a:spAutoFit/>
          </a:bodyPr>
          <a:lstStyle/>
          <a:p>
            <a:r>
              <a:rPr lang="en-US" sz="2400" dirty="0" smtClean="0">
                <a:solidFill>
                  <a:schemeClr val="accent6">
                    <a:lumMod val="50000"/>
                  </a:schemeClr>
                </a:solidFill>
              </a:rPr>
              <a:t>Function (analog encoding)</a:t>
            </a:r>
          </a:p>
        </p:txBody>
      </p:sp>
      <p:sp>
        <p:nvSpPr>
          <p:cNvPr id="33" name="TextBox 32"/>
          <p:cNvSpPr txBox="1"/>
          <p:nvPr/>
        </p:nvSpPr>
        <p:spPr>
          <a:xfrm>
            <a:off x="5414339" y="5562600"/>
            <a:ext cx="3577261" cy="461665"/>
          </a:xfrm>
          <a:prstGeom prst="rect">
            <a:avLst/>
          </a:prstGeom>
          <a:noFill/>
        </p:spPr>
        <p:txBody>
          <a:bodyPr wrap="none" rtlCol="0">
            <a:spAutoFit/>
          </a:bodyPr>
          <a:lstStyle/>
          <a:p>
            <a:r>
              <a:rPr lang="en-US" sz="2400" dirty="0" smtClean="0">
                <a:solidFill>
                  <a:schemeClr val="accent6">
                    <a:lumMod val="50000"/>
                  </a:schemeClr>
                </a:solidFill>
              </a:rPr>
              <a:t>Function( analog decoding)</a:t>
            </a:r>
          </a:p>
        </p:txBody>
      </p:sp>
      <p:sp>
        <p:nvSpPr>
          <p:cNvPr id="34" name="TextBox 33"/>
          <p:cNvSpPr txBox="1"/>
          <p:nvPr/>
        </p:nvSpPr>
        <p:spPr>
          <a:xfrm>
            <a:off x="5404265" y="6248400"/>
            <a:ext cx="2215735" cy="461665"/>
          </a:xfrm>
          <a:prstGeom prst="rect">
            <a:avLst/>
          </a:prstGeom>
          <a:noFill/>
        </p:spPr>
        <p:txBody>
          <a:bodyPr wrap="none" rtlCol="0">
            <a:spAutoFit/>
          </a:bodyPr>
          <a:lstStyle/>
          <a:p>
            <a:r>
              <a:rPr lang="en-US" sz="2400" dirty="0" smtClean="0">
                <a:solidFill>
                  <a:schemeClr val="accent6">
                    <a:lumMod val="50000"/>
                  </a:schemeClr>
                </a:solidFill>
              </a:rPr>
              <a:t>Digital Decoding</a:t>
            </a:r>
          </a:p>
        </p:txBody>
      </p:sp>
      <p:pic>
        <p:nvPicPr>
          <p:cNvPr id="35" name="Picture 34" descr="tmp.bmp"/>
          <p:cNvPicPr>
            <a:picLocks/>
          </p:cNvPicPr>
          <p:nvPr>
            <p:custDataLst>
              <p:tags r:id="rId5"/>
            </p:custDataLst>
          </p:nvPr>
        </p:nvPicPr>
        <p:blipFill>
          <a:blip r:embed="rId15" cstate="print">
            <a:clrChange>
              <a:clrFrom>
                <a:srgbClr val="FFFFFF"/>
              </a:clrFrom>
              <a:clrTo>
                <a:srgbClr val="FFFFFF">
                  <a:alpha val="0"/>
                </a:srgbClr>
              </a:clrTo>
            </a:clrChange>
          </a:blip>
          <a:stretch>
            <a:fillRect/>
          </a:stretch>
        </p:blipFill>
        <p:spPr>
          <a:xfrm>
            <a:off x="2286000" y="2590800"/>
            <a:ext cx="1181100" cy="393700"/>
          </a:xfrm>
          <a:prstGeom prst="rect">
            <a:avLst/>
          </a:prstGeom>
          <a:noFill/>
        </p:spPr>
      </p:pic>
      <p:pic>
        <p:nvPicPr>
          <p:cNvPr id="36" name="Picture 35" descr="tmp.bmp"/>
          <p:cNvPicPr>
            <a:picLocks/>
          </p:cNvPicPr>
          <p:nvPr>
            <p:custDataLst>
              <p:tags r:id="rId6"/>
            </p:custDataLst>
          </p:nvPr>
        </p:nvPicPr>
        <p:blipFill>
          <a:blip r:embed="rId16" cstate="print">
            <a:clrChange>
              <a:clrFrom>
                <a:srgbClr val="FFFFFF"/>
              </a:clrFrom>
              <a:clrTo>
                <a:srgbClr val="FFFFFF">
                  <a:alpha val="0"/>
                </a:srgbClr>
              </a:clrTo>
            </a:clrChange>
          </a:blip>
          <a:stretch>
            <a:fillRect/>
          </a:stretch>
        </p:blipFill>
        <p:spPr>
          <a:xfrm>
            <a:off x="1143000" y="4191000"/>
            <a:ext cx="3022600" cy="368300"/>
          </a:xfrm>
          <a:prstGeom prst="rect">
            <a:avLst/>
          </a:prstGeom>
          <a:noFill/>
        </p:spPr>
      </p:pic>
      <p:pic>
        <p:nvPicPr>
          <p:cNvPr id="37" name="Picture 36" descr="tmp.bmp"/>
          <p:cNvPicPr>
            <a:picLocks/>
          </p:cNvPicPr>
          <p:nvPr>
            <p:custDataLst>
              <p:tags r:id="rId7"/>
            </p:custDataLst>
          </p:nvPr>
        </p:nvPicPr>
        <p:blipFill>
          <a:blip r:embed="rId17" cstate="print">
            <a:clrChange>
              <a:clrFrom>
                <a:srgbClr val="FFFFFF"/>
              </a:clrFrom>
              <a:clrTo>
                <a:srgbClr val="FFFFFF">
                  <a:alpha val="0"/>
                </a:srgbClr>
              </a:clrTo>
            </a:clrChange>
          </a:blip>
          <a:stretch>
            <a:fillRect/>
          </a:stretch>
        </p:blipFill>
        <p:spPr>
          <a:xfrm>
            <a:off x="406400" y="5643265"/>
            <a:ext cx="2946400" cy="419100"/>
          </a:xfrm>
          <a:prstGeom prst="rect">
            <a:avLst/>
          </a:prstGeom>
          <a:noFill/>
        </p:spPr>
      </p:pic>
      <p:pic>
        <p:nvPicPr>
          <p:cNvPr id="38" name="Picture 37" descr="tmp.bmp"/>
          <p:cNvPicPr>
            <a:picLocks/>
          </p:cNvPicPr>
          <p:nvPr>
            <p:custDataLst>
              <p:tags r:id="rId8"/>
            </p:custDataLst>
          </p:nvPr>
        </p:nvPicPr>
        <p:blipFill>
          <a:blip r:embed="rId18" cstate="print">
            <a:clrChange>
              <a:clrFrom>
                <a:srgbClr val="FFFFFF"/>
              </a:clrFrom>
              <a:clrTo>
                <a:srgbClr val="FFFFFF">
                  <a:alpha val="0"/>
                </a:srgbClr>
              </a:clrTo>
            </a:clrChange>
          </a:blip>
          <a:stretch>
            <a:fillRect/>
          </a:stretch>
        </p:blipFill>
        <p:spPr>
          <a:xfrm>
            <a:off x="304800" y="6329065"/>
            <a:ext cx="5054600" cy="469900"/>
          </a:xfrm>
          <a:prstGeom prst="rect">
            <a:avLst/>
          </a:prstGeom>
          <a:noFill/>
        </p:spPr>
      </p:pic>
      <p:pic>
        <p:nvPicPr>
          <p:cNvPr id="41" name="Picture 40" descr="tmp.bmp"/>
          <p:cNvPicPr>
            <a:picLocks/>
          </p:cNvPicPr>
          <p:nvPr>
            <p:custDataLst>
              <p:tags r:id="rId9"/>
            </p:custDataLst>
          </p:nvPr>
        </p:nvPicPr>
        <p:blipFill>
          <a:blip r:embed="rId19" cstate="print">
            <a:clrChange>
              <a:clrFrom>
                <a:srgbClr val="FFFFFF"/>
              </a:clrFrom>
              <a:clrTo>
                <a:srgbClr val="FFFFFF">
                  <a:alpha val="0"/>
                </a:srgbClr>
              </a:clrTo>
            </a:clrChange>
          </a:blip>
          <a:stretch>
            <a:fillRect/>
          </a:stretch>
        </p:blipFill>
        <p:spPr>
          <a:xfrm>
            <a:off x="2298700" y="4660900"/>
            <a:ext cx="1054100" cy="29210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Strictly-Causal Achievable Region</a:t>
            </a:r>
            <a:endParaRPr lang="en-US" dirty="0"/>
          </a:p>
        </p:txBody>
      </p:sp>
      <p:pic>
        <p:nvPicPr>
          <p:cNvPr id="7" name="Picture 6" descr="tmp.bmp"/>
          <p:cNvPicPr>
            <a:picLocks/>
          </p:cNvPicPr>
          <p:nvPr>
            <p:custDataLst>
              <p:tags r:id="rId1"/>
            </p:custDataLst>
          </p:nvPr>
        </p:nvPicPr>
        <p:blipFill>
          <a:blip r:embed="rId11" cstate="print">
            <a:clrChange>
              <a:clrFrom>
                <a:srgbClr val="FFFFFF"/>
              </a:clrFrom>
              <a:clrTo>
                <a:srgbClr val="FFFFFF">
                  <a:alpha val="0"/>
                </a:srgbClr>
              </a:clrTo>
            </a:clrChange>
          </a:blip>
          <a:stretch>
            <a:fillRect/>
          </a:stretch>
        </p:blipFill>
        <p:spPr>
          <a:xfrm>
            <a:off x="533400" y="1676400"/>
            <a:ext cx="1741714" cy="457200"/>
          </a:xfrm>
          <a:prstGeom prst="rect">
            <a:avLst/>
          </a:prstGeom>
          <a:noFill/>
        </p:spPr>
      </p:pic>
      <p:sp>
        <p:nvSpPr>
          <p:cNvPr id="8" name="TextBox 7"/>
          <p:cNvSpPr txBox="1"/>
          <p:nvPr/>
        </p:nvSpPr>
        <p:spPr>
          <a:xfrm>
            <a:off x="2667000" y="1676400"/>
            <a:ext cx="2415148" cy="523220"/>
          </a:xfrm>
          <a:prstGeom prst="rect">
            <a:avLst/>
          </a:prstGeom>
          <a:noFill/>
        </p:spPr>
        <p:txBody>
          <a:bodyPr wrap="none" rtlCol="0">
            <a:spAutoFit/>
          </a:bodyPr>
          <a:lstStyle/>
          <a:p>
            <a:r>
              <a:rPr lang="en-US" sz="2800" dirty="0"/>
              <a:t>i</a:t>
            </a:r>
            <a:r>
              <a:rPr lang="en-US" sz="2800" dirty="0" smtClean="0"/>
              <a:t>s achievable </a:t>
            </a:r>
            <a:r>
              <a:rPr lang="en-US" sz="2800" dirty="0" err="1" smtClean="0">
                <a:solidFill>
                  <a:srgbClr val="FF0000"/>
                </a:solidFill>
              </a:rPr>
              <a:t>iff</a:t>
            </a:r>
            <a:endParaRPr lang="en-US" sz="2800" dirty="0">
              <a:solidFill>
                <a:srgbClr val="FF0000"/>
              </a:solidFill>
            </a:endParaRPr>
          </a:p>
        </p:txBody>
      </p:sp>
      <p:pic>
        <p:nvPicPr>
          <p:cNvPr id="9" name="Picture 8" descr="tmp.bmp"/>
          <p:cNvPicPr>
            <a:picLocks/>
          </p:cNvPicPr>
          <p:nvPr>
            <p:custDataLst>
              <p:tags r:id="rId2"/>
            </p:custDataLst>
          </p:nvPr>
        </p:nvPicPr>
        <p:blipFill>
          <a:blip r:embed="rId12" cstate="print">
            <a:clrChange>
              <a:clrFrom>
                <a:srgbClr val="FFFFFF"/>
              </a:clrFrom>
              <a:clrTo>
                <a:srgbClr val="FFFFFF">
                  <a:alpha val="0"/>
                </a:srgbClr>
              </a:clrTo>
            </a:clrChange>
          </a:blip>
          <a:stretch>
            <a:fillRect/>
          </a:stretch>
        </p:blipFill>
        <p:spPr>
          <a:xfrm>
            <a:off x="2286000" y="3124200"/>
            <a:ext cx="1524000" cy="390293"/>
          </a:xfrm>
          <a:prstGeom prst="rect">
            <a:avLst/>
          </a:prstGeom>
          <a:noFill/>
        </p:spPr>
      </p:pic>
      <p:pic>
        <p:nvPicPr>
          <p:cNvPr id="14" name="Picture 13" descr="tmp.bmp"/>
          <p:cNvPicPr>
            <a:picLocks/>
          </p:cNvPicPr>
          <p:nvPr>
            <p:custDataLst>
              <p:tags r:id="rId3"/>
            </p:custDataLst>
          </p:nvPr>
        </p:nvPicPr>
        <p:blipFill>
          <a:blip r:embed="rId13" cstate="print">
            <a:clrChange>
              <a:clrFrom>
                <a:srgbClr val="FFFFFF"/>
              </a:clrFrom>
              <a:clrTo>
                <a:srgbClr val="FFFFFF">
                  <a:alpha val="0"/>
                </a:srgbClr>
              </a:clrTo>
            </a:clrChange>
          </a:blip>
          <a:stretch>
            <a:fillRect/>
          </a:stretch>
        </p:blipFill>
        <p:spPr>
          <a:xfrm>
            <a:off x="1828800" y="3657600"/>
            <a:ext cx="2286000" cy="401359"/>
          </a:xfrm>
          <a:prstGeom prst="rect">
            <a:avLst/>
          </a:prstGeom>
          <a:noFill/>
        </p:spPr>
      </p:pic>
      <p:cxnSp>
        <p:nvCxnSpPr>
          <p:cNvPr id="19" name="Straight Connector 18"/>
          <p:cNvCxnSpPr/>
          <p:nvPr/>
        </p:nvCxnSpPr>
        <p:spPr>
          <a:xfrm>
            <a:off x="381000" y="2286000"/>
            <a:ext cx="4800600"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23" name="Picture 22" descr="tmp.bmp"/>
          <p:cNvPicPr>
            <a:picLocks/>
          </p:cNvPicPr>
          <p:nvPr>
            <p:custDataLst>
              <p:tags r:id="rId4"/>
            </p:custDataLst>
          </p:nvPr>
        </p:nvPicPr>
        <p:blipFill>
          <a:blip r:embed="rId14" cstate="print">
            <a:clrChange>
              <a:clrFrom>
                <a:srgbClr val="FFFFFF"/>
              </a:clrFrom>
              <a:clrTo>
                <a:srgbClr val="FFFFFF">
                  <a:alpha val="0"/>
                </a:srgbClr>
              </a:clrTo>
            </a:clrChange>
          </a:blip>
          <a:stretch>
            <a:fillRect/>
          </a:stretch>
        </p:blipFill>
        <p:spPr>
          <a:xfrm>
            <a:off x="762000" y="5033665"/>
            <a:ext cx="2590800" cy="406400"/>
          </a:xfrm>
          <a:prstGeom prst="rect">
            <a:avLst/>
          </a:prstGeom>
          <a:noFill/>
        </p:spPr>
      </p:pic>
      <p:sp>
        <p:nvSpPr>
          <p:cNvPr id="29" name="TextBox 28"/>
          <p:cNvSpPr txBox="1"/>
          <p:nvPr/>
        </p:nvSpPr>
        <p:spPr>
          <a:xfrm>
            <a:off x="5486400" y="3048000"/>
            <a:ext cx="1036181" cy="461665"/>
          </a:xfrm>
          <a:prstGeom prst="rect">
            <a:avLst/>
          </a:prstGeom>
          <a:noFill/>
        </p:spPr>
        <p:txBody>
          <a:bodyPr wrap="none" rtlCol="0">
            <a:spAutoFit/>
          </a:bodyPr>
          <a:lstStyle/>
          <a:p>
            <a:r>
              <a:rPr lang="en-US" sz="2400" dirty="0" smtClean="0">
                <a:solidFill>
                  <a:schemeClr val="accent6">
                    <a:lumMod val="50000"/>
                  </a:schemeClr>
                </a:solidFill>
              </a:rPr>
              <a:t>Source</a:t>
            </a:r>
          </a:p>
        </p:txBody>
      </p:sp>
      <p:sp>
        <p:nvSpPr>
          <p:cNvPr id="30" name="TextBox 29"/>
          <p:cNvSpPr txBox="1"/>
          <p:nvPr/>
        </p:nvSpPr>
        <p:spPr>
          <a:xfrm>
            <a:off x="5410200" y="3576935"/>
            <a:ext cx="1205779" cy="461665"/>
          </a:xfrm>
          <a:prstGeom prst="rect">
            <a:avLst/>
          </a:prstGeom>
          <a:noFill/>
        </p:spPr>
        <p:txBody>
          <a:bodyPr wrap="none" rtlCol="0">
            <a:spAutoFit/>
          </a:bodyPr>
          <a:lstStyle/>
          <a:p>
            <a:r>
              <a:rPr lang="en-US" sz="2400" dirty="0" smtClean="0">
                <a:solidFill>
                  <a:schemeClr val="accent6">
                    <a:lumMod val="50000"/>
                  </a:schemeClr>
                </a:solidFill>
              </a:rPr>
              <a:t>Channel</a:t>
            </a:r>
          </a:p>
        </p:txBody>
      </p:sp>
      <p:sp>
        <p:nvSpPr>
          <p:cNvPr id="31" name="TextBox 30"/>
          <p:cNvSpPr txBox="1"/>
          <p:nvPr/>
        </p:nvSpPr>
        <p:spPr>
          <a:xfrm>
            <a:off x="5410200" y="4110335"/>
            <a:ext cx="1905778" cy="461665"/>
          </a:xfrm>
          <a:prstGeom prst="rect">
            <a:avLst/>
          </a:prstGeom>
          <a:noFill/>
        </p:spPr>
        <p:txBody>
          <a:bodyPr wrap="none" rtlCol="0">
            <a:spAutoFit/>
          </a:bodyPr>
          <a:lstStyle/>
          <a:p>
            <a:r>
              <a:rPr lang="en-US" sz="2400" dirty="0" smtClean="0">
                <a:solidFill>
                  <a:schemeClr val="accent6">
                    <a:lumMod val="50000"/>
                  </a:schemeClr>
                </a:solidFill>
              </a:rPr>
              <a:t>Markov Chain</a:t>
            </a:r>
          </a:p>
        </p:txBody>
      </p:sp>
      <p:sp>
        <p:nvSpPr>
          <p:cNvPr id="32" name="TextBox 31"/>
          <p:cNvSpPr txBox="1"/>
          <p:nvPr/>
        </p:nvSpPr>
        <p:spPr>
          <a:xfrm>
            <a:off x="5414339" y="4953000"/>
            <a:ext cx="3577261" cy="461665"/>
          </a:xfrm>
          <a:prstGeom prst="rect">
            <a:avLst/>
          </a:prstGeom>
          <a:noFill/>
        </p:spPr>
        <p:txBody>
          <a:bodyPr wrap="none" rtlCol="0">
            <a:spAutoFit/>
          </a:bodyPr>
          <a:lstStyle/>
          <a:p>
            <a:r>
              <a:rPr lang="en-US" sz="2400" dirty="0" smtClean="0">
                <a:solidFill>
                  <a:schemeClr val="accent6">
                    <a:lumMod val="50000"/>
                  </a:schemeClr>
                </a:solidFill>
              </a:rPr>
              <a:t>Function (analog encoding)</a:t>
            </a:r>
          </a:p>
        </p:txBody>
      </p:sp>
      <p:sp>
        <p:nvSpPr>
          <p:cNvPr id="33" name="TextBox 32"/>
          <p:cNvSpPr txBox="1"/>
          <p:nvPr/>
        </p:nvSpPr>
        <p:spPr>
          <a:xfrm>
            <a:off x="5414339" y="5562600"/>
            <a:ext cx="3577261" cy="461665"/>
          </a:xfrm>
          <a:prstGeom prst="rect">
            <a:avLst/>
          </a:prstGeom>
          <a:noFill/>
        </p:spPr>
        <p:txBody>
          <a:bodyPr wrap="none" rtlCol="0">
            <a:spAutoFit/>
          </a:bodyPr>
          <a:lstStyle/>
          <a:p>
            <a:r>
              <a:rPr lang="en-US" sz="2400" dirty="0" smtClean="0">
                <a:solidFill>
                  <a:schemeClr val="accent6">
                    <a:lumMod val="50000"/>
                  </a:schemeClr>
                </a:solidFill>
              </a:rPr>
              <a:t>Function( analog decoding)</a:t>
            </a:r>
          </a:p>
        </p:txBody>
      </p:sp>
      <p:sp>
        <p:nvSpPr>
          <p:cNvPr id="34" name="TextBox 33"/>
          <p:cNvSpPr txBox="1"/>
          <p:nvPr/>
        </p:nvSpPr>
        <p:spPr>
          <a:xfrm>
            <a:off x="5404265" y="6248400"/>
            <a:ext cx="2215735" cy="461665"/>
          </a:xfrm>
          <a:prstGeom prst="rect">
            <a:avLst/>
          </a:prstGeom>
          <a:noFill/>
        </p:spPr>
        <p:txBody>
          <a:bodyPr wrap="none" rtlCol="0">
            <a:spAutoFit/>
          </a:bodyPr>
          <a:lstStyle/>
          <a:p>
            <a:r>
              <a:rPr lang="en-US" sz="2400" dirty="0" smtClean="0">
                <a:solidFill>
                  <a:schemeClr val="accent6">
                    <a:lumMod val="50000"/>
                  </a:schemeClr>
                </a:solidFill>
              </a:rPr>
              <a:t>Digital Decoding</a:t>
            </a:r>
          </a:p>
        </p:txBody>
      </p:sp>
      <p:pic>
        <p:nvPicPr>
          <p:cNvPr id="20" name="Picture 19" descr="tmp.bmp"/>
          <p:cNvPicPr>
            <a:picLocks/>
          </p:cNvPicPr>
          <p:nvPr>
            <p:custDataLst>
              <p:tags r:id="rId5"/>
            </p:custDataLst>
          </p:nvPr>
        </p:nvPicPr>
        <p:blipFill>
          <a:blip r:embed="rId15" cstate="print">
            <a:clrChange>
              <a:clrFrom>
                <a:srgbClr val="FFFFFF"/>
              </a:clrFrom>
              <a:clrTo>
                <a:srgbClr val="FFFFFF">
                  <a:alpha val="0"/>
                </a:srgbClr>
              </a:clrTo>
            </a:clrChange>
          </a:blip>
          <a:stretch>
            <a:fillRect/>
          </a:stretch>
        </p:blipFill>
        <p:spPr>
          <a:xfrm>
            <a:off x="2286000" y="2590800"/>
            <a:ext cx="685800" cy="330200"/>
          </a:xfrm>
          <a:prstGeom prst="rect">
            <a:avLst/>
          </a:prstGeom>
          <a:noFill/>
        </p:spPr>
      </p:pic>
      <p:pic>
        <p:nvPicPr>
          <p:cNvPr id="21" name="Picture 20" descr="tmp.bmp"/>
          <p:cNvPicPr>
            <a:picLocks/>
          </p:cNvPicPr>
          <p:nvPr>
            <p:custDataLst>
              <p:tags r:id="rId6"/>
            </p:custDataLst>
          </p:nvPr>
        </p:nvPicPr>
        <p:blipFill>
          <a:blip r:embed="rId16" cstate="print">
            <a:clrChange>
              <a:clrFrom>
                <a:srgbClr val="FFFFFF"/>
              </a:clrFrom>
              <a:clrTo>
                <a:srgbClr val="FFFFFF">
                  <a:alpha val="0"/>
                </a:srgbClr>
              </a:clrTo>
            </a:clrChange>
          </a:blip>
          <a:stretch>
            <a:fillRect/>
          </a:stretch>
        </p:blipFill>
        <p:spPr>
          <a:xfrm>
            <a:off x="1587500" y="4191000"/>
            <a:ext cx="2603500" cy="368300"/>
          </a:xfrm>
          <a:prstGeom prst="rect">
            <a:avLst/>
          </a:prstGeom>
          <a:noFill/>
        </p:spPr>
      </p:pic>
      <p:pic>
        <p:nvPicPr>
          <p:cNvPr id="22" name="Picture 21" descr="tmp.bmp"/>
          <p:cNvPicPr>
            <a:picLocks/>
          </p:cNvPicPr>
          <p:nvPr>
            <p:custDataLst>
              <p:tags r:id="rId7"/>
            </p:custDataLst>
          </p:nvPr>
        </p:nvPicPr>
        <p:blipFill>
          <a:blip r:embed="rId17" cstate="print">
            <a:clrChange>
              <a:clrFrom>
                <a:srgbClr val="FFFFFF"/>
              </a:clrFrom>
              <a:clrTo>
                <a:srgbClr val="FFFFFF">
                  <a:alpha val="0"/>
                </a:srgbClr>
              </a:clrTo>
            </a:clrChange>
          </a:blip>
          <a:stretch>
            <a:fillRect/>
          </a:stretch>
        </p:blipFill>
        <p:spPr>
          <a:xfrm>
            <a:off x="2209800" y="4660900"/>
            <a:ext cx="1104900" cy="292100"/>
          </a:xfrm>
          <a:prstGeom prst="rect">
            <a:avLst/>
          </a:prstGeom>
          <a:noFill/>
        </p:spPr>
      </p:pic>
      <p:cxnSp>
        <p:nvCxnSpPr>
          <p:cNvPr id="25" name="Straight Connector 24"/>
          <p:cNvCxnSpPr/>
          <p:nvPr/>
        </p:nvCxnSpPr>
        <p:spPr>
          <a:xfrm flipV="1">
            <a:off x="381000" y="5029200"/>
            <a:ext cx="8458200" cy="381000"/>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57200" y="5105400"/>
            <a:ext cx="8458200" cy="228600"/>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pic>
        <p:nvPicPr>
          <p:cNvPr id="39" name="Picture 38" descr="tmp.bmp"/>
          <p:cNvPicPr>
            <a:picLocks/>
          </p:cNvPicPr>
          <p:nvPr>
            <p:custDataLst>
              <p:tags r:id="rId8"/>
            </p:custDataLst>
          </p:nvPr>
        </p:nvPicPr>
        <p:blipFill>
          <a:blip r:embed="rId18" cstate="print">
            <a:clrChange>
              <a:clrFrom>
                <a:srgbClr val="FFFFFF"/>
              </a:clrFrom>
              <a:clrTo>
                <a:srgbClr val="FFFFFF">
                  <a:alpha val="0"/>
                </a:srgbClr>
              </a:clrTo>
            </a:clrChange>
          </a:blip>
          <a:stretch>
            <a:fillRect/>
          </a:stretch>
        </p:blipFill>
        <p:spPr>
          <a:xfrm>
            <a:off x="406400" y="5643264"/>
            <a:ext cx="3022600" cy="419100"/>
          </a:xfrm>
          <a:prstGeom prst="rect">
            <a:avLst/>
          </a:prstGeom>
          <a:noFill/>
        </p:spPr>
      </p:pic>
      <p:pic>
        <p:nvPicPr>
          <p:cNvPr id="40" name="Picture 39" descr="tmp.bmp"/>
          <p:cNvPicPr>
            <a:picLocks/>
          </p:cNvPicPr>
          <p:nvPr>
            <p:custDataLst>
              <p:tags r:id="rId9"/>
            </p:custDataLst>
          </p:nvPr>
        </p:nvPicPr>
        <p:blipFill>
          <a:blip r:embed="rId19" cstate="print">
            <a:clrChange>
              <a:clrFrom>
                <a:srgbClr val="FFFFFF"/>
              </a:clrFrom>
              <a:clrTo>
                <a:srgbClr val="FFFFFF">
                  <a:alpha val="0"/>
                </a:srgbClr>
              </a:clrTo>
            </a:clrChange>
          </a:blip>
          <a:stretch>
            <a:fillRect/>
          </a:stretch>
        </p:blipFill>
        <p:spPr>
          <a:xfrm>
            <a:off x="304800" y="6329064"/>
            <a:ext cx="5219700" cy="4699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Source-Channel Coding</a:t>
            </a:r>
            <a:endParaRPr lang="en-US" dirty="0"/>
          </a:p>
        </p:txBody>
      </p:sp>
      <p:grpSp>
        <p:nvGrpSpPr>
          <p:cNvPr id="26" name="Group 25"/>
          <p:cNvGrpSpPr/>
          <p:nvPr/>
        </p:nvGrpSpPr>
        <p:grpSpPr>
          <a:xfrm>
            <a:off x="533400" y="1752600"/>
            <a:ext cx="8001000" cy="1295400"/>
            <a:chOff x="685800" y="1143000"/>
            <a:chExt cx="8001000" cy="1295400"/>
          </a:xfrm>
        </p:grpSpPr>
        <p:sp>
          <p:nvSpPr>
            <p:cNvPr id="4" name="Rounded Rectangle 3"/>
            <p:cNvSpPr/>
            <p:nvPr/>
          </p:nvSpPr>
          <p:spPr>
            <a:xfrm>
              <a:off x="3886200" y="1143000"/>
              <a:ext cx="1600200" cy="1295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p(</a:t>
              </a:r>
              <a:r>
                <a:rPr lang="en-US" sz="3200" dirty="0" err="1" smtClean="0"/>
                <a:t>y|x</a:t>
              </a:r>
              <a:r>
                <a:rPr lang="en-US" sz="3200" dirty="0" smtClean="0"/>
                <a:t>)</a:t>
              </a:r>
              <a:endParaRPr lang="en-US" sz="3200" dirty="0"/>
            </a:p>
          </p:txBody>
        </p:sp>
        <p:sp>
          <p:nvSpPr>
            <p:cNvPr id="5" name="Rectangle 4"/>
            <p:cNvSpPr/>
            <p:nvPr/>
          </p:nvSpPr>
          <p:spPr>
            <a:xfrm>
              <a:off x="1676400" y="1295400"/>
              <a:ext cx="1066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f</a:t>
              </a:r>
              <a:endParaRPr lang="en-US" sz="2400" dirty="0"/>
            </a:p>
          </p:txBody>
        </p:sp>
        <p:sp>
          <p:nvSpPr>
            <p:cNvPr id="6" name="Rectangle 5"/>
            <p:cNvSpPr/>
            <p:nvPr/>
          </p:nvSpPr>
          <p:spPr>
            <a:xfrm>
              <a:off x="6629400" y="1295400"/>
              <a:ext cx="1066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g</a:t>
              </a:r>
              <a:endParaRPr lang="en-US" sz="2400" dirty="0"/>
            </a:p>
          </p:txBody>
        </p:sp>
        <p:sp>
          <p:nvSpPr>
            <p:cNvPr id="22" name="Right Arrow 21"/>
            <p:cNvSpPr/>
            <p:nvPr/>
          </p:nvSpPr>
          <p:spPr>
            <a:xfrm>
              <a:off x="2743200" y="1676400"/>
              <a:ext cx="11430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ight Arrow 22"/>
            <p:cNvSpPr/>
            <p:nvPr/>
          </p:nvSpPr>
          <p:spPr>
            <a:xfrm>
              <a:off x="5486400" y="1676400"/>
              <a:ext cx="11430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ight Arrow 23"/>
            <p:cNvSpPr/>
            <p:nvPr/>
          </p:nvSpPr>
          <p:spPr>
            <a:xfrm>
              <a:off x="7696200" y="1676400"/>
              <a:ext cx="9906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ight Arrow 24"/>
            <p:cNvSpPr/>
            <p:nvPr/>
          </p:nvSpPr>
          <p:spPr>
            <a:xfrm>
              <a:off x="685800" y="1676400"/>
              <a:ext cx="9906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28" name="Picture 27" descr="tmp.bmp"/>
          <p:cNvPicPr>
            <a:picLocks/>
          </p:cNvPicPr>
          <p:nvPr>
            <p:custDataLst>
              <p:tags r:id="rId1"/>
            </p:custDataLst>
          </p:nvPr>
        </p:nvPicPr>
        <p:blipFill>
          <a:blip r:embed="rId8" cstate="print">
            <a:clrChange>
              <a:clrFrom>
                <a:srgbClr val="FFFFFF"/>
              </a:clrFrom>
              <a:clrTo>
                <a:srgbClr val="FFFFFF">
                  <a:alpha val="0"/>
                </a:srgbClr>
              </a:clrTo>
            </a:clrChange>
          </a:blip>
          <a:stretch>
            <a:fillRect/>
          </a:stretch>
        </p:blipFill>
        <p:spPr>
          <a:xfrm>
            <a:off x="762000" y="1828800"/>
            <a:ext cx="635000" cy="431800"/>
          </a:xfrm>
          <a:prstGeom prst="rect">
            <a:avLst/>
          </a:prstGeom>
          <a:noFill/>
        </p:spPr>
      </p:pic>
      <p:pic>
        <p:nvPicPr>
          <p:cNvPr id="31" name="Content Placeholder 30" descr="tmp.bmp"/>
          <p:cNvPicPr>
            <a:picLocks noGrp="1"/>
          </p:cNvPicPr>
          <p:nvPr>
            <p:ph idx="1"/>
            <p:custDataLst>
              <p:tags r:id="rId2"/>
            </p:custDataLst>
          </p:nvPr>
        </p:nvPicPr>
        <p:blipFill>
          <a:blip r:embed="rId9" cstate="print">
            <a:clrChange>
              <a:clrFrom>
                <a:srgbClr val="FFFFFF"/>
              </a:clrFrom>
              <a:clrTo>
                <a:srgbClr val="FFFFFF">
                  <a:alpha val="0"/>
                </a:srgbClr>
              </a:clrTo>
            </a:clrChange>
          </a:blip>
          <a:stretch>
            <a:fillRect/>
          </a:stretch>
        </p:blipFill>
        <p:spPr>
          <a:xfrm>
            <a:off x="2819400" y="1828800"/>
            <a:ext cx="787400" cy="406400"/>
          </a:xfrm>
          <a:noFill/>
        </p:spPr>
      </p:pic>
      <p:pic>
        <p:nvPicPr>
          <p:cNvPr id="33" name="Picture 32" descr="tmp.bmp"/>
          <p:cNvPicPr>
            <a:picLocks/>
          </p:cNvPicPr>
          <p:nvPr>
            <p:custDataLst>
              <p:tags r:id="rId3"/>
            </p:custDataLst>
          </p:nvPr>
        </p:nvPicPr>
        <p:blipFill>
          <a:blip r:embed="rId10" cstate="print">
            <a:clrChange>
              <a:clrFrom>
                <a:srgbClr val="FFFFFF"/>
              </a:clrFrom>
              <a:clrTo>
                <a:srgbClr val="FFFFFF">
                  <a:alpha val="0"/>
                </a:srgbClr>
              </a:clrTo>
            </a:clrChange>
          </a:blip>
          <a:stretch>
            <a:fillRect/>
          </a:stretch>
        </p:blipFill>
        <p:spPr>
          <a:xfrm>
            <a:off x="5537200" y="1828800"/>
            <a:ext cx="711200" cy="406400"/>
          </a:xfrm>
          <a:prstGeom prst="rect">
            <a:avLst/>
          </a:prstGeom>
          <a:noFill/>
        </p:spPr>
      </p:pic>
      <p:pic>
        <p:nvPicPr>
          <p:cNvPr id="35" name="Picture 34" descr="tmp.bmp"/>
          <p:cNvPicPr>
            <a:picLocks/>
          </p:cNvPicPr>
          <p:nvPr>
            <p:custDataLst>
              <p:tags r:id="rId4"/>
            </p:custDataLst>
          </p:nvPr>
        </p:nvPicPr>
        <p:blipFill>
          <a:blip r:embed="rId11" cstate="print">
            <a:clrChange>
              <a:clrFrom>
                <a:srgbClr val="FFFFFF"/>
              </a:clrFrom>
              <a:clrTo>
                <a:srgbClr val="FFFFFF">
                  <a:alpha val="0"/>
                </a:srgbClr>
              </a:clrTo>
            </a:clrChange>
          </a:blip>
          <a:stretch>
            <a:fillRect/>
          </a:stretch>
        </p:blipFill>
        <p:spPr>
          <a:xfrm>
            <a:off x="7823200" y="1752600"/>
            <a:ext cx="635000" cy="508000"/>
          </a:xfrm>
          <a:prstGeom prst="rect">
            <a:avLst/>
          </a:prstGeom>
          <a:noFill/>
        </p:spPr>
      </p:pic>
      <p:grpSp>
        <p:nvGrpSpPr>
          <p:cNvPr id="40" name="Group 39"/>
          <p:cNvGrpSpPr/>
          <p:nvPr/>
        </p:nvGrpSpPr>
        <p:grpSpPr>
          <a:xfrm>
            <a:off x="381000" y="3886200"/>
            <a:ext cx="7016093" cy="1143000"/>
            <a:chOff x="381000" y="3886200"/>
            <a:chExt cx="7016093" cy="1143000"/>
          </a:xfrm>
        </p:grpSpPr>
        <p:sp>
          <p:nvSpPr>
            <p:cNvPr id="36" name="TextBox 35"/>
            <p:cNvSpPr txBox="1"/>
            <p:nvPr/>
          </p:nvSpPr>
          <p:spPr>
            <a:xfrm>
              <a:off x="381000" y="3886200"/>
              <a:ext cx="4405052" cy="523220"/>
            </a:xfrm>
            <a:prstGeom prst="rect">
              <a:avLst/>
            </a:prstGeom>
            <a:noFill/>
          </p:spPr>
          <p:txBody>
            <a:bodyPr wrap="none" rtlCol="0">
              <a:spAutoFit/>
            </a:bodyPr>
            <a:lstStyle/>
            <a:p>
              <a:r>
                <a:rPr lang="en-US" sz="2800" dirty="0" smtClean="0"/>
                <a:t>Correlation between S and Ŝ:</a:t>
              </a:r>
              <a:endParaRPr lang="en-US" sz="2800" dirty="0"/>
            </a:p>
          </p:txBody>
        </p:sp>
        <p:pic>
          <p:nvPicPr>
            <p:cNvPr id="38" name="Picture 37" descr="tmp.bmp"/>
            <p:cNvPicPr>
              <a:picLocks/>
            </p:cNvPicPr>
            <p:nvPr>
              <p:custDataLst>
                <p:tags r:id="rId5"/>
              </p:custDataLst>
            </p:nvPr>
          </p:nvPicPr>
          <p:blipFill>
            <a:blip r:embed="rId12" cstate="print">
              <a:clrChange>
                <a:clrFrom>
                  <a:srgbClr val="FFFFFF"/>
                </a:clrFrom>
                <a:clrTo>
                  <a:srgbClr val="FFFFFF">
                    <a:alpha val="0"/>
                  </a:srgbClr>
                </a:clrTo>
              </a:clrChange>
            </a:blip>
            <a:stretch>
              <a:fillRect/>
            </a:stretch>
          </p:blipFill>
          <p:spPr>
            <a:xfrm>
              <a:off x="2209800" y="4445000"/>
              <a:ext cx="5187293" cy="584200"/>
            </a:xfrm>
            <a:prstGeom prst="rect">
              <a:avLst/>
            </a:prstGeom>
            <a:noFill/>
          </p:spPr>
        </p:pic>
      </p:grpSp>
      <p:sp>
        <p:nvSpPr>
          <p:cNvPr id="39" name="TextBox 38"/>
          <p:cNvSpPr txBox="1"/>
          <p:nvPr/>
        </p:nvSpPr>
        <p:spPr>
          <a:xfrm>
            <a:off x="914400" y="5486400"/>
            <a:ext cx="7292189" cy="461665"/>
          </a:xfrm>
          <a:prstGeom prst="rect">
            <a:avLst/>
          </a:prstGeom>
          <a:noFill/>
        </p:spPr>
        <p:txBody>
          <a:bodyPr wrap="none" rtlCol="0">
            <a:spAutoFit/>
          </a:bodyPr>
          <a:lstStyle/>
          <a:p>
            <a:r>
              <a:rPr lang="en-US" sz="2400" dirty="0" smtClean="0">
                <a:solidFill>
                  <a:schemeClr val="accent2">
                    <a:lumMod val="50000"/>
                  </a:schemeClr>
                </a:solidFill>
              </a:rPr>
              <a:t>Achieved with separately designed encoder and decoder.</a:t>
            </a:r>
            <a:endParaRPr lang="en-US" sz="2400" dirty="0">
              <a:solidFill>
                <a:schemeClr val="accent2">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Left-Right-Up Arrow 22"/>
          <p:cNvSpPr/>
          <p:nvPr/>
        </p:nvSpPr>
        <p:spPr>
          <a:xfrm flipV="1">
            <a:off x="5181600" y="3733800"/>
            <a:ext cx="1524000" cy="381000"/>
          </a:xfrm>
          <a:prstGeom prst="leftRigh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Video Transmission (example)</a:t>
            </a:r>
            <a:endParaRPr lang="en-US" dirty="0"/>
          </a:p>
        </p:txBody>
      </p:sp>
      <p:pic>
        <p:nvPicPr>
          <p:cNvPr id="1029" name="Picture 5" descr="C:\Users\cuff\AppData\Local\Microsoft\Windows\Temporary Internet Files\Content.IE5\KE1GZOYM\MC900432517[1].wmf"/>
          <p:cNvPicPr>
            <a:picLocks noChangeAspect="1" noChangeArrowheads="1"/>
          </p:cNvPicPr>
          <p:nvPr/>
        </p:nvPicPr>
        <p:blipFill>
          <a:blip r:embed="rId6" cstate="print"/>
          <a:srcRect/>
          <a:stretch>
            <a:fillRect/>
          </a:stretch>
        </p:blipFill>
        <p:spPr bwMode="auto">
          <a:xfrm>
            <a:off x="7162800" y="4038600"/>
            <a:ext cx="1762125" cy="1409700"/>
          </a:xfrm>
          <a:prstGeom prst="rect">
            <a:avLst/>
          </a:prstGeom>
          <a:noFill/>
        </p:spPr>
      </p:pic>
      <p:pic>
        <p:nvPicPr>
          <p:cNvPr id="1030" name="Picture 6" descr="C:\Users\cuff\AppData\Local\Microsoft\Windows\Temporary Internet Files\Content.IE5\H4RK3S8C\MC900216726[1].wmf"/>
          <p:cNvPicPr>
            <a:picLocks noChangeAspect="1" noChangeArrowheads="1"/>
          </p:cNvPicPr>
          <p:nvPr/>
        </p:nvPicPr>
        <p:blipFill>
          <a:blip r:embed="rId7" cstate="print"/>
          <a:srcRect/>
          <a:stretch>
            <a:fillRect/>
          </a:stretch>
        </p:blipFill>
        <p:spPr bwMode="auto">
          <a:xfrm>
            <a:off x="685800" y="1828800"/>
            <a:ext cx="1814512" cy="1820862"/>
          </a:xfrm>
          <a:prstGeom prst="rect">
            <a:avLst/>
          </a:prstGeom>
          <a:noFill/>
        </p:spPr>
      </p:pic>
      <p:pic>
        <p:nvPicPr>
          <p:cNvPr id="1032" name="Picture 8" descr="C:\Users\cuff\AppData\Local\Microsoft\Windows\Temporary Internet Files\Content.IE5\H4RK3S8C\MC900389494[1].wmf"/>
          <p:cNvPicPr>
            <a:picLocks noChangeAspect="1" noChangeArrowheads="1"/>
          </p:cNvPicPr>
          <p:nvPr/>
        </p:nvPicPr>
        <p:blipFill>
          <a:blip r:embed="rId8" cstate="print"/>
          <a:srcRect/>
          <a:stretch>
            <a:fillRect/>
          </a:stretch>
        </p:blipFill>
        <p:spPr bwMode="auto">
          <a:xfrm>
            <a:off x="6858000" y="1828800"/>
            <a:ext cx="1585912" cy="1646237"/>
          </a:xfrm>
          <a:prstGeom prst="rect">
            <a:avLst/>
          </a:prstGeom>
          <a:noFill/>
        </p:spPr>
      </p:pic>
      <p:sp>
        <p:nvSpPr>
          <p:cNvPr id="13" name="Rounded Rectangle 12"/>
          <p:cNvSpPr/>
          <p:nvPr/>
        </p:nvSpPr>
        <p:spPr>
          <a:xfrm>
            <a:off x="4007224" y="3429000"/>
            <a:ext cx="1317812" cy="1066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p(</a:t>
            </a:r>
            <a:r>
              <a:rPr lang="en-US" sz="3200" dirty="0" err="1" smtClean="0"/>
              <a:t>y|x</a:t>
            </a:r>
            <a:r>
              <a:rPr lang="en-US" sz="3200" dirty="0" smtClean="0"/>
              <a:t>)</a:t>
            </a:r>
            <a:endParaRPr lang="en-US" sz="3200" dirty="0"/>
          </a:p>
        </p:txBody>
      </p:sp>
      <p:sp>
        <p:nvSpPr>
          <p:cNvPr id="14" name="Rectangle 13"/>
          <p:cNvSpPr/>
          <p:nvPr/>
        </p:nvSpPr>
        <p:spPr>
          <a:xfrm>
            <a:off x="2187388" y="3554506"/>
            <a:ext cx="878541" cy="7530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f</a:t>
            </a:r>
            <a:endParaRPr lang="en-US" sz="2400" dirty="0"/>
          </a:p>
        </p:txBody>
      </p:sp>
      <p:sp>
        <p:nvSpPr>
          <p:cNvPr id="16" name="Right Arrow 15"/>
          <p:cNvSpPr/>
          <p:nvPr/>
        </p:nvSpPr>
        <p:spPr>
          <a:xfrm>
            <a:off x="3065930" y="3868271"/>
            <a:ext cx="941294" cy="1255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ight Arrow 18"/>
          <p:cNvSpPr/>
          <p:nvPr/>
        </p:nvSpPr>
        <p:spPr>
          <a:xfrm>
            <a:off x="1371600" y="3868271"/>
            <a:ext cx="815788" cy="1255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 name="Group 25"/>
          <p:cNvGrpSpPr/>
          <p:nvPr/>
        </p:nvGrpSpPr>
        <p:grpSpPr>
          <a:xfrm>
            <a:off x="1270000" y="2336800"/>
            <a:ext cx="6959600" cy="3810000"/>
            <a:chOff x="1270000" y="2336800"/>
            <a:chExt cx="6959600" cy="3810000"/>
          </a:xfrm>
        </p:grpSpPr>
        <p:pic>
          <p:nvPicPr>
            <p:cNvPr id="20" name="Picture 19" descr="tmp.bmp"/>
            <p:cNvPicPr>
              <a:picLocks/>
            </p:cNvPicPr>
            <p:nvPr>
              <p:custDataLst>
                <p:tags r:id="rId1"/>
              </p:custDataLst>
            </p:nvPr>
          </p:nvPicPr>
          <p:blipFill>
            <a:blip r:embed="rId9" cstate="print">
              <a:clrChange>
                <a:clrFrom>
                  <a:srgbClr val="FFFFFF"/>
                </a:clrFrom>
                <a:clrTo>
                  <a:srgbClr val="FFFFFF">
                    <a:alpha val="0"/>
                  </a:srgbClr>
                </a:clrTo>
              </a:clrChange>
            </a:blip>
            <a:stretch>
              <a:fillRect/>
            </a:stretch>
          </p:blipFill>
          <p:spPr>
            <a:xfrm>
              <a:off x="1270000" y="4267200"/>
              <a:ext cx="635000" cy="431800"/>
            </a:xfrm>
            <a:prstGeom prst="rect">
              <a:avLst/>
            </a:prstGeom>
            <a:noFill/>
          </p:spPr>
        </p:pic>
        <p:pic>
          <p:nvPicPr>
            <p:cNvPr id="21" name="Picture 20" descr="tmp.bmp"/>
            <p:cNvPicPr>
              <a:picLocks/>
            </p:cNvPicPr>
            <p:nvPr>
              <p:custDataLst>
                <p:tags r:id="rId2"/>
              </p:custDataLst>
            </p:nvPr>
          </p:nvPicPr>
          <p:blipFill>
            <a:blip r:embed="rId10" cstate="print">
              <a:clrChange>
                <a:clrFrom>
                  <a:srgbClr val="FFFFFF"/>
                </a:clrFrom>
                <a:clrTo>
                  <a:srgbClr val="FFFFFF">
                    <a:alpha val="0"/>
                  </a:srgbClr>
                </a:clrTo>
              </a:clrChange>
            </a:blip>
            <a:stretch>
              <a:fillRect/>
            </a:stretch>
          </p:blipFill>
          <p:spPr>
            <a:xfrm>
              <a:off x="5994400" y="2336800"/>
              <a:ext cx="711200" cy="406400"/>
            </a:xfrm>
            <a:prstGeom prst="rect">
              <a:avLst/>
            </a:prstGeom>
            <a:noFill/>
          </p:spPr>
        </p:pic>
        <p:pic>
          <p:nvPicPr>
            <p:cNvPr id="22" name="Picture 21" descr="tmp.bmp"/>
            <p:cNvPicPr>
              <a:picLocks/>
            </p:cNvPicPr>
            <p:nvPr>
              <p:custDataLst>
                <p:tags r:id="rId3"/>
              </p:custDataLst>
            </p:nvPr>
          </p:nvPicPr>
          <p:blipFill>
            <a:blip r:embed="rId11" cstate="print">
              <a:clrChange>
                <a:clrFrom>
                  <a:srgbClr val="FFFFFF"/>
                </a:clrFrom>
                <a:clrTo>
                  <a:srgbClr val="FFFFFF">
                    <a:alpha val="0"/>
                  </a:srgbClr>
                </a:clrTo>
              </a:clrChange>
            </a:blip>
            <a:stretch>
              <a:fillRect/>
            </a:stretch>
          </p:blipFill>
          <p:spPr>
            <a:xfrm>
              <a:off x="7594600" y="5638800"/>
              <a:ext cx="635000" cy="508000"/>
            </a:xfrm>
            <a:prstGeom prst="rect">
              <a:avLst/>
            </a:prstGeom>
            <a:noFill/>
          </p:spPr>
        </p:pic>
      </p:grpSp>
      <p:sp>
        <p:nvSpPr>
          <p:cNvPr id="24" name="Bent-Up Arrow 23"/>
          <p:cNvSpPr/>
          <p:nvPr/>
        </p:nvSpPr>
        <p:spPr>
          <a:xfrm>
            <a:off x="6324600" y="3505200"/>
            <a:ext cx="1295400" cy="38100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Bent Arrow 24"/>
          <p:cNvSpPr/>
          <p:nvPr/>
        </p:nvSpPr>
        <p:spPr>
          <a:xfrm flipV="1">
            <a:off x="5867400" y="3886200"/>
            <a:ext cx="1371600" cy="533400"/>
          </a:xfrm>
          <a:prstGeom prst="bentArrow">
            <a:avLst>
              <a:gd name="adj1" fmla="val 25000"/>
              <a:gd name="adj2" fmla="val 25000"/>
              <a:gd name="adj3" fmla="val 41173"/>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Systematic Transmission (example)</a:t>
            </a:r>
            <a:endParaRPr lang="en-US" dirty="0"/>
          </a:p>
        </p:txBody>
      </p:sp>
      <p:grpSp>
        <p:nvGrpSpPr>
          <p:cNvPr id="15" name="Group 14"/>
          <p:cNvGrpSpPr/>
          <p:nvPr/>
        </p:nvGrpSpPr>
        <p:grpSpPr>
          <a:xfrm>
            <a:off x="838200" y="990600"/>
            <a:ext cx="7467600" cy="2514600"/>
            <a:chOff x="914400" y="1295400"/>
            <a:chExt cx="7467600" cy="2514600"/>
          </a:xfrm>
        </p:grpSpPr>
        <p:pic>
          <p:nvPicPr>
            <p:cNvPr id="2050" name="Picture 2" descr="C:\Users\cuff\AppData\Local\Microsoft\Windows\Temporary Internet Files\Content.IE5\4PR6YLH8\MC900360682[1].wmf"/>
            <p:cNvPicPr>
              <a:picLocks noChangeAspect="1" noChangeArrowheads="1"/>
            </p:cNvPicPr>
            <p:nvPr/>
          </p:nvPicPr>
          <p:blipFill>
            <a:blip r:embed="rId3" cstate="print"/>
            <a:srcRect/>
            <a:stretch>
              <a:fillRect/>
            </a:stretch>
          </p:blipFill>
          <p:spPr bwMode="auto">
            <a:xfrm>
              <a:off x="3543300" y="1749425"/>
              <a:ext cx="1866900" cy="1755775"/>
            </a:xfrm>
            <a:prstGeom prst="rect">
              <a:avLst/>
            </a:prstGeom>
            <a:noFill/>
          </p:spPr>
        </p:pic>
        <p:pic>
          <p:nvPicPr>
            <p:cNvPr id="5" name="Picture 2" descr="C:\Users\cuff\AppData\Local\Microsoft\Windows\Temporary Internet Files\Content.IE5\4PR6YLH8\MC900360682[1].wmf"/>
            <p:cNvPicPr>
              <a:picLocks noChangeAspect="1" noChangeArrowheads="1"/>
            </p:cNvPicPr>
            <p:nvPr/>
          </p:nvPicPr>
          <p:blipFill>
            <a:blip r:embed="rId3" cstate="print"/>
            <a:srcRect/>
            <a:stretch>
              <a:fillRect/>
            </a:stretch>
          </p:blipFill>
          <p:spPr bwMode="auto">
            <a:xfrm>
              <a:off x="914400" y="1295400"/>
              <a:ext cx="1866900" cy="1755775"/>
            </a:xfrm>
            <a:prstGeom prst="rect">
              <a:avLst/>
            </a:prstGeom>
            <a:noFill/>
          </p:spPr>
        </p:pic>
        <p:pic>
          <p:nvPicPr>
            <p:cNvPr id="6" name="Picture 2" descr="C:\Users\cuff\AppData\Local\Microsoft\Windows\Temporary Internet Files\Content.IE5\4PR6YLH8\MC900360682[1].wmf"/>
            <p:cNvPicPr>
              <a:picLocks noChangeAspect="1" noChangeArrowheads="1"/>
            </p:cNvPicPr>
            <p:nvPr/>
          </p:nvPicPr>
          <p:blipFill>
            <a:blip r:embed="rId3" cstate="print"/>
            <a:srcRect/>
            <a:stretch>
              <a:fillRect/>
            </a:stretch>
          </p:blipFill>
          <p:spPr bwMode="auto">
            <a:xfrm>
              <a:off x="6515100" y="2054225"/>
              <a:ext cx="1866900" cy="1755775"/>
            </a:xfrm>
            <a:prstGeom prst="rect">
              <a:avLst/>
            </a:prstGeom>
            <a:noFill/>
          </p:spPr>
        </p:pic>
        <p:sp>
          <p:nvSpPr>
            <p:cNvPr id="9" name="Freeform 8"/>
            <p:cNvSpPr/>
            <p:nvPr/>
          </p:nvSpPr>
          <p:spPr>
            <a:xfrm>
              <a:off x="2225615" y="1570008"/>
              <a:ext cx="1984076" cy="488829"/>
            </a:xfrm>
            <a:custGeom>
              <a:avLst/>
              <a:gdLst>
                <a:gd name="connsiteX0" fmla="*/ 0 w 1984076"/>
                <a:gd name="connsiteY0" fmla="*/ 0 h 488829"/>
                <a:gd name="connsiteX1" fmla="*/ 862642 w 1984076"/>
                <a:gd name="connsiteY1" fmla="*/ 379562 h 488829"/>
                <a:gd name="connsiteX2" fmla="*/ 1984076 w 1984076"/>
                <a:gd name="connsiteY2" fmla="*/ 414067 h 488829"/>
              </a:gdLst>
              <a:ahLst/>
              <a:cxnLst>
                <a:cxn ang="0">
                  <a:pos x="connsiteX0" y="connsiteY0"/>
                </a:cxn>
                <a:cxn ang="0">
                  <a:pos x="connsiteX1" y="connsiteY1"/>
                </a:cxn>
                <a:cxn ang="0">
                  <a:pos x="connsiteX2" y="connsiteY2"/>
                </a:cxn>
              </a:cxnLst>
              <a:rect l="l" t="t" r="r" b="b"/>
              <a:pathLst>
                <a:path w="1984076" h="488829">
                  <a:moveTo>
                    <a:pt x="0" y="0"/>
                  </a:moveTo>
                  <a:cubicBezTo>
                    <a:pt x="265981" y="155275"/>
                    <a:pt x="531963" y="310551"/>
                    <a:pt x="862642" y="379562"/>
                  </a:cubicBezTo>
                  <a:cubicBezTo>
                    <a:pt x="1193321" y="448573"/>
                    <a:pt x="1509623" y="488829"/>
                    <a:pt x="1984076" y="414067"/>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Freeform 9"/>
            <p:cNvSpPr/>
            <p:nvPr/>
          </p:nvSpPr>
          <p:spPr>
            <a:xfrm>
              <a:off x="2156604" y="1932317"/>
              <a:ext cx="2173856" cy="385314"/>
            </a:xfrm>
            <a:custGeom>
              <a:avLst/>
              <a:gdLst>
                <a:gd name="connsiteX0" fmla="*/ 0 w 2173856"/>
                <a:gd name="connsiteY0" fmla="*/ 0 h 385314"/>
                <a:gd name="connsiteX1" fmla="*/ 1173192 w 2173856"/>
                <a:gd name="connsiteY1" fmla="*/ 345057 h 385314"/>
                <a:gd name="connsiteX2" fmla="*/ 2173856 w 2173856"/>
                <a:gd name="connsiteY2" fmla="*/ 241540 h 385314"/>
              </a:gdLst>
              <a:ahLst/>
              <a:cxnLst>
                <a:cxn ang="0">
                  <a:pos x="connsiteX0" y="connsiteY0"/>
                </a:cxn>
                <a:cxn ang="0">
                  <a:pos x="connsiteX1" y="connsiteY1"/>
                </a:cxn>
                <a:cxn ang="0">
                  <a:pos x="connsiteX2" y="connsiteY2"/>
                </a:cxn>
              </a:cxnLst>
              <a:rect l="l" t="t" r="r" b="b"/>
              <a:pathLst>
                <a:path w="2173856" h="385314">
                  <a:moveTo>
                    <a:pt x="0" y="0"/>
                  </a:moveTo>
                  <a:cubicBezTo>
                    <a:pt x="405441" y="152400"/>
                    <a:pt x="810883" y="304800"/>
                    <a:pt x="1173192" y="345057"/>
                  </a:cubicBezTo>
                  <a:cubicBezTo>
                    <a:pt x="1535501" y="385314"/>
                    <a:pt x="1854678" y="313427"/>
                    <a:pt x="2173856" y="24154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Freeform 10"/>
            <p:cNvSpPr/>
            <p:nvPr/>
          </p:nvSpPr>
          <p:spPr>
            <a:xfrm>
              <a:off x="1897811" y="2162355"/>
              <a:ext cx="2380891" cy="391063"/>
            </a:xfrm>
            <a:custGeom>
              <a:avLst/>
              <a:gdLst>
                <a:gd name="connsiteX0" fmla="*/ 138023 w 2380891"/>
                <a:gd name="connsiteY0" fmla="*/ 63260 h 391063"/>
                <a:gd name="connsiteX1" fmla="*/ 189781 w 2380891"/>
                <a:gd name="connsiteY1" fmla="*/ 46007 h 391063"/>
                <a:gd name="connsiteX2" fmla="*/ 1276710 w 2380891"/>
                <a:gd name="connsiteY2" fmla="*/ 339305 h 391063"/>
                <a:gd name="connsiteX3" fmla="*/ 2380891 w 2380891"/>
                <a:gd name="connsiteY3" fmla="*/ 356558 h 391063"/>
              </a:gdLst>
              <a:ahLst/>
              <a:cxnLst>
                <a:cxn ang="0">
                  <a:pos x="connsiteX0" y="connsiteY0"/>
                </a:cxn>
                <a:cxn ang="0">
                  <a:pos x="connsiteX1" y="connsiteY1"/>
                </a:cxn>
                <a:cxn ang="0">
                  <a:pos x="connsiteX2" y="connsiteY2"/>
                </a:cxn>
                <a:cxn ang="0">
                  <a:pos x="connsiteX3" y="connsiteY3"/>
                </a:cxn>
              </a:cxnLst>
              <a:rect l="l" t="t" r="r" b="b"/>
              <a:pathLst>
                <a:path w="2380891" h="391063">
                  <a:moveTo>
                    <a:pt x="138023" y="63260"/>
                  </a:moveTo>
                  <a:cubicBezTo>
                    <a:pt x="69011" y="31630"/>
                    <a:pt x="0" y="0"/>
                    <a:pt x="189781" y="46007"/>
                  </a:cubicBezTo>
                  <a:cubicBezTo>
                    <a:pt x="379562" y="92015"/>
                    <a:pt x="911525" y="287547"/>
                    <a:pt x="1276710" y="339305"/>
                  </a:cubicBezTo>
                  <a:cubicBezTo>
                    <a:pt x="1641895" y="391063"/>
                    <a:pt x="2199736" y="365184"/>
                    <a:pt x="2380891" y="356558"/>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Freeform 11"/>
            <p:cNvSpPr/>
            <p:nvPr/>
          </p:nvSpPr>
          <p:spPr>
            <a:xfrm>
              <a:off x="4905555" y="2057400"/>
              <a:ext cx="1984076" cy="488829"/>
            </a:xfrm>
            <a:custGeom>
              <a:avLst/>
              <a:gdLst>
                <a:gd name="connsiteX0" fmla="*/ 0 w 1984076"/>
                <a:gd name="connsiteY0" fmla="*/ 0 h 488829"/>
                <a:gd name="connsiteX1" fmla="*/ 862642 w 1984076"/>
                <a:gd name="connsiteY1" fmla="*/ 379562 h 488829"/>
                <a:gd name="connsiteX2" fmla="*/ 1984076 w 1984076"/>
                <a:gd name="connsiteY2" fmla="*/ 414067 h 488829"/>
              </a:gdLst>
              <a:ahLst/>
              <a:cxnLst>
                <a:cxn ang="0">
                  <a:pos x="connsiteX0" y="connsiteY0"/>
                </a:cxn>
                <a:cxn ang="0">
                  <a:pos x="connsiteX1" y="connsiteY1"/>
                </a:cxn>
                <a:cxn ang="0">
                  <a:pos x="connsiteX2" y="connsiteY2"/>
                </a:cxn>
              </a:cxnLst>
              <a:rect l="l" t="t" r="r" b="b"/>
              <a:pathLst>
                <a:path w="1984076" h="488829">
                  <a:moveTo>
                    <a:pt x="0" y="0"/>
                  </a:moveTo>
                  <a:cubicBezTo>
                    <a:pt x="265981" y="155275"/>
                    <a:pt x="531963" y="310551"/>
                    <a:pt x="862642" y="379562"/>
                  </a:cubicBezTo>
                  <a:cubicBezTo>
                    <a:pt x="1193321" y="448573"/>
                    <a:pt x="1509623" y="488829"/>
                    <a:pt x="1984076" y="414067"/>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Freeform 12"/>
            <p:cNvSpPr/>
            <p:nvPr/>
          </p:nvSpPr>
          <p:spPr>
            <a:xfrm>
              <a:off x="4836544" y="2419709"/>
              <a:ext cx="2173856" cy="385314"/>
            </a:xfrm>
            <a:custGeom>
              <a:avLst/>
              <a:gdLst>
                <a:gd name="connsiteX0" fmla="*/ 0 w 2173856"/>
                <a:gd name="connsiteY0" fmla="*/ 0 h 385314"/>
                <a:gd name="connsiteX1" fmla="*/ 1173192 w 2173856"/>
                <a:gd name="connsiteY1" fmla="*/ 345057 h 385314"/>
                <a:gd name="connsiteX2" fmla="*/ 2173856 w 2173856"/>
                <a:gd name="connsiteY2" fmla="*/ 241540 h 385314"/>
              </a:gdLst>
              <a:ahLst/>
              <a:cxnLst>
                <a:cxn ang="0">
                  <a:pos x="connsiteX0" y="connsiteY0"/>
                </a:cxn>
                <a:cxn ang="0">
                  <a:pos x="connsiteX1" y="connsiteY1"/>
                </a:cxn>
                <a:cxn ang="0">
                  <a:pos x="connsiteX2" y="connsiteY2"/>
                </a:cxn>
              </a:cxnLst>
              <a:rect l="l" t="t" r="r" b="b"/>
              <a:pathLst>
                <a:path w="2173856" h="385314">
                  <a:moveTo>
                    <a:pt x="0" y="0"/>
                  </a:moveTo>
                  <a:cubicBezTo>
                    <a:pt x="405441" y="152400"/>
                    <a:pt x="810883" y="304800"/>
                    <a:pt x="1173192" y="345057"/>
                  </a:cubicBezTo>
                  <a:cubicBezTo>
                    <a:pt x="1535501" y="385314"/>
                    <a:pt x="1854678" y="313427"/>
                    <a:pt x="2173856" y="24154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Freeform 13"/>
            <p:cNvSpPr/>
            <p:nvPr/>
          </p:nvSpPr>
          <p:spPr>
            <a:xfrm>
              <a:off x="4577751" y="2649747"/>
              <a:ext cx="2380891" cy="391063"/>
            </a:xfrm>
            <a:custGeom>
              <a:avLst/>
              <a:gdLst>
                <a:gd name="connsiteX0" fmla="*/ 138023 w 2380891"/>
                <a:gd name="connsiteY0" fmla="*/ 63260 h 391063"/>
                <a:gd name="connsiteX1" fmla="*/ 189781 w 2380891"/>
                <a:gd name="connsiteY1" fmla="*/ 46007 h 391063"/>
                <a:gd name="connsiteX2" fmla="*/ 1276710 w 2380891"/>
                <a:gd name="connsiteY2" fmla="*/ 339305 h 391063"/>
                <a:gd name="connsiteX3" fmla="*/ 2380891 w 2380891"/>
                <a:gd name="connsiteY3" fmla="*/ 356558 h 391063"/>
              </a:gdLst>
              <a:ahLst/>
              <a:cxnLst>
                <a:cxn ang="0">
                  <a:pos x="connsiteX0" y="connsiteY0"/>
                </a:cxn>
                <a:cxn ang="0">
                  <a:pos x="connsiteX1" y="connsiteY1"/>
                </a:cxn>
                <a:cxn ang="0">
                  <a:pos x="connsiteX2" y="connsiteY2"/>
                </a:cxn>
                <a:cxn ang="0">
                  <a:pos x="connsiteX3" y="connsiteY3"/>
                </a:cxn>
              </a:cxnLst>
              <a:rect l="l" t="t" r="r" b="b"/>
              <a:pathLst>
                <a:path w="2380891" h="391063">
                  <a:moveTo>
                    <a:pt x="138023" y="63260"/>
                  </a:moveTo>
                  <a:cubicBezTo>
                    <a:pt x="69011" y="31630"/>
                    <a:pt x="0" y="0"/>
                    <a:pt x="189781" y="46007"/>
                  </a:cubicBezTo>
                  <a:cubicBezTo>
                    <a:pt x="379562" y="92015"/>
                    <a:pt x="911525" y="287547"/>
                    <a:pt x="1276710" y="339305"/>
                  </a:cubicBezTo>
                  <a:cubicBezTo>
                    <a:pt x="1641895" y="391063"/>
                    <a:pt x="2199736" y="365184"/>
                    <a:pt x="2380891" y="356558"/>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48" name="Group 47"/>
          <p:cNvGrpSpPr/>
          <p:nvPr/>
        </p:nvGrpSpPr>
        <p:grpSpPr>
          <a:xfrm>
            <a:off x="744235" y="4800600"/>
            <a:ext cx="7332965" cy="657046"/>
            <a:chOff x="744235" y="4800600"/>
            <a:chExt cx="7332965" cy="657046"/>
          </a:xfrm>
        </p:grpSpPr>
        <p:sp>
          <p:nvSpPr>
            <p:cNvPr id="17" name="TextBox 16"/>
            <p:cNvSpPr txBox="1"/>
            <p:nvPr/>
          </p:nvSpPr>
          <p:spPr>
            <a:xfrm>
              <a:off x="744235" y="5040868"/>
              <a:ext cx="779765" cy="369332"/>
            </a:xfrm>
            <a:prstGeom prst="rect">
              <a:avLst/>
            </a:prstGeom>
            <a:noFill/>
          </p:spPr>
          <p:txBody>
            <a:bodyPr wrap="none" rtlCol="0">
              <a:spAutoFit/>
            </a:bodyPr>
            <a:lstStyle/>
            <a:p>
              <a:r>
                <a:rPr lang="en-US" dirty="0" smtClean="0"/>
                <a:t>Digital</a:t>
              </a:r>
              <a:endParaRPr lang="en-US" dirty="0"/>
            </a:p>
          </p:txBody>
        </p:sp>
        <p:sp>
          <p:nvSpPr>
            <p:cNvPr id="21" name="Freeform 20"/>
            <p:cNvSpPr/>
            <p:nvPr/>
          </p:nvSpPr>
          <p:spPr>
            <a:xfrm>
              <a:off x="1676400" y="4876800"/>
              <a:ext cx="1219200" cy="580846"/>
            </a:xfrm>
            <a:custGeom>
              <a:avLst/>
              <a:gdLst>
                <a:gd name="connsiteX0" fmla="*/ 80514 w 1943820"/>
                <a:gd name="connsiteY0" fmla="*/ 517585 h 580846"/>
                <a:gd name="connsiteX1" fmla="*/ 201284 w 1943820"/>
                <a:gd name="connsiteY1" fmla="*/ 379562 h 580846"/>
                <a:gd name="connsiteX2" fmla="*/ 322054 w 1943820"/>
                <a:gd name="connsiteY2" fmla="*/ 276045 h 580846"/>
                <a:gd name="connsiteX3" fmla="*/ 373812 w 1943820"/>
                <a:gd name="connsiteY3" fmla="*/ 172528 h 580846"/>
                <a:gd name="connsiteX4" fmla="*/ 425571 w 1943820"/>
                <a:gd name="connsiteY4" fmla="*/ 138023 h 580846"/>
                <a:gd name="connsiteX5" fmla="*/ 477329 w 1943820"/>
                <a:gd name="connsiteY5" fmla="*/ 120770 h 580846"/>
                <a:gd name="connsiteX6" fmla="*/ 529088 w 1943820"/>
                <a:gd name="connsiteY6" fmla="*/ 172528 h 580846"/>
                <a:gd name="connsiteX7" fmla="*/ 563593 w 1943820"/>
                <a:gd name="connsiteY7" fmla="*/ 224287 h 580846"/>
                <a:gd name="connsiteX8" fmla="*/ 615352 w 1943820"/>
                <a:gd name="connsiteY8" fmla="*/ 258793 h 580846"/>
                <a:gd name="connsiteX9" fmla="*/ 649858 w 1943820"/>
                <a:gd name="connsiteY9" fmla="*/ 310551 h 580846"/>
                <a:gd name="connsiteX10" fmla="*/ 718869 w 1943820"/>
                <a:gd name="connsiteY10" fmla="*/ 345057 h 580846"/>
                <a:gd name="connsiteX11" fmla="*/ 822386 w 1943820"/>
                <a:gd name="connsiteY11" fmla="*/ 396815 h 580846"/>
                <a:gd name="connsiteX12" fmla="*/ 977661 w 1943820"/>
                <a:gd name="connsiteY12" fmla="*/ 327804 h 580846"/>
                <a:gd name="connsiteX13" fmla="*/ 1046673 w 1943820"/>
                <a:gd name="connsiteY13" fmla="*/ 224287 h 580846"/>
                <a:gd name="connsiteX14" fmla="*/ 1150190 w 1943820"/>
                <a:gd name="connsiteY14" fmla="*/ 258793 h 580846"/>
                <a:gd name="connsiteX15" fmla="*/ 1201948 w 1943820"/>
                <a:gd name="connsiteY15" fmla="*/ 276045 h 580846"/>
                <a:gd name="connsiteX16" fmla="*/ 1253707 w 1943820"/>
                <a:gd name="connsiteY16" fmla="*/ 310551 h 580846"/>
                <a:gd name="connsiteX17" fmla="*/ 1443488 w 1943820"/>
                <a:gd name="connsiteY17" fmla="*/ 258793 h 580846"/>
                <a:gd name="connsiteX18" fmla="*/ 1495246 w 1943820"/>
                <a:gd name="connsiteY18" fmla="*/ 189781 h 580846"/>
                <a:gd name="connsiteX19" fmla="*/ 1547005 w 1943820"/>
                <a:gd name="connsiteY19" fmla="*/ 172528 h 580846"/>
                <a:gd name="connsiteX20" fmla="*/ 1598763 w 1943820"/>
                <a:gd name="connsiteY20" fmla="*/ 138023 h 580846"/>
                <a:gd name="connsiteX21" fmla="*/ 1719533 w 1943820"/>
                <a:gd name="connsiteY21" fmla="*/ 0 h 580846"/>
                <a:gd name="connsiteX22" fmla="*/ 1771291 w 1943820"/>
                <a:gd name="connsiteY22" fmla="*/ 103517 h 580846"/>
                <a:gd name="connsiteX23" fmla="*/ 1823050 w 1943820"/>
                <a:gd name="connsiteY23" fmla="*/ 138023 h 580846"/>
                <a:gd name="connsiteX24" fmla="*/ 1892061 w 1943820"/>
                <a:gd name="connsiteY24" fmla="*/ 241540 h 580846"/>
                <a:gd name="connsiteX25" fmla="*/ 1943820 w 1943820"/>
                <a:gd name="connsiteY25" fmla="*/ 396815 h 580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943820" h="580846">
                  <a:moveTo>
                    <a:pt x="80514" y="517585"/>
                  </a:moveTo>
                  <a:cubicBezTo>
                    <a:pt x="227165" y="419818"/>
                    <a:pt x="0" y="580846"/>
                    <a:pt x="201284" y="379562"/>
                  </a:cubicBezTo>
                  <a:cubicBezTo>
                    <a:pt x="284957" y="295889"/>
                    <a:pt x="243227" y="328597"/>
                    <a:pt x="322054" y="276045"/>
                  </a:cubicBezTo>
                  <a:cubicBezTo>
                    <a:pt x="336086" y="233951"/>
                    <a:pt x="340369" y="205971"/>
                    <a:pt x="373812" y="172528"/>
                  </a:cubicBezTo>
                  <a:cubicBezTo>
                    <a:pt x="388474" y="157866"/>
                    <a:pt x="407025" y="147296"/>
                    <a:pt x="425571" y="138023"/>
                  </a:cubicBezTo>
                  <a:cubicBezTo>
                    <a:pt x="441837" y="129890"/>
                    <a:pt x="460076" y="126521"/>
                    <a:pt x="477329" y="120770"/>
                  </a:cubicBezTo>
                  <a:cubicBezTo>
                    <a:pt x="494582" y="138023"/>
                    <a:pt x="513468" y="153784"/>
                    <a:pt x="529088" y="172528"/>
                  </a:cubicBezTo>
                  <a:cubicBezTo>
                    <a:pt x="542362" y="188457"/>
                    <a:pt x="548931" y="209625"/>
                    <a:pt x="563593" y="224287"/>
                  </a:cubicBezTo>
                  <a:cubicBezTo>
                    <a:pt x="578255" y="238949"/>
                    <a:pt x="598099" y="247291"/>
                    <a:pt x="615352" y="258793"/>
                  </a:cubicBezTo>
                  <a:cubicBezTo>
                    <a:pt x="626854" y="276046"/>
                    <a:pt x="633929" y="297277"/>
                    <a:pt x="649858" y="310551"/>
                  </a:cubicBezTo>
                  <a:cubicBezTo>
                    <a:pt x="669616" y="327016"/>
                    <a:pt x="696539" y="332297"/>
                    <a:pt x="718869" y="345057"/>
                  </a:cubicBezTo>
                  <a:cubicBezTo>
                    <a:pt x="812513" y="398568"/>
                    <a:pt x="727491" y="365183"/>
                    <a:pt x="822386" y="396815"/>
                  </a:cubicBezTo>
                  <a:cubicBezTo>
                    <a:pt x="870884" y="380649"/>
                    <a:pt x="942432" y="359510"/>
                    <a:pt x="977661" y="327804"/>
                  </a:cubicBezTo>
                  <a:cubicBezTo>
                    <a:pt x="1008486" y="300062"/>
                    <a:pt x="1046673" y="224287"/>
                    <a:pt x="1046673" y="224287"/>
                  </a:cubicBezTo>
                  <a:lnTo>
                    <a:pt x="1150190" y="258793"/>
                  </a:lnTo>
                  <a:lnTo>
                    <a:pt x="1201948" y="276045"/>
                  </a:lnTo>
                  <a:cubicBezTo>
                    <a:pt x="1219201" y="287547"/>
                    <a:pt x="1233074" y="308488"/>
                    <a:pt x="1253707" y="310551"/>
                  </a:cubicBezTo>
                  <a:cubicBezTo>
                    <a:pt x="1340746" y="319255"/>
                    <a:pt x="1375540" y="292766"/>
                    <a:pt x="1443488" y="258793"/>
                  </a:cubicBezTo>
                  <a:cubicBezTo>
                    <a:pt x="1460741" y="235789"/>
                    <a:pt x="1473156" y="208189"/>
                    <a:pt x="1495246" y="189781"/>
                  </a:cubicBezTo>
                  <a:cubicBezTo>
                    <a:pt x="1509217" y="178138"/>
                    <a:pt x="1530739" y="180661"/>
                    <a:pt x="1547005" y="172528"/>
                  </a:cubicBezTo>
                  <a:cubicBezTo>
                    <a:pt x="1565551" y="163255"/>
                    <a:pt x="1581510" y="149525"/>
                    <a:pt x="1598763" y="138023"/>
                  </a:cubicBezTo>
                  <a:cubicBezTo>
                    <a:pt x="1679276" y="17253"/>
                    <a:pt x="1633268" y="57510"/>
                    <a:pt x="1719533" y="0"/>
                  </a:cubicBezTo>
                  <a:cubicBezTo>
                    <a:pt x="1733565" y="42096"/>
                    <a:pt x="1737847" y="70073"/>
                    <a:pt x="1771291" y="103517"/>
                  </a:cubicBezTo>
                  <a:cubicBezTo>
                    <a:pt x="1785953" y="118179"/>
                    <a:pt x="1805797" y="126521"/>
                    <a:pt x="1823050" y="138023"/>
                  </a:cubicBezTo>
                  <a:cubicBezTo>
                    <a:pt x="1846054" y="172529"/>
                    <a:pt x="1882003" y="201308"/>
                    <a:pt x="1892061" y="241540"/>
                  </a:cubicBezTo>
                  <a:cubicBezTo>
                    <a:pt x="1928540" y="387452"/>
                    <a:pt x="1893034" y="346029"/>
                    <a:pt x="1943820" y="396815"/>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Freeform 28"/>
            <p:cNvSpPr/>
            <p:nvPr/>
          </p:nvSpPr>
          <p:spPr>
            <a:xfrm>
              <a:off x="4343400" y="4876800"/>
              <a:ext cx="1219200" cy="580846"/>
            </a:xfrm>
            <a:custGeom>
              <a:avLst/>
              <a:gdLst>
                <a:gd name="connsiteX0" fmla="*/ 80514 w 1943820"/>
                <a:gd name="connsiteY0" fmla="*/ 517585 h 580846"/>
                <a:gd name="connsiteX1" fmla="*/ 201284 w 1943820"/>
                <a:gd name="connsiteY1" fmla="*/ 379562 h 580846"/>
                <a:gd name="connsiteX2" fmla="*/ 322054 w 1943820"/>
                <a:gd name="connsiteY2" fmla="*/ 276045 h 580846"/>
                <a:gd name="connsiteX3" fmla="*/ 373812 w 1943820"/>
                <a:gd name="connsiteY3" fmla="*/ 172528 h 580846"/>
                <a:gd name="connsiteX4" fmla="*/ 425571 w 1943820"/>
                <a:gd name="connsiteY4" fmla="*/ 138023 h 580846"/>
                <a:gd name="connsiteX5" fmla="*/ 477329 w 1943820"/>
                <a:gd name="connsiteY5" fmla="*/ 120770 h 580846"/>
                <a:gd name="connsiteX6" fmla="*/ 529088 w 1943820"/>
                <a:gd name="connsiteY6" fmla="*/ 172528 h 580846"/>
                <a:gd name="connsiteX7" fmla="*/ 563593 w 1943820"/>
                <a:gd name="connsiteY7" fmla="*/ 224287 h 580846"/>
                <a:gd name="connsiteX8" fmla="*/ 615352 w 1943820"/>
                <a:gd name="connsiteY8" fmla="*/ 258793 h 580846"/>
                <a:gd name="connsiteX9" fmla="*/ 649858 w 1943820"/>
                <a:gd name="connsiteY9" fmla="*/ 310551 h 580846"/>
                <a:gd name="connsiteX10" fmla="*/ 718869 w 1943820"/>
                <a:gd name="connsiteY10" fmla="*/ 345057 h 580846"/>
                <a:gd name="connsiteX11" fmla="*/ 822386 w 1943820"/>
                <a:gd name="connsiteY11" fmla="*/ 396815 h 580846"/>
                <a:gd name="connsiteX12" fmla="*/ 977661 w 1943820"/>
                <a:gd name="connsiteY12" fmla="*/ 327804 h 580846"/>
                <a:gd name="connsiteX13" fmla="*/ 1046673 w 1943820"/>
                <a:gd name="connsiteY13" fmla="*/ 224287 h 580846"/>
                <a:gd name="connsiteX14" fmla="*/ 1150190 w 1943820"/>
                <a:gd name="connsiteY14" fmla="*/ 258793 h 580846"/>
                <a:gd name="connsiteX15" fmla="*/ 1201948 w 1943820"/>
                <a:gd name="connsiteY15" fmla="*/ 276045 h 580846"/>
                <a:gd name="connsiteX16" fmla="*/ 1253707 w 1943820"/>
                <a:gd name="connsiteY16" fmla="*/ 310551 h 580846"/>
                <a:gd name="connsiteX17" fmla="*/ 1443488 w 1943820"/>
                <a:gd name="connsiteY17" fmla="*/ 258793 h 580846"/>
                <a:gd name="connsiteX18" fmla="*/ 1495246 w 1943820"/>
                <a:gd name="connsiteY18" fmla="*/ 189781 h 580846"/>
                <a:gd name="connsiteX19" fmla="*/ 1547005 w 1943820"/>
                <a:gd name="connsiteY19" fmla="*/ 172528 h 580846"/>
                <a:gd name="connsiteX20" fmla="*/ 1598763 w 1943820"/>
                <a:gd name="connsiteY20" fmla="*/ 138023 h 580846"/>
                <a:gd name="connsiteX21" fmla="*/ 1719533 w 1943820"/>
                <a:gd name="connsiteY21" fmla="*/ 0 h 580846"/>
                <a:gd name="connsiteX22" fmla="*/ 1771291 w 1943820"/>
                <a:gd name="connsiteY22" fmla="*/ 103517 h 580846"/>
                <a:gd name="connsiteX23" fmla="*/ 1823050 w 1943820"/>
                <a:gd name="connsiteY23" fmla="*/ 138023 h 580846"/>
                <a:gd name="connsiteX24" fmla="*/ 1892061 w 1943820"/>
                <a:gd name="connsiteY24" fmla="*/ 241540 h 580846"/>
                <a:gd name="connsiteX25" fmla="*/ 1943820 w 1943820"/>
                <a:gd name="connsiteY25" fmla="*/ 396815 h 580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943820" h="580846">
                  <a:moveTo>
                    <a:pt x="80514" y="517585"/>
                  </a:moveTo>
                  <a:cubicBezTo>
                    <a:pt x="227165" y="419818"/>
                    <a:pt x="0" y="580846"/>
                    <a:pt x="201284" y="379562"/>
                  </a:cubicBezTo>
                  <a:cubicBezTo>
                    <a:pt x="284957" y="295889"/>
                    <a:pt x="243227" y="328597"/>
                    <a:pt x="322054" y="276045"/>
                  </a:cubicBezTo>
                  <a:cubicBezTo>
                    <a:pt x="336086" y="233951"/>
                    <a:pt x="340369" y="205971"/>
                    <a:pt x="373812" y="172528"/>
                  </a:cubicBezTo>
                  <a:cubicBezTo>
                    <a:pt x="388474" y="157866"/>
                    <a:pt x="407025" y="147296"/>
                    <a:pt x="425571" y="138023"/>
                  </a:cubicBezTo>
                  <a:cubicBezTo>
                    <a:pt x="441837" y="129890"/>
                    <a:pt x="460076" y="126521"/>
                    <a:pt x="477329" y="120770"/>
                  </a:cubicBezTo>
                  <a:cubicBezTo>
                    <a:pt x="494582" y="138023"/>
                    <a:pt x="513468" y="153784"/>
                    <a:pt x="529088" y="172528"/>
                  </a:cubicBezTo>
                  <a:cubicBezTo>
                    <a:pt x="542362" y="188457"/>
                    <a:pt x="548931" y="209625"/>
                    <a:pt x="563593" y="224287"/>
                  </a:cubicBezTo>
                  <a:cubicBezTo>
                    <a:pt x="578255" y="238949"/>
                    <a:pt x="598099" y="247291"/>
                    <a:pt x="615352" y="258793"/>
                  </a:cubicBezTo>
                  <a:cubicBezTo>
                    <a:pt x="626854" y="276046"/>
                    <a:pt x="633929" y="297277"/>
                    <a:pt x="649858" y="310551"/>
                  </a:cubicBezTo>
                  <a:cubicBezTo>
                    <a:pt x="669616" y="327016"/>
                    <a:pt x="696539" y="332297"/>
                    <a:pt x="718869" y="345057"/>
                  </a:cubicBezTo>
                  <a:cubicBezTo>
                    <a:pt x="812513" y="398568"/>
                    <a:pt x="727491" y="365183"/>
                    <a:pt x="822386" y="396815"/>
                  </a:cubicBezTo>
                  <a:cubicBezTo>
                    <a:pt x="870884" y="380649"/>
                    <a:pt x="942432" y="359510"/>
                    <a:pt x="977661" y="327804"/>
                  </a:cubicBezTo>
                  <a:cubicBezTo>
                    <a:pt x="1008486" y="300062"/>
                    <a:pt x="1046673" y="224287"/>
                    <a:pt x="1046673" y="224287"/>
                  </a:cubicBezTo>
                  <a:lnTo>
                    <a:pt x="1150190" y="258793"/>
                  </a:lnTo>
                  <a:lnTo>
                    <a:pt x="1201948" y="276045"/>
                  </a:lnTo>
                  <a:cubicBezTo>
                    <a:pt x="1219201" y="287547"/>
                    <a:pt x="1233074" y="308488"/>
                    <a:pt x="1253707" y="310551"/>
                  </a:cubicBezTo>
                  <a:cubicBezTo>
                    <a:pt x="1340746" y="319255"/>
                    <a:pt x="1375540" y="292766"/>
                    <a:pt x="1443488" y="258793"/>
                  </a:cubicBezTo>
                  <a:cubicBezTo>
                    <a:pt x="1460741" y="235789"/>
                    <a:pt x="1473156" y="208189"/>
                    <a:pt x="1495246" y="189781"/>
                  </a:cubicBezTo>
                  <a:cubicBezTo>
                    <a:pt x="1509217" y="178138"/>
                    <a:pt x="1530739" y="180661"/>
                    <a:pt x="1547005" y="172528"/>
                  </a:cubicBezTo>
                  <a:cubicBezTo>
                    <a:pt x="1565551" y="163255"/>
                    <a:pt x="1581510" y="149525"/>
                    <a:pt x="1598763" y="138023"/>
                  </a:cubicBezTo>
                  <a:cubicBezTo>
                    <a:pt x="1679276" y="17253"/>
                    <a:pt x="1633268" y="57510"/>
                    <a:pt x="1719533" y="0"/>
                  </a:cubicBezTo>
                  <a:cubicBezTo>
                    <a:pt x="1733565" y="42096"/>
                    <a:pt x="1737847" y="70073"/>
                    <a:pt x="1771291" y="103517"/>
                  </a:cubicBezTo>
                  <a:cubicBezTo>
                    <a:pt x="1785953" y="118179"/>
                    <a:pt x="1805797" y="126521"/>
                    <a:pt x="1823050" y="138023"/>
                  </a:cubicBezTo>
                  <a:cubicBezTo>
                    <a:pt x="1846054" y="172529"/>
                    <a:pt x="1882003" y="201308"/>
                    <a:pt x="1892061" y="241540"/>
                  </a:cubicBezTo>
                  <a:cubicBezTo>
                    <a:pt x="1928540" y="387452"/>
                    <a:pt x="1893034" y="346029"/>
                    <a:pt x="1943820" y="396815"/>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Freeform 29"/>
            <p:cNvSpPr/>
            <p:nvPr/>
          </p:nvSpPr>
          <p:spPr>
            <a:xfrm>
              <a:off x="6858000" y="4800600"/>
              <a:ext cx="1219200" cy="580846"/>
            </a:xfrm>
            <a:custGeom>
              <a:avLst/>
              <a:gdLst>
                <a:gd name="connsiteX0" fmla="*/ 80514 w 1943820"/>
                <a:gd name="connsiteY0" fmla="*/ 517585 h 580846"/>
                <a:gd name="connsiteX1" fmla="*/ 201284 w 1943820"/>
                <a:gd name="connsiteY1" fmla="*/ 379562 h 580846"/>
                <a:gd name="connsiteX2" fmla="*/ 322054 w 1943820"/>
                <a:gd name="connsiteY2" fmla="*/ 276045 h 580846"/>
                <a:gd name="connsiteX3" fmla="*/ 373812 w 1943820"/>
                <a:gd name="connsiteY3" fmla="*/ 172528 h 580846"/>
                <a:gd name="connsiteX4" fmla="*/ 425571 w 1943820"/>
                <a:gd name="connsiteY4" fmla="*/ 138023 h 580846"/>
                <a:gd name="connsiteX5" fmla="*/ 477329 w 1943820"/>
                <a:gd name="connsiteY5" fmla="*/ 120770 h 580846"/>
                <a:gd name="connsiteX6" fmla="*/ 529088 w 1943820"/>
                <a:gd name="connsiteY6" fmla="*/ 172528 h 580846"/>
                <a:gd name="connsiteX7" fmla="*/ 563593 w 1943820"/>
                <a:gd name="connsiteY7" fmla="*/ 224287 h 580846"/>
                <a:gd name="connsiteX8" fmla="*/ 615352 w 1943820"/>
                <a:gd name="connsiteY8" fmla="*/ 258793 h 580846"/>
                <a:gd name="connsiteX9" fmla="*/ 649858 w 1943820"/>
                <a:gd name="connsiteY9" fmla="*/ 310551 h 580846"/>
                <a:gd name="connsiteX10" fmla="*/ 718869 w 1943820"/>
                <a:gd name="connsiteY10" fmla="*/ 345057 h 580846"/>
                <a:gd name="connsiteX11" fmla="*/ 822386 w 1943820"/>
                <a:gd name="connsiteY11" fmla="*/ 396815 h 580846"/>
                <a:gd name="connsiteX12" fmla="*/ 977661 w 1943820"/>
                <a:gd name="connsiteY12" fmla="*/ 327804 h 580846"/>
                <a:gd name="connsiteX13" fmla="*/ 1046673 w 1943820"/>
                <a:gd name="connsiteY13" fmla="*/ 224287 h 580846"/>
                <a:gd name="connsiteX14" fmla="*/ 1150190 w 1943820"/>
                <a:gd name="connsiteY14" fmla="*/ 258793 h 580846"/>
                <a:gd name="connsiteX15" fmla="*/ 1201948 w 1943820"/>
                <a:gd name="connsiteY15" fmla="*/ 276045 h 580846"/>
                <a:gd name="connsiteX16" fmla="*/ 1253707 w 1943820"/>
                <a:gd name="connsiteY16" fmla="*/ 310551 h 580846"/>
                <a:gd name="connsiteX17" fmla="*/ 1443488 w 1943820"/>
                <a:gd name="connsiteY17" fmla="*/ 258793 h 580846"/>
                <a:gd name="connsiteX18" fmla="*/ 1495246 w 1943820"/>
                <a:gd name="connsiteY18" fmla="*/ 189781 h 580846"/>
                <a:gd name="connsiteX19" fmla="*/ 1547005 w 1943820"/>
                <a:gd name="connsiteY19" fmla="*/ 172528 h 580846"/>
                <a:gd name="connsiteX20" fmla="*/ 1598763 w 1943820"/>
                <a:gd name="connsiteY20" fmla="*/ 138023 h 580846"/>
                <a:gd name="connsiteX21" fmla="*/ 1719533 w 1943820"/>
                <a:gd name="connsiteY21" fmla="*/ 0 h 580846"/>
                <a:gd name="connsiteX22" fmla="*/ 1771291 w 1943820"/>
                <a:gd name="connsiteY22" fmla="*/ 103517 h 580846"/>
                <a:gd name="connsiteX23" fmla="*/ 1823050 w 1943820"/>
                <a:gd name="connsiteY23" fmla="*/ 138023 h 580846"/>
                <a:gd name="connsiteX24" fmla="*/ 1892061 w 1943820"/>
                <a:gd name="connsiteY24" fmla="*/ 241540 h 580846"/>
                <a:gd name="connsiteX25" fmla="*/ 1943820 w 1943820"/>
                <a:gd name="connsiteY25" fmla="*/ 396815 h 580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943820" h="580846">
                  <a:moveTo>
                    <a:pt x="80514" y="517585"/>
                  </a:moveTo>
                  <a:cubicBezTo>
                    <a:pt x="227165" y="419818"/>
                    <a:pt x="0" y="580846"/>
                    <a:pt x="201284" y="379562"/>
                  </a:cubicBezTo>
                  <a:cubicBezTo>
                    <a:pt x="284957" y="295889"/>
                    <a:pt x="243227" y="328597"/>
                    <a:pt x="322054" y="276045"/>
                  </a:cubicBezTo>
                  <a:cubicBezTo>
                    <a:pt x="336086" y="233951"/>
                    <a:pt x="340369" y="205971"/>
                    <a:pt x="373812" y="172528"/>
                  </a:cubicBezTo>
                  <a:cubicBezTo>
                    <a:pt x="388474" y="157866"/>
                    <a:pt x="407025" y="147296"/>
                    <a:pt x="425571" y="138023"/>
                  </a:cubicBezTo>
                  <a:cubicBezTo>
                    <a:pt x="441837" y="129890"/>
                    <a:pt x="460076" y="126521"/>
                    <a:pt x="477329" y="120770"/>
                  </a:cubicBezTo>
                  <a:cubicBezTo>
                    <a:pt x="494582" y="138023"/>
                    <a:pt x="513468" y="153784"/>
                    <a:pt x="529088" y="172528"/>
                  </a:cubicBezTo>
                  <a:cubicBezTo>
                    <a:pt x="542362" y="188457"/>
                    <a:pt x="548931" y="209625"/>
                    <a:pt x="563593" y="224287"/>
                  </a:cubicBezTo>
                  <a:cubicBezTo>
                    <a:pt x="578255" y="238949"/>
                    <a:pt x="598099" y="247291"/>
                    <a:pt x="615352" y="258793"/>
                  </a:cubicBezTo>
                  <a:cubicBezTo>
                    <a:pt x="626854" y="276046"/>
                    <a:pt x="633929" y="297277"/>
                    <a:pt x="649858" y="310551"/>
                  </a:cubicBezTo>
                  <a:cubicBezTo>
                    <a:pt x="669616" y="327016"/>
                    <a:pt x="696539" y="332297"/>
                    <a:pt x="718869" y="345057"/>
                  </a:cubicBezTo>
                  <a:cubicBezTo>
                    <a:pt x="812513" y="398568"/>
                    <a:pt x="727491" y="365183"/>
                    <a:pt x="822386" y="396815"/>
                  </a:cubicBezTo>
                  <a:cubicBezTo>
                    <a:pt x="870884" y="380649"/>
                    <a:pt x="942432" y="359510"/>
                    <a:pt x="977661" y="327804"/>
                  </a:cubicBezTo>
                  <a:cubicBezTo>
                    <a:pt x="1008486" y="300062"/>
                    <a:pt x="1046673" y="224287"/>
                    <a:pt x="1046673" y="224287"/>
                  </a:cubicBezTo>
                  <a:lnTo>
                    <a:pt x="1150190" y="258793"/>
                  </a:lnTo>
                  <a:lnTo>
                    <a:pt x="1201948" y="276045"/>
                  </a:lnTo>
                  <a:cubicBezTo>
                    <a:pt x="1219201" y="287547"/>
                    <a:pt x="1233074" y="308488"/>
                    <a:pt x="1253707" y="310551"/>
                  </a:cubicBezTo>
                  <a:cubicBezTo>
                    <a:pt x="1340746" y="319255"/>
                    <a:pt x="1375540" y="292766"/>
                    <a:pt x="1443488" y="258793"/>
                  </a:cubicBezTo>
                  <a:cubicBezTo>
                    <a:pt x="1460741" y="235789"/>
                    <a:pt x="1473156" y="208189"/>
                    <a:pt x="1495246" y="189781"/>
                  </a:cubicBezTo>
                  <a:cubicBezTo>
                    <a:pt x="1509217" y="178138"/>
                    <a:pt x="1530739" y="180661"/>
                    <a:pt x="1547005" y="172528"/>
                  </a:cubicBezTo>
                  <a:cubicBezTo>
                    <a:pt x="1565551" y="163255"/>
                    <a:pt x="1581510" y="149525"/>
                    <a:pt x="1598763" y="138023"/>
                  </a:cubicBezTo>
                  <a:cubicBezTo>
                    <a:pt x="1679276" y="17253"/>
                    <a:pt x="1633268" y="57510"/>
                    <a:pt x="1719533" y="0"/>
                  </a:cubicBezTo>
                  <a:cubicBezTo>
                    <a:pt x="1733565" y="42096"/>
                    <a:pt x="1737847" y="70073"/>
                    <a:pt x="1771291" y="103517"/>
                  </a:cubicBezTo>
                  <a:cubicBezTo>
                    <a:pt x="1785953" y="118179"/>
                    <a:pt x="1805797" y="126521"/>
                    <a:pt x="1823050" y="138023"/>
                  </a:cubicBezTo>
                  <a:cubicBezTo>
                    <a:pt x="1846054" y="172529"/>
                    <a:pt x="1882003" y="201308"/>
                    <a:pt x="1892061" y="241540"/>
                  </a:cubicBezTo>
                  <a:cubicBezTo>
                    <a:pt x="1928540" y="387452"/>
                    <a:pt x="1893034" y="346029"/>
                    <a:pt x="1943820" y="396815"/>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49" name="Group 48"/>
          <p:cNvGrpSpPr/>
          <p:nvPr/>
        </p:nvGrpSpPr>
        <p:grpSpPr>
          <a:xfrm>
            <a:off x="714163" y="5867400"/>
            <a:ext cx="7320586" cy="609600"/>
            <a:chOff x="714163" y="5867400"/>
            <a:chExt cx="7320586" cy="609600"/>
          </a:xfrm>
        </p:grpSpPr>
        <p:sp>
          <p:nvSpPr>
            <p:cNvPr id="20" name="TextBox 19"/>
            <p:cNvSpPr txBox="1"/>
            <p:nvPr/>
          </p:nvSpPr>
          <p:spPr>
            <a:xfrm>
              <a:off x="714163" y="5943600"/>
              <a:ext cx="809837" cy="369332"/>
            </a:xfrm>
            <a:prstGeom prst="rect">
              <a:avLst/>
            </a:prstGeom>
            <a:noFill/>
          </p:spPr>
          <p:txBody>
            <a:bodyPr wrap="none" rtlCol="0">
              <a:spAutoFit/>
            </a:bodyPr>
            <a:lstStyle/>
            <a:p>
              <a:r>
                <a:rPr lang="en-US" dirty="0" smtClean="0"/>
                <a:t>Hybrid</a:t>
              </a:r>
              <a:endParaRPr lang="en-US" dirty="0"/>
            </a:p>
          </p:txBody>
        </p:sp>
        <p:sp>
          <p:nvSpPr>
            <p:cNvPr id="34" name="Freeform 33"/>
            <p:cNvSpPr/>
            <p:nvPr/>
          </p:nvSpPr>
          <p:spPr>
            <a:xfrm>
              <a:off x="1719263" y="5965083"/>
              <a:ext cx="1176749" cy="511917"/>
            </a:xfrm>
            <a:custGeom>
              <a:avLst/>
              <a:gdLst>
                <a:gd name="connsiteX0" fmla="*/ 0 w 1176749"/>
                <a:gd name="connsiteY0" fmla="*/ 511917 h 511917"/>
                <a:gd name="connsiteX1" fmla="*/ 7143 w 1176749"/>
                <a:gd name="connsiteY1" fmla="*/ 507155 h 511917"/>
                <a:gd name="connsiteX2" fmla="*/ 11906 w 1176749"/>
                <a:gd name="connsiteY2" fmla="*/ 500011 h 511917"/>
                <a:gd name="connsiteX3" fmla="*/ 21431 w 1176749"/>
                <a:gd name="connsiteY3" fmla="*/ 497630 h 511917"/>
                <a:gd name="connsiteX4" fmla="*/ 26193 w 1176749"/>
                <a:gd name="connsiteY4" fmla="*/ 490486 h 511917"/>
                <a:gd name="connsiteX5" fmla="*/ 30956 w 1176749"/>
                <a:gd name="connsiteY5" fmla="*/ 476198 h 511917"/>
                <a:gd name="connsiteX6" fmla="*/ 38100 w 1176749"/>
                <a:gd name="connsiteY6" fmla="*/ 469055 h 511917"/>
                <a:gd name="connsiteX7" fmla="*/ 45243 w 1176749"/>
                <a:gd name="connsiteY7" fmla="*/ 447623 h 511917"/>
                <a:gd name="connsiteX8" fmla="*/ 47625 w 1176749"/>
                <a:gd name="connsiteY8" fmla="*/ 440480 h 511917"/>
                <a:gd name="connsiteX9" fmla="*/ 52387 w 1176749"/>
                <a:gd name="connsiteY9" fmla="*/ 414286 h 511917"/>
                <a:gd name="connsiteX10" fmla="*/ 57150 w 1176749"/>
                <a:gd name="connsiteY10" fmla="*/ 404761 h 511917"/>
                <a:gd name="connsiteX11" fmla="*/ 64293 w 1176749"/>
                <a:gd name="connsiteY11" fmla="*/ 383330 h 511917"/>
                <a:gd name="connsiteX12" fmla="*/ 73818 w 1176749"/>
                <a:gd name="connsiteY12" fmla="*/ 369042 h 511917"/>
                <a:gd name="connsiteX13" fmla="*/ 83343 w 1176749"/>
                <a:gd name="connsiteY13" fmla="*/ 357136 h 511917"/>
                <a:gd name="connsiteX14" fmla="*/ 88106 w 1176749"/>
                <a:gd name="connsiteY14" fmla="*/ 349992 h 511917"/>
                <a:gd name="connsiteX15" fmla="*/ 95250 w 1176749"/>
                <a:gd name="connsiteY15" fmla="*/ 335705 h 511917"/>
                <a:gd name="connsiteX16" fmla="*/ 104775 w 1176749"/>
                <a:gd name="connsiteY16" fmla="*/ 333323 h 511917"/>
                <a:gd name="connsiteX17" fmla="*/ 119062 w 1176749"/>
                <a:gd name="connsiteY17" fmla="*/ 323798 h 511917"/>
                <a:gd name="connsiteX18" fmla="*/ 135731 w 1176749"/>
                <a:gd name="connsiteY18" fmla="*/ 314273 h 511917"/>
                <a:gd name="connsiteX19" fmla="*/ 140493 w 1176749"/>
                <a:gd name="connsiteY19" fmla="*/ 304748 h 511917"/>
                <a:gd name="connsiteX20" fmla="*/ 147637 w 1176749"/>
                <a:gd name="connsiteY20" fmla="*/ 302367 h 511917"/>
                <a:gd name="connsiteX21" fmla="*/ 150018 w 1176749"/>
                <a:gd name="connsiteY21" fmla="*/ 295223 h 511917"/>
                <a:gd name="connsiteX22" fmla="*/ 157162 w 1176749"/>
                <a:gd name="connsiteY22" fmla="*/ 288080 h 511917"/>
                <a:gd name="connsiteX23" fmla="*/ 161925 w 1176749"/>
                <a:gd name="connsiteY23" fmla="*/ 273792 h 511917"/>
                <a:gd name="connsiteX24" fmla="*/ 164306 w 1176749"/>
                <a:gd name="connsiteY24" fmla="*/ 266648 h 511917"/>
                <a:gd name="connsiteX25" fmla="*/ 169068 w 1176749"/>
                <a:gd name="connsiteY25" fmla="*/ 259505 h 511917"/>
                <a:gd name="connsiteX26" fmla="*/ 171450 w 1176749"/>
                <a:gd name="connsiteY26" fmla="*/ 249980 h 511917"/>
                <a:gd name="connsiteX27" fmla="*/ 178593 w 1176749"/>
                <a:gd name="connsiteY27" fmla="*/ 228548 h 511917"/>
                <a:gd name="connsiteX28" fmla="*/ 180975 w 1176749"/>
                <a:gd name="connsiteY28" fmla="*/ 221405 h 511917"/>
                <a:gd name="connsiteX29" fmla="*/ 183356 w 1176749"/>
                <a:gd name="connsiteY29" fmla="*/ 214261 h 511917"/>
                <a:gd name="connsiteX30" fmla="*/ 188118 w 1176749"/>
                <a:gd name="connsiteY30" fmla="*/ 204736 h 511917"/>
                <a:gd name="connsiteX31" fmla="*/ 192881 w 1176749"/>
                <a:gd name="connsiteY31" fmla="*/ 197592 h 511917"/>
                <a:gd name="connsiteX32" fmla="*/ 197643 w 1176749"/>
                <a:gd name="connsiteY32" fmla="*/ 185686 h 511917"/>
                <a:gd name="connsiteX33" fmla="*/ 209550 w 1176749"/>
                <a:gd name="connsiteY33" fmla="*/ 171398 h 511917"/>
                <a:gd name="connsiteX34" fmla="*/ 211931 w 1176749"/>
                <a:gd name="connsiteY34" fmla="*/ 157111 h 511917"/>
                <a:gd name="connsiteX35" fmla="*/ 221456 w 1176749"/>
                <a:gd name="connsiteY35" fmla="*/ 142823 h 511917"/>
                <a:gd name="connsiteX36" fmla="*/ 228600 w 1176749"/>
                <a:gd name="connsiteY36" fmla="*/ 123773 h 511917"/>
                <a:gd name="connsiteX37" fmla="*/ 230981 w 1176749"/>
                <a:gd name="connsiteY37" fmla="*/ 116630 h 511917"/>
                <a:gd name="connsiteX38" fmla="*/ 245268 w 1176749"/>
                <a:gd name="connsiteY38" fmla="*/ 104723 h 511917"/>
                <a:gd name="connsiteX39" fmla="*/ 261937 w 1176749"/>
                <a:gd name="connsiteY39" fmla="*/ 111867 h 511917"/>
                <a:gd name="connsiteX40" fmla="*/ 276225 w 1176749"/>
                <a:gd name="connsiteY40" fmla="*/ 116630 h 511917"/>
                <a:gd name="connsiteX41" fmla="*/ 290512 w 1176749"/>
                <a:gd name="connsiteY41" fmla="*/ 126155 h 511917"/>
                <a:gd name="connsiteX42" fmla="*/ 292893 w 1176749"/>
                <a:gd name="connsiteY42" fmla="*/ 135680 h 511917"/>
                <a:gd name="connsiteX43" fmla="*/ 297656 w 1176749"/>
                <a:gd name="connsiteY43" fmla="*/ 142823 h 511917"/>
                <a:gd name="connsiteX44" fmla="*/ 302418 w 1176749"/>
                <a:gd name="connsiteY44" fmla="*/ 152348 h 511917"/>
                <a:gd name="connsiteX45" fmla="*/ 304800 w 1176749"/>
                <a:gd name="connsiteY45" fmla="*/ 169017 h 511917"/>
                <a:gd name="connsiteX46" fmla="*/ 307181 w 1176749"/>
                <a:gd name="connsiteY46" fmla="*/ 176161 h 511917"/>
                <a:gd name="connsiteX47" fmla="*/ 302418 w 1176749"/>
                <a:gd name="connsiteY47" fmla="*/ 185686 h 511917"/>
                <a:gd name="connsiteX48" fmla="*/ 304800 w 1176749"/>
                <a:gd name="connsiteY48" fmla="*/ 192830 h 511917"/>
                <a:gd name="connsiteX49" fmla="*/ 309562 w 1176749"/>
                <a:gd name="connsiteY49" fmla="*/ 216642 h 511917"/>
                <a:gd name="connsiteX50" fmla="*/ 314325 w 1176749"/>
                <a:gd name="connsiteY50" fmla="*/ 223786 h 511917"/>
                <a:gd name="connsiteX51" fmla="*/ 321468 w 1176749"/>
                <a:gd name="connsiteY51" fmla="*/ 245217 h 511917"/>
                <a:gd name="connsiteX52" fmla="*/ 326231 w 1176749"/>
                <a:gd name="connsiteY52" fmla="*/ 259505 h 511917"/>
                <a:gd name="connsiteX53" fmla="*/ 333375 w 1176749"/>
                <a:gd name="connsiteY53" fmla="*/ 278555 h 511917"/>
                <a:gd name="connsiteX54" fmla="*/ 338137 w 1176749"/>
                <a:gd name="connsiteY54" fmla="*/ 288080 h 511917"/>
                <a:gd name="connsiteX55" fmla="*/ 345281 w 1176749"/>
                <a:gd name="connsiteY55" fmla="*/ 292842 h 511917"/>
                <a:gd name="connsiteX56" fmla="*/ 352425 w 1176749"/>
                <a:gd name="connsiteY56" fmla="*/ 307130 h 511917"/>
                <a:gd name="connsiteX57" fmla="*/ 359568 w 1176749"/>
                <a:gd name="connsiteY57" fmla="*/ 311892 h 511917"/>
                <a:gd name="connsiteX58" fmla="*/ 376237 w 1176749"/>
                <a:gd name="connsiteY58" fmla="*/ 309511 h 511917"/>
                <a:gd name="connsiteX59" fmla="*/ 383381 w 1176749"/>
                <a:gd name="connsiteY59" fmla="*/ 304748 h 511917"/>
                <a:gd name="connsiteX60" fmla="*/ 397668 w 1176749"/>
                <a:gd name="connsiteY60" fmla="*/ 307130 h 511917"/>
                <a:gd name="connsiteX61" fmla="*/ 402431 w 1176749"/>
                <a:gd name="connsiteY61" fmla="*/ 314273 h 511917"/>
                <a:gd name="connsiteX62" fmla="*/ 409575 w 1176749"/>
                <a:gd name="connsiteY62" fmla="*/ 319036 h 511917"/>
                <a:gd name="connsiteX63" fmla="*/ 411956 w 1176749"/>
                <a:gd name="connsiteY63" fmla="*/ 326180 h 511917"/>
                <a:gd name="connsiteX64" fmla="*/ 423862 w 1176749"/>
                <a:gd name="connsiteY64" fmla="*/ 342848 h 511917"/>
                <a:gd name="connsiteX65" fmla="*/ 431006 w 1176749"/>
                <a:gd name="connsiteY65" fmla="*/ 345230 h 511917"/>
                <a:gd name="connsiteX66" fmla="*/ 433387 w 1176749"/>
                <a:gd name="connsiteY66" fmla="*/ 354755 h 511917"/>
                <a:gd name="connsiteX67" fmla="*/ 447675 w 1176749"/>
                <a:gd name="connsiteY67" fmla="*/ 361898 h 511917"/>
                <a:gd name="connsiteX68" fmla="*/ 454818 w 1176749"/>
                <a:gd name="connsiteY68" fmla="*/ 369042 h 511917"/>
                <a:gd name="connsiteX69" fmla="*/ 457200 w 1176749"/>
                <a:gd name="connsiteY69" fmla="*/ 376186 h 511917"/>
                <a:gd name="connsiteX70" fmla="*/ 464343 w 1176749"/>
                <a:gd name="connsiteY70" fmla="*/ 380948 h 511917"/>
                <a:gd name="connsiteX71" fmla="*/ 473868 w 1176749"/>
                <a:gd name="connsiteY71" fmla="*/ 385711 h 511917"/>
                <a:gd name="connsiteX72" fmla="*/ 481012 w 1176749"/>
                <a:gd name="connsiteY72" fmla="*/ 390473 h 511917"/>
                <a:gd name="connsiteX73" fmla="*/ 490537 w 1176749"/>
                <a:gd name="connsiteY73" fmla="*/ 392855 h 511917"/>
                <a:gd name="connsiteX74" fmla="*/ 516731 w 1176749"/>
                <a:gd name="connsiteY74" fmla="*/ 390473 h 511917"/>
                <a:gd name="connsiteX75" fmla="*/ 526256 w 1176749"/>
                <a:gd name="connsiteY75" fmla="*/ 385711 h 511917"/>
                <a:gd name="connsiteX76" fmla="*/ 535781 w 1176749"/>
                <a:gd name="connsiteY76" fmla="*/ 369042 h 511917"/>
                <a:gd name="connsiteX77" fmla="*/ 540543 w 1176749"/>
                <a:gd name="connsiteY77" fmla="*/ 361898 h 511917"/>
                <a:gd name="connsiteX78" fmla="*/ 542925 w 1176749"/>
                <a:gd name="connsiteY78" fmla="*/ 352373 h 511917"/>
                <a:gd name="connsiteX79" fmla="*/ 545306 w 1176749"/>
                <a:gd name="connsiteY79" fmla="*/ 345230 h 511917"/>
                <a:gd name="connsiteX80" fmla="*/ 547687 w 1176749"/>
                <a:gd name="connsiteY80" fmla="*/ 333323 h 511917"/>
                <a:gd name="connsiteX81" fmla="*/ 550068 w 1176749"/>
                <a:gd name="connsiteY81" fmla="*/ 326180 h 511917"/>
                <a:gd name="connsiteX82" fmla="*/ 566737 w 1176749"/>
                <a:gd name="connsiteY82" fmla="*/ 311892 h 511917"/>
                <a:gd name="connsiteX83" fmla="*/ 571500 w 1176749"/>
                <a:gd name="connsiteY83" fmla="*/ 302367 h 511917"/>
                <a:gd name="connsiteX84" fmla="*/ 576262 w 1176749"/>
                <a:gd name="connsiteY84" fmla="*/ 295223 h 511917"/>
                <a:gd name="connsiteX85" fmla="*/ 578643 w 1176749"/>
                <a:gd name="connsiteY85" fmla="*/ 288080 h 511917"/>
                <a:gd name="connsiteX86" fmla="*/ 585787 w 1176749"/>
                <a:gd name="connsiteY86" fmla="*/ 280936 h 511917"/>
                <a:gd name="connsiteX87" fmla="*/ 590550 w 1176749"/>
                <a:gd name="connsiteY87" fmla="*/ 271411 h 511917"/>
                <a:gd name="connsiteX88" fmla="*/ 590550 w 1176749"/>
                <a:gd name="connsiteY88" fmla="*/ 247598 h 511917"/>
                <a:gd name="connsiteX89" fmla="*/ 592931 w 1176749"/>
                <a:gd name="connsiteY89" fmla="*/ 233311 h 511917"/>
                <a:gd name="connsiteX90" fmla="*/ 600075 w 1176749"/>
                <a:gd name="connsiteY90" fmla="*/ 226167 h 511917"/>
                <a:gd name="connsiteX91" fmla="*/ 604837 w 1176749"/>
                <a:gd name="connsiteY91" fmla="*/ 219023 h 511917"/>
                <a:gd name="connsiteX92" fmla="*/ 611981 w 1176749"/>
                <a:gd name="connsiteY92" fmla="*/ 216642 h 511917"/>
                <a:gd name="connsiteX93" fmla="*/ 640556 w 1176749"/>
                <a:gd name="connsiteY93" fmla="*/ 211880 h 511917"/>
                <a:gd name="connsiteX94" fmla="*/ 659606 w 1176749"/>
                <a:gd name="connsiteY94" fmla="*/ 214261 h 511917"/>
                <a:gd name="connsiteX95" fmla="*/ 669131 w 1176749"/>
                <a:gd name="connsiteY95" fmla="*/ 223786 h 511917"/>
                <a:gd name="connsiteX96" fmla="*/ 676275 w 1176749"/>
                <a:gd name="connsiteY96" fmla="*/ 238073 h 511917"/>
                <a:gd name="connsiteX97" fmla="*/ 688181 w 1176749"/>
                <a:gd name="connsiteY97" fmla="*/ 254742 h 511917"/>
                <a:gd name="connsiteX98" fmla="*/ 695325 w 1176749"/>
                <a:gd name="connsiteY98" fmla="*/ 259505 h 511917"/>
                <a:gd name="connsiteX99" fmla="*/ 707231 w 1176749"/>
                <a:gd name="connsiteY99" fmla="*/ 271411 h 511917"/>
                <a:gd name="connsiteX100" fmla="*/ 723900 w 1176749"/>
                <a:gd name="connsiteY100" fmla="*/ 283317 h 511917"/>
                <a:gd name="connsiteX101" fmla="*/ 735806 w 1176749"/>
                <a:gd name="connsiteY101" fmla="*/ 292842 h 511917"/>
                <a:gd name="connsiteX102" fmla="*/ 745331 w 1176749"/>
                <a:gd name="connsiteY102" fmla="*/ 309511 h 511917"/>
                <a:gd name="connsiteX103" fmla="*/ 754856 w 1176749"/>
                <a:gd name="connsiteY103" fmla="*/ 314273 h 511917"/>
                <a:gd name="connsiteX104" fmla="*/ 759618 w 1176749"/>
                <a:gd name="connsiteY104" fmla="*/ 321417 h 511917"/>
                <a:gd name="connsiteX105" fmla="*/ 773906 w 1176749"/>
                <a:gd name="connsiteY105" fmla="*/ 328561 h 511917"/>
                <a:gd name="connsiteX106" fmla="*/ 781050 w 1176749"/>
                <a:gd name="connsiteY106" fmla="*/ 321417 h 511917"/>
                <a:gd name="connsiteX107" fmla="*/ 795337 w 1176749"/>
                <a:gd name="connsiteY107" fmla="*/ 311892 h 511917"/>
                <a:gd name="connsiteX108" fmla="*/ 814387 w 1176749"/>
                <a:gd name="connsiteY108" fmla="*/ 292842 h 511917"/>
                <a:gd name="connsiteX109" fmla="*/ 823912 w 1176749"/>
                <a:gd name="connsiteY109" fmla="*/ 280936 h 511917"/>
                <a:gd name="connsiteX110" fmla="*/ 828675 w 1176749"/>
                <a:gd name="connsiteY110" fmla="*/ 271411 h 511917"/>
                <a:gd name="connsiteX111" fmla="*/ 840581 w 1176749"/>
                <a:gd name="connsiteY111" fmla="*/ 259505 h 511917"/>
                <a:gd name="connsiteX112" fmla="*/ 850106 w 1176749"/>
                <a:gd name="connsiteY112" fmla="*/ 245217 h 511917"/>
                <a:gd name="connsiteX113" fmla="*/ 864393 w 1176749"/>
                <a:gd name="connsiteY113" fmla="*/ 235692 h 511917"/>
                <a:gd name="connsiteX114" fmla="*/ 871537 w 1176749"/>
                <a:gd name="connsiteY114" fmla="*/ 230930 h 511917"/>
                <a:gd name="connsiteX115" fmla="*/ 881062 w 1176749"/>
                <a:gd name="connsiteY115" fmla="*/ 226167 h 511917"/>
                <a:gd name="connsiteX116" fmla="*/ 885825 w 1176749"/>
                <a:gd name="connsiteY116" fmla="*/ 219023 h 511917"/>
                <a:gd name="connsiteX117" fmla="*/ 907256 w 1176749"/>
                <a:gd name="connsiteY117" fmla="*/ 211880 h 511917"/>
                <a:gd name="connsiteX118" fmla="*/ 914400 w 1176749"/>
                <a:gd name="connsiteY118" fmla="*/ 209498 h 511917"/>
                <a:gd name="connsiteX119" fmla="*/ 921543 w 1176749"/>
                <a:gd name="connsiteY119" fmla="*/ 202355 h 511917"/>
                <a:gd name="connsiteX120" fmla="*/ 926306 w 1176749"/>
                <a:gd name="connsiteY120" fmla="*/ 188067 h 511917"/>
                <a:gd name="connsiteX121" fmla="*/ 928687 w 1176749"/>
                <a:gd name="connsiteY121" fmla="*/ 171398 h 511917"/>
                <a:gd name="connsiteX122" fmla="*/ 928687 w 1176749"/>
                <a:gd name="connsiteY122" fmla="*/ 128536 h 511917"/>
                <a:gd name="connsiteX123" fmla="*/ 935831 w 1176749"/>
                <a:gd name="connsiteY123" fmla="*/ 126155 h 511917"/>
                <a:gd name="connsiteX124" fmla="*/ 945356 w 1176749"/>
                <a:gd name="connsiteY124" fmla="*/ 111867 h 511917"/>
                <a:gd name="connsiteX125" fmla="*/ 950118 w 1176749"/>
                <a:gd name="connsiteY125" fmla="*/ 104723 h 511917"/>
                <a:gd name="connsiteX126" fmla="*/ 952500 w 1176749"/>
                <a:gd name="connsiteY126" fmla="*/ 97580 h 511917"/>
                <a:gd name="connsiteX127" fmla="*/ 962025 w 1176749"/>
                <a:gd name="connsiteY127" fmla="*/ 92817 h 511917"/>
                <a:gd name="connsiteX128" fmla="*/ 973931 w 1176749"/>
                <a:gd name="connsiteY128" fmla="*/ 71386 h 511917"/>
                <a:gd name="connsiteX129" fmla="*/ 978693 w 1176749"/>
                <a:gd name="connsiteY129" fmla="*/ 64242 h 511917"/>
                <a:gd name="connsiteX130" fmla="*/ 985837 w 1176749"/>
                <a:gd name="connsiteY130" fmla="*/ 57098 h 511917"/>
                <a:gd name="connsiteX131" fmla="*/ 1002506 w 1176749"/>
                <a:gd name="connsiteY131" fmla="*/ 40430 h 511917"/>
                <a:gd name="connsiteX132" fmla="*/ 1004887 w 1176749"/>
                <a:gd name="connsiteY132" fmla="*/ 33286 h 511917"/>
                <a:gd name="connsiteX133" fmla="*/ 1014412 w 1176749"/>
                <a:gd name="connsiteY133" fmla="*/ 30905 h 511917"/>
                <a:gd name="connsiteX134" fmla="*/ 1021556 w 1176749"/>
                <a:gd name="connsiteY134" fmla="*/ 28523 h 511917"/>
                <a:gd name="connsiteX135" fmla="*/ 1031081 w 1176749"/>
                <a:gd name="connsiteY135" fmla="*/ 21380 h 511917"/>
                <a:gd name="connsiteX136" fmla="*/ 1035843 w 1176749"/>
                <a:gd name="connsiteY136" fmla="*/ 14236 h 511917"/>
                <a:gd name="connsiteX137" fmla="*/ 1045368 w 1176749"/>
                <a:gd name="connsiteY137" fmla="*/ 9473 h 511917"/>
                <a:gd name="connsiteX138" fmla="*/ 1047750 w 1176749"/>
                <a:gd name="connsiteY138" fmla="*/ 2330 h 511917"/>
                <a:gd name="connsiteX139" fmla="*/ 1050131 w 1176749"/>
                <a:gd name="connsiteY139" fmla="*/ 21380 h 511917"/>
                <a:gd name="connsiteX140" fmla="*/ 1052512 w 1176749"/>
                <a:gd name="connsiteY140" fmla="*/ 35667 h 511917"/>
                <a:gd name="connsiteX141" fmla="*/ 1057275 w 1176749"/>
                <a:gd name="connsiteY141" fmla="*/ 42811 h 511917"/>
                <a:gd name="connsiteX142" fmla="*/ 1059656 w 1176749"/>
                <a:gd name="connsiteY142" fmla="*/ 52336 h 511917"/>
                <a:gd name="connsiteX143" fmla="*/ 1062037 w 1176749"/>
                <a:gd name="connsiteY143" fmla="*/ 64242 h 511917"/>
                <a:gd name="connsiteX144" fmla="*/ 1066800 w 1176749"/>
                <a:gd name="connsiteY144" fmla="*/ 78530 h 511917"/>
                <a:gd name="connsiteX145" fmla="*/ 1069181 w 1176749"/>
                <a:gd name="connsiteY145" fmla="*/ 85673 h 511917"/>
                <a:gd name="connsiteX146" fmla="*/ 1078706 w 1176749"/>
                <a:gd name="connsiteY146" fmla="*/ 99961 h 511917"/>
                <a:gd name="connsiteX147" fmla="*/ 1083468 w 1176749"/>
                <a:gd name="connsiteY147" fmla="*/ 114248 h 511917"/>
                <a:gd name="connsiteX148" fmla="*/ 1085850 w 1176749"/>
                <a:gd name="connsiteY148" fmla="*/ 123773 h 511917"/>
                <a:gd name="connsiteX149" fmla="*/ 1092993 w 1176749"/>
                <a:gd name="connsiteY149" fmla="*/ 128536 h 511917"/>
                <a:gd name="connsiteX150" fmla="*/ 1102518 w 1176749"/>
                <a:gd name="connsiteY150" fmla="*/ 138061 h 511917"/>
                <a:gd name="connsiteX151" fmla="*/ 1104900 w 1176749"/>
                <a:gd name="connsiteY151" fmla="*/ 145205 h 511917"/>
                <a:gd name="connsiteX152" fmla="*/ 1107281 w 1176749"/>
                <a:gd name="connsiteY152" fmla="*/ 154730 h 511917"/>
                <a:gd name="connsiteX153" fmla="*/ 1114425 w 1176749"/>
                <a:gd name="connsiteY153" fmla="*/ 157111 h 511917"/>
                <a:gd name="connsiteX154" fmla="*/ 1128712 w 1176749"/>
                <a:gd name="connsiteY154" fmla="*/ 154730 h 511917"/>
                <a:gd name="connsiteX155" fmla="*/ 1135856 w 1176749"/>
                <a:gd name="connsiteY155" fmla="*/ 152348 h 511917"/>
                <a:gd name="connsiteX156" fmla="*/ 1143000 w 1176749"/>
                <a:gd name="connsiteY156" fmla="*/ 154730 h 511917"/>
                <a:gd name="connsiteX157" fmla="*/ 1147762 w 1176749"/>
                <a:gd name="connsiteY157" fmla="*/ 169017 h 511917"/>
                <a:gd name="connsiteX158" fmla="*/ 1154906 w 1176749"/>
                <a:gd name="connsiteY158" fmla="*/ 192830 h 511917"/>
                <a:gd name="connsiteX159" fmla="*/ 1162050 w 1176749"/>
                <a:gd name="connsiteY159" fmla="*/ 214261 h 511917"/>
                <a:gd name="connsiteX160" fmla="*/ 1164431 w 1176749"/>
                <a:gd name="connsiteY160" fmla="*/ 221405 h 511917"/>
                <a:gd name="connsiteX161" fmla="*/ 1166812 w 1176749"/>
                <a:gd name="connsiteY161" fmla="*/ 238073 h 511917"/>
                <a:gd name="connsiteX162" fmla="*/ 1169193 w 1176749"/>
                <a:gd name="connsiteY162" fmla="*/ 247598 h 511917"/>
                <a:gd name="connsiteX163" fmla="*/ 1171575 w 1176749"/>
                <a:gd name="connsiteY163" fmla="*/ 261886 h 511917"/>
                <a:gd name="connsiteX164" fmla="*/ 1169193 w 1176749"/>
                <a:gd name="connsiteY164" fmla="*/ 276173 h 511917"/>
                <a:gd name="connsiteX165" fmla="*/ 1176337 w 1176749"/>
                <a:gd name="connsiteY165" fmla="*/ 307130 h 511917"/>
                <a:gd name="connsiteX166" fmla="*/ 1173956 w 1176749"/>
                <a:gd name="connsiteY166" fmla="*/ 376186 h 511917"/>
                <a:gd name="connsiteX167" fmla="*/ 1176337 w 1176749"/>
                <a:gd name="connsiteY167" fmla="*/ 404761 h 511917"/>
                <a:gd name="connsiteX168" fmla="*/ 1176337 w 1176749"/>
                <a:gd name="connsiteY168" fmla="*/ 435717 h 5119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176749" h="511917">
                  <a:moveTo>
                    <a:pt x="0" y="511917"/>
                  </a:moveTo>
                  <a:cubicBezTo>
                    <a:pt x="2381" y="510330"/>
                    <a:pt x="5120" y="509178"/>
                    <a:pt x="7143" y="507155"/>
                  </a:cubicBezTo>
                  <a:cubicBezTo>
                    <a:pt x="9167" y="505131"/>
                    <a:pt x="9525" y="501599"/>
                    <a:pt x="11906" y="500011"/>
                  </a:cubicBezTo>
                  <a:cubicBezTo>
                    <a:pt x="14629" y="498196"/>
                    <a:pt x="18256" y="498424"/>
                    <a:pt x="21431" y="497630"/>
                  </a:cubicBezTo>
                  <a:cubicBezTo>
                    <a:pt x="23018" y="495249"/>
                    <a:pt x="25031" y="493101"/>
                    <a:pt x="26193" y="490486"/>
                  </a:cubicBezTo>
                  <a:cubicBezTo>
                    <a:pt x="28232" y="485898"/>
                    <a:pt x="28518" y="480586"/>
                    <a:pt x="30956" y="476198"/>
                  </a:cubicBezTo>
                  <a:cubicBezTo>
                    <a:pt x="32591" y="473254"/>
                    <a:pt x="35719" y="471436"/>
                    <a:pt x="38100" y="469055"/>
                  </a:cubicBezTo>
                  <a:lnTo>
                    <a:pt x="45243" y="447623"/>
                  </a:lnTo>
                  <a:lnTo>
                    <a:pt x="47625" y="440480"/>
                  </a:lnTo>
                  <a:cubicBezTo>
                    <a:pt x="48025" y="438082"/>
                    <a:pt x="51278" y="417614"/>
                    <a:pt x="52387" y="414286"/>
                  </a:cubicBezTo>
                  <a:cubicBezTo>
                    <a:pt x="53510" y="410918"/>
                    <a:pt x="55562" y="407936"/>
                    <a:pt x="57150" y="404761"/>
                  </a:cubicBezTo>
                  <a:cubicBezTo>
                    <a:pt x="59478" y="393122"/>
                    <a:pt x="58379" y="393188"/>
                    <a:pt x="64293" y="383330"/>
                  </a:cubicBezTo>
                  <a:cubicBezTo>
                    <a:pt x="67238" y="378422"/>
                    <a:pt x="72007" y="374472"/>
                    <a:pt x="73818" y="369042"/>
                  </a:cubicBezTo>
                  <a:cubicBezTo>
                    <a:pt x="77105" y="359183"/>
                    <a:pt x="74111" y="363290"/>
                    <a:pt x="83343" y="357136"/>
                  </a:cubicBezTo>
                  <a:cubicBezTo>
                    <a:pt x="84931" y="354755"/>
                    <a:pt x="86826" y="352552"/>
                    <a:pt x="88106" y="349992"/>
                  </a:cubicBezTo>
                  <a:cubicBezTo>
                    <a:pt x="90484" y="345236"/>
                    <a:pt x="90129" y="339119"/>
                    <a:pt x="95250" y="335705"/>
                  </a:cubicBezTo>
                  <a:cubicBezTo>
                    <a:pt x="97973" y="333890"/>
                    <a:pt x="101600" y="334117"/>
                    <a:pt x="104775" y="333323"/>
                  </a:cubicBezTo>
                  <a:cubicBezTo>
                    <a:pt x="109537" y="330148"/>
                    <a:pt x="113942" y="326357"/>
                    <a:pt x="119062" y="323798"/>
                  </a:cubicBezTo>
                  <a:cubicBezTo>
                    <a:pt x="131147" y="317756"/>
                    <a:pt x="125634" y="321005"/>
                    <a:pt x="135731" y="314273"/>
                  </a:cubicBezTo>
                  <a:cubicBezTo>
                    <a:pt x="137318" y="311098"/>
                    <a:pt x="137983" y="307258"/>
                    <a:pt x="140493" y="304748"/>
                  </a:cubicBezTo>
                  <a:cubicBezTo>
                    <a:pt x="142268" y="302973"/>
                    <a:pt x="145862" y="304142"/>
                    <a:pt x="147637" y="302367"/>
                  </a:cubicBezTo>
                  <a:cubicBezTo>
                    <a:pt x="149412" y="300592"/>
                    <a:pt x="148626" y="297312"/>
                    <a:pt x="150018" y="295223"/>
                  </a:cubicBezTo>
                  <a:cubicBezTo>
                    <a:pt x="151886" y="292421"/>
                    <a:pt x="154781" y="290461"/>
                    <a:pt x="157162" y="288080"/>
                  </a:cubicBezTo>
                  <a:lnTo>
                    <a:pt x="161925" y="273792"/>
                  </a:lnTo>
                  <a:cubicBezTo>
                    <a:pt x="162719" y="271411"/>
                    <a:pt x="162914" y="268737"/>
                    <a:pt x="164306" y="266648"/>
                  </a:cubicBezTo>
                  <a:lnTo>
                    <a:pt x="169068" y="259505"/>
                  </a:lnTo>
                  <a:cubicBezTo>
                    <a:pt x="169862" y="256330"/>
                    <a:pt x="170510" y="253115"/>
                    <a:pt x="171450" y="249980"/>
                  </a:cubicBezTo>
                  <a:cubicBezTo>
                    <a:pt x="173614" y="242767"/>
                    <a:pt x="176211" y="235692"/>
                    <a:pt x="178593" y="228548"/>
                  </a:cubicBezTo>
                  <a:lnTo>
                    <a:pt x="180975" y="221405"/>
                  </a:lnTo>
                  <a:cubicBezTo>
                    <a:pt x="181769" y="219024"/>
                    <a:pt x="182234" y="216506"/>
                    <a:pt x="183356" y="214261"/>
                  </a:cubicBezTo>
                  <a:cubicBezTo>
                    <a:pt x="184943" y="211086"/>
                    <a:pt x="186357" y="207818"/>
                    <a:pt x="188118" y="204736"/>
                  </a:cubicBezTo>
                  <a:cubicBezTo>
                    <a:pt x="189538" y="202251"/>
                    <a:pt x="191601" y="200152"/>
                    <a:pt x="192881" y="197592"/>
                  </a:cubicBezTo>
                  <a:cubicBezTo>
                    <a:pt x="194793" y="193769"/>
                    <a:pt x="195731" y="189509"/>
                    <a:pt x="197643" y="185686"/>
                  </a:cubicBezTo>
                  <a:cubicBezTo>
                    <a:pt x="200958" y="179056"/>
                    <a:pt x="204284" y="176664"/>
                    <a:pt x="209550" y="171398"/>
                  </a:cubicBezTo>
                  <a:cubicBezTo>
                    <a:pt x="210344" y="166636"/>
                    <a:pt x="210074" y="161568"/>
                    <a:pt x="211931" y="157111"/>
                  </a:cubicBezTo>
                  <a:cubicBezTo>
                    <a:pt x="214132" y="151827"/>
                    <a:pt x="221456" y="142823"/>
                    <a:pt x="221456" y="142823"/>
                  </a:cubicBezTo>
                  <a:cubicBezTo>
                    <a:pt x="226050" y="119853"/>
                    <a:pt x="220424" y="140124"/>
                    <a:pt x="228600" y="123773"/>
                  </a:cubicBezTo>
                  <a:cubicBezTo>
                    <a:pt x="229722" y="121528"/>
                    <a:pt x="229589" y="118718"/>
                    <a:pt x="230981" y="116630"/>
                  </a:cubicBezTo>
                  <a:cubicBezTo>
                    <a:pt x="234647" y="111131"/>
                    <a:pt x="239998" y="108237"/>
                    <a:pt x="245268" y="104723"/>
                  </a:cubicBezTo>
                  <a:cubicBezTo>
                    <a:pt x="270467" y="111025"/>
                    <a:pt x="240791" y="102469"/>
                    <a:pt x="261937" y="111867"/>
                  </a:cubicBezTo>
                  <a:cubicBezTo>
                    <a:pt x="266525" y="113906"/>
                    <a:pt x="272048" y="113845"/>
                    <a:pt x="276225" y="116630"/>
                  </a:cubicBezTo>
                  <a:lnTo>
                    <a:pt x="290512" y="126155"/>
                  </a:lnTo>
                  <a:cubicBezTo>
                    <a:pt x="291306" y="129330"/>
                    <a:pt x="291604" y="132672"/>
                    <a:pt x="292893" y="135680"/>
                  </a:cubicBezTo>
                  <a:cubicBezTo>
                    <a:pt x="294020" y="138310"/>
                    <a:pt x="296236" y="140338"/>
                    <a:pt x="297656" y="142823"/>
                  </a:cubicBezTo>
                  <a:cubicBezTo>
                    <a:pt x="299417" y="145905"/>
                    <a:pt x="300831" y="149173"/>
                    <a:pt x="302418" y="152348"/>
                  </a:cubicBezTo>
                  <a:cubicBezTo>
                    <a:pt x="303212" y="157904"/>
                    <a:pt x="303699" y="163513"/>
                    <a:pt x="304800" y="169017"/>
                  </a:cubicBezTo>
                  <a:cubicBezTo>
                    <a:pt x="305292" y="171478"/>
                    <a:pt x="307536" y="173676"/>
                    <a:pt x="307181" y="176161"/>
                  </a:cubicBezTo>
                  <a:cubicBezTo>
                    <a:pt x="306679" y="179675"/>
                    <a:pt x="304006" y="182511"/>
                    <a:pt x="302418" y="185686"/>
                  </a:cubicBezTo>
                  <a:cubicBezTo>
                    <a:pt x="303212" y="188067"/>
                    <a:pt x="304308" y="190369"/>
                    <a:pt x="304800" y="192830"/>
                  </a:cubicBezTo>
                  <a:cubicBezTo>
                    <a:pt x="306262" y="200140"/>
                    <a:pt x="305976" y="209470"/>
                    <a:pt x="309562" y="216642"/>
                  </a:cubicBezTo>
                  <a:cubicBezTo>
                    <a:pt x="310842" y="219202"/>
                    <a:pt x="312737" y="221405"/>
                    <a:pt x="314325" y="223786"/>
                  </a:cubicBezTo>
                  <a:lnTo>
                    <a:pt x="321468" y="245217"/>
                  </a:lnTo>
                  <a:lnTo>
                    <a:pt x="326231" y="259505"/>
                  </a:lnTo>
                  <a:cubicBezTo>
                    <a:pt x="329936" y="278031"/>
                    <a:pt x="325828" y="265347"/>
                    <a:pt x="333375" y="278555"/>
                  </a:cubicBezTo>
                  <a:cubicBezTo>
                    <a:pt x="335136" y="281637"/>
                    <a:pt x="335865" y="285353"/>
                    <a:pt x="338137" y="288080"/>
                  </a:cubicBezTo>
                  <a:cubicBezTo>
                    <a:pt x="339969" y="290279"/>
                    <a:pt x="342900" y="291255"/>
                    <a:pt x="345281" y="292842"/>
                  </a:cubicBezTo>
                  <a:cubicBezTo>
                    <a:pt x="347218" y="298654"/>
                    <a:pt x="347808" y="302513"/>
                    <a:pt x="352425" y="307130"/>
                  </a:cubicBezTo>
                  <a:cubicBezTo>
                    <a:pt x="354448" y="309153"/>
                    <a:pt x="357187" y="310305"/>
                    <a:pt x="359568" y="311892"/>
                  </a:cubicBezTo>
                  <a:cubicBezTo>
                    <a:pt x="365124" y="311098"/>
                    <a:pt x="370861" y="311124"/>
                    <a:pt x="376237" y="309511"/>
                  </a:cubicBezTo>
                  <a:cubicBezTo>
                    <a:pt x="378978" y="308689"/>
                    <a:pt x="380536" y="305064"/>
                    <a:pt x="383381" y="304748"/>
                  </a:cubicBezTo>
                  <a:cubicBezTo>
                    <a:pt x="388180" y="304215"/>
                    <a:pt x="392906" y="306336"/>
                    <a:pt x="397668" y="307130"/>
                  </a:cubicBezTo>
                  <a:cubicBezTo>
                    <a:pt x="399256" y="309511"/>
                    <a:pt x="400407" y="312249"/>
                    <a:pt x="402431" y="314273"/>
                  </a:cubicBezTo>
                  <a:cubicBezTo>
                    <a:pt x="404455" y="316297"/>
                    <a:pt x="407787" y="316801"/>
                    <a:pt x="409575" y="319036"/>
                  </a:cubicBezTo>
                  <a:cubicBezTo>
                    <a:pt x="411143" y="320996"/>
                    <a:pt x="410967" y="323873"/>
                    <a:pt x="411956" y="326180"/>
                  </a:cubicBezTo>
                  <a:cubicBezTo>
                    <a:pt x="414936" y="333134"/>
                    <a:pt x="417327" y="338491"/>
                    <a:pt x="423862" y="342848"/>
                  </a:cubicBezTo>
                  <a:cubicBezTo>
                    <a:pt x="425951" y="344240"/>
                    <a:pt x="428625" y="344436"/>
                    <a:pt x="431006" y="345230"/>
                  </a:cubicBezTo>
                  <a:cubicBezTo>
                    <a:pt x="431800" y="348405"/>
                    <a:pt x="431572" y="352032"/>
                    <a:pt x="433387" y="354755"/>
                  </a:cubicBezTo>
                  <a:cubicBezTo>
                    <a:pt x="436025" y="358711"/>
                    <a:pt x="443600" y="360540"/>
                    <a:pt x="447675" y="361898"/>
                  </a:cubicBezTo>
                  <a:cubicBezTo>
                    <a:pt x="450056" y="364279"/>
                    <a:pt x="452950" y="366240"/>
                    <a:pt x="454818" y="369042"/>
                  </a:cubicBezTo>
                  <a:cubicBezTo>
                    <a:pt x="456210" y="371131"/>
                    <a:pt x="455632" y="374226"/>
                    <a:pt x="457200" y="376186"/>
                  </a:cubicBezTo>
                  <a:cubicBezTo>
                    <a:pt x="458988" y="378421"/>
                    <a:pt x="461858" y="379528"/>
                    <a:pt x="464343" y="380948"/>
                  </a:cubicBezTo>
                  <a:cubicBezTo>
                    <a:pt x="467425" y="382709"/>
                    <a:pt x="470786" y="383950"/>
                    <a:pt x="473868" y="385711"/>
                  </a:cubicBezTo>
                  <a:cubicBezTo>
                    <a:pt x="476353" y="387131"/>
                    <a:pt x="478382" y="389346"/>
                    <a:pt x="481012" y="390473"/>
                  </a:cubicBezTo>
                  <a:cubicBezTo>
                    <a:pt x="484020" y="391762"/>
                    <a:pt x="487362" y="392061"/>
                    <a:pt x="490537" y="392855"/>
                  </a:cubicBezTo>
                  <a:cubicBezTo>
                    <a:pt x="499268" y="392061"/>
                    <a:pt x="508134" y="392192"/>
                    <a:pt x="516731" y="390473"/>
                  </a:cubicBezTo>
                  <a:cubicBezTo>
                    <a:pt x="520212" y="389777"/>
                    <a:pt x="523529" y="387983"/>
                    <a:pt x="526256" y="385711"/>
                  </a:cubicBezTo>
                  <a:cubicBezTo>
                    <a:pt x="529418" y="383076"/>
                    <a:pt x="534165" y="371870"/>
                    <a:pt x="535781" y="369042"/>
                  </a:cubicBezTo>
                  <a:cubicBezTo>
                    <a:pt x="537201" y="366557"/>
                    <a:pt x="538956" y="364279"/>
                    <a:pt x="540543" y="361898"/>
                  </a:cubicBezTo>
                  <a:cubicBezTo>
                    <a:pt x="541337" y="358723"/>
                    <a:pt x="542026" y="355520"/>
                    <a:pt x="542925" y="352373"/>
                  </a:cubicBezTo>
                  <a:cubicBezTo>
                    <a:pt x="543615" y="349960"/>
                    <a:pt x="544697" y="347665"/>
                    <a:pt x="545306" y="345230"/>
                  </a:cubicBezTo>
                  <a:cubicBezTo>
                    <a:pt x="546288" y="341303"/>
                    <a:pt x="546705" y="337250"/>
                    <a:pt x="547687" y="333323"/>
                  </a:cubicBezTo>
                  <a:cubicBezTo>
                    <a:pt x="548296" y="330888"/>
                    <a:pt x="548401" y="328056"/>
                    <a:pt x="550068" y="326180"/>
                  </a:cubicBezTo>
                  <a:cubicBezTo>
                    <a:pt x="554930" y="320710"/>
                    <a:pt x="561181" y="316655"/>
                    <a:pt x="566737" y="311892"/>
                  </a:cubicBezTo>
                  <a:cubicBezTo>
                    <a:pt x="568325" y="308717"/>
                    <a:pt x="569739" y="305449"/>
                    <a:pt x="571500" y="302367"/>
                  </a:cubicBezTo>
                  <a:cubicBezTo>
                    <a:pt x="572920" y="299882"/>
                    <a:pt x="574982" y="297783"/>
                    <a:pt x="576262" y="295223"/>
                  </a:cubicBezTo>
                  <a:cubicBezTo>
                    <a:pt x="577384" y="292978"/>
                    <a:pt x="577251" y="290168"/>
                    <a:pt x="578643" y="288080"/>
                  </a:cubicBezTo>
                  <a:cubicBezTo>
                    <a:pt x="580511" y="285278"/>
                    <a:pt x="583829" y="283676"/>
                    <a:pt x="585787" y="280936"/>
                  </a:cubicBezTo>
                  <a:cubicBezTo>
                    <a:pt x="587850" y="278047"/>
                    <a:pt x="588962" y="274586"/>
                    <a:pt x="590550" y="271411"/>
                  </a:cubicBezTo>
                  <a:cubicBezTo>
                    <a:pt x="586600" y="243768"/>
                    <a:pt x="586935" y="263863"/>
                    <a:pt x="590550" y="247598"/>
                  </a:cubicBezTo>
                  <a:cubicBezTo>
                    <a:pt x="591597" y="242885"/>
                    <a:pt x="590970" y="237723"/>
                    <a:pt x="592931" y="233311"/>
                  </a:cubicBezTo>
                  <a:cubicBezTo>
                    <a:pt x="594299" y="230234"/>
                    <a:pt x="597919" y="228754"/>
                    <a:pt x="600075" y="226167"/>
                  </a:cubicBezTo>
                  <a:cubicBezTo>
                    <a:pt x="601907" y="223968"/>
                    <a:pt x="602602" y="220811"/>
                    <a:pt x="604837" y="219023"/>
                  </a:cubicBezTo>
                  <a:cubicBezTo>
                    <a:pt x="606797" y="217455"/>
                    <a:pt x="609567" y="217332"/>
                    <a:pt x="611981" y="216642"/>
                  </a:cubicBezTo>
                  <a:cubicBezTo>
                    <a:pt x="624218" y="213146"/>
                    <a:pt x="625095" y="213812"/>
                    <a:pt x="640556" y="211880"/>
                  </a:cubicBezTo>
                  <a:cubicBezTo>
                    <a:pt x="657558" y="206212"/>
                    <a:pt x="652058" y="202940"/>
                    <a:pt x="659606" y="214261"/>
                  </a:cubicBezTo>
                  <a:cubicBezTo>
                    <a:pt x="664801" y="229848"/>
                    <a:pt x="657585" y="214549"/>
                    <a:pt x="669131" y="223786"/>
                  </a:cubicBezTo>
                  <a:cubicBezTo>
                    <a:pt x="674814" y="228333"/>
                    <a:pt x="673401" y="232325"/>
                    <a:pt x="676275" y="238073"/>
                  </a:cubicBezTo>
                  <a:cubicBezTo>
                    <a:pt x="677629" y="240780"/>
                    <a:pt x="687099" y="253660"/>
                    <a:pt x="688181" y="254742"/>
                  </a:cubicBezTo>
                  <a:cubicBezTo>
                    <a:pt x="690205" y="256766"/>
                    <a:pt x="692944" y="257917"/>
                    <a:pt x="695325" y="259505"/>
                  </a:cubicBezTo>
                  <a:cubicBezTo>
                    <a:pt x="704055" y="272600"/>
                    <a:pt x="695325" y="261489"/>
                    <a:pt x="707231" y="271411"/>
                  </a:cubicBezTo>
                  <a:cubicBezTo>
                    <a:pt x="721710" y="283477"/>
                    <a:pt x="706277" y="274506"/>
                    <a:pt x="723900" y="283317"/>
                  </a:cubicBezTo>
                  <a:cubicBezTo>
                    <a:pt x="737547" y="303790"/>
                    <a:pt x="719375" y="279697"/>
                    <a:pt x="735806" y="292842"/>
                  </a:cubicBezTo>
                  <a:cubicBezTo>
                    <a:pt x="743329" y="298860"/>
                    <a:pt x="738306" y="302487"/>
                    <a:pt x="745331" y="309511"/>
                  </a:cubicBezTo>
                  <a:cubicBezTo>
                    <a:pt x="747841" y="312021"/>
                    <a:pt x="751681" y="312686"/>
                    <a:pt x="754856" y="314273"/>
                  </a:cubicBezTo>
                  <a:cubicBezTo>
                    <a:pt x="756443" y="316654"/>
                    <a:pt x="757594" y="319393"/>
                    <a:pt x="759618" y="321417"/>
                  </a:cubicBezTo>
                  <a:cubicBezTo>
                    <a:pt x="764235" y="326034"/>
                    <a:pt x="768095" y="326624"/>
                    <a:pt x="773906" y="328561"/>
                  </a:cubicBezTo>
                  <a:cubicBezTo>
                    <a:pt x="776287" y="326180"/>
                    <a:pt x="778248" y="323285"/>
                    <a:pt x="781050" y="321417"/>
                  </a:cubicBezTo>
                  <a:cubicBezTo>
                    <a:pt x="793888" y="312858"/>
                    <a:pt x="783064" y="327671"/>
                    <a:pt x="795337" y="311892"/>
                  </a:cubicBezTo>
                  <a:cubicBezTo>
                    <a:pt x="809966" y="293084"/>
                    <a:pt x="797798" y="301137"/>
                    <a:pt x="814387" y="292842"/>
                  </a:cubicBezTo>
                  <a:cubicBezTo>
                    <a:pt x="820345" y="269006"/>
                    <a:pt x="811386" y="293461"/>
                    <a:pt x="823912" y="280936"/>
                  </a:cubicBezTo>
                  <a:cubicBezTo>
                    <a:pt x="826422" y="278426"/>
                    <a:pt x="826914" y="274493"/>
                    <a:pt x="828675" y="271411"/>
                  </a:cubicBezTo>
                  <a:cubicBezTo>
                    <a:pt x="833560" y="262862"/>
                    <a:pt x="832520" y="264878"/>
                    <a:pt x="840581" y="259505"/>
                  </a:cubicBezTo>
                  <a:cubicBezTo>
                    <a:pt x="843756" y="254742"/>
                    <a:pt x="845343" y="248392"/>
                    <a:pt x="850106" y="245217"/>
                  </a:cubicBezTo>
                  <a:lnTo>
                    <a:pt x="864393" y="235692"/>
                  </a:lnTo>
                  <a:cubicBezTo>
                    <a:pt x="866774" y="234105"/>
                    <a:pt x="868977" y="232210"/>
                    <a:pt x="871537" y="230930"/>
                  </a:cubicBezTo>
                  <a:lnTo>
                    <a:pt x="881062" y="226167"/>
                  </a:lnTo>
                  <a:cubicBezTo>
                    <a:pt x="882650" y="223786"/>
                    <a:pt x="883626" y="220855"/>
                    <a:pt x="885825" y="219023"/>
                  </a:cubicBezTo>
                  <a:cubicBezTo>
                    <a:pt x="892615" y="213365"/>
                    <a:pt x="899115" y="213916"/>
                    <a:pt x="907256" y="211880"/>
                  </a:cubicBezTo>
                  <a:cubicBezTo>
                    <a:pt x="909691" y="211271"/>
                    <a:pt x="912019" y="210292"/>
                    <a:pt x="914400" y="209498"/>
                  </a:cubicBezTo>
                  <a:cubicBezTo>
                    <a:pt x="916781" y="207117"/>
                    <a:pt x="919908" y="205299"/>
                    <a:pt x="921543" y="202355"/>
                  </a:cubicBezTo>
                  <a:cubicBezTo>
                    <a:pt x="923981" y="197966"/>
                    <a:pt x="926306" y="188067"/>
                    <a:pt x="926306" y="188067"/>
                  </a:cubicBezTo>
                  <a:cubicBezTo>
                    <a:pt x="927100" y="182511"/>
                    <a:pt x="928687" y="177011"/>
                    <a:pt x="928687" y="171398"/>
                  </a:cubicBezTo>
                  <a:cubicBezTo>
                    <a:pt x="928687" y="147136"/>
                    <a:pt x="918081" y="163006"/>
                    <a:pt x="928687" y="128536"/>
                  </a:cubicBezTo>
                  <a:cubicBezTo>
                    <a:pt x="929425" y="126137"/>
                    <a:pt x="933450" y="126949"/>
                    <a:pt x="935831" y="126155"/>
                  </a:cubicBezTo>
                  <a:lnTo>
                    <a:pt x="945356" y="111867"/>
                  </a:lnTo>
                  <a:cubicBezTo>
                    <a:pt x="946943" y="109486"/>
                    <a:pt x="949213" y="107438"/>
                    <a:pt x="950118" y="104723"/>
                  </a:cubicBezTo>
                  <a:cubicBezTo>
                    <a:pt x="950912" y="102342"/>
                    <a:pt x="950725" y="99355"/>
                    <a:pt x="952500" y="97580"/>
                  </a:cubicBezTo>
                  <a:cubicBezTo>
                    <a:pt x="955010" y="95070"/>
                    <a:pt x="958850" y="94405"/>
                    <a:pt x="962025" y="92817"/>
                  </a:cubicBezTo>
                  <a:cubicBezTo>
                    <a:pt x="966216" y="80242"/>
                    <a:pt x="963013" y="87763"/>
                    <a:pt x="973931" y="71386"/>
                  </a:cubicBezTo>
                  <a:cubicBezTo>
                    <a:pt x="975518" y="69005"/>
                    <a:pt x="976669" y="66266"/>
                    <a:pt x="978693" y="64242"/>
                  </a:cubicBezTo>
                  <a:cubicBezTo>
                    <a:pt x="981074" y="61861"/>
                    <a:pt x="983769" y="59756"/>
                    <a:pt x="985837" y="57098"/>
                  </a:cubicBezTo>
                  <a:cubicBezTo>
                    <a:pt x="999211" y="39904"/>
                    <a:pt x="988855" y="44980"/>
                    <a:pt x="1002506" y="40430"/>
                  </a:cubicBezTo>
                  <a:cubicBezTo>
                    <a:pt x="1003300" y="38049"/>
                    <a:pt x="1002927" y="34854"/>
                    <a:pt x="1004887" y="33286"/>
                  </a:cubicBezTo>
                  <a:cubicBezTo>
                    <a:pt x="1007443" y="31242"/>
                    <a:pt x="1011265" y="31804"/>
                    <a:pt x="1014412" y="30905"/>
                  </a:cubicBezTo>
                  <a:cubicBezTo>
                    <a:pt x="1016826" y="30215"/>
                    <a:pt x="1019175" y="29317"/>
                    <a:pt x="1021556" y="28523"/>
                  </a:cubicBezTo>
                  <a:cubicBezTo>
                    <a:pt x="1024731" y="26142"/>
                    <a:pt x="1028275" y="24186"/>
                    <a:pt x="1031081" y="21380"/>
                  </a:cubicBezTo>
                  <a:cubicBezTo>
                    <a:pt x="1033105" y="19356"/>
                    <a:pt x="1033645" y="16068"/>
                    <a:pt x="1035843" y="14236"/>
                  </a:cubicBezTo>
                  <a:cubicBezTo>
                    <a:pt x="1038570" y="11963"/>
                    <a:pt x="1042193" y="11061"/>
                    <a:pt x="1045368" y="9473"/>
                  </a:cubicBezTo>
                  <a:cubicBezTo>
                    <a:pt x="1046162" y="7092"/>
                    <a:pt x="1046818" y="0"/>
                    <a:pt x="1047750" y="2330"/>
                  </a:cubicBezTo>
                  <a:cubicBezTo>
                    <a:pt x="1050127" y="8272"/>
                    <a:pt x="1049226" y="15045"/>
                    <a:pt x="1050131" y="21380"/>
                  </a:cubicBezTo>
                  <a:cubicBezTo>
                    <a:pt x="1050814" y="26159"/>
                    <a:pt x="1050985" y="31087"/>
                    <a:pt x="1052512" y="35667"/>
                  </a:cubicBezTo>
                  <a:cubicBezTo>
                    <a:pt x="1053417" y="38382"/>
                    <a:pt x="1055687" y="40430"/>
                    <a:pt x="1057275" y="42811"/>
                  </a:cubicBezTo>
                  <a:cubicBezTo>
                    <a:pt x="1058069" y="45986"/>
                    <a:pt x="1058946" y="49141"/>
                    <a:pt x="1059656" y="52336"/>
                  </a:cubicBezTo>
                  <a:cubicBezTo>
                    <a:pt x="1060534" y="56287"/>
                    <a:pt x="1060972" y="60337"/>
                    <a:pt x="1062037" y="64242"/>
                  </a:cubicBezTo>
                  <a:cubicBezTo>
                    <a:pt x="1063358" y="69085"/>
                    <a:pt x="1065212" y="73767"/>
                    <a:pt x="1066800" y="78530"/>
                  </a:cubicBezTo>
                  <a:cubicBezTo>
                    <a:pt x="1067594" y="80911"/>
                    <a:pt x="1067789" y="83585"/>
                    <a:pt x="1069181" y="85673"/>
                  </a:cubicBezTo>
                  <a:lnTo>
                    <a:pt x="1078706" y="99961"/>
                  </a:lnTo>
                  <a:cubicBezTo>
                    <a:pt x="1080293" y="104723"/>
                    <a:pt x="1082250" y="109378"/>
                    <a:pt x="1083468" y="114248"/>
                  </a:cubicBezTo>
                  <a:cubicBezTo>
                    <a:pt x="1084262" y="117423"/>
                    <a:pt x="1084035" y="121050"/>
                    <a:pt x="1085850" y="123773"/>
                  </a:cubicBezTo>
                  <a:cubicBezTo>
                    <a:pt x="1087437" y="126154"/>
                    <a:pt x="1090820" y="126673"/>
                    <a:pt x="1092993" y="128536"/>
                  </a:cubicBezTo>
                  <a:cubicBezTo>
                    <a:pt x="1096402" y="131458"/>
                    <a:pt x="1099343" y="134886"/>
                    <a:pt x="1102518" y="138061"/>
                  </a:cubicBezTo>
                  <a:cubicBezTo>
                    <a:pt x="1103312" y="140442"/>
                    <a:pt x="1104210" y="142791"/>
                    <a:pt x="1104900" y="145205"/>
                  </a:cubicBezTo>
                  <a:cubicBezTo>
                    <a:pt x="1105799" y="148352"/>
                    <a:pt x="1105237" y="152174"/>
                    <a:pt x="1107281" y="154730"/>
                  </a:cubicBezTo>
                  <a:cubicBezTo>
                    <a:pt x="1108849" y="156690"/>
                    <a:pt x="1112044" y="156317"/>
                    <a:pt x="1114425" y="157111"/>
                  </a:cubicBezTo>
                  <a:cubicBezTo>
                    <a:pt x="1119187" y="156317"/>
                    <a:pt x="1123999" y="155777"/>
                    <a:pt x="1128712" y="154730"/>
                  </a:cubicBezTo>
                  <a:cubicBezTo>
                    <a:pt x="1131162" y="154185"/>
                    <a:pt x="1133346" y="152348"/>
                    <a:pt x="1135856" y="152348"/>
                  </a:cubicBezTo>
                  <a:cubicBezTo>
                    <a:pt x="1138366" y="152348"/>
                    <a:pt x="1140619" y="153936"/>
                    <a:pt x="1143000" y="154730"/>
                  </a:cubicBezTo>
                  <a:cubicBezTo>
                    <a:pt x="1144587" y="159492"/>
                    <a:pt x="1146633" y="164126"/>
                    <a:pt x="1147762" y="169017"/>
                  </a:cubicBezTo>
                  <a:cubicBezTo>
                    <a:pt x="1153169" y="192452"/>
                    <a:pt x="1145693" y="179011"/>
                    <a:pt x="1154906" y="192830"/>
                  </a:cubicBezTo>
                  <a:lnTo>
                    <a:pt x="1162050" y="214261"/>
                  </a:lnTo>
                  <a:lnTo>
                    <a:pt x="1164431" y="221405"/>
                  </a:lnTo>
                  <a:cubicBezTo>
                    <a:pt x="1165225" y="226961"/>
                    <a:pt x="1165808" y="232551"/>
                    <a:pt x="1166812" y="238073"/>
                  </a:cubicBezTo>
                  <a:cubicBezTo>
                    <a:pt x="1167397" y="241293"/>
                    <a:pt x="1168551" y="244389"/>
                    <a:pt x="1169193" y="247598"/>
                  </a:cubicBezTo>
                  <a:cubicBezTo>
                    <a:pt x="1170140" y="252333"/>
                    <a:pt x="1170781" y="257123"/>
                    <a:pt x="1171575" y="261886"/>
                  </a:cubicBezTo>
                  <a:cubicBezTo>
                    <a:pt x="1170781" y="266648"/>
                    <a:pt x="1168892" y="271354"/>
                    <a:pt x="1169193" y="276173"/>
                  </a:cubicBezTo>
                  <a:cubicBezTo>
                    <a:pt x="1170001" y="289104"/>
                    <a:pt x="1172776" y="296444"/>
                    <a:pt x="1176337" y="307130"/>
                  </a:cubicBezTo>
                  <a:cubicBezTo>
                    <a:pt x="1175543" y="330149"/>
                    <a:pt x="1173956" y="353154"/>
                    <a:pt x="1173956" y="376186"/>
                  </a:cubicBezTo>
                  <a:cubicBezTo>
                    <a:pt x="1173956" y="385744"/>
                    <a:pt x="1175955" y="395211"/>
                    <a:pt x="1176337" y="404761"/>
                  </a:cubicBezTo>
                  <a:cubicBezTo>
                    <a:pt x="1176749" y="415071"/>
                    <a:pt x="1176337" y="425398"/>
                    <a:pt x="1176337" y="435717"/>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Freeform 35"/>
            <p:cNvSpPr/>
            <p:nvPr/>
          </p:nvSpPr>
          <p:spPr>
            <a:xfrm>
              <a:off x="4309651" y="5867400"/>
              <a:ext cx="1176749" cy="511917"/>
            </a:xfrm>
            <a:custGeom>
              <a:avLst/>
              <a:gdLst>
                <a:gd name="connsiteX0" fmla="*/ 0 w 1176749"/>
                <a:gd name="connsiteY0" fmla="*/ 511917 h 511917"/>
                <a:gd name="connsiteX1" fmla="*/ 7143 w 1176749"/>
                <a:gd name="connsiteY1" fmla="*/ 507155 h 511917"/>
                <a:gd name="connsiteX2" fmla="*/ 11906 w 1176749"/>
                <a:gd name="connsiteY2" fmla="*/ 500011 h 511917"/>
                <a:gd name="connsiteX3" fmla="*/ 21431 w 1176749"/>
                <a:gd name="connsiteY3" fmla="*/ 497630 h 511917"/>
                <a:gd name="connsiteX4" fmla="*/ 26193 w 1176749"/>
                <a:gd name="connsiteY4" fmla="*/ 490486 h 511917"/>
                <a:gd name="connsiteX5" fmla="*/ 30956 w 1176749"/>
                <a:gd name="connsiteY5" fmla="*/ 476198 h 511917"/>
                <a:gd name="connsiteX6" fmla="*/ 38100 w 1176749"/>
                <a:gd name="connsiteY6" fmla="*/ 469055 h 511917"/>
                <a:gd name="connsiteX7" fmla="*/ 45243 w 1176749"/>
                <a:gd name="connsiteY7" fmla="*/ 447623 h 511917"/>
                <a:gd name="connsiteX8" fmla="*/ 47625 w 1176749"/>
                <a:gd name="connsiteY8" fmla="*/ 440480 h 511917"/>
                <a:gd name="connsiteX9" fmla="*/ 52387 w 1176749"/>
                <a:gd name="connsiteY9" fmla="*/ 414286 h 511917"/>
                <a:gd name="connsiteX10" fmla="*/ 57150 w 1176749"/>
                <a:gd name="connsiteY10" fmla="*/ 404761 h 511917"/>
                <a:gd name="connsiteX11" fmla="*/ 64293 w 1176749"/>
                <a:gd name="connsiteY11" fmla="*/ 383330 h 511917"/>
                <a:gd name="connsiteX12" fmla="*/ 73818 w 1176749"/>
                <a:gd name="connsiteY12" fmla="*/ 369042 h 511917"/>
                <a:gd name="connsiteX13" fmla="*/ 83343 w 1176749"/>
                <a:gd name="connsiteY13" fmla="*/ 357136 h 511917"/>
                <a:gd name="connsiteX14" fmla="*/ 88106 w 1176749"/>
                <a:gd name="connsiteY14" fmla="*/ 349992 h 511917"/>
                <a:gd name="connsiteX15" fmla="*/ 95250 w 1176749"/>
                <a:gd name="connsiteY15" fmla="*/ 335705 h 511917"/>
                <a:gd name="connsiteX16" fmla="*/ 104775 w 1176749"/>
                <a:gd name="connsiteY16" fmla="*/ 333323 h 511917"/>
                <a:gd name="connsiteX17" fmla="*/ 119062 w 1176749"/>
                <a:gd name="connsiteY17" fmla="*/ 323798 h 511917"/>
                <a:gd name="connsiteX18" fmla="*/ 135731 w 1176749"/>
                <a:gd name="connsiteY18" fmla="*/ 314273 h 511917"/>
                <a:gd name="connsiteX19" fmla="*/ 140493 w 1176749"/>
                <a:gd name="connsiteY19" fmla="*/ 304748 h 511917"/>
                <a:gd name="connsiteX20" fmla="*/ 147637 w 1176749"/>
                <a:gd name="connsiteY20" fmla="*/ 302367 h 511917"/>
                <a:gd name="connsiteX21" fmla="*/ 150018 w 1176749"/>
                <a:gd name="connsiteY21" fmla="*/ 295223 h 511917"/>
                <a:gd name="connsiteX22" fmla="*/ 157162 w 1176749"/>
                <a:gd name="connsiteY22" fmla="*/ 288080 h 511917"/>
                <a:gd name="connsiteX23" fmla="*/ 161925 w 1176749"/>
                <a:gd name="connsiteY23" fmla="*/ 273792 h 511917"/>
                <a:gd name="connsiteX24" fmla="*/ 164306 w 1176749"/>
                <a:gd name="connsiteY24" fmla="*/ 266648 h 511917"/>
                <a:gd name="connsiteX25" fmla="*/ 169068 w 1176749"/>
                <a:gd name="connsiteY25" fmla="*/ 259505 h 511917"/>
                <a:gd name="connsiteX26" fmla="*/ 171450 w 1176749"/>
                <a:gd name="connsiteY26" fmla="*/ 249980 h 511917"/>
                <a:gd name="connsiteX27" fmla="*/ 178593 w 1176749"/>
                <a:gd name="connsiteY27" fmla="*/ 228548 h 511917"/>
                <a:gd name="connsiteX28" fmla="*/ 180975 w 1176749"/>
                <a:gd name="connsiteY28" fmla="*/ 221405 h 511917"/>
                <a:gd name="connsiteX29" fmla="*/ 183356 w 1176749"/>
                <a:gd name="connsiteY29" fmla="*/ 214261 h 511917"/>
                <a:gd name="connsiteX30" fmla="*/ 188118 w 1176749"/>
                <a:gd name="connsiteY30" fmla="*/ 204736 h 511917"/>
                <a:gd name="connsiteX31" fmla="*/ 192881 w 1176749"/>
                <a:gd name="connsiteY31" fmla="*/ 197592 h 511917"/>
                <a:gd name="connsiteX32" fmla="*/ 197643 w 1176749"/>
                <a:gd name="connsiteY32" fmla="*/ 185686 h 511917"/>
                <a:gd name="connsiteX33" fmla="*/ 209550 w 1176749"/>
                <a:gd name="connsiteY33" fmla="*/ 171398 h 511917"/>
                <a:gd name="connsiteX34" fmla="*/ 211931 w 1176749"/>
                <a:gd name="connsiteY34" fmla="*/ 157111 h 511917"/>
                <a:gd name="connsiteX35" fmla="*/ 221456 w 1176749"/>
                <a:gd name="connsiteY35" fmla="*/ 142823 h 511917"/>
                <a:gd name="connsiteX36" fmla="*/ 228600 w 1176749"/>
                <a:gd name="connsiteY36" fmla="*/ 123773 h 511917"/>
                <a:gd name="connsiteX37" fmla="*/ 230981 w 1176749"/>
                <a:gd name="connsiteY37" fmla="*/ 116630 h 511917"/>
                <a:gd name="connsiteX38" fmla="*/ 245268 w 1176749"/>
                <a:gd name="connsiteY38" fmla="*/ 104723 h 511917"/>
                <a:gd name="connsiteX39" fmla="*/ 261937 w 1176749"/>
                <a:gd name="connsiteY39" fmla="*/ 111867 h 511917"/>
                <a:gd name="connsiteX40" fmla="*/ 276225 w 1176749"/>
                <a:gd name="connsiteY40" fmla="*/ 116630 h 511917"/>
                <a:gd name="connsiteX41" fmla="*/ 290512 w 1176749"/>
                <a:gd name="connsiteY41" fmla="*/ 126155 h 511917"/>
                <a:gd name="connsiteX42" fmla="*/ 292893 w 1176749"/>
                <a:gd name="connsiteY42" fmla="*/ 135680 h 511917"/>
                <a:gd name="connsiteX43" fmla="*/ 297656 w 1176749"/>
                <a:gd name="connsiteY43" fmla="*/ 142823 h 511917"/>
                <a:gd name="connsiteX44" fmla="*/ 302418 w 1176749"/>
                <a:gd name="connsiteY44" fmla="*/ 152348 h 511917"/>
                <a:gd name="connsiteX45" fmla="*/ 304800 w 1176749"/>
                <a:gd name="connsiteY45" fmla="*/ 169017 h 511917"/>
                <a:gd name="connsiteX46" fmla="*/ 307181 w 1176749"/>
                <a:gd name="connsiteY46" fmla="*/ 176161 h 511917"/>
                <a:gd name="connsiteX47" fmla="*/ 302418 w 1176749"/>
                <a:gd name="connsiteY47" fmla="*/ 185686 h 511917"/>
                <a:gd name="connsiteX48" fmla="*/ 304800 w 1176749"/>
                <a:gd name="connsiteY48" fmla="*/ 192830 h 511917"/>
                <a:gd name="connsiteX49" fmla="*/ 309562 w 1176749"/>
                <a:gd name="connsiteY49" fmla="*/ 216642 h 511917"/>
                <a:gd name="connsiteX50" fmla="*/ 314325 w 1176749"/>
                <a:gd name="connsiteY50" fmla="*/ 223786 h 511917"/>
                <a:gd name="connsiteX51" fmla="*/ 321468 w 1176749"/>
                <a:gd name="connsiteY51" fmla="*/ 245217 h 511917"/>
                <a:gd name="connsiteX52" fmla="*/ 326231 w 1176749"/>
                <a:gd name="connsiteY52" fmla="*/ 259505 h 511917"/>
                <a:gd name="connsiteX53" fmla="*/ 333375 w 1176749"/>
                <a:gd name="connsiteY53" fmla="*/ 278555 h 511917"/>
                <a:gd name="connsiteX54" fmla="*/ 338137 w 1176749"/>
                <a:gd name="connsiteY54" fmla="*/ 288080 h 511917"/>
                <a:gd name="connsiteX55" fmla="*/ 345281 w 1176749"/>
                <a:gd name="connsiteY55" fmla="*/ 292842 h 511917"/>
                <a:gd name="connsiteX56" fmla="*/ 352425 w 1176749"/>
                <a:gd name="connsiteY56" fmla="*/ 307130 h 511917"/>
                <a:gd name="connsiteX57" fmla="*/ 359568 w 1176749"/>
                <a:gd name="connsiteY57" fmla="*/ 311892 h 511917"/>
                <a:gd name="connsiteX58" fmla="*/ 376237 w 1176749"/>
                <a:gd name="connsiteY58" fmla="*/ 309511 h 511917"/>
                <a:gd name="connsiteX59" fmla="*/ 383381 w 1176749"/>
                <a:gd name="connsiteY59" fmla="*/ 304748 h 511917"/>
                <a:gd name="connsiteX60" fmla="*/ 397668 w 1176749"/>
                <a:gd name="connsiteY60" fmla="*/ 307130 h 511917"/>
                <a:gd name="connsiteX61" fmla="*/ 402431 w 1176749"/>
                <a:gd name="connsiteY61" fmla="*/ 314273 h 511917"/>
                <a:gd name="connsiteX62" fmla="*/ 409575 w 1176749"/>
                <a:gd name="connsiteY62" fmla="*/ 319036 h 511917"/>
                <a:gd name="connsiteX63" fmla="*/ 411956 w 1176749"/>
                <a:gd name="connsiteY63" fmla="*/ 326180 h 511917"/>
                <a:gd name="connsiteX64" fmla="*/ 423862 w 1176749"/>
                <a:gd name="connsiteY64" fmla="*/ 342848 h 511917"/>
                <a:gd name="connsiteX65" fmla="*/ 431006 w 1176749"/>
                <a:gd name="connsiteY65" fmla="*/ 345230 h 511917"/>
                <a:gd name="connsiteX66" fmla="*/ 433387 w 1176749"/>
                <a:gd name="connsiteY66" fmla="*/ 354755 h 511917"/>
                <a:gd name="connsiteX67" fmla="*/ 447675 w 1176749"/>
                <a:gd name="connsiteY67" fmla="*/ 361898 h 511917"/>
                <a:gd name="connsiteX68" fmla="*/ 454818 w 1176749"/>
                <a:gd name="connsiteY68" fmla="*/ 369042 h 511917"/>
                <a:gd name="connsiteX69" fmla="*/ 457200 w 1176749"/>
                <a:gd name="connsiteY69" fmla="*/ 376186 h 511917"/>
                <a:gd name="connsiteX70" fmla="*/ 464343 w 1176749"/>
                <a:gd name="connsiteY70" fmla="*/ 380948 h 511917"/>
                <a:gd name="connsiteX71" fmla="*/ 473868 w 1176749"/>
                <a:gd name="connsiteY71" fmla="*/ 385711 h 511917"/>
                <a:gd name="connsiteX72" fmla="*/ 481012 w 1176749"/>
                <a:gd name="connsiteY72" fmla="*/ 390473 h 511917"/>
                <a:gd name="connsiteX73" fmla="*/ 490537 w 1176749"/>
                <a:gd name="connsiteY73" fmla="*/ 392855 h 511917"/>
                <a:gd name="connsiteX74" fmla="*/ 516731 w 1176749"/>
                <a:gd name="connsiteY74" fmla="*/ 390473 h 511917"/>
                <a:gd name="connsiteX75" fmla="*/ 526256 w 1176749"/>
                <a:gd name="connsiteY75" fmla="*/ 385711 h 511917"/>
                <a:gd name="connsiteX76" fmla="*/ 535781 w 1176749"/>
                <a:gd name="connsiteY76" fmla="*/ 369042 h 511917"/>
                <a:gd name="connsiteX77" fmla="*/ 540543 w 1176749"/>
                <a:gd name="connsiteY77" fmla="*/ 361898 h 511917"/>
                <a:gd name="connsiteX78" fmla="*/ 542925 w 1176749"/>
                <a:gd name="connsiteY78" fmla="*/ 352373 h 511917"/>
                <a:gd name="connsiteX79" fmla="*/ 545306 w 1176749"/>
                <a:gd name="connsiteY79" fmla="*/ 345230 h 511917"/>
                <a:gd name="connsiteX80" fmla="*/ 547687 w 1176749"/>
                <a:gd name="connsiteY80" fmla="*/ 333323 h 511917"/>
                <a:gd name="connsiteX81" fmla="*/ 550068 w 1176749"/>
                <a:gd name="connsiteY81" fmla="*/ 326180 h 511917"/>
                <a:gd name="connsiteX82" fmla="*/ 566737 w 1176749"/>
                <a:gd name="connsiteY82" fmla="*/ 311892 h 511917"/>
                <a:gd name="connsiteX83" fmla="*/ 571500 w 1176749"/>
                <a:gd name="connsiteY83" fmla="*/ 302367 h 511917"/>
                <a:gd name="connsiteX84" fmla="*/ 576262 w 1176749"/>
                <a:gd name="connsiteY84" fmla="*/ 295223 h 511917"/>
                <a:gd name="connsiteX85" fmla="*/ 578643 w 1176749"/>
                <a:gd name="connsiteY85" fmla="*/ 288080 h 511917"/>
                <a:gd name="connsiteX86" fmla="*/ 585787 w 1176749"/>
                <a:gd name="connsiteY86" fmla="*/ 280936 h 511917"/>
                <a:gd name="connsiteX87" fmla="*/ 590550 w 1176749"/>
                <a:gd name="connsiteY87" fmla="*/ 271411 h 511917"/>
                <a:gd name="connsiteX88" fmla="*/ 590550 w 1176749"/>
                <a:gd name="connsiteY88" fmla="*/ 247598 h 511917"/>
                <a:gd name="connsiteX89" fmla="*/ 592931 w 1176749"/>
                <a:gd name="connsiteY89" fmla="*/ 233311 h 511917"/>
                <a:gd name="connsiteX90" fmla="*/ 600075 w 1176749"/>
                <a:gd name="connsiteY90" fmla="*/ 226167 h 511917"/>
                <a:gd name="connsiteX91" fmla="*/ 604837 w 1176749"/>
                <a:gd name="connsiteY91" fmla="*/ 219023 h 511917"/>
                <a:gd name="connsiteX92" fmla="*/ 611981 w 1176749"/>
                <a:gd name="connsiteY92" fmla="*/ 216642 h 511917"/>
                <a:gd name="connsiteX93" fmla="*/ 640556 w 1176749"/>
                <a:gd name="connsiteY93" fmla="*/ 211880 h 511917"/>
                <a:gd name="connsiteX94" fmla="*/ 659606 w 1176749"/>
                <a:gd name="connsiteY94" fmla="*/ 214261 h 511917"/>
                <a:gd name="connsiteX95" fmla="*/ 669131 w 1176749"/>
                <a:gd name="connsiteY95" fmla="*/ 223786 h 511917"/>
                <a:gd name="connsiteX96" fmla="*/ 676275 w 1176749"/>
                <a:gd name="connsiteY96" fmla="*/ 238073 h 511917"/>
                <a:gd name="connsiteX97" fmla="*/ 688181 w 1176749"/>
                <a:gd name="connsiteY97" fmla="*/ 254742 h 511917"/>
                <a:gd name="connsiteX98" fmla="*/ 695325 w 1176749"/>
                <a:gd name="connsiteY98" fmla="*/ 259505 h 511917"/>
                <a:gd name="connsiteX99" fmla="*/ 707231 w 1176749"/>
                <a:gd name="connsiteY99" fmla="*/ 271411 h 511917"/>
                <a:gd name="connsiteX100" fmla="*/ 723900 w 1176749"/>
                <a:gd name="connsiteY100" fmla="*/ 283317 h 511917"/>
                <a:gd name="connsiteX101" fmla="*/ 735806 w 1176749"/>
                <a:gd name="connsiteY101" fmla="*/ 292842 h 511917"/>
                <a:gd name="connsiteX102" fmla="*/ 745331 w 1176749"/>
                <a:gd name="connsiteY102" fmla="*/ 309511 h 511917"/>
                <a:gd name="connsiteX103" fmla="*/ 754856 w 1176749"/>
                <a:gd name="connsiteY103" fmla="*/ 314273 h 511917"/>
                <a:gd name="connsiteX104" fmla="*/ 759618 w 1176749"/>
                <a:gd name="connsiteY104" fmla="*/ 321417 h 511917"/>
                <a:gd name="connsiteX105" fmla="*/ 773906 w 1176749"/>
                <a:gd name="connsiteY105" fmla="*/ 328561 h 511917"/>
                <a:gd name="connsiteX106" fmla="*/ 781050 w 1176749"/>
                <a:gd name="connsiteY106" fmla="*/ 321417 h 511917"/>
                <a:gd name="connsiteX107" fmla="*/ 795337 w 1176749"/>
                <a:gd name="connsiteY107" fmla="*/ 311892 h 511917"/>
                <a:gd name="connsiteX108" fmla="*/ 814387 w 1176749"/>
                <a:gd name="connsiteY108" fmla="*/ 292842 h 511917"/>
                <a:gd name="connsiteX109" fmla="*/ 823912 w 1176749"/>
                <a:gd name="connsiteY109" fmla="*/ 280936 h 511917"/>
                <a:gd name="connsiteX110" fmla="*/ 828675 w 1176749"/>
                <a:gd name="connsiteY110" fmla="*/ 271411 h 511917"/>
                <a:gd name="connsiteX111" fmla="*/ 840581 w 1176749"/>
                <a:gd name="connsiteY111" fmla="*/ 259505 h 511917"/>
                <a:gd name="connsiteX112" fmla="*/ 850106 w 1176749"/>
                <a:gd name="connsiteY112" fmla="*/ 245217 h 511917"/>
                <a:gd name="connsiteX113" fmla="*/ 864393 w 1176749"/>
                <a:gd name="connsiteY113" fmla="*/ 235692 h 511917"/>
                <a:gd name="connsiteX114" fmla="*/ 871537 w 1176749"/>
                <a:gd name="connsiteY114" fmla="*/ 230930 h 511917"/>
                <a:gd name="connsiteX115" fmla="*/ 881062 w 1176749"/>
                <a:gd name="connsiteY115" fmla="*/ 226167 h 511917"/>
                <a:gd name="connsiteX116" fmla="*/ 885825 w 1176749"/>
                <a:gd name="connsiteY116" fmla="*/ 219023 h 511917"/>
                <a:gd name="connsiteX117" fmla="*/ 907256 w 1176749"/>
                <a:gd name="connsiteY117" fmla="*/ 211880 h 511917"/>
                <a:gd name="connsiteX118" fmla="*/ 914400 w 1176749"/>
                <a:gd name="connsiteY118" fmla="*/ 209498 h 511917"/>
                <a:gd name="connsiteX119" fmla="*/ 921543 w 1176749"/>
                <a:gd name="connsiteY119" fmla="*/ 202355 h 511917"/>
                <a:gd name="connsiteX120" fmla="*/ 926306 w 1176749"/>
                <a:gd name="connsiteY120" fmla="*/ 188067 h 511917"/>
                <a:gd name="connsiteX121" fmla="*/ 928687 w 1176749"/>
                <a:gd name="connsiteY121" fmla="*/ 171398 h 511917"/>
                <a:gd name="connsiteX122" fmla="*/ 928687 w 1176749"/>
                <a:gd name="connsiteY122" fmla="*/ 128536 h 511917"/>
                <a:gd name="connsiteX123" fmla="*/ 935831 w 1176749"/>
                <a:gd name="connsiteY123" fmla="*/ 126155 h 511917"/>
                <a:gd name="connsiteX124" fmla="*/ 945356 w 1176749"/>
                <a:gd name="connsiteY124" fmla="*/ 111867 h 511917"/>
                <a:gd name="connsiteX125" fmla="*/ 950118 w 1176749"/>
                <a:gd name="connsiteY125" fmla="*/ 104723 h 511917"/>
                <a:gd name="connsiteX126" fmla="*/ 952500 w 1176749"/>
                <a:gd name="connsiteY126" fmla="*/ 97580 h 511917"/>
                <a:gd name="connsiteX127" fmla="*/ 962025 w 1176749"/>
                <a:gd name="connsiteY127" fmla="*/ 92817 h 511917"/>
                <a:gd name="connsiteX128" fmla="*/ 973931 w 1176749"/>
                <a:gd name="connsiteY128" fmla="*/ 71386 h 511917"/>
                <a:gd name="connsiteX129" fmla="*/ 978693 w 1176749"/>
                <a:gd name="connsiteY129" fmla="*/ 64242 h 511917"/>
                <a:gd name="connsiteX130" fmla="*/ 985837 w 1176749"/>
                <a:gd name="connsiteY130" fmla="*/ 57098 h 511917"/>
                <a:gd name="connsiteX131" fmla="*/ 1002506 w 1176749"/>
                <a:gd name="connsiteY131" fmla="*/ 40430 h 511917"/>
                <a:gd name="connsiteX132" fmla="*/ 1004887 w 1176749"/>
                <a:gd name="connsiteY132" fmla="*/ 33286 h 511917"/>
                <a:gd name="connsiteX133" fmla="*/ 1014412 w 1176749"/>
                <a:gd name="connsiteY133" fmla="*/ 30905 h 511917"/>
                <a:gd name="connsiteX134" fmla="*/ 1021556 w 1176749"/>
                <a:gd name="connsiteY134" fmla="*/ 28523 h 511917"/>
                <a:gd name="connsiteX135" fmla="*/ 1031081 w 1176749"/>
                <a:gd name="connsiteY135" fmla="*/ 21380 h 511917"/>
                <a:gd name="connsiteX136" fmla="*/ 1035843 w 1176749"/>
                <a:gd name="connsiteY136" fmla="*/ 14236 h 511917"/>
                <a:gd name="connsiteX137" fmla="*/ 1045368 w 1176749"/>
                <a:gd name="connsiteY137" fmla="*/ 9473 h 511917"/>
                <a:gd name="connsiteX138" fmla="*/ 1047750 w 1176749"/>
                <a:gd name="connsiteY138" fmla="*/ 2330 h 511917"/>
                <a:gd name="connsiteX139" fmla="*/ 1050131 w 1176749"/>
                <a:gd name="connsiteY139" fmla="*/ 21380 h 511917"/>
                <a:gd name="connsiteX140" fmla="*/ 1052512 w 1176749"/>
                <a:gd name="connsiteY140" fmla="*/ 35667 h 511917"/>
                <a:gd name="connsiteX141" fmla="*/ 1057275 w 1176749"/>
                <a:gd name="connsiteY141" fmla="*/ 42811 h 511917"/>
                <a:gd name="connsiteX142" fmla="*/ 1059656 w 1176749"/>
                <a:gd name="connsiteY142" fmla="*/ 52336 h 511917"/>
                <a:gd name="connsiteX143" fmla="*/ 1062037 w 1176749"/>
                <a:gd name="connsiteY143" fmla="*/ 64242 h 511917"/>
                <a:gd name="connsiteX144" fmla="*/ 1066800 w 1176749"/>
                <a:gd name="connsiteY144" fmla="*/ 78530 h 511917"/>
                <a:gd name="connsiteX145" fmla="*/ 1069181 w 1176749"/>
                <a:gd name="connsiteY145" fmla="*/ 85673 h 511917"/>
                <a:gd name="connsiteX146" fmla="*/ 1078706 w 1176749"/>
                <a:gd name="connsiteY146" fmla="*/ 99961 h 511917"/>
                <a:gd name="connsiteX147" fmla="*/ 1083468 w 1176749"/>
                <a:gd name="connsiteY147" fmla="*/ 114248 h 511917"/>
                <a:gd name="connsiteX148" fmla="*/ 1085850 w 1176749"/>
                <a:gd name="connsiteY148" fmla="*/ 123773 h 511917"/>
                <a:gd name="connsiteX149" fmla="*/ 1092993 w 1176749"/>
                <a:gd name="connsiteY149" fmla="*/ 128536 h 511917"/>
                <a:gd name="connsiteX150" fmla="*/ 1102518 w 1176749"/>
                <a:gd name="connsiteY150" fmla="*/ 138061 h 511917"/>
                <a:gd name="connsiteX151" fmla="*/ 1104900 w 1176749"/>
                <a:gd name="connsiteY151" fmla="*/ 145205 h 511917"/>
                <a:gd name="connsiteX152" fmla="*/ 1107281 w 1176749"/>
                <a:gd name="connsiteY152" fmla="*/ 154730 h 511917"/>
                <a:gd name="connsiteX153" fmla="*/ 1114425 w 1176749"/>
                <a:gd name="connsiteY153" fmla="*/ 157111 h 511917"/>
                <a:gd name="connsiteX154" fmla="*/ 1128712 w 1176749"/>
                <a:gd name="connsiteY154" fmla="*/ 154730 h 511917"/>
                <a:gd name="connsiteX155" fmla="*/ 1135856 w 1176749"/>
                <a:gd name="connsiteY155" fmla="*/ 152348 h 511917"/>
                <a:gd name="connsiteX156" fmla="*/ 1143000 w 1176749"/>
                <a:gd name="connsiteY156" fmla="*/ 154730 h 511917"/>
                <a:gd name="connsiteX157" fmla="*/ 1147762 w 1176749"/>
                <a:gd name="connsiteY157" fmla="*/ 169017 h 511917"/>
                <a:gd name="connsiteX158" fmla="*/ 1154906 w 1176749"/>
                <a:gd name="connsiteY158" fmla="*/ 192830 h 511917"/>
                <a:gd name="connsiteX159" fmla="*/ 1162050 w 1176749"/>
                <a:gd name="connsiteY159" fmla="*/ 214261 h 511917"/>
                <a:gd name="connsiteX160" fmla="*/ 1164431 w 1176749"/>
                <a:gd name="connsiteY160" fmla="*/ 221405 h 511917"/>
                <a:gd name="connsiteX161" fmla="*/ 1166812 w 1176749"/>
                <a:gd name="connsiteY161" fmla="*/ 238073 h 511917"/>
                <a:gd name="connsiteX162" fmla="*/ 1169193 w 1176749"/>
                <a:gd name="connsiteY162" fmla="*/ 247598 h 511917"/>
                <a:gd name="connsiteX163" fmla="*/ 1171575 w 1176749"/>
                <a:gd name="connsiteY163" fmla="*/ 261886 h 511917"/>
                <a:gd name="connsiteX164" fmla="*/ 1169193 w 1176749"/>
                <a:gd name="connsiteY164" fmla="*/ 276173 h 511917"/>
                <a:gd name="connsiteX165" fmla="*/ 1176337 w 1176749"/>
                <a:gd name="connsiteY165" fmla="*/ 307130 h 511917"/>
                <a:gd name="connsiteX166" fmla="*/ 1173956 w 1176749"/>
                <a:gd name="connsiteY166" fmla="*/ 376186 h 511917"/>
                <a:gd name="connsiteX167" fmla="*/ 1176337 w 1176749"/>
                <a:gd name="connsiteY167" fmla="*/ 404761 h 511917"/>
                <a:gd name="connsiteX168" fmla="*/ 1176337 w 1176749"/>
                <a:gd name="connsiteY168" fmla="*/ 435717 h 5119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176749" h="511917">
                  <a:moveTo>
                    <a:pt x="0" y="511917"/>
                  </a:moveTo>
                  <a:cubicBezTo>
                    <a:pt x="2381" y="510330"/>
                    <a:pt x="5120" y="509178"/>
                    <a:pt x="7143" y="507155"/>
                  </a:cubicBezTo>
                  <a:cubicBezTo>
                    <a:pt x="9167" y="505131"/>
                    <a:pt x="9525" y="501599"/>
                    <a:pt x="11906" y="500011"/>
                  </a:cubicBezTo>
                  <a:cubicBezTo>
                    <a:pt x="14629" y="498196"/>
                    <a:pt x="18256" y="498424"/>
                    <a:pt x="21431" y="497630"/>
                  </a:cubicBezTo>
                  <a:cubicBezTo>
                    <a:pt x="23018" y="495249"/>
                    <a:pt x="25031" y="493101"/>
                    <a:pt x="26193" y="490486"/>
                  </a:cubicBezTo>
                  <a:cubicBezTo>
                    <a:pt x="28232" y="485898"/>
                    <a:pt x="28518" y="480586"/>
                    <a:pt x="30956" y="476198"/>
                  </a:cubicBezTo>
                  <a:cubicBezTo>
                    <a:pt x="32591" y="473254"/>
                    <a:pt x="35719" y="471436"/>
                    <a:pt x="38100" y="469055"/>
                  </a:cubicBezTo>
                  <a:lnTo>
                    <a:pt x="45243" y="447623"/>
                  </a:lnTo>
                  <a:lnTo>
                    <a:pt x="47625" y="440480"/>
                  </a:lnTo>
                  <a:cubicBezTo>
                    <a:pt x="48025" y="438082"/>
                    <a:pt x="51278" y="417614"/>
                    <a:pt x="52387" y="414286"/>
                  </a:cubicBezTo>
                  <a:cubicBezTo>
                    <a:pt x="53510" y="410918"/>
                    <a:pt x="55562" y="407936"/>
                    <a:pt x="57150" y="404761"/>
                  </a:cubicBezTo>
                  <a:cubicBezTo>
                    <a:pt x="59478" y="393122"/>
                    <a:pt x="58379" y="393188"/>
                    <a:pt x="64293" y="383330"/>
                  </a:cubicBezTo>
                  <a:cubicBezTo>
                    <a:pt x="67238" y="378422"/>
                    <a:pt x="72007" y="374472"/>
                    <a:pt x="73818" y="369042"/>
                  </a:cubicBezTo>
                  <a:cubicBezTo>
                    <a:pt x="77105" y="359183"/>
                    <a:pt x="74111" y="363290"/>
                    <a:pt x="83343" y="357136"/>
                  </a:cubicBezTo>
                  <a:cubicBezTo>
                    <a:pt x="84931" y="354755"/>
                    <a:pt x="86826" y="352552"/>
                    <a:pt x="88106" y="349992"/>
                  </a:cubicBezTo>
                  <a:cubicBezTo>
                    <a:pt x="90484" y="345236"/>
                    <a:pt x="90129" y="339119"/>
                    <a:pt x="95250" y="335705"/>
                  </a:cubicBezTo>
                  <a:cubicBezTo>
                    <a:pt x="97973" y="333890"/>
                    <a:pt x="101600" y="334117"/>
                    <a:pt x="104775" y="333323"/>
                  </a:cubicBezTo>
                  <a:cubicBezTo>
                    <a:pt x="109537" y="330148"/>
                    <a:pt x="113942" y="326357"/>
                    <a:pt x="119062" y="323798"/>
                  </a:cubicBezTo>
                  <a:cubicBezTo>
                    <a:pt x="131147" y="317756"/>
                    <a:pt x="125634" y="321005"/>
                    <a:pt x="135731" y="314273"/>
                  </a:cubicBezTo>
                  <a:cubicBezTo>
                    <a:pt x="137318" y="311098"/>
                    <a:pt x="137983" y="307258"/>
                    <a:pt x="140493" y="304748"/>
                  </a:cubicBezTo>
                  <a:cubicBezTo>
                    <a:pt x="142268" y="302973"/>
                    <a:pt x="145862" y="304142"/>
                    <a:pt x="147637" y="302367"/>
                  </a:cubicBezTo>
                  <a:cubicBezTo>
                    <a:pt x="149412" y="300592"/>
                    <a:pt x="148626" y="297312"/>
                    <a:pt x="150018" y="295223"/>
                  </a:cubicBezTo>
                  <a:cubicBezTo>
                    <a:pt x="151886" y="292421"/>
                    <a:pt x="154781" y="290461"/>
                    <a:pt x="157162" y="288080"/>
                  </a:cubicBezTo>
                  <a:lnTo>
                    <a:pt x="161925" y="273792"/>
                  </a:lnTo>
                  <a:cubicBezTo>
                    <a:pt x="162719" y="271411"/>
                    <a:pt x="162914" y="268737"/>
                    <a:pt x="164306" y="266648"/>
                  </a:cubicBezTo>
                  <a:lnTo>
                    <a:pt x="169068" y="259505"/>
                  </a:lnTo>
                  <a:cubicBezTo>
                    <a:pt x="169862" y="256330"/>
                    <a:pt x="170510" y="253115"/>
                    <a:pt x="171450" y="249980"/>
                  </a:cubicBezTo>
                  <a:cubicBezTo>
                    <a:pt x="173614" y="242767"/>
                    <a:pt x="176211" y="235692"/>
                    <a:pt x="178593" y="228548"/>
                  </a:cubicBezTo>
                  <a:lnTo>
                    <a:pt x="180975" y="221405"/>
                  </a:lnTo>
                  <a:cubicBezTo>
                    <a:pt x="181769" y="219024"/>
                    <a:pt x="182234" y="216506"/>
                    <a:pt x="183356" y="214261"/>
                  </a:cubicBezTo>
                  <a:cubicBezTo>
                    <a:pt x="184943" y="211086"/>
                    <a:pt x="186357" y="207818"/>
                    <a:pt x="188118" y="204736"/>
                  </a:cubicBezTo>
                  <a:cubicBezTo>
                    <a:pt x="189538" y="202251"/>
                    <a:pt x="191601" y="200152"/>
                    <a:pt x="192881" y="197592"/>
                  </a:cubicBezTo>
                  <a:cubicBezTo>
                    <a:pt x="194793" y="193769"/>
                    <a:pt x="195731" y="189509"/>
                    <a:pt x="197643" y="185686"/>
                  </a:cubicBezTo>
                  <a:cubicBezTo>
                    <a:pt x="200958" y="179056"/>
                    <a:pt x="204284" y="176664"/>
                    <a:pt x="209550" y="171398"/>
                  </a:cubicBezTo>
                  <a:cubicBezTo>
                    <a:pt x="210344" y="166636"/>
                    <a:pt x="210074" y="161568"/>
                    <a:pt x="211931" y="157111"/>
                  </a:cubicBezTo>
                  <a:cubicBezTo>
                    <a:pt x="214132" y="151827"/>
                    <a:pt x="221456" y="142823"/>
                    <a:pt x="221456" y="142823"/>
                  </a:cubicBezTo>
                  <a:cubicBezTo>
                    <a:pt x="226050" y="119853"/>
                    <a:pt x="220424" y="140124"/>
                    <a:pt x="228600" y="123773"/>
                  </a:cubicBezTo>
                  <a:cubicBezTo>
                    <a:pt x="229722" y="121528"/>
                    <a:pt x="229589" y="118718"/>
                    <a:pt x="230981" y="116630"/>
                  </a:cubicBezTo>
                  <a:cubicBezTo>
                    <a:pt x="234647" y="111131"/>
                    <a:pt x="239998" y="108237"/>
                    <a:pt x="245268" y="104723"/>
                  </a:cubicBezTo>
                  <a:cubicBezTo>
                    <a:pt x="270467" y="111025"/>
                    <a:pt x="240791" y="102469"/>
                    <a:pt x="261937" y="111867"/>
                  </a:cubicBezTo>
                  <a:cubicBezTo>
                    <a:pt x="266525" y="113906"/>
                    <a:pt x="272048" y="113845"/>
                    <a:pt x="276225" y="116630"/>
                  </a:cubicBezTo>
                  <a:lnTo>
                    <a:pt x="290512" y="126155"/>
                  </a:lnTo>
                  <a:cubicBezTo>
                    <a:pt x="291306" y="129330"/>
                    <a:pt x="291604" y="132672"/>
                    <a:pt x="292893" y="135680"/>
                  </a:cubicBezTo>
                  <a:cubicBezTo>
                    <a:pt x="294020" y="138310"/>
                    <a:pt x="296236" y="140338"/>
                    <a:pt x="297656" y="142823"/>
                  </a:cubicBezTo>
                  <a:cubicBezTo>
                    <a:pt x="299417" y="145905"/>
                    <a:pt x="300831" y="149173"/>
                    <a:pt x="302418" y="152348"/>
                  </a:cubicBezTo>
                  <a:cubicBezTo>
                    <a:pt x="303212" y="157904"/>
                    <a:pt x="303699" y="163513"/>
                    <a:pt x="304800" y="169017"/>
                  </a:cubicBezTo>
                  <a:cubicBezTo>
                    <a:pt x="305292" y="171478"/>
                    <a:pt x="307536" y="173676"/>
                    <a:pt x="307181" y="176161"/>
                  </a:cubicBezTo>
                  <a:cubicBezTo>
                    <a:pt x="306679" y="179675"/>
                    <a:pt x="304006" y="182511"/>
                    <a:pt x="302418" y="185686"/>
                  </a:cubicBezTo>
                  <a:cubicBezTo>
                    <a:pt x="303212" y="188067"/>
                    <a:pt x="304308" y="190369"/>
                    <a:pt x="304800" y="192830"/>
                  </a:cubicBezTo>
                  <a:cubicBezTo>
                    <a:pt x="306262" y="200140"/>
                    <a:pt x="305976" y="209470"/>
                    <a:pt x="309562" y="216642"/>
                  </a:cubicBezTo>
                  <a:cubicBezTo>
                    <a:pt x="310842" y="219202"/>
                    <a:pt x="312737" y="221405"/>
                    <a:pt x="314325" y="223786"/>
                  </a:cubicBezTo>
                  <a:lnTo>
                    <a:pt x="321468" y="245217"/>
                  </a:lnTo>
                  <a:lnTo>
                    <a:pt x="326231" y="259505"/>
                  </a:lnTo>
                  <a:cubicBezTo>
                    <a:pt x="329936" y="278031"/>
                    <a:pt x="325828" y="265347"/>
                    <a:pt x="333375" y="278555"/>
                  </a:cubicBezTo>
                  <a:cubicBezTo>
                    <a:pt x="335136" y="281637"/>
                    <a:pt x="335865" y="285353"/>
                    <a:pt x="338137" y="288080"/>
                  </a:cubicBezTo>
                  <a:cubicBezTo>
                    <a:pt x="339969" y="290279"/>
                    <a:pt x="342900" y="291255"/>
                    <a:pt x="345281" y="292842"/>
                  </a:cubicBezTo>
                  <a:cubicBezTo>
                    <a:pt x="347218" y="298654"/>
                    <a:pt x="347808" y="302513"/>
                    <a:pt x="352425" y="307130"/>
                  </a:cubicBezTo>
                  <a:cubicBezTo>
                    <a:pt x="354448" y="309153"/>
                    <a:pt x="357187" y="310305"/>
                    <a:pt x="359568" y="311892"/>
                  </a:cubicBezTo>
                  <a:cubicBezTo>
                    <a:pt x="365124" y="311098"/>
                    <a:pt x="370861" y="311124"/>
                    <a:pt x="376237" y="309511"/>
                  </a:cubicBezTo>
                  <a:cubicBezTo>
                    <a:pt x="378978" y="308689"/>
                    <a:pt x="380536" y="305064"/>
                    <a:pt x="383381" y="304748"/>
                  </a:cubicBezTo>
                  <a:cubicBezTo>
                    <a:pt x="388180" y="304215"/>
                    <a:pt x="392906" y="306336"/>
                    <a:pt x="397668" y="307130"/>
                  </a:cubicBezTo>
                  <a:cubicBezTo>
                    <a:pt x="399256" y="309511"/>
                    <a:pt x="400407" y="312249"/>
                    <a:pt x="402431" y="314273"/>
                  </a:cubicBezTo>
                  <a:cubicBezTo>
                    <a:pt x="404455" y="316297"/>
                    <a:pt x="407787" y="316801"/>
                    <a:pt x="409575" y="319036"/>
                  </a:cubicBezTo>
                  <a:cubicBezTo>
                    <a:pt x="411143" y="320996"/>
                    <a:pt x="410967" y="323873"/>
                    <a:pt x="411956" y="326180"/>
                  </a:cubicBezTo>
                  <a:cubicBezTo>
                    <a:pt x="414936" y="333134"/>
                    <a:pt x="417327" y="338491"/>
                    <a:pt x="423862" y="342848"/>
                  </a:cubicBezTo>
                  <a:cubicBezTo>
                    <a:pt x="425951" y="344240"/>
                    <a:pt x="428625" y="344436"/>
                    <a:pt x="431006" y="345230"/>
                  </a:cubicBezTo>
                  <a:cubicBezTo>
                    <a:pt x="431800" y="348405"/>
                    <a:pt x="431572" y="352032"/>
                    <a:pt x="433387" y="354755"/>
                  </a:cubicBezTo>
                  <a:cubicBezTo>
                    <a:pt x="436025" y="358711"/>
                    <a:pt x="443600" y="360540"/>
                    <a:pt x="447675" y="361898"/>
                  </a:cubicBezTo>
                  <a:cubicBezTo>
                    <a:pt x="450056" y="364279"/>
                    <a:pt x="452950" y="366240"/>
                    <a:pt x="454818" y="369042"/>
                  </a:cubicBezTo>
                  <a:cubicBezTo>
                    <a:pt x="456210" y="371131"/>
                    <a:pt x="455632" y="374226"/>
                    <a:pt x="457200" y="376186"/>
                  </a:cubicBezTo>
                  <a:cubicBezTo>
                    <a:pt x="458988" y="378421"/>
                    <a:pt x="461858" y="379528"/>
                    <a:pt x="464343" y="380948"/>
                  </a:cubicBezTo>
                  <a:cubicBezTo>
                    <a:pt x="467425" y="382709"/>
                    <a:pt x="470786" y="383950"/>
                    <a:pt x="473868" y="385711"/>
                  </a:cubicBezTo>
                  <a:cubicBezTo>
                    <a:pt x="476353" y="387131"/>
                    <a:pt x="478382" y="389346"/>
                    <a:pt x="481012" y="390473"/>
                  </a:cubicBezTo>
                  <a:cubicBezTo>
                    <a:pt x="484020" y="391762"/>
                    <a:pt x="487362" y="392061"/>
                    <a:pt x="490537" y="392855"/>
                  </a:cubicBezTo>
                  <a:cubicBezTo>
                    <a:pt x="499268" y="392061"/>
                    <a:pt x="508134" y="392192"/>
                    <a:pt x="516731" y="390473"/>
                  </a:cubicBezTo>
                  <a:cubicBezTo>
                    <a:pt x="520212" y="389777"/>
                    <a:pt x="523529" y="387983"/>
                    <a:pt x="526256" y="385711"/>
                  </a:cubicBezTo>
                  <a:cubicBezTo>
                    <a:pt x="529418" y="383076"/>
                    <a:pt x="534165" y="371870"/>
                    <a:pt x="535781" y="369042"/>
                  </a:cubicBezTo>
                  <a:cubicBezTo>
                    <a:pt x="537201" y="366557"/>
                    <a:pt x="538956" y="364279"/>
                    <a:pt x="540543" y="361898"/>
                  </a:cubicBezTo>
                  <a:cubicBezTo>
                    <a:pt x="541337" y="358723"/>
                    <a:pt x="542026" y="355520"/>
                    <a:pt x="542925" y="352373"/>
                  </a:cubicBezTo>
                  <a:cubicBezTo>
                    <a:pt x="543615" y="349960"/>
                    <a:pt x="544697" y="347665"/>
                    <a:pt x="545306" y="345230"/>
                  </a:cubicBezTo>
                  <a:cubicBezTo>
                    <a:pt x="546288" y="341303"/>
                    <a:pt x="546705" y="337250"/>
                    <a:pt x="547687" y="333323"/>
                  </a:cubicBezTo>
                  <a:cubicBezTo>
                    <a:pt x="548296" y="330888"/>
                    <a:pt x="548401" y="328056"/>
                    <a:pt x="550068" y="326180"/>
                  </a:cubicBezTo>
                  <a:cubicBezTo>
                    <a:pt x="554930" y="320710"/>
                    <a:pt x="561181" y="316655"/>
                    <a:pt x="566737" y="311892"/>
                  </a:cubicBezTo>
                  <a:cubicBezTo>
                    <a:pt x="568325" y="308717"/>
                    <a:pt x="569739" y="305449"/>
                    <a:pt x="571500" y="302367"/>
                  </a:cubicBezTo>
                  <a:cubicBezTo>
                    <a:pt x="572920" y="299882"/>
                    <a:pt x="574982" y="297783"/>
                    <a:pt x="576262" y="295223"/>
                  </a:cubicBezTo>
                  <a:cubicBezTo>
                    <a:pt x="577384" y="292978"/>
                    <a:pt x="577251" y="290168"/>
                    <a:pt x="578643" y="288080"/>
                  </a:cubicBezTo>
                  <a:cubicBezTo>
                    <a:pt x="580511" y="285278"/>
                    <a:pt x="583829" y="283676"/>
                    <a:pt x="585787" y="280936"/>
                  </a:cubicBezTo>
                  <a:cubicBezTo>
                    <a:pt x="587850" y="278047"/>
                    <a:pt x="588962" y="274586"/>
                    <a:pt x="590550" y="271411"/>
                  </a:cubicBezTo>
                  <a:cubicBezTo>
                    <a:pt x="586600" y="243768"/>
                    <a:pt x="586935" y="263863"/>
                    <a:pt x="590550" y="247598"/>
                  </a:cubicBezTo>
                  <a:cubicBezTo>
                    <a:pt x="591597" y="242885"/>
                    <a:pt x="590970" y="237723"/>
                    <a:pt x="592931" y="233311"/>
                  </a:cubicBezTo>
                  <a:cubicBezTo>
                    <a:pt x="594299" y="230234"/>
                    <a:pt x="597919" y="228754"/>
                    <a:pt x="600075" y="226167"/>
                  </a:cubicBezTo>
                  <a:cubicBezTo>
                    <a:pt x="601907" y="223968"/>
                    <a:pt x="602602" y="220811"/>
                    <a:pt x="604837" y="219023"/>
                  </a:cubicBezTo>
                  <a:cubicBezTo>
                    <a:pt x="606797" y="217455"/>
                    <a:pt x="609567" y="217332"/>
                    <a:pt x="611981" y="216642"/>
                  </a:cubicBezTo>
                  <a:cubicBezTo>
                    <a:pt x="624218" y="213146"/>
                    <a:pt x="625095" y="213812"/>
                    <a:pt x="640556" y="211880"/>
                  </a:cubicBezTo>
                  <a:cubicBezTo>
                    <a:pt x="657558" y="206212"/>
                    <a:pt x="652058" y="202940"/>
                    <a:pt x="659606" y="214261"/>
                  </a:cubicBezTo>
                  <a:cubicBezTo>
                    <a:pt x="664801" y="229848"/>
                    <a:pt x="657585" y="214549"/>
                    <a:pt x="669131" y="223786"/>
                  </a:cubicBezTo>
                  <a:cubicBezTo>
                    <a:pt x="674814" y="228333"/>
                    <a:pt x="673401" y="232325"/>
                    <a:pt x="676275" y="238073"/>
                  </a:cubicBezTo>
                  <a:cubicBezTo>
                    <a:pt x="677629" y="240780"/>
                    <a:pt x="687099" y="253660"/>
                    <a:pt x="688181" y="254742"/>
                  </a:cubicBezTo>
                  <a:cubicBezTo>
                    <a:pt x="690205" y="256766"/>
                    <a:pt x="692944" y="257917"/>
                    <a:pt x="695325" y="259505"/>
                  </a:cubicBezTo>
                  <a:cubicBezTo>
                    <a:pt x="704055" y="272600"/>
                    <a:pt x="695325" y="261489"/>
                    <a:pt x="707231" y="271411"/>
                  </a:cubicBezTo>
                  <a:cubicBezTo>
                    <a:pt x="721710" y="283477"/>
                    <a:pt x="706277" y="274506"/>
                    <a:pt x="723900" y="283317"/>
                  </a:cubicBezTo>
                  <a:cubicBezTo>
                    <a:pt x="737547" y="303790"/>
                    <a:pt x="719375" y="279697"/>
                    <a:pt x="735806" y="292842"/>
                  </a:cubicBezTo>
                  <a:cubicBezTo>
                    <a:pt x="743329" y="298860"/>
                    <a:pt x="738306" y="302487"/>
                    <a:pt x="745331" y="309511"/>
                  </a:cubicBezTo>
                  <a:cubicBezTo>
                    <a:pt x="747841" y="312021"/>
                    <a:pt x="751681" y="312686"/>
                    <a:pt x="754856" y="314273"/>
                  </a:cubicBezTo>
                  <a:cubicBezTo>
                    <a:pt x="756443" y="316654"/>
                    <a:pt x="757594" y="319393"/>
                    <a:pt x="759618" y="321417"/>
                  </a:cubicBezTo>
                  <a:cubicBezTo>
                    <a:pt x="764235" y="326034"/>
                    <a:pt x="768095" y="326624"/>
                    <a:pt x="773906" y="328561"/>
                  </a:cubicBezTo>
                  <a:cubicBezTo>
                    <a:pt x="776287" y="326180"/>
                    <a:pt x="778248" y="323285"/>
                    <a:pt x="781050" y="321417"/>
                  </a:cubicBezTo>
                  <a:cubicBezTo>
                    <a:pt x="793888" y="312858"/>
                    <a:pt x="783064" y="327671"/>
                    <a:pt x="795337" y="311892"/>
                  </a:cubicBezTo>
                  <a:cubicBezTo>
                    <a:pt x="809966" y="293084"/>
                    <a:pt x="797798" y="301137"/>
                    <a:pt x="814387" y="292842"/>
                  </a:cubicBezTo>
                  <a:cubicBezTo>
                    <a:pt x="820345" y="269006"/>
                    <a:pt x="811386" y="293461"/>
                    <a:pt x="823912" y="280936"/>
                  </a:cubicBezTo>
                  <a:cubicBezTo>
                    <a:pt x="826422" y="278426"/>
                    <a:pt x="826914" y="274493"/>
                    <a:pt x="828675" y="271411"/>
                  </a:cubicBezTo>
                  <a:cubicBezTo>
                    <a:pt x="833560" y="262862"/>
                    <a:pt x="832520" y="264878"/>
                    <a:pt x="840581" y="259505"/>
                  </a:cubicBezTo>
                  <a:cubicBezTo>
                    <a:pt x="843756" y="254742"/>
                    <a:pt x="845343" y="248392"/>
                    <a:pt x="850106" y="245217"/>
                  </a:cubicBezTo>
                  <a:lnTo>
                    <a:pt x="864393" y="235692"/>
                  </a:lnTo>
                  <a:cubicBezTo>
                    <a:pt x="866774" y="234105"/>
                    <a:pt x="868977" y="232210"/>
                    <a:pt x="871537" y="230930"/>
                  </a:cubicBezTo>
                  <a:lnTo>
                    <a:pt x="881062" y="226167"/>
                  </a:lnTo>
                  <a:cubicBezTo>
                    <a:pt x="882650" y="223786"/>
                    <a:pt x="883626" y="220855"/>
                    <a:pt x="885825" y="219023"/>
                  </a:cubicBezTo>
                  <a:cubicBezTo>
                    <a:pt x="892615" y="213365"/>
                    <a:pt x="899115" y="213916"/>
                    <a:pt x="907256" y="211880"/>
                  </a:cubicBezTo>
                  <a:cubicBezTo>
                    <a:pt x="909691" y="211271"/>
                    <a:pt x="912019" y="210292"/>
                    <a:pt x="914400" y="209498"/>
                  </a:cubicBezTo>
                  <a:cubicBezTo>
                    <a:pt x="916781" y="207117"/>
                    <a:pt x="919908" y="205299"/>
                    <a:pt x="921543" y="202355"/>
                  </a:cubicBezTo>
                  <a:cubicBezTo>
                    <a:pt x="923981" y="197966"/>
                    <a:pt x="926306" y="188067"/>
                    <a:pt x="926306" y="188067"/>
                  </a:cubicBezTo>
                  <a:cubicBezTo>
                    <a:pt x="927100" y="182511"/>
                    <a:pt x="928687" y="177011"/>
                    <a:pt x="928687" y="171398"/>
                  </a:cubicBezTo>
                  <a:cubicBezTo>
                    <a:pt x="928687" y="147136"/>
                    <a:pt x="918081" y="163006"/>
                    <a:pt x="928687" y="128536"/>
                  </a:cubicBezTo>
                  <a:cubicBezTo>
                    <a:pt x="929425" y="126137"/>
                    <a:pt x="933450" y="126949"/>
                    <a:pt x="935831" y="126155"/>
                  </a:cubicBezTo>
                  <a:lnTo>
                    <a:pt x="945356" y="111867"/>
                  </a:lnTo>
                  <a:cubicBezTo>
                    <a:pt x="946943" y="109486"/>
                    <a:pt x="949213" y="107438"/>
                    <a:pt x="950118" y="104723"/>
                  </a:cubicBezTo>
                  <a:cubicBezTo>
                    <a:pt x="950912" y="102342"/>
                    <a:pt x="950725" y="99355"/>
                    <a:pt x="952500" y="97580"/>
                  </a:cubicBezTo>
                  <a:cubicBezTo>
                    <a:pt x="955010" y="95070"/>
                    <a:pt x="958850" y="94405"/>
                    <a:pt x="962025" y="92817"/>
                  </a:cubicBezTo>
                  <a:cubicBezTo>
                    <a:pt x="966216" y="80242"/>
                    <a:pt x="963013" y="87763"/>
                    <a:pt x="973931" y="71386"/>
                  </a:cubicBezTo>
                  <a:cubicBezTo>
                    <a:pt x="975518" y="69005"/>
                    <a:pt x="976669" y="66266"/>
                    <a:pt x="978693" y="64242"/>
                  </a:cubicBezTo>
                  <a:cubicBezTo>
                    <a:pt x="981074" y="61861"/>
                    <a:pt x="983769" y="59756"/>
                    <a:pt x="985837" y="57098"/>
                  </a:cubicBezTo>
                  <a:cubicBezTo>
                    <a:pt x="999211" y="39904"/>
                    <a:pt x="988855" y="44980"/>
                    <a:pt x="1002506" y="40430"/>
                  </a:cubicBezTo>
                  <a:cubicBezTo>
                    <a:pt x="1003300" y="38049"/>
                    <a:pt x="1002927" y="34854"/>
                    <a:pt x="1004887" y="33286"/>
                  </a:cubicBezTo>
                  <a:cubicBezTo>
                    <a:pt x="1007443" y="31242"/>
                    <a:pt x="1011265" y="31804"/>
                    <a:pt x="1014412" y="30905"/>
                  </a:cubicBezTo>
                  <a:cubicBezTo>
                    <a:pt x="1016826" y="30215"/>
                    <a:pt x="1019175" y="29317"/>
                    <a:pt x="1021556" y="28523"/>
                  </a:cubicBezTo>
                  <a:cubicBezTo>
                    <a:pt x="1024731" y="26142"/>
                    <a:pt x="1028275" y="24186"/>
                    <a:pt x="1031081" y="21380"/>
                  </a:cubicBezTo>
                  <a:cubicBezTo>
                    <a:pt x="1033105" y="19356"/>
                    <a:pt x="1033645" y="16068"/>
                    <a:pt x="1035843" y="14236"/>
                  </a:cubicBezTo>
                  <a:cubicBezTo>
                    <a:pt x="1038570" y="11963"/>
                    <a:pt x="1042193" y="11061"/>
                    <a:pt x="1045368" y="9473"/>
                  </a:cubicBezTo>
                  <a:cubicBezTo>
                    <a:pt x="1046162" y="7092"/>
                    <a:pt x="1046818" y="0"/>
                    <a:pt x="1047750" y="2330"/>
                  </a:cubicBezTo>
                  <a:cubicBezTo>
                    <a:pt x="1050127" y="8272"/>
                    <a:pt x="1049226" y="15045"/>
                    <a:pt x="1050131" y="21380"/>
                  </a:cubicBezTo>
                  <a:cubicBezTo>
                    <a:pt x="1050814" y="26159"/>
                    <a:pt x="1050985" y="31087"/>
                    <a:pt x="1052512" y="35667"/>
                  </a:cubicBezTo>
                  <a:cubicBezTo>
                    <a:pt x="1053417" y="38382"/>
                    <a:pt x="1055687" y="40430"/>
                    <a:pt x="1057275" y="42811"/>
                  </a:cubicBezTo>
                  <a:cubicBezTo>
                    <a:pt x="1058069" y="45986"/>
                    <a:pt x="1058946" y="49141"/>
                    <a:pt x="1059656" y="52336"/>
                  </a:cubicBezTo>
                  <a:cubicBezTo>
                    <a:pt x="1060534" y="56287"/>
                    <a:pt x="1060972" y="60337"/>
                    <a:pt x="1062037" y="64242"/>
                  </a:cubicBezTo>
                  <a:cubicBezTo>
                    <a:pt x="1063358" y="69085"/>
                    <a:pt x="1065212" y="73767"/>
                    <a:pt x="1066800" y="78530"/>
                  </a:cubicBezTo>
                  <a:cubicBezTo>
                    <a:pt x="1067594" y="80911"/>
                    <a:pt x="1067789" y="83585"/>
                    <a:pt x="1069181" y="85673"/>
                  </a:cubicBezTo>
                  <a:lnTo>
                    <a:pt x="1078706" y="99961"/>
                  </a:lnTo>
                  <a:cubicBezTo>
                    <a:pt x="1080293" y="104723"/>
                    <a:pt x="1082250" y="109378"/>
                    <a:pt x="1083468" y="114248"/>
                  </a:cubicBezTo>
                  <a:cubicBezTo>
                    <a:pt x="1084262" y="117423"/>
                    <a:pt x="1084035" y="121050"/>
                    <a:pt x="1085850" y="123773"/>
                  </a:cubicBezTo>
                  <a:cubicBezTo>
                    <a:pt x="1087437" y="126154"/>
                    <a:pt x="1090820" y="126673"/>
                    <a:pt x="1092993" y="128536"/>
                  </a:cubicBezTo>
                  <a:cubicBezTo>
                    <a:pt x="1096402" y="131458"/>
                    <a:pt x="1099343" y="134886"/>
                    <a:pt x="1102518" y="138061"/>
                  </a:cubicBezTo>
                  <a:cubicBezTo>
                    <a:pt x="1103312" y="140442"/>
                    <a:pt x="1104210" y="142791"/>
                    <a:pt x="1104900" y="145205"/>
                  </a:cubicBezTo>
                  <a:cubicBezTo>
                    <a:pt x="1105799" y="148352"/>
                    <a:pt x="1105237" y="152174"/>
                    <a:pt x="1107281" y="154730"/>
                  </a:cubicBezTo>
                  <a:cubicBezTo>
                    <a:pt x="1108849" y="156690"/>
                    <a:pt x="1112044" y="156317"/>
                    <a:pt x="1114425" y="157111"/>
                  </a:cubicBezTo>
                  <a:cubicBezTo>
                    <a:pt x="1119187" y="156317"/>
                    <a:pt x="1123999" y="155777"/>
                    <a:pt x="1128712" y="154730"/>
                  </a:cubicBezTo>
                  <a:cubicBezTo>
                    <a:pt x="1131162" y="154185"/>
                    <a:pt x="1133346" y="152348"/>
                    <a:pt x="1135856" y="152348"/>
                  </a:cubicBezTo>
                  <a:cubicBezTo>
                    <a:pt x="1138366" y="152348"/>
                    <a:pt x="1140619" y="153936"/>
                    <a:pt x="1143000" y="154730"/>
                  </a:cubicBezTo>
                  <a:cubicBezTo>
                    <a:pt x="1144587" y="159492"/>
                    <a:pt x="1146633" y="164126"/>
                    <a:pt x="1147762" y="169017"/>
                  </a:cubicBezTo>
                  <a:cubicBezTo>
                    <a:pt x="1153169" y="192452"/>
                    <a:pt x="1145693" y="179011"/>
                    <a:pt x="1154906" y="192830"/>
                  </a:cubicBezTo>
                  <a:lnTo>
                    <a:pt x="1162050" y="214261"/>
                  </a:lnTo>
                  <a:lnTo>
                    <a:pt x="1164431" y="221405"/>
                  </a:lnTo>
                  <a:cubicBezTo>
                    <a:pt x="1165225" y="226961"/>
                    <a:pt x="1165808" y="232551"/>
                    <a:pt x="1166812" y="238073"/>
                  </a:cubicBezTo>
                  <a:cubicBezTo>
                    <a:pt x="1167397" y="241293"/>
                    <a:pt x="1168551" y="244389"/>
                    <a:pt x="1169193" y="247598"/>
                  </a:cubicBezTo>
                  <a:cubicBezTo>
                    <a:pt x="1170140" y="252333"/>
                    <a:pt x="1170781" y="257123"/>
                    <a:pt x="1171575" y="261886"/>
                  </a:cubicBezTo>
                  <a:cubicBezTo>
                    <a:pt x="1170781" y="266648"/>
                    <a:pt x="1168892" y="271354"/>
                    <a:pt x="1169193" y="276173"/>
                  </a:cubicBezTo>
                  <a:cubicBezTo>
                    <a:pt x="1170001" y="289104"/>
                    <a:pt x="1172776" y="296444"/>
                    <a:pt x="1176337" y="307130"/>
                  </a:cubicBezTo>
                  <a:cubicBezTo>
                    <a:pt x="1175543" y="330149"/>
                    <a:pt x="1173956" y="353154"/>
                    <a:pt x="1173956" y="376186"/>
                  </a:cubicBezTo>
                  <a:cubicBezTo>
                    <a:pt x="1173956" y="385744"/>
                    <a:pt x="1175955" y="395211"/>
                    <a:pt x="1176337" y="404761"/>
                  </a:cubicBezTo>
                  <a:cubicBezTo>
                    <a:pt x="1176749" y="415071"/>
                    <a:pt x="1176337" y="425398"/>
                    <a:pt x="1176337" y="435717"/>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Freeform 36"/>
            <p:cNvSpPr/>
            <p:nvPr/>
          </p:nvSpPr>
          <p:spPr>
            <a:xfrm>
              <a:off x="6858000" y="5867400"/>
              <a:ext cx="1176749" cy="511917"/>
            </a:xfrm>
            <a:custGeom>
              <a:avLst/>
              <a:gdLst>
                <a:gd name="connsiteX0" fmla="*/ 0 w 1176749"/>
                <a:gd name="connsiteY0" fmla="*/ 511917 h 511917"/>
                <a:gd name="connsiteX1" fmla="*/ 7143 w 1176749"/>
                <a:gd name="connsiteY1" fmla="*/ 507155 h 511917"/>
                <a:gd name="connsiteX2" fmla="*/ 11906 w 1176749"/>
                <a:gd name="connsiteY2" fmla="*/ 500011 h 511917"/>
                <a:gd name="connsiteX3" fmla="*/ 21431 w 1176749"/>
                <a:gd name="connsiteY3" fmla="*/ 497630 h 511917"/>
                <a:gd name="connsiteX4" fmla="*/ 26193 w 1176749"/>
                <a:gd name="connsiteY4" fmla="*/ 490486 h 511917"/>
                <a:gd name="connsiteX5" fmla="*/ 30956 w 1176749"/>
                <a:gd name="connsiteY5" fmla="*/ 476198 h 511917"/>
                <a:gd name="connsiteX6" fmla="*/ 38100 w 1176749"/>
                <a:gd name="connsiteY6" fmla="*/ 469055 h 511917"/>
                <a:gd name="connsiteX7" fmla="*/ 45243 w 1176749"/>
                <a:gd name="connsiteY7" fmla="*/ 447623 h 511917"/>
                <a:gd name="connsiteX8" fmla="*/ 47625 w 1176749"/>
                <a:gd name="connsiteY8" fmla="*/ 440480 h 511917"/>
                <a:gd name="connsiteX9" fmla="*/ 52387 w 1176749"/>
                <a:gd name="connsiteY9" fmla="*/ 414286 h 511917"/>
                <a:gd name="connsiteX10" fmla="*/ 57150 w 1176749"/>
                <a:gd name="connsiteY10" fmla="*/ 404761 h 511917"/>
                <a:gd name="connsiteX11" fmla="*/ 64293 w 1176749"/>
                <a:gd name="connsiteY11" fmla="*/ 383330 h 511917"/>
                <a:gd name="connsiteX12" fmla="*/ 73818 w 1176749"/>
                <a:gd name="connsiteY12" fmla="*/ 369042 h 511917"/>
                <a:gd name="connsiteX13" fmla="*/ 83343 w 1176749"/>
                <a:gd name="connsiteY13" fmla="*/ 357136 h 511917"/>
                <a:gd name="connsiteX14" fmla="*/ 88106 w 1176749"/>
                <a:gd name="connsiteY14" fmla="*/ 349992 h 511917"/>
                <a:gd name="connsiteX15" fmla="*/ 95250 w 1176749"/>
                <a:gd name="connsiteY15" fmla="*/ 335705 h 511917"/>
                <a:gd name="connsiteX16" fmla="*/ 104775 w 1176749"/>
                <a:gd name="connsiteY16" fmla="*/ 333323 h 511917"/>
                <a:gd name="connsiteX17" fmla="*/ 119062 w 1176749"/>
                <a:gd name="connsiteY17" fmla="*/ 323798 h 511917"/>
                <a:gd name="connsiteX18" fmla="*/ 135731 w 1176749"/>
                <a:gd name="connsiteY18" fmla="*/ 314273 h 511917"/>
                <a:gd name="connsiteX19" fmla="*/ 140493 w 1176749"/>
                <a:gd name="connsiteY19" fmla="*/ 304748 h 511917"/>
                <a:gd name="connsiteX20" fmla="*/ 147637 w 1176749"/>
                <a:gd name="connsiteY20" fmla="*/ 302367 h 511917"/>
                <a:gd name="connsiteX21" fmla="*/ 150018 w 1176749"/>
                <a:gd name="connsiteY21" fmla="*/ 295223 h 511917"/>
                <a:gd name="connsiteX22" fmla="*/ 157162 w 1176749"/>
                <a:gd name="connsiteY22" fmla="*/ 288080 h 511917"/>
                <a:gd name="connsiteX23" fmla="*/ 161925 w 1176749"/>
                <a:gd name="connsiteY23" fmla="*/ 273792 h 511917"/>
                <a:gd name="connsiteX24" fmla="*/ 164306 w 1176749"/>
                <a:gd name="connsiteY24" fmla="*/ 266648 h 511917"/>
                <a:gd name="connsiteX25" fmla="*/ 169068 w 1176749"/>
                <a:gd name="connsiteY25" fmla="*/ 259505 h 511917"/>
                <a:gd name="connsiteX26" fmla="*/ 171450 w 1176749"/>
                <a:gd name="connsiteY26" fmla="*/ 249980 h 511917"/>
                <a:gd name="connsiteX27" fmla="*/ 178593 w 1176749"/>
                <a:gd name="connsiteY27" fmla="*/ 228548 h 511917"/>
                <a:gd name="connsiteX28" fmla="*/ 180975 w 1176749"/>
                <a:gd name="connsiteY28" fmla="*/ 221405 h 511917"/>
                <a:gd name="connsiteX29" fmla="*/ 183356 w 1176749"/>
                <a:gd name="connsiteY29" fmla="*/ 214261 h 511917"/>
                <a:gd name="connsiteX30" fmla="*/ 188118 w 1176749"/>
                <a:gd name="connsiteY30" fmla="*/ 204736 h 511917"/>
                <a:gd name="connsiteX31" fmla="*/ 192881 w 1176749"/>
                <a:gd name="connsiteY31" fmla="*/ 197592 h 511917"/>
                <a:gd name="connsiteX32" fmla="*/ 197643 w 1176749"/>
                <a:gd name="connsiteY32" fmla="*/ 185686 h 511917"/>
                <a:gd name="connsiteX33" fmla="*/ 209550 w 1176749"/>
                <a:gd name="connsiteY33" fmla="*/ 171398 h 511917"/>
                <a:gd name="connsiteX34" fmla="*/ 211931 w 1176749"/>
                <a:gd name="connsiteY34" fmla="*/ 157111 h 511917"/>
                <a:gd name="connsiteX35" fmla="*/ 221456 w 1176749"/>
                <a:gd name="connsiteY35" fmla="*/ 142823 h 511917"/>
                <a:gd name="connsiteX36" fmla="*/ 228600 w 1176749"/>
                <a:gd name="connsiteY36" fmla="*/ 123773 h 511917"/>
                <a:gd name="connsiteX37" fmla="*/ 230981 w 1176749"/>
                <a:gd name="connsiteY37" fmla="*/ 116630 h 511917"/>
                <a:gd name="connsiteX38" fmla="*/ 245268 w 1176749"/>
                <a:gd name="connsiteY38" fmla="*/ 104723 h 511917"/>
                <a:gd name="connsiteX39" fmla="*/ 261937 w 1176749"/>
                <a:gd name="connsiteY39" fmla="*/ 111867 h 511917"/>
                <a:gd name="connsiteX40" fmla="*/ 276225 w 1176749"/>
                <a:gd name="connsiteY40" fmla="*/ 116630 h 511917"/>
                <a:gd name="connsiteX41" fmla="*/ 290512 w 1176749"/>
                <a:gd name="connsiteY41" fmla="*/ 126155 h 511917"/>
                <a:gd name="connsiteX42" fmla="*/ 292893 w 1176749"/>
                <a:gd name="connsiteY42" fmla="*/ 135680 h 511917"/>
                <a:gd name="connsiteX43" fmla="*/ 297656 w 1176749"/>
                <a:gd name="connsiteY43" fmla="*/ 142823 h 511917"/>
                <a:gd name="connsiteX44" fmla="*/ 302418 w 1176749"/>
                <a:gd name="connsiteY44" fmla="*/ 152348 h 511917"/>
                <a:gd name="connsiteX45" fmla="*/ 304800 w 1176749"/>
                <a:gd name="connsiteY45" fmla="*/ 169017 h 511917"/>
                <a:gd name="connsiteX46" fmla="*/ 307181 w 1176749"/>
                <a:gd name="connsiteY46" fmla="*/ 176161 h 511917"/>
                <a:gd name="connsiteX47" fmla="*/ 302418 w 1176749"/>
                <a:gd name="connsiteY47" fmla="*/ 185686 h 511917"/>
                <a:gd name="connsiteX48" fmla="*/ 304800 w 1176749"/>
                <a:gd name="connsiteY48" fmla="*/ 192830 h 511917"/>
                <a:gd name="connsiteX49" fmla="*/ 309562 w 1176749"/>
                <a:gd name="connsiteY49" fmla="*/ 216642 h 511917"/>
                <a:gd name="connsiteX50" fmla="*/ 314325 w 1176749"/>
                <a:gd name="connsiteY50" fmla="*/ 223786 h 511917"/>
                <a:gd name="connsiteX51" fmla="*/ 321468 w 1176749"/>
                <a:gd name="connsiteY51" fmla="*/ 245217 h 511917"/>
                <a:gd name="connsiteX52" fmla="*/ 326231 w 1176749"/>
                <a:gd name="connsiteY52" fmla="*/ 259505 h 511917"/>
                <a:gd name="connsiteX53" fmla="*/ 333375 w 1176749"/>
                <a:gd name="connsiteY53" fmla="*/ 278555 h 511917"/>
                <a:gd name="connsiteX54" fmla="*/ 338137 w 1176749"/>
                <a:gd name="connsiteY54" fmla="*/ 288080 h 511917"/>
                <a:gd name="connsiteX55" fmla="*/ 345281 w 1176749"/>
                <a:gd name="connsiteY55" fmla="*/ 292842 h 511917"/>
                <a:gd name="connsiteX56" fmla="*/ 352425 w 1176749"/>
                <a:gd name="connsiteY56" fmla="*/ 307130 h 511917"/>
                <a:gd name="connsiteX57" fmla="*/ 359568 w 1176749"/>
                <a:gd name="connsiteY57" fmla="*/ 311892 h 511917"/>
                <a:gd name="connsiteX58" fmla="*/ 376237 w 1176749"/>
                <a:gd name="connsiteY58" fmla="*/ 309511 h 511917"/>
                <a:gd name="connsiteX59" fmla="*/ 383381 w 1176749"/>
                <a:gd name="connsiteY59" fmla="*/ 304748 h 511917"/>
                <a:gd name="connsiteX60" fmla="*/ 397668 w 1176749"/>
                <a:gd name="connsiteY60" fmla="*/ 307130 h 511917"/>
                <a:gd name="connsiteX61" fmla="*/ 402431 w 1176749"/>
                <a:gd name="connsiteY61" fmla="*/ 314273 h 511917"/>
                <a:gd name="connsiteX62" fmla="*/ 409575 w 1176749"/>
                <a:gd name="connsiteY62" fmla="*/ 319036 h 511917"/>
                <a:gd name="connsiteX63" fmla="*/ 411956 w 1176749"/>
                <a:gd name="connsiteY63" fmla="*/ 326180 h 511917"/>
                <a:gd name="connsiteX64" fmla="*/ 423862 w 1176749"/>
                <a:gd name="connsiteY64" fmla="*/ 342848 h 511917"/>
                <a:gd name="connsiteX65" fmla="*/ 431006 w 1176749"/>
                <a:gd name="connsiteY65" fmla="*/ 345230 h 511917"/>
                <a:gd name="connsiteX66" fmla="*/ 433387 w 1176749"/>
                <a:gd name="connsiteY66" fmla="*/ 354755 h 511917"/>
                <a:gd name="connsiteX67" fmla="*/ 447675 w 1176749"/>
                <a:gd name="connsiteY67" fmla="*/ 361898 h 511917"/>
                <a:gd name="connsiteX68" fmla="*/ 454818 w 1176749"/>
                <a:gd name="connsiteY68" fmla="*/ 369042 h 511917"/>
                <a:gd name="connsiteX69" fmla="*/ 457200 w 1176749"/>
                <a:gd name="connsiteY69" fmla="*/ 376186 h 511917"/>
                <a:gd name="connsiteX70" fmla="*/ 464343 w 1176749"/>
                <a:gd name="connsiteY70" fmla="*/ 380948 h 511917"/>
                <a:gd name="connsiteX71" fmla="*/ 473868 w 1176749"/>
                <a:gd name="connsiteY71" fmla="*/ 385711 h 511917"/>
                <a:gd name="connsiteX72" fmla="*/ 481012 w 1176749"/>
                <a:gd name="connsiteY72" fmla="*/ 390473 h 511917"/>
                <a:gd name="connsiteX73" fmla="*/ 490537 w 1176749"/>
                <a:gd name="connsiteY73" fmla="*/ 392855 h 511917"/>
                <a:gd name="connsiteX74" fmla="*/ 516731 w 1176749"/>
                <a:gd name="connsiteY74" fmla="*/ 390473 h 511917"/>
                <a:gd name="connsiteX75" fmla="*/ 526256 w 1176749"/>
                <a:gd name="connsiteY75" fmla="*/ 385711 h 511917"/>
                <a:gd name="connsiteX76" fmla="*/ 535781 w 1176749"/>
                <a:gd name="connsiteY76" fmla="*/ 369042 h 511917"/>
                <a:gd name="connsiteX77" fmla="*/ 540543 w 1176749"/>
                <a:gd name="connsiteY77" fmla="*/ 361898 h 511917"/>
                <a:gd name="connsiteX78" fmla="*/ 542925 w 1176749"/>
                <a:gd name="connsiteY78" fmla="*/ 352373 h 511917"/>
                <a:gd name="connsiteX79" fmla="*/ 545306 w 1176749"/>
                <a:gd name="connsiteY79" fmla="*/ 345230 h 511917"/>
                <a:gd name="connsiteX80" fmla="*/ 547687 w 1176749"/>
                <a:gd name="connsiteY80" fmla="*/ 333323 h 511917"/>
                <a:gd name="connsiteX81" fmla="*/ 550068 w 1176749"/>
                <a:gd name="connsiteY81" fmla="*/ 326180 h 511917"/>
                <a:gd name="connsiteX82" fmla="*/ 566737 w 1176749"/>
                <a:gd name="connsiteY82" fmla="*/ 311892 h 511917"/>
                <a:gd name="connsiteX83" fmla="*/ 571500 w 1176749"/>
                <a:gd name="connsiteY83" fmla="*/ 302367 h 511917"/>
                <a:gd name="connsiteX84" fmla="*/ 576262 w 1176749"/>
                <a:gd name="connsiteY84" fmla="*/ 295223 h 511917"/>
                <a:gd name="connsiteX85" fmla="*/ 578643 w 1176749"/>
                <a:gd name="connsiteY85" fmla="*/ 288080 h 511917"/>
                <a:gd name="connsiteX86" fmla="*/ 585787 w 1176749"/>
                <a:gd name="connsiteY86" fmla="*/ 280936 h 511917"/>
                <a:gd name="connsiteX87" fmla="*/ 590550 w 1176749"/>
                <a:gd name="connsiteY87" fmla="*/ 271411 h 511917"/>
                <a:gd name="connsiteX88" fmla="*/ 590550 w 1176749"/>
                <a:gd name="connsiteY88" fmla="*/ 247598 h 511917"/>
                <a:gd name="connsiteX89" fmla="*/ 592931 w 1176749"/>
                <a:gd name="connsiteY89" fmla="*/ 233311 h 511917"/>
                <a:gd name="connsiteX90" fmla="*/ 600075 w 1176749"/>
                <a:gd name="connsiteY90" fmla="*/ 226167 h 511917"/>
                <a:gd name="connsiteX91" fmla="*/ 604837 w 1176749"/>
                <a:gd name="connsiteY91" fmla="*/ 219023 h 511917"/>
                <a:gd name="connsiteX92" fmla="*/ 611981 w 1176749"/>
                <a:gd name="connsiteY92" fmla="*/ 216642 h 511917"/>
                <a:gd name="connsiteX93" fmla="*/ 640556 w 1176749"/>
                <a:gd name="connsiteY93" fmla="*/ 211880 h 511917"/>
                <a:gd name="connsiteX94" fmla="*/ 659606 w 1176749"/>
                <a:gd name="connsiteY94" fmla="*/ 214261 h 511917"/>
                <a:gd name="connsiteX95" fmla="*/ 669131 w 1176749"/>
                <a:gd name="connsiteY95" fmla="*/ 223786 h 511917"/>
                <a:gd name="connsiteX96" fmla="*/ 676275 w 1176749"/>
                <a:gd name="connsiteY96" fmla="*/ 238073 h 511917"/>
                <a:gd name="connsiteX97" fmla="*/ 688181 w 1176749"/>
                <a:gd name="connsiteY97" fmla="*/ 254742 h 511917"/>
                <a:gd name="connsiteX98" fmla="*/ 695325 w 1176749"/>
                <a:gd name="connsiteY98" fmla="*/ 259505 h 511917"/>
                <a:gd name="connsiteX99" fmla="*/ 707231 w 1176749"/>
                <a:gd name="connsiteY99" fmla="*/ 271411 h 511917"/>
                <a:gd name="connsiteX100" fmla="*/ 723900 w 1176749"/>
                <a:gd name="connsiteY100" fmla="*/ 283317 h 511917"/>
                <a:gd name="connsiteX101" fmla="*/ 735806 w 1176749"/>
                <a:gd name="connsiteY101" fmla="*/ 292842 h 511917"/>
                <a:gd name="connsiteX102" fmla="*/ 745331 w 1176749"/>
                <a:gd name="connsiteY102" fmla="*/ 309511 h 511917"/>
                <a:gd name="connsiteX103" fmla="*/ 754856 w 1176749"/>
                <a:gd name="connsiteY103" fmla="*/ 314273 h 511917"/>
                <a:gd name="connsiteX104" fmla="*/ 759618 w 1176749"/>
                <a:gd name="connsiteY104" fmla="*/ 321417 h 511917"/>
                <a:gd name="connsiteX105" fmla="*/ 773906 w 1176749"/>
                <a:gd name="connsiteY105" fmla="*/ 328561 h 511917"/>
                <a:gd name="connsiteX106" fmla="*/ 781050 w 1176749"/>
                <a:gd name="connsiteY106" fmla="*/ 321417 h 511917"/>
                <a:gd name="connsiteX107" fmla="*/ 795337 w 1176749"/>
                <a:gd name="connsiteY107" fmla="*/ 311892 h 511917"/>
                <a:gd name="connsiteX108" fmla="*/ 814387 w 1176749"/>
                <a:gd name="connsiteY108" fmla="*/ 292842 h 511917"/>
                <a:gd name="connsiteX109" fmla="*/ 823912 w 1176749"/>
                <a:gd name="connsiteY109" fmla="*/ 280936 h 511917"/>
                <a:gd name="connsiteX110" fmla="*/ 828675 w 1176749"/>
                <a:gd name="connsiteY110" fmla="*/ 271411 h 511917"/>
                <a:gd name="connsiteX111" fmla="*/ 840581 w 1176749"/>
                <a:gd name="connsiteY111" fmla="*/ 259505 h 511917"/>
                <a:gd name="connsiteX112" fmla="*/ 850106 w 1176749"/>
                <a:gd name="connsiteY112" fmla="*/ 245217 h 511917"/>
                <a:gd name="connsiteX113" fmla="*/ 864393 w 1176749"/>
                <a:gd name="connsiteY113" fmla="*/ 235692 h 511917"/>
                <a:gd name="connsiteX114" fmla="*/ 871537 w 1176749"/>
                <a:gd name="connsiteY114" fmla="*/ 230930 h 511917"/>
                <a:gd name="connsiteX115" fmla="*/ 881062 w 1176749"/>
                <a:gd name="connsiteY115" fmla="*/ 226167 h 511917"/>
                <a:gd name="connsiteX116" fmla="*/ 885825 w 1176749"/>
                <a:gd name="connsiteY116" fmla="*/ 219023 h 511917"/>
                <a:gd name="connsiteX117" fmla="*/ 907256 w 1176749"/>
                <a:gd name="connsiteY117" fmla="*/ 211880 h 511917"/>
                <a:gd name="connsiteX118" fmla="*/ 914400 w 1176749"/>
                <a:gd name="connsiteY118" fmla="*/ 209498 h 511917"/>
                <a:gd name="connsiteX119" fmla="*/ 921543 w 1176749"/>
                <a:gd name="connsiteY119" fmla="*/ 202355 h 511917"/>
                <a:gd name="connsiteX120" fmla="*/ 926306 w 1176749"/>
                <a:gd name="connsiteY120" fmla="*/ 188067 h 511917"/>
                <a:gd name="connsiteX121" fmla="*/ 928687 w 1176749"/>
                <a:gd name="connsiteY121" fmla="*/ 171398 h 511917"/>
                <a:gd name="connsiteX122" fmla="*/ 928687 w 1176749"/>
                <a:gd name="connsiteY122" fmla="*/ 128536 h 511917"/>
                <a:gd name="connsiteX123" fmla="*/ 935831 w 1176749"/>
                <a:gd name="connsiteY123" fmla="*/ 126155 h 511917"/>
                <a:gd name="connsiteX124" fmla="*/ 945356 w 1176749"/>
                <a:gd name="connsiteY124" fmla="*/ 111867 h 511917"/>
                <a:gd name="connsiteX125" fmla="*/ 950118 w 1176749"/>
                <a:gd name="connsiteY125" fmla="*/ 104723 h 511917"/>
                <a:gd name="connsiteX126" fmla="*/ 952500 w 1176749"/>
                <a:gd name="connsiteY126" fmla="*/ 97580 h 511917"/>
                <a:gd name="connsiteX127" fmla="*/ 962025 w 1176749"/>
                <a:gd name="connsiteY127" fmla="*/ 92817 h 511917"/>
                <a:gd name="connsiteX128" fmla="*/ 973931 w 1176749"/>
                <a:gd name="connsiteY128" fmla="*/ 71386 h 511917"/>
                <a:gd name="connsiteX129" fmla="*/ 978693 w 1176749"/>
                <a:gd name="connsiteY129" fmla="*/ 64242 h 511917"/>
                <a:gd name="connsiteX130" fmla="*/ 985837 w 1176749"/>
                <a:gd name="connsiteY130" fmla="*/ 57098 h 511917"/>
                <a:gd name="connsiteX131" fmla="*/ 1002506 w 1176749"/>
                <a:gd name="connsiteY131" fmla="*/ 40430 h 511917"/>
                <a:gd name="connsiteX132" fmla="*/ 1004887 w 1176749"/>
                <a:gd name="connsiteY132" fmla="*/ 33286 h 511917"/>
                <a:gd name="connsiteX133" fmla="*/ 1014412 w 1176749"/>
                <a:gd name="connsiteY133" fmla="*/ 30905 h 511917"/>
                <a:gd name="connsiteX134" fmla="*/ 1021556 w 1176749"/>
                <a:gd name="connsiteY134" fmla="*/ 28523 h 511917"/>
                <a:gd name="connsiteX135" fmla="*/ 1031081 w 1176749"/>
                <a:gd name="connsiteY135" fmla="*/ 21380 h 511917"/>
                <a:gd name="connsiteX136" fmla="*/ 1035843 w 1176749"/>
                <a:gd name="connsiteY136" fmla="*/ 14236 h 511917"/>
                <a:gd name="connsiteX137" fmla="*/ 1045368 w 1176749"/>
                <a:gd name="connsiteY137" fmla="*/ 9473 h 511917"/>
                <a:gd name="connsiteX138" fmla="*/ 1047750 w 1176749"/>
                <a:gd name="connsiteY138" fmla="*/ 2330 h 511917"/>
                <a:gd name="connsiteX139" fmla="*/ 1050131 w 1176749"/>
                <a:gd name="connsiteY139" fmla="*/ 21380 h 511917"/>
                <a:gd name="connsiteX140" fmla="*/ 1052512 w 1176749"/>
                <a:gd name="connsiteY140" fmla="*/ 35667 h 511917"/>
                <a:gd name="connsiteX141" fmla="*/ 1057275 w 1176749"/>
                <a:gd name="connsiteY141" fmla="*/ 42811 h 511917"/>
                <a:gd name="connsiteX142" fmla="*/ 1059656 w 1176749"/>
                <a:gd name="connsiteY142" fmla="*/ 52336 h 511917"/>
                <a:gd name="connsiteX143" fmla="*/ 1062037 w 1176749"/>
                <a:gd name="connsiteY143" fmla="*/ 64242 h 511917"/>
                <a:gd name="connsiteX144" fmla="*/ 1066800 w 1176749"/>
                <a:gd name="connsiteY144" fmla="*/ 78530 h 511917"/>
                <a:gd name="connsiteX145" fmla="*/ 1069181 w 1176749"/>
                <a:gd name="connsiteY145" fmla="*/ 85673 h 511917"/>
                <a:gd name="connsiteX146" fmla="*/ 1078706 w 1176749"/>
                <a:gd name="connsiteY146" fmla="*/ 99961 h 511917"/>
                <a:gd name="connsiteX147" fmla="*/ 1083468 w 1176749"/>
                <a:gd name="connsiteY147" fmla="*/ 114248 h 511917"/>
                <a:gd name="connsiteX148" fmla="*/ 1085850 w 1176749"/>
                <a:gd name="connsiteY148" fmla="*/ 123773 h 511917"/>
                <a:gd name="connsiteX149" fmla="*/ 1092993 w 1176749"/>
                <a:gd name="connsiteY149" fmla="*/ 128536 h 511917"/>
                <a:gd name="connsiteX150" fmla="*/ 1102518 w 1176749"/>
                <a:gd name="connsiteY150" fmla="*/ 138061 h 511917"/>
                <a:gd name="connsiteX151" fmla="*/ 1104900 w 1176749"/>
                <a:gd name="connsiteY151" fmla="*/ 145205 h 511917"/>
                <a:gd name="connsiteX152" fmla="*/ 1107281 w 1176749"/>
                <a:gd name="connsiteY152" fmla="*/ 154730 h 511917"/>
                <a:gd name="connsiteX153" fmla="*/ 1114425 w 1176749"/>
                <a:gd name="connsiteY153" fmla="*/ 157111 h 511917"/>
                <a:gd name="connsiteX154" fmla="*/ 1128712 w 1176749"/>
                <a:gd name="connsiteY154" fmla="*/ 154730 h 511917"/>
                <a:gd name="connsiteX155" fmla="*/ 1135856 w 1176749"/>
                <a:gd name="connsiteY155" fmla="*/ 152348 h 511917"/>
                <a:gd name="connsiteX156" fmla="*/ 1143000 w 1176749"/>
                <a:gd name="connsiteY156" fmla="*/ 154730 h 511917"/>
                <a:gd name="connsiteX157" fmla="*/ 1147762 w 1176749"/>
                <a:gd name="connsiteY157" fmla="*/ 169017 h 511917"/>
                <a:gd name="connsiteX158" fmla="*/ 1154906 w 1176749"/>
                <a:gd name="connsiteY158" fmla="*/ 192830 h 511917"/>
                <a:gd name="connsiteX159" fmla="*/ 1162050 w 1176749"/>
                <a:gd name="connsiteY159" fmla="*/ 214261 h 511917"/>
                <a:gd name="connsiteX160" fmla="*/ 1164431 w 1176749"/>
                <a:gd name="connsiteY160" fmla="*/ 221405 h 511917"/>
                <a:gd name="connsiteX161" fmla="*/ 1166812 w 1176749"/>
                <a:gd name="connsiteY161" fmla="*/ 238073 h 511917"/>
                <a:gd name="connsiteX162" fmla="*/ 1169193 w 1176749"/>
                <a:gd name="connsiteY162" fmla="*/ 247598 h 511917"/>
                <a:gd name="connsiteX163" fmla="*/ 1171575 w 1176749"/>
                <a:gd name="connsiteY163" fmla="*/ 261886 h 511917"/>
                <a:gd name="connsiteX164" fmla="*/ 1169193 w 1176749"/>
                <a:gd name="connsiteY164" fmla="*/ 276173 h 511917"/>
                <a:gd name="connsiteX165" fmla="*/ 1176337 w 1176749"/>
                <a:gd name="connsiteY165" fmla="*/ 307130 h 511917"/>
                <a:gd name="connsiteX166" fmla="*/ 1173956 w 1176749"/>
                <a:gd name="connsiteY166" fmla="*/ 376186 h 511917"/>
                <a:gd name="connsiteX167" fmla="*/ 1176337 w 1176749"/>
                <a:gd name="connsiteY167" fmla="*/ 404761 h 511917"/>
                <a:gd name="connsiteX168" fmla="*/ 1176337 w 1176749"/>
                <a:gd name="connsiteY168" fmla="*/ 435717 h 5119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176749" h="511917">
                  <a:moveTo>
                    <a:pt x="0" y="511917"/>
                  </a:moveTo>
                  <a:cubicBezTo>
                    <a:pt x="2381" y="510330"/>
                    <a:pt x="5120" y="509178"/>
                    <a:pt x="7143" y="507155"/>
                  </a:cubicBezTo>
                  <a:cubicBezTo>
                    <a:pt x="9167" y="505131"/>
                    <a:pt x="9525" y="501599"/>
                    <a:pt x="11906" y="500011"/>
                  </a:cubicBezTo>
                  <a:cubicBezTo>
                    <a:pt x="14629" y="498196"/>
                    <a:pt x="18256" y="498424"/>
                    <a:pt x="21431" y="497630"/>
                  </a:cubicBezTo>
                  <a:cubicBezTo>
                    <a:pt x="23018" y="495249"/>
                    <a:pt x="25031" y="493101"/>
                    <a:pt x="26193" y="490486"/>
                  </a:cubicBezTo>
                  <a:cubicBezTo>
                    <a:pt x="28232" y="485898"/>
                    <a:pt x="28518" y="480586"/>
                    <a:pt x="30956" y="476198"/>
                  </a:cubicBezTo>
                  <a:cubicBezTo>
                    <a:pt x="32591" y="473254"/>
                    <a:pt x="35719" y="471436"/>
                    <a:pt x="38100" y="469055"/>
                  </a:cubicBezTo>
                  <a:lnTo>
                    <a:pt x="45243" y="447623"/>
                  </a:lnTo>
                  <a:lnTo>
                    <a:pt x="47625" y="440480"/>
                  </a:lnTo>
                  <a:cubicBezTo>
                    <a:pt x="48025" y="438082"/>
                    <a:pt x="51278" y="417614"/>
                    <a:pt x="52387" y="414286"/>
                  </a:cubicBezTo>
                  <a:cubicBezTo>
                    <a:pt x="53510" y="410918"/>
                    <a:pt x="55562" y="407936"/>
                    <a:pt x="57150" y="404761"/>
                  </a:cubicBezTo>
                  <a:cubicBezTo>
                    <a:pt x="59478" y="393122"/>
                    <a:pt x="58379" y="393188"/>
                    <a:pt x="64293" y="383330"/>
                  </a:cubicBezTo>
                  <a:cubicBezTo>
                    <a:pt x="67238" y="378422"/>
                    <a:pt x="72007" y="374472"/>
                    <a:pt x="73818" y="369042"/>
                  </a:cubicBezTo>
                  <a:cubicBezTo>
                    <a:pt x="77105" y="359183"/>
                    <a:pt x="74111" y="363290"/>
                    <a:pt x="83343" y="357136"/>
                  </a:cubicBezTo>
                  <a:cubicBezTo>
                    <a:pt x="84931" y="354755"/>
                    <a:pt x="86826" y="352552"/>
                    <a:pt x="88106" y="349992"/>
                  </a:cubicBezTo>
                  <a:cubicBezTo>
                    <a:pt x="90484" y="345236"/>
                    <a:pt x="90129" y="339119"/>
                    <a:pt x="95250" y="335705"/>
                  </a:cubicBezTo>
                  <a:cubicBezTo>
                    <a:pt x="97973" y="333890"/>
                    <a:pt x="101600" y="334117"/>
                    <a:pt x="104775" y="333323"/>
                  </a:cubicBezTo>
                  <a:cubicBezTo>
                    <a:pt x="109537" y="330148"/>
                    <a:pt x="113942" y="326357"/>
                    <a:pt x="119062" y="323798"/>
                  </a:cubicBezTo>
                  <a:cubicBezTo>
                    <a:pt x="131147" y="317756"/>
                    <a:pt x="125634" y="321005"/>
                    <a:pt x="135731" y="314273"/>
                  </a:cubicBezTo>
                  <a:cubicBezTo>
                    <a:pt x="137318" y="311098"/>
                    <a:pt x="137983" y="307258"/>
                    <a:pt x="140493" y="304748"/>
                  </a:cubicBezTo>
                  <a:cubicBezTo>
                    <a:pt x="142268" y="302973"/>
                    <a:pt x="145862" y="304142"/>
                    <a:pt x="147637" y="302367"/>
                  </a:cubicBezTo>
                  <a:cubicBezTo>
                    <a:pt x="149412" y="300592"/>
                    <a:pt x="148626" y="297312"/>
                    <a:pt x="150018" y="295223"/>
                  </a:cubicBezTo>
                  <a:cubicBezTo>
                    <a:pt x="151886" y="292421"/>
                    <a:pt x="154781" y="290461"/>
                    <a:pt x="157162" y="288080"/>
                  </a:cubicBezTo>
                  <a:lnTo>
                    <a:pt x="161925" y="273792"/>
                  </a:lnTo>
                  <a:cubicBezTo>
                    <a:pt x="162719" y="271411"/>
                    <a:pt x="162914" y="268737"/>
                    <a:pt x="164306" y="266648"/>
                  </a:cubicBezTo>
                  <a:lnTo>
                    <a:pt x="169068" y="259505"/>
                  </a:lnTo>
                  <a:cubicBezTo>
                    <a:pt x="169862" y="256330"/>
                    <a:pt x="170510" y="253115"/>
                    <a:pt x="171450" y="249980"/>
                  </a:cubicBezTo>
                  <a:cubicBezTo>
                    <a:pt x="173614" y="242767"/>
                    <a:pt x="176211" y="235692"/>
                    <a:pt x="178593" y="228548"/>
                  </a:cubicBezTo>
                  <a:lnTo>
                    <a:pt x="180975" y="221405"/>
                  </a:lnTo>
                  <a:cubicBezTo>
                    <a:pt x="181769" y="219024"/>
                    <a:pt x="182234" y="216506"/>
                    <a:pt x="183356" y="214261"/>
                  </a:cubicBezTo>
                  <a:cubicBezTo>
                    <a:pt x="184943" y="211086"/>
                    <a:pt x="186357" y="207818"/>
                    <a:pt x="188118" y="204736"/>
                  </a:cubicBezTo>
                  <a:cubicBezTo>
                    <a:pt x="189538" y="202251"/>
                    <a:pt x="191601" y="200152"/>
                    <a:pt x="192881" y="197592"/>
                  </a:cubicBezTo>
                  <a:cubicBezTo>
                    <a:pt x="194793" y="193769"/>
                    <a:pt x="195731" y="189509"/>
                    <a:pt x="197643" y="185686"/>
                  </a:cubicBezTo>
                  <a:cubicBezTo>
                    <a:pt x="200958" y="179056"/>
                    <a:pt x="204284" y="176664"/>
                    <a:pt x="209550" y="171398"/>
                  </a:cubicBezTo>
                  <a:cubicBezTo>
                    <a:pt x="210344" y="166636"/>
                    <a:pt x="210074" y="161568"/>
                    <a:pt x="211931" y="157111"/>
                  </a:cubicBezTo>
                  <a:cubicBezTo>
                    <a:pt x="214132" y="151827"/>
                    <a:pt x="221456" y="142823"/>
                    <a:pt x="221456" y="142823"/>
                  </a:cubicBezTo>
                  <a:cubicBezTo>
                    <a:pt x="226050" y="119853"/>
                    <a:pt x="220424" y="140124"/>
                    <a:pt x="228600" y="123773"/>
                  </a:cubicBezTo>
                  <a:cubicBezTo>
                    <a:pt x="229722" y="121528"/>
                    <a:pt x="229589" y="118718"/>
                    <a:pt x="230981" y="116630"/>
                  </a:cubicBezTo>
                  <a:cubicBezTo>
                    <a:pt x="234647" y="111131"/>
                    <a:pt x="239998" y="108237"/>
                    <a:pt x="245268" y="104723"/>
                  </a:cubicBezTo>
                  <a:cubicBezTo>
                    <a:pt x="270467" y="111025"/>
                    <a:pt x="240791" y="102469"/>
                    <a:pt x="261937" y="111867"/>
                  </a:cubicBezTo>
                  <a:cubicBezTo>
                    <a:pt x="266525" y="113906"/>
                    <a:pt x="272048" y="113845"/>
                    <a:pt x="276225" y="116630"/>
                  </a:cubicBezTo>
                  <a:lnTo>
                    <a:pt x="290512" y="126155"/>
                  </a:lnTo>
                  <a:cubicBezTo>
                    <a:pt x="291306" y="129330"/>
                    <a:pt x="291604" y="132672"/>
                    <a:pt x="292893" y="135680"/>
                  </a:cubicBezTo>
                  <a:cubicBezTo>
                    <a:pt x="294020" y="138310"/>
                    <a:pt x="296236" y="140338"/>
                    <a:pt x="297656" y="142823"/>
                  </a:cubicBezTo>
                  <a:cubicBezTo>
                    <a:pt x="299417" y="145905"/>
                    <a:pt x="300831" y="149173"/>
                    <a:pt x="302418" y="152348"/>
                  </a:cubicBezTo>
                  <a:cubicBezTo>
                    <a:pt x="303212" y="157904"/>
                    <a:pt x="303699" y="163513"/>
                    <a:pt x="304800" y="169017"/>
                  </a:cubicBezTo>
                  <a:cubicBezTo>
                    <a:pt x="305292" y="171478"/>
                    <a:pt x="307536" y="173676"/>
                    <a:pt x="307181" y="176161"/>
                  </a:cubicBezTo>
                  <a:cubicBezTo>
                    <a:pt x="306679" y="179675"/>
                    <a:pt x="304006" y="182511"/>
                    <a:pt x="302418" y="185686"/>
                  </a:cubicBezTo>
                  <a:cubicBezTo>
                    <a:pt x="303212" y="188067"/>
                    <a:pt x="304308" y="190369"/>
                    <a:pt x="304800" y="192830"/>
                  </a:cubicBezTo>
                  <a:cubicBezTo>
                    <a:pt x="306262" y="200140"/>
                    <a:pt x="305976" y="209470"/>
                    <a:pt x="309562" y="216642"/>
                  </a:cubicBezTo>
                  <a:cubicBezTo>
                    <a:pt x="310842" y="219202"/>
                    <a:pt x="312737" y="221405"/>
                    <a:pt x="314325" y="223786"/>
                  </a:cubicBezTo>
                  <a:lnTo>
                    <a:pt x="321468" y="245217"/>
                  </a:lnTo>
                  <a:lnTo>
                    <a:pt x="326231" y="259505"/>
                  </a:lnTo>
                  <a:cubicBezTo>
                    <a:pt x="329936" y="278031"/>
                    <a:pt x="325828" y="265347"/>
                    <a:pt x="333375" y="278555"/>
                  </a:cubicBezTo>
                  <a:cubicBezTo>
                    <a:pt x="335136" y="281637"/>
                    <a:pt x="335865" y="285353"/>
                    <a:pt x="338137" y="288080"/>
                  </a:cubicBezTo>
                  <a:cubicBezTo>
                    <a:pt x="339969" y="290279"/>
                    <a:pt x="342900" y="291255"/>
                    <a:pt x="345281" y="292842"/>
                  </a:cubicBezTo>
                  <a:cubicBezTo>
                    <a:pt x="347218" y="298654"/>
                    <a:pt x="347808" y="302513"/>
                    <a:pt x="352425" y="307130"/>
                  </a:cubicBezTo>
                  <a:cubicBezTo>
                    <a:pt x="354448" y="309153"/>
                    <a:pt x="357187" y="310305"/>
                    <a:pt x="359568" y="311892"/>
                  </a:cubicBezTo>
                  <a:cubicBezTo>
                    <a:pt x="365124" y="311098"/>
                    <a:pt x="370861" y="311124"/>
                    <a:pt x="376237" y="309511"/>
                  </a:cubicBezTo>
                  <a:cubicBezTo>
                    <a:pt x="378978" y="308689"/>
                    <a:pt x="380536" y="305064"/>
                    <a:pt x="383381" y="304748"/>
                  </a:cubicBezTo>
                  <a:cubicBezTo>
                    <a:pt x="388180" y="304215"/>
                    <a:pt x="392906" y="306336"/>
                    <a:pt x="397668" y="307130"/>
                  </a:cubicBezTo>
                  <a:cubicBezTo>
                    <a:pt x="399256" y="309511"/>
                    <a:pt x="400407" y="312249"/>
                    <a:pt x="402431" y="314273"/>
                  </a:cubicBezTo>
                  <a:cubicBezTo>
                    <a:pt x="404455" y="316297"/>
                    <a:pt x="407787" y="316801"/>
                    <a:pt x="409575" y="319036"/>
                  </a:cubicBezTo>
                  <a:cubicBezTo>
                    <a:pt x="411143" y="320996"/>
                    <a:pt x="410967" y="323873"/>
                    <a:pt x="411956" y="326180"/>
                  </a:cubicBezTo>
                  <a:cubicBezTo>
                    <a:pt x="414936" y="333134"/>
                    <a:pt x="417327" y="338491"/>
                    <a:pt x="423862" y="342848"/>
                  </a:cubicBezTo>
                  <a:cubicBezTo>
                    <a:pt x="425951" y="344240"/>
                    <a:pt x="428625" y="344436"/>
                    <a:pt x="431006" y="345230"/>
                  </a:cubicBezTo>
                  <a:cubicBezTo>
                    <a:pt x="431800" y="348405"/>
                    <a:pt x="431572" y="352032"/>
                    <a:pt x="433387" y="354755"/>
                  </a:cubicBezTo>
                  <a:cubicBezTo>
                    <a:pt x="436025" y="358711"/>
                    <a:pt x="443600" y="360540"/>
                    <a:pt x="447675" y="361898"/>
                  </a:cubicBezTo>
                  <a:cubicBezTo>
                    <a:pt x="450056" y="364279"/>
                    <a:pt x="452950" y="366240"/>
                    <a:pt x="454818" y="369042"/>
                  </a:cubicBezTo>
                  <a:cubicBezTo>
                    <a:pt x="456210" y="371131"/>
                    <a:pt x="455632" y="374226"/>
                    <a:pt x="457200" y="376186"/>
                  </a:cubicBezTo>
                  <a:cubicBezTo>
                    <a:pt x="458988" y="378421"/>
                    <a:pt x="461858" y="379528"/>
                    <a:pt x="464343" y="380948"/>
                  </a:cubicBezTo>
                  <a:cubicBezTo>
                    <a:pt x="467425" y="382709"/>
                    <a:pt x="470786" y="383950"/>
                    <a:pt x="473868" y="385711"/>
                  </a:cubicBezTo>
                  <a:cubicBezTo>
                    <a:pt x="476353" y="387131"/>
                    <a:pt x="478382" y="389346"/>
                    <a:pt x="481012" y="390473"/>
                  </a:cubicBezTo>
                  <a:cubicBezTo>
                    <a:pt x="484020" y="391762"/>
                    <a:pt x="487362" y="392061"/>
                    <a:pt x="490537" y="392855"/>
                  </a:cubicBezTo>
                  <a:cubicBezTo>
                    <a:pt x="499268" y="392061"/>
                    <a:pt x="508134" y="392192"/>
                    <a:pt x="516731" y="390473"/>
                  </a:cubicBezTo>
                  <a:cubicBezTo>
                    <a:pt x="520212" y="389777"/>
                    <a:pt x="523529" y="387983"/>
                    <a:pt x="526256" y="385711"/>
                  </a:cubicBezTo>
                  <a:cubicBezTo>
                    <a:pt x="529418" y="383076"/>
                    <a:pt x="534165" y="371870"/>
                    <a:pt x="535781" y="369042"/>
                  </a:cubicBezTo>
                  <a:cubicBezTo>
                    <a:pt x="537201" y="366557"/>
                    <a:pt x="538956" y="364279"/>
                    <a:pt x="540543" y="361898"/>
                  </a:cubicBezTo>
                  <a:cubicBezTo>
                    <a:pt x="541337" y="358723"/>
                    <a:pt x="542026" y="355520"/>
                    <a:pt x="542925" y="352373"/>
                  </a:cubicBezTo>
                  <a:cubicBezTo>
                    <a:pt x="543615" y="349960"/>
                    <a:pt x="544697" y="347665"/>
                    <a:pt x="545306" y="345230"/>
                  </a:cubicBezTo>
                  <a:cubicBezTo>
                    <a:pt x="546288" y="341303"/>
                    <a:pt x="546705" y="337250"/>
                    <a:pt x="547687" y="333323"/>
                  </a:cubicBezTo>
                  <a:cubicBezTo>
                    <a:pt x="548296" y="330888"/>
                    <a:pt x="548401" y="328056"/>
                    <a:pt x="550068" y="326180"/>
                  </a:cubicBezTo>
                  <a:cubicBezTo>
                    <a:pt x="554930" y="320710"/>
                    <a:pt x="561181" y="316655"/>
                    <a:pt x="566737" y="311892"/>
                  </a:cubicBezTo>
                  <a:cubicBezTo>
                    <a:pt x="568325" y="308717"/>
                    <a:pt x="569739" y="305449"/>
                    <a:pt x="571500" y="302367"/>
                  </a:cubicBezTo>
                  <a:cubicBezTo>
                    <a:pt x="572920" y="299882"/>
                    <a:pt x="574982" y="297783"/>
                    <a:pt x="576262" y="295223"/>
                  </a:cubicBezTo>
                  <a:cubicBezTo>
                    <a:pt x="577384" y="292978"/>
                    <a:pt x="577251" y="290168"/>
                    <a:pt x="578643" y="288080"/>
                  </a:cubicBezTo>
                  <a:cubicBezTo>
                    <a:pt x="580511" y="285278"/>
                    <a:pt x="583829" y="283676"/>
                    <a:pt x="585787" y="280936"/>
                  </a:cubicBezTo>
                  <a:cubicBezTo>
                    <a:pt x="587850" y="278047"/>
                    <a:pt x="588962" y="274586"/>
                    <a:pt x="590550" y="271411"/>
                  </a:cubicBezTo>
                  <a:cubicBezTo>
                    <a:pt x="586600" y="243768"/>
                    <a:pt x="586935" y="263863"/>
                    <a:pt x="590550" y="247598"/>
                  </a:cubicBezTo>
                  <a:cubicBezTo>
                    <a:pt x="591597" y="242885"/>
                    <a:pt x="590970" y="237723"/>
                    <a:pt x="592931" y="233311"/>
                  </a:cubicBezTo>
                  <a:cubicBezTo>
                    <a:pt x="594299" y="230234"/>
                    <a:pt x="597919" y="228754"/>
                    <a:pt x="600075" y="226167"/>
                  </a:cubicBezTo>
                  <a:cubicBezTo>
                    <a:pt x="601907" y="223968"/>
                    <a:pt x="602602" y="220811"/>
                    <a:pt x="604837" y="219023"/>
                  </a:cubicBezTo>
                  <a:cubicBezTo>
                    <a:pt x="606797" y="217455"/>
                    <a:pt x="609567" y="217332"/>
                    <a:pt x="611981" y="216642"/>
                  </a:cubicBezTo>
                  <a:cubicBezTo>
                    <a:pt x="624218" y="213146"/>
                    <a:pt x="625095" y="213812"/>
                    <a:pt x="640556" y="211880"/>
                  </a:cubicBezTo>
                  <a:cubicBezTo>
                    <a:pt x="657558" y="206212"/>
                    <a:pt x="652058" y="202940"/>
                    <a:pt x="659606" y="214261"/>
                  </a:cubicBezTo>
                  <a:cubicBezTo>
                    <a:pt x="664801" y="229848"/>
                    <a:pt x="657585" y="214549"/>
                    <a:pt x="669131" y="223786"/>
                  </a:cubicBezTo>
                  <a:cubicBezTo>
                    <a:pt x="674814" y="228333"/>
                    <a:pt x="673401" y="232325"/>
                    <a:pt x="676275" y="238073"/>
                  </a:cubicBezTo>
                  <a:cubicBezTo>
                    <a:pt x="677629" y="240780"/>
                    <a:pt x="687099" y="253660"/>
                    <a:pt x="688181" y="254742"/>
                  </a:cubicBezTo>
                  <a:cubicBezTo>
                    <a:pt x="690205" y="256766"/>
                    <a:pt x="692944" y="257917"/>
                    <a:pt x="695325" y="259505"/>
                  </a:cubicBezTo>
                  <a:cubicBezTo>
                    <a:pt x="704055" y="272600"/>
                    <a:pt x="695325" y="261489"/>
                    <a:pt x="707231" y="271411"/>
                  </a:cubicBezTo>
                  <a:cubicBezTo>
                    <a:pt x="721710" y="283477"/>
                    <a:pt x="706277" y="274506"/>
                    <a:pt x="723900" y="283317"/>
                  </a:cubicBezTo>
                  <a:cubicBezTo>
                    <a:pt x="737547" y="303790"/>
                    <a:pt x="719375" y="279697"/>
                    <a:pt x="735806" y="292842"/>
                  </a:cubicBezTo>
                  <a:cubicBezTo>
                    <a:pt x="743329" y="298860"/>
                    <a:pt x="738306" y="302487"/>
                    <a:pt x="745331" y="309511"/>
                  </a:cubicBezTo>
                  <a:cubicBezTo>
                    <a:pt x="747841" y="312021"/>
                    <a:pt x="751681" y="312686"/>
                    <a:pt x="754856" y="314273"/>
                  </a:cubicBezTo>
                  <a:cubicBezTo>
                    <a:pt x="756443" y="316654"/>
                    <a:pt x="757594" y="319393"/>
                    <a:pt x="759618" y="321417"/>
                  </a:cubicBezTo>
                  <a:cubicBezTo>
                    <a:pt x="764235" y="326034"/>
                    <a:pt x="768095" y="326624"/>
                    <a:pt x="773906" y="328561"/>
                  </a:cubicBezTo>
                  <a:cubicBezTo>
                    <a:pt x="776287" y="326180"/>
                    <a:pt x="778248" y="323285"/>
                    <a:pt x="781050" y="321417"/>
                  </a:cubicBezTo>
                  <a:cubicBezTo>
                    <a:pt x="793888" y="312858"/>
                    <a:pt x="783064" y="327671"/>
                    <a:pt x="795337" y="311892"/>
                  </a:cubicBezTo>
                  <a:cubicBezTo>
                    <a:pt x="809966" y="293084"/>
                    <a:pt x="797798" y="301137"/>
                    <a:pt x="814387" y="292842"/>
                  </a:cubicBezTo>
                  <a:cubicBezTo>
                    <a:pt x="820345" y="269006"/>
                    <a:pt x="811386" y="293461"/>
                    <a:pt x="823912" y="280936"/>
                  </a:cubicBezTo>
                  <a:cubicBezTo>
                    <a:pt x="826422" y="278426"/>
                    <a:pt x="826914" y="274493"/>
                    <a:pt x="828675" y="271411"/>
                  </a:cubicBezTo>
                  <a:cubicBezTo>
                    <a:pt x="833560" y="262862"/>
                    <a:pt x="832520" y="264878"/>
                    <a:pt x="840581" y="259505"/>
                  </a:cubicBezTo>
                  <a:cubicBezTo>
                    <a:pt x="843756" y="254742"/>
                    <a:pt x="845343" y="248392"/>
                    <a:pt x="850106" y="245217"/>
                  </a:cubicBezTo>
                  <a:lnTo>
                    <a:pt x="864393" y="235692"/>
                  </a:lnTo>
                  <a:cubicBezTo>
                    <a:pt x="866774" y="234105"/>
                    <a:pt x="868977" y="232210"/>
                    <a:pt x="871537" y="230930"/>
                  </a:cubicBezTo>
                  <a:lnTo>
                    <a:pt x="881062" y="226167"/>
                  </a:lnTo>
                  <a:cubicBezTo>
                    <a:pt x="882650" y="223786"/>
                    <a:pt x="883626" y="220855"/>
                    <a:pt x="885825" y="219023"/>
                  </a:cubicBezTo>
                  <a:cubicBezTo>
                    <a:pt x="892615" y="213365"/>
                    <a:pt x="899115" y="213916"/>
                    <a:pt x="907256" y="211880"/>
                  </a:cubicBezTo>
                  <a:cubicBezTo>
                    <a:pt x="909691" y="211271"/>
                    <a:pt x="912019" y="210292"/>
                    <a:pt x="914400" y="209498"/>
                  </a:cubicBezTo>
                  <a:cubicBezTo>
                    <a:pt x="916781" y="207117"/>
                    <a:pt x="919908" y="205299"/>
                    <a:pt x="921543" y="202355"/>
                  </a:cubicBezTo>
                  <a:cubicBezTo>
                    <a:pt x="923981" y="197966"/>
                    <a:pt x="926306" y="188067"/>
                    <a:pt x="926306" y="188067"/>
                  </a:cubicBezTo>
                  <a:cubicBezTo>
                    <a:pt x="927100" y="182511"/>
                    <a:pt x="928687" y="177011"/>
                    <a:pt x="928687" y="171398"/>
                  </a:cubicBezTo>
                  <a:cubicBezTo>
                    <a:pt x="928687" y="147136"/>
                    <a:pt x="918081" y="163006"/>
                    <a:pt x="928687" y="128536"/>
                  </a:cubicBezTo>
                  <a:cubicBezTo>
                    <a:pt x="929425" y="126137"/>
                    <a:pt x="933450" y="126949"/>
                    <a:pt x="935831" y="126155"/>
                  </a:cubicBezTo>
                  <a:lnTo>
                    <a:pt x="945356" y="111867"/>
                  </a:lnTo>
                  <a:cubicBezTo>
                    <a:pt x="946943" y="109486"/>
                    <a:pt x="949213" y="107438"/>
                    <a:pt x="950118" y="104723"/>
                  </a:cubicBezTo>
                  <a:cubicBezTo>
                    <a:pt x="950912" y="102342"/>
                    <a:pt x="950725" y="99355"/>
                    <a:pt x="952500" y="97580"/>
                  </a:cubicBezTo>
                  <a:cubicBezTo>
                    <a:pt x="955010" y="95070"/>
                    <a:pt x="958850" y="94405"/>
                    <a:pt x="962025" y="92817"/>
                  </a:cubicBezTo>
                  <a:cubicBezTo>
                    <a:pt x="966216" y="80242"/>
                    <a:pt x="963013" y="87763"/>
                    <a:pt x="973931" y="71386"/>
                  </a:cubicBezTo>
                  <a:cubicBezTo>
                    <a:pt x="975518" y="69005"/>
                    <a:pt x="976669" y="66266"/>
                    <a:pt x="978693" y="64242"/>
                  </a:cubicBezTo>
                  <a:cubicBezTo>
                    <a:pt x="981074" y="61861"/>
                    <a:pt x="983769" y="59756"/>
                    <a:pt x="985837" y="57098"/>
                  </a:cubicBezTo>
                  <a:cubicBezTo>
                    <a:pt x="999211" y="39904"/>
                    <a:pt x="988855" y="44980"/>
                    <a:pt x="1002506" y="40430"/>
                  </a:cubicBezTo>
                  <a:cubicBezTo>
                    <a:pt x="1003300" y="38049"/>
                    <a:pt x="1002927" y="34854"/>
                    <a:pt x="1004887" y="33286"/>
                  </a:cubicBezTo>
                  <a:cubicBezTo>
                    <a:pt x="1007443" y="31242"/>
                    <a:pt x="1011265" y="31804"/>
                    <a:pt x="1014412" y="30905"/>
                  </a:cubicBezTo>
                  <a:cubicBezTo>
                    <a:pt x="1016826" y="30215"/>
                    <a:pt x="1019175" y="29317"/>
                    <a:pt x="1021556" y="28523"/>
                  </a:cubicBezTo>
                  <a:cubicBezTo>
                    <a:pt x="1024731" y="26142"/>
                    <a:pt x="1028275" y="24186"/>
                    <a:pt x="1031081" y="21380"/>
                  </a:cubicBezTo>
                  <a:cubicBezTo>
                    <a:pt x="1033105" y="19356"/>
                    <a:pt x="1033645" y="16068"/>
                    <a:pt x="1035843" y="14236"/>
                  </a:cubicBezTo>
                  <a:cubicBezTo>
                    <a:pt x="1038570" y="11963"/>
                    <a:pt x="1042193" y="11061"/>
                    <a:pt x="1045368" y="9473"/>
                  </a:cubicBezTo>
                  <a:cubicBezTo>
                    <a:pt x="1046162" y="7092"/>
                    <a:pt x="1046818" y="0"/>
                    <a:pt x="1047750" y="2330"/>
                  </a:cubicBezTo>
                  <a:cubicBezTo>
                    <a:pt x="1050127" y="8272"/>
                    <a:pt x="1049226" y="15045"/>
                    <a:pt x="1050131" y="21380"/>
                  </a:cubicBezTo>
                  <a:cubicBezTo>
                    <a:pt x="1050814" y="26159"/>
                    <a:pt x="1050985" y="31087"/>
                    <a:pt x="1052512" y="35667"/>
                  </a:cubicBezTo>
                  <a:cubicBezTo>
                    <a:pt x="1053417" y="38382"/>
                    <a:pt x="1055687" y="40430"/>
                    <a:pt x="1057275" y="42811"/>
                  </a:cubicBezTo>
                  <a:cubicBezTo>
                    <a:pt x="1058069" y="45986"/>
                    <a:pt x="1058946" y="49141"/>
                    <a:pt x="1059656" y="52336"/>
                  </a:cubicBezTo>
                  <a:cubicBezTo>
                    <a:pt x="1060534" y="56287"/>
                    <a:pt x="1060972" y="60337"/>
                    <a:pt x="1062037" y="64242"/>
                  </a:cubicBezTo>
                  <a:cubicBezTo>
                    <a:pt x="1063358" y="69085"/>
                    <a:pt x="1065212" y="73767"/>
                    <a:pt x="1066800" y="78530"/>
                  </a:cubicBezTo>
                  <a:cubicBezTo>
                    <a:pt x="1067594" y="80911"/>
                    <a:pt x="1067789" y="83585"/>
                    <a:pt x="1069181" y="85673"/>
                  </a:cubicBezTo>
                  <a:lnTo>
                    <a:pt x="1078706" y="99961"/>
                  </a:lnTo>
                  <a:cubicBezTo>
                    <a:pt x="1080293" y="104723"/>
                    <a:pt x="1082250" y="109378"/>
                    <a:pt x="1083468" y="114248"/>
                  </a:cubicBezTo>
                  <a:cubicBezTo>
                    <a:pt x="1084262" y="117423"/>
                    <a:pt x="1084035" y="121050"/>
                    <a:pt x="1085850" y="123773"/>
                  </a:cubicBezTo>
                  <a:cubicBezTo>
                    <a:pt x="1087437" y="126154"/>
                    <a:pt x="1090820" y="126673"/>
                    <a:pt x="1092993" y="128536"/>
                  </a:cubicBezTo>
                  <a:cubicBezTo>
                    <a:pt x="1096402" y="131458"/>
                    <a:pt x="1099343" y="134886"/>
                    <a:pt x="1102518" y="138061"/>
                  </a:cubicBezTo>
                  <a:cubicBezTo>
                    <a:pt x="1103312" y="140442"/>
                    <a:pt x="1104210" y="142791"/>
                    <a:pt x="1104900" y="145205"/>
                  </a:cubicBezTo>
                  <a:cubicBezTo>
                    <a:pt x="1105799" y="148352"/>
                    <a:pt x="1105237" y="152174"/>
                    <a:pt x="1107281" y="154730"/>
                  </a:cubicBezTo>
                  <a:cubicBezTo>
                    <a:pt x="1108849" y="156690"/>
                    <a:pt x="1112044" y="156317"/>
                    <a:pt x="1114425" y="157111"/>
                  </a:cubicBezTo>
                  <a:cubicBezTo>
                    <a:pt x="1119187" y="156317"/>
                    <a:pt x="1123999" y="155777"/>
                    <a:pt x="1128712" y="154730"/>
                  </a:cubicBezTo>
                  <a:cubicBezTo>
                    <a:pt x="1131162" y="154185"/>
                    <a:pt x="1133346" y="152348"/>
                    <a:pt x="1135856" y="152348"/>
                  </a:cubicBezTo>
                  <a:cubicBezTo>
                    <a:pt x="1138366" y="152348"/>
                    <a:pt x="1140619" y="153936"/>
                    <a:pt x="1143000" y="154730"/>
                  </a:cubicBezTo>
                  <a:cubicBezTo>
                    <a:pt x="1144587" y="159492"/>
                    <a:pt x="1146633" y="164126"/>
                    <a:pt x="1147762" y="169017"/>
                  </a:cubicBezTo>
                  <a:cubicBezTo>
                    <a:pt x="1153169" y="192452"/>
                    <a:pt x="1145693" y="179011"/>
                    <a:pt x="1154906" y="192830"/>
                  </a:cubicBezTo>
                  <a:lnTo>
                    <a:pt x="1162050" y="214261"/>
                  </a:lnTo>
                  <a:lnTo>
                    <a:pt x="1164431" y="221405"/>
                  </a:lnTo>
                  <a:cubicBezTo>
                    <a:pt x="1165225" y="226961"/>
                    <a:pt x="1165808" y="232551"/>
                    <a:pt x="1166812" y="238073"/>
                  </a:cubicBezTo>
                  <a:cubicBezTo>
                    <a:pt x="1167397" y="241293"/>
                    <a:pt x="1168551" y="244389"/>
                    <a:pt x="1169193" y="247598"/>
                  </a:cubicBezTo>
                  <a:cubicBezTo>
                    <a:pt x="1170140" y="252333"/>
                    <a:pt x="1170781" y="257123"/>
                    <a:pt x="1171575" y="261886"/>
                  </a:cubicBezTo>
                  <a:cubicBezTo>
                    <a:pt x="1170781" y="266648"/>
                    <a:pt x="1168892" y="271354"/>
                    <a:pt x="1169193" y="276173"/>
                  </a:cubicBezTo>
                  <a:cubicBezTo>
                    <a:pt x="1170001" y="289104"/>
                    <a:pt x="1172776" y="296444"/>
                    <a:pt x="1176337" y="307130"/>
                  </a:cubicBezTo>
                  <a:cubicBezTo>
                    <a:pt x="1175543" y="330149"/>
                    <a:pt x="1173956" y="353154"/>
                    <a:pt x="1173956" y="376186"/>
                  </a:cubicBezTo>
                  <a:cubicBezTo>
                    <a:pt x="1173956" y="385744"/>
                    <a:pt x="1175955" y="395211"/>
                    <a:pt x="1176337" y="404761"/>
                  </a:cubicBezTo>
                  <a:cubicBezTo>
                    <a:pt x="1176749" y="415071"/>
                    <a:pt x="1176337" y="425398"/>
                    <a:pt x="1176337" y="435717"/>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47" name="Group 46"/>
          <p:cNvGrpSpPr/>
          <p:nvPr/>
        </p:nvGrpSpPr>
        <p:grpSpPr>
          <a:xfrm>
            <a:off x="685800" y="3352800"/>
            <a:ext cx="7422356" cy="1131332"/>
            <a:chOff x="685800" y="3352800"/>
            <a:chExt cx="7422356" cy="1131332"/>
          </a:xfrm>
        </p:grpSpPr>
        <p:sp>
          <p:nvSpPr>
            <p:cNvPr id="16" name="TextBox 15"/>
            <p:cNvSpPr txBox="1"/>
            <p:nvPr/>
          </p:nvSpPr>
          <p:spPr>
            <a:xfrm>
              <a:off x="685800" y="4114800"/>
              <a:ext cx="833883" cy="369332"/>
            </a:xfrm>
            <a:prstGeom prst="rect">
              <a:avLst/>
            </a:prstGeom>
            <a:noFill/>
          </p:spPr>
          <p:txBody>
            <a:bodyPr wrap="none" rtlCol="0">
              <a:spAutoFit/>
            </a:bodyPr>
            <a:lstStyle/>
            <a:p>
              <a:r>
                <a:rPr lang="en-US" dirty="0" smtClean="0"/>
                <a:t>Analog</a:t>
              </a:r>
              <a:endParaRPr lang="en-US" dirty="0"/>
            </a:p>
          </p:txBody>
        </p:sp>
        <p:sp>
          <p:nvSpPr>
            <p:cNvPr id="27" name="Freeform 26"/>
            <p:cNvSpPr/>
            <p:nvPr/>
          </p:nvSpPr>
          <p:spPr>
            <a:xfrm>
              <a:off x="1708030" y="3936521"/>
              <a:ext cx="1176068" cy="483079"/>
            </a:xfrm>
            <a:custGeom>
              <a:avLst/>
              <a:gdLst>
                <a:gd name="connsiteX0" fmla="*/ 0 w 1176068"/>
                <a:gd name="connsiteY0" fmla="*/ 483079 h 483079"/>
                <a:gd name="connsiteX1" fmla="*/ 241540 w 1176068"/>
                <a:gd name="connsiteY1" fmla="*/ 189781 h 483079"/>
                <a:gd name="connsiteX2" fmla="*/ 310551 w 1176068"/>
                <a:gd name="connsiteY2" fmla="*/ 155276 h 483079"/>
                <a:gd name="connsiteX3" fmla="*/ 396815 w 1176068"/>
                <a:gd name="connsiteY3" fmla="*/ 293298 h 483079"/>
                <a:gd name="connsiteX4" fmla="*/ 465827 w 1176068"/>
                <a:gd name="connsiteY4" fmla="*/ 414068 h 483079"/>
                <a:gd name="connsiteX5" fmla="*/ 638355 w 1176068"/>
                <a:gd name="connsiteY5" fmla="*/ 345057 h 483079"/>
                <a:gd name="connsiteX6" fmla="*/ 672861 w 1176068"/>
                <a:gd name="connsiteY6" fmla="*/ 224287 h 483079"/>
                <a:gd name="connsiteX7" fmla="*/ 845389 w 1176068"/>
                <a:gd name="connsiteY7" fmla="*/ 293298 h 483079"/>
                <a:gd name="connsiteX8" fmla="*/ 966159 w 1176068"/>
                <a:gd name="connsiteY8" fmla="*/ 120770 h 483079"/>
                <a:gd name="connsiteX9" fmla="*/ 1052423 w 1176068"/>
                <a:gd name="connsiteY9" fmla="*/ 17253 h 483079"/>
                <a:gd name="connsiteX10" fmla="*/ 1155940 w 1176068"/>
                <a:gd name="connsiteY10" fmla="*/ 224287 h 483079"/>
                <a:gd name="connsiteX11" fmla="*/ 1173193 w 1176068"/>
                <a:gd name="connsiteY11" fmla="*/ 379562 h 483079"/>
                <a:gd name="connsiteX0" fmla="*/ 0 w 1176068"/>
                <a:gd name="connsiteY0" fmla="*/ 483079 h 483079"/>
                <a:gd name="connsiteX1" fmla="*/ 241540 w 1176068"/>
                <a:gd name="connsiteY1" fmla="*/ 189781 h 483079"/>
                <a:gd name="connsiteX2" fmla="*/ 310551 w 1176068"/>
                <a:gd name="connsiteY2" fmla="*/ 155276 h 483079"/>
                <a:gd name="connsiteX3" fmla="*/ 396815 w 1176068"/>
                <a:gd name="connsiteY3" fmla="*/ 293298 h 483079"/>
                <a:gd name="connsiteX4" fmla="*/ 465827 w 1176068"/>
                <a:gd name="connsiteY4" fmla="*/ 414068 h 483079"/>
                <a:gd name="connsiteX5" fmla="*/ 577970 w 1176068"/>
                <a:gd name="connsiteY5" fmla="*/ 406879 h 483079"/>
                <a:gd name="connsiteX6" fmla="*/ 672861 w 1176068"/>
                <a:gd name="connsiteY6" fmla="*/ 224287 h 483079"/>
                <a:gd name="connsiteX7" fmla="*/ 845389 w 1176068"/>
                <a:gd name="connsiteY7" fmla="*/ 293298 h 483079"/>
                <a:gd name="connsiteX8" fmla="*/ 966159 w 1176068"/>
                <a:gd name="connsiteY8" fmla="*/ 120770 h 483079"/>
                <a:gd name="connsiteX9" fmla="*/ 1052423 w 1176068"/>
                <a:gd name="connsiteY9" fmla="*/ 17253 h 483079"/>
                <a:gd name="connsiteX10" fmla="*/ 1155940 w 1176068"/>
                <a:gd name="connsiteY10" fmla="*/ 224287 h 483079"/>
                <a:gd name="connsiteX11" fmla="*/ 1173193 w 1176068"/>
                <a:gd name="connsiteY11" fmla="*/ 379562 h 483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76068" h="483079">
                  <a:moveTo>
                    <a:pt x="0" y="483079"/>
                  </a:moveTo>
                  <a:cubicBezTo>
                    <a:pt x="94891" y="363747"/>
                    <a:pt x="189782" y="244415"/>
                    <a:pt x="241540" y="189781"/>
                  </a:cubicBezTo>
                  <a:cubicBezTo>
                    <a:pt x="293299" y="135147"/>
                    <a:pt x="284672" y="138023"/>
                    <a:pt x="310551" y="155276"/>
                  </a:cubicBezTo>
                  <a:cubicBezTo>
                    <a:pt x="336430" y="172529"/>
                    <a:pt x="370936" y="250166"/>
                    <a:pt x="396815" y="293298"/>
                  </a:cubicBezTo>
                  <a:cubicBezTo>
                    <a:pt x="422694" y="336430"/>
                    <a:pt x="435634" y="395138"/>
                    <a:pt x="465827" y="414068"/>
                  </a:cubicBezTo>
                  <a:cubicBezTo>
                    <a:pt x="496020" y="432998"/>
                    <a:pt x="543464" y="438509"/>
                    <a:pt x="577970" y="406879"/>
                  </a:cubicBezTo>
                  <a:cubicBezTo>
                    <a:pt x="612476" y="375249"/>
                    <a:pt x="628291" y="243217"/>
                    <a:pt x="672861" y="224287"/>
                  </a:cubicBezTo>
                  <a:cubicBezTo>
                    <a:pt x="717431" y="205357"/>
                    <a:pt x="796506" y="310551"/>
                    <a:pt x="845389" y="293298"/>
                  </a:cubicBezTo>
                  <a:cubicBezTo>
                    <a:pt x="894272" y="276045"/>
                    <a:pt x="931653" y="166777"/>
                    <a:pt x="966159" y="120770"/>
                  </a:cubicBezTo>
                  <a:cubicBezTo>
                    <a:pt x="1000665" y="74763"/>
                    <a:pt x="1020793" y="0"/>
                    <a:pt x="1052423" y="17253"/>
                  </a:cubicBezTo>
                  <a:cubicBezTo>
                    <a:pt x="1084053" y="34506"/>
                    <a:pt x="1135812" y="163902"/>
                    <a:pt x="1155940" y="224287"/>
                  </a:cubicBezTo>
                  <a:cubicBezTo>
                    <a:pt x="1176068" y="284672"/>
                    <a:pt x="1161691" y="330679"/>
                    <a:pt x="1173193" y="37956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Freeform 27"/>
            <p:cNvSpPr/>
            <p:nvPr/>
          </p:nvSpPr>
          <p:spPr>
            <a:xfrm>
              <a:off x="4191000" y="3886200"/>
              <a:ext cx="1219200" cy="580846"/>
            </a:xfrm>
            <a:custGeom>
              <a:avLst/>
              <a:gdLst>
                <a:gd name="connsiteX0" fmla="*/ 80514 w 1943820"/>
                <a:gd name="connsiteY0" fmla="*/ 517585 h 580846"/>
                <a:gd name="connsiteX1" fmla="*/ 201284 w 1943820"/>
                <a:gd name="connsiteY1" fmla="*/ 379562 h 580846"/>
                <a:gd name="connsiteX2" fmla="*/ 322054 w 1943820"/>
                <a:gd name="connsiteY2" fmla="*/ 276045 h 580846"/>
                <a:gd name="connsiteX3" fmla="*/ 373812 w 1943820"/>
                <a:gd name="connsiteY3" fmla="*/ 172528 h 580846"/>
                <a:gd name="connsiteX4" fmla="*/ 425571 w 1943820"/>
                <a:gd name="connsiteY4" fmla="*/ 138023 h 580846"/>
                <a:gd name="connsiteX5" fmla="*/ 477329 w 1943820"/>
                <a:gd name="connsiteY5" fmla="*/ 120770 h 580846"/>
                <a:gd name="connsiteX6" fmla="*/ 529088 w 1943820"/>
                <a:gd name="connsiteY6" fmla="*/ 172528 h 580846"/>
                <a:gd name="connsiteX7" fmla="*/ 563593 w 1943820"/>
                <a:gd name="connsiteY7" fmla="*/ 224287 h 580846"/>
                <a:gd name="connsiteX8" fmla="*/ 615352 w 1943820"/>
                <a:gd name="connsiteY8" fmla="*/ 258793 h 580846"/>
                <a:gd name="connsiteX9" fmla="*/ 649858 w 1943820"/>
                <a:gd name="connsiteY9" fmla="*/ 310551 h 580846"/>
                <a:gd name="connsiteX10" fmla="*/ 718869 w 1943820"/>
                <a:gd name="connsiteY10" fmla="*/ 345057 h 580846"/>
                <a:gd name="connsiteX11" fmla="*/ 822386 w 1943820"/>
                <a:gd name="connsiteY11" fmla="*/ 396815 h 580846"/>
                <a:gd name="connsiteX12" fmla="*/ 977661 w 1943820"/>
                <a:gd name="connsiteY12" fmla="*/ 327804 h 580846"/>
                <a:gd name="connsiteX13" fmla="*/ 1046673 w 1943820"/>
                <a:gd name="connsiteY13" fmla="*/ 224287 h 580846"/>
                <a:gd name="connsiteX14" fmla="*/ 1150190 w 1943820"/>
                <a:gd name="connsiteY14" fmla="*/ 258793 h 580846"/>
                <a:gd name="connsiteX15" fmla="*/ 1201948 w 1943820"/>
                <a:gd name="connsiteY15" fmla="*/ 276045 h 580846"/>
                <a:gd name="connsiteX16" fmla="*/ 1253707 w 1943820"/>
                <a:gd name="connsiteY16" fmla="*/ 310551 h 580846"/>
                <a:gd name="connsiteX17" fmla="*/ 1443488 w 1943820"/>
                <a:gd name="connsiteY17" fmla="*/ 258793 h 580846"/>
                <a:gd name="connsiteX18" fmla="*/ 1495246 w 1943820"/>
                <a:gd name="connsiteY18" fmla="*/ 189781 h 580846"/>
                <a:gd name="connsiteX19" fmla="*/ 1547005 w 1943820"/>
                <a:gd name="connsiteY19" fmla="*/ 172528 h 580846"/>
                <a:gd name="connsiteX20" fmla="*/ 1598763 w 1943820"/>
                <a:gd name="connsiteY20" fmla="*/ 138023 h 580846"/>
                <a:gd name="connsiteX21" fmla="*/ 1719533 w 1943820"/>
                <a:gd name="connsiteY21" fmla="*/ 0 h 580846"/>
                <a:gd name="connsiteX22" fmla="*/ 1771291 w 1943820"/>
                <a:gd name="connsiteY22" fmla="*/ 103517 h 580846"/>
                <a:gd name="connsiteX23" fmla="*/ 1823050 w 1943820"/>
                <a:gd name="connsiteY23" fmla="*/ 138023 h 580846"/>
                <a:gd name="connsiteX24" fmla="*/ 1892061 w 1943820"/>
                <a:gd name="connsiteY24" fmla="*/ 241540 h 580846"/>
                <a:gd name="connsiteX25" fmla="*/ 1943820 w 1943820"/>
                <a:gd name="connsiteY25" fmla="*/ 396815 h 580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943820" h="580846">
                  <a:moveTo>
                    <a:pt x="80514" y="517585"/>
                  </a:moveTo>
                  <a:cubicBezTo>
                    <a:pt x="227165" y="419818"/>
                    <a:pt x="0" y="580846"/>
                    <a:pt x="201284" y="379562"/>
                  </a:cubicBezTo>
                  <a:cubicBezTo>
                    <a:pt x="284957" y="295889"/>
                    <a:pt x="243227" y="328597"/>
                    <a:pt x="322054" y="276045"/>
                  </a:cubicBezTo>
                  <a:cubicBezTo>
                    <a:pt x="336086" y="233951"/>
                    <a:pt x="340369" y="205971"/>
                    <a:pt x="373812" y="172528"/>
                  </a:cubicBezTo>
                  <a:cubicBezTo>
                    <a:pt x="388474" y="157866"/>
                    <a:pt x="407025" y="147296"/>
                    <a:pt x="425571" y="138023"/>
                  </a:cubicBezTo>
                  <a:cubicBezTo>
                    <a:pt x="441837" y="129890"/>
                    <a:pt x="460076" y="126521"/>
                    <a:pt x="477329" y="120770"/>
                  </a:cubicBezTo>
                  <a:cubicBezTo>
                    <a:pt x="494582" y="138023"/>
                    <a:pt x="513468" y="153784"/>
                    <a:pt x="529088" y="172528"/>
                  </a:cubicBezTo>
                  <a:cubicBezTo>
                    <a:pt x="542362" y="188457"/>
                    <a:pt x="548931" y="209625"/>
                    <a:pt x="563593" y="224287"/>
                  </a:cubicBezTo>
                  <a:cubicBezTo>
                    <a:pt x="578255" y="238949"/>
                    <a:pt x="598099" y="247291"/>
                    <a:pt x="615352" y="258793"/>
                  </a:cubicBezTo>
                  <a:cubicBezTo>
                    <a:pt x="626854" y="276046"/>
                    <a:pt x="633929" y="297277"/>
                    <a:pt x="649858" y="310551"/>
                  </a:cubicBezTo>
                  <a:cubicBezTo>
                    <a:pt x="669616" y="327016"/>
                    <a:pt x="696539" y="332297"/>
                    <a:pt x="718869" y="345057"/>
                  </a:cubicBezTo>
                  <a:cubicBezTo>
                    <a:pt x="812513" y="398568"/>
                    <a:pt x="727491" y="365183"/>
                    <a:pt x="822386" y="396815"/>
                  </a:cubicBezTo>
                  <a:cubicBezTo>
                    <a:pt x="870884" y="380649"/>
                    <a:pt x="942432" y="359510"/>
                    <a:pt x="977661" y="327804"/>
                  </a:cubicBezTo>
                  <a:cubicBezTo>
                    <a:pt x="1008486" y="300062"/>
                    <a:pt x="1046673" y="224287"/>
                    <a:pt x="1046673" y="224287"/>
                  </a:cubicBezTo>
                  <a:lnTo>
                    <a:pt x="1150190" y="258793"/>
                  </a:lnTo>
                  <a:lnTo>
                    <a:pt x="1201948" y="276045"/>
                  </a:lnTo>
                  <a:cubicBezTo>
                    <a:pt x="1219201" y="287547"/>
                    <a:pt x="1233074" y="308488"/>
                    <a:pt x="1253707" y="310551"/>
                  </a:cubicBezTo>
                  <a:cubicBezTo>
                    <a:pt x="1340746" y="319255"/>
                    <a:pt x="1375540" y="292766"/>
                    <a:pt x="1443488" y="258793"/>
                  </a:cubicBezTo>
                  <a:cubicBezTo>
                    <a:pt x="1460741" y="235789"/>
                    <a:pt x="1473156" y="208189"/>
                    <a:pt x="1495246" y="189781"/>
                  </a:cubicBezTo>
                  <a:cubicBezTo>
                    <a:pt x="1509217" y="178138"/>
                    <a:pt x="1530739" y="180661"/>
                    <a:pt x="1547005" y="172528"/>
                  </a:cubicBezTo>
                  <a:cubicBezTo>
                    <a:pt x="1565551" y="163255"/>
                    <a:pt x="1581510" y="149525"/>
                    <a:pt x="1598763" y="138023"/>
                  </a:cubicBezTo>
                  <a:cubicBezTo>
                    <a:pt x="1679276" y="17253"/>
                    <a:pt x="1633268" y="57510"/>
                    <a:pt x="1719533" y="0"/>
                  </a:cubicBezTo>
                  <a:cubicBezTo>
                    <a:pt x="1733565" y="42096"/>
                    <a:pt x="1737847" y="70073"/>
                    <a:pt x="1771291" y="103517"/>
                  </a:cubicBezTo>
                  <a:cubicBezTo>
                    <a:pt x="1785953" y="118179"/>
                    <a:pt x="1805797" y="126521"/>
                    <a:pt x="1823050" y="138023"/>
                  </a:cubicBezTo>
                  <a:cubicBezTo>
                    <a:pt x="1846054" y="172529"/>
                    <a:pt x="1882003" y="201308"/>
                    <a:pt x="1892061" y="241540"/>
                  </a:cubicBezTo>
                  <a:cubicBezTo>
                    <a:pt x="1928540" y="387452"/>
                    <a:pt x="1893034" y="346029"/>
                    <a:pt x="1943820" y="396815"/>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Freeform 31"/>
            <p:cNvSpPr/>
            <p:nvPr/>
          </p:nvSpPr>
          <p:spPr>
            <a:xfrm>
              <a:off x="6934200" y="3810000"/>
              <a:ext cx="1173956" cy="545306"/>
            </a:xfrm>
            <a:custGeom>
              <a:avLst/>
              <a:gdLst>
                <a:gd name="connsiteX0" fmla="*/ 0 w 1173956"/>
                <a:gd name="connsiteY0" fmla="*/ 545306 h 545306"/>
                <a:gd name="connsiteX1" fmla="*/ 4762 w 1173956"/>
                <a:gd name="connsiteY1" fmla="*/ 531019 h 545306"/>
                <a:gd name="connsiteX2" fmla="*/ 7144 w 1173956"/>
                <a:gd name="connsiteY2" fmla="*/ 523875 h 545306"/>
                <a:gd name="connsiteX3" fmla="*/ 14287 w 1173956"/>
                <a:gd name="connsiteY3" fmla="*/ 516731 h 545306"/>
                <a:gd name="connsiteX4" fmla="*/ 21431 w 1173956"/>
                <a:gd name="connsiteY4" fmla="*/ 497681 h 545306"/>
                <a:gd name="connsiteX5" fmla="*/ 28575 w 1173956"/>
                <a:gd name="connsiteY5" fmla="*/ 490537 h 545306"/>
                <a:gd name="connsiteX6" fmla="*/ 35719 w 1173956"/>
                <a:gd name="connsiteY6" fmla="*/ 476250 h 545306"/>
                <a:gd name="connsiteX7" fmla="*/ 42862 w 1173956"/>
                <a:gd name="connsiteY7" fmla="*/ 461962 h 545306"/>
                <a:gd name="connsiteX8" fmla="*/ 38100 w 1173956"/>
                <a:gd name="connsiteY8" fmla="*/ 428625 h 545306"/>
                <a:gd name="connsiteX9" fmla="*/ 42862 w 1173956"/>
                <a:gd name="connsiteY9" fmla="*/ 414337 h 545306"/>
                <a:gd name="connsiteX10" fmla="*/ 52387 w 1173956"/>
                <a:gd name="connsiteY10" fmla="*/ 411956 h 545306"/>
                <a:gd name="connsiteX11" fmla="*/ 66675 w 1173956"/>
                <a:gd name="connsiteY11" fmla="*/ 421481 h 545306"/>
                <a:gd name="connsiteX12" fmla="*/ 73819 w 1173956"/>
                <a:gd name="connsiteY12" fmla="*/ 423862 h 545306"/>
                <a:gd name="connsiteX13" fmla="*/ 80962 w 1173956"/>
                <a:gd name="connsiteY13" fmla="*/ 416719 h 545306"/>
                <a:gd name="connsiteX14" fmla="*/ 85725 w 1173956"/>
                <a:gd name="connsiteY14" fmla="*/ 404812 h 545306"/>
                <a:gd name="connsiteX15" fmla="*/ 90487 w 1173956"/>
                <a:gd name="connsiteY15" fmla="*/ 397669 h 545306"/>
                <a:gd name="connsiteX16" fmla="*/ 92869 w 1173956"/>
                <a:gd name="connsiteY16" fmla="*/ 373856 h 545306"/>
                <a:gd name="connsiteX17" fmla="*/ 97631 w 1173956"/>
                <a:gd name="connsiteY17" fmla="*/ 364331 h 545306"/>
                <a:gd name="connsiteX18" fmla="*/ 111919 w 1173956"/>
                <a:gd name="connsiteY18" fmla="*/ 340519 h 545306"/>
                <a:gd name="connsiteX19" fmla="*/ 114300 w 1173956"/>
                <a:gd name="connsiteY19" fmla="*/ 333375 h 545306"/>
                <a:gd name="connsiteX20" fmla="*/ 123825 w 1173956"/>
                <a:gd name="connsiteY20" fmla="*/ 330994 h 545306"/>
                <a:gd name="connsiteX21" fmla="*/ 121444 w 1173956"/>
                <a:gd name="connsiteY21" fmla="*/ 319087 h 545306"/>
                <a:gd name="connsiteX22" fmla="*/ 119062 w 1173956"/>
                <a:gd name="connsiteY22" fmla="*/ 326231 h 545306"/>
                <a:gd name="connsiteX23" fmla="*/ 130969 w 1173956"/>
                <a:gd name="connsiteY23" fmla="*/ 328612 h 545306"/>
                <a:gd name="connsiteX24" fmla="*/ 140494 w 1173956"/>
                <a:gd name="connsiteY24" fmla="*/ 323850 h 545306"/>
                <a:gd name="connsiteX25" fmla="*/ 152400 w 1173956"/>
                <a:gd name="connsiteY25" fmla="*/ 297656 h 545306"/>
                <a:gd name="connsiteX26" fmla="*/ 154781 w 1173956"/>
                <a:gd name="connsiteY26" fmla="*/ 264319 h 545306"/>
                <a:gd name="connsiteX27" fmla="*/ 159544 w 1173956"/>
                <a:gd name="connsiteY27" fmla="*/ 235744 h 545306"/>
                <a:gd name="connsiteX28" fmla="*/ 161925 w 1173956"/>
                <a:gd name="connsiteY28" fmla="*/ 228600 h 545306"/>
                <a:gd name="connsiteX29" fmla="*/ 166687 w 1173956"/>
                <a:gd name="connsiteY29" fmla="*/ 221456 h 545306"/>
                <a:gd name="connsiteX30" fmla="*/ 169069 w 1173956"/>
                <a:gd name="connsiteY30" fmla="*/ 214312 h 545306"/>
                <a:gd name="connsiteX31" fmla="*/ 178594 w 1173956"/>
                <a:gd name="connsiteY31" fmla="*/ 200025 h 545306"/>
                <a:gd name="connsiteX32" fmla="*/ 180975 w 1173956"/>
                <a:gd name="connsiteY32" fmla="*/ 192881 h 545306"/>
                <a:gd name="connsiteX33" fmla="*/ 183356 w 1173956"/>
                <a:gd name="connsiteY33" fmla="*/ 192881 h 545306"/>
                <a:gd name="connsiteX34" fmla="*/ 190500 w 1173956"/>
                <a:gd name="connsiteY34" fmla="*/ 176212 h 545306"/>
                <a:gd name="connsiteX35" fmla="*/ 197644 w 1173956"/>
                <a:gd name="connsiteY35" fmla="*/ 171450 h 545306"/>
                <a:gd name="connsiteX36" fmla="*/ 200025 w 1173956"/>
                <a:gd name="connsiteY36" fmla="*/ 161925 h 545306"/>
                <a:gd name="connsiteX37" fmla="*/ 221456 w 1173956"/>
                <a:gd name="connsiteY37" fmla="*/ 147637 h 545306"/>
                <a:gd name="connsiteX38" fmla="*/ 226219 w 1173956"/>
                <a:gd name="connsiteY38" fmla="*/ 128587 h 545306"/>
                <a:gd name="connsiteX39" fmla="*/ 235744 w 1173956"/>
                <a:gd name="connsiteY39" fmla="*/ 111919 h 545306"/>
                <a:gd name="connsiteX40" fmla="*/ 245269 w 1173956"/>
                <a:gd name="connsiteY40" fmla="*/ 133350 h 545306"/>
                <a:gd name="connsiteX41" fmla="*/ 247650 w 1173956"/>
                <a:gd name="connsiteY41" fmla="*/ 140494 h 545306"/>
                <a:gd name="connsiteX42" fmla="*/ 250031 w 1173956"/>
                <a:gd name="connsiteY42" fmla="*/ 159544 h 545306"/>
                <a:gd name="connsiteX43" fmla="*/ 254794 w 1173956"/>
                <a:gd name="connsiteY43" fmla="*/ 185737 h 545306"/>
                <a:gd name="connsiteX44" fmla="*/ 252412 w 1173956"/>
                <a:gd name="connsiteY44" fmla="*/ 176212 h 545306"/>
                <a:gd name="connsiteX45" fmla="*/ 247650 w 1173956"/>
                <a:gd name="connsiteY45" fmla="*/ 159544 h 545306"/>
                <a:gd name="connsiteX46" fmla="*/ 271462 w 1173956"/>
                <a:gd name="connsiteY46" fmla="*/ 147637 h 545306"/>
                <a:gd name="connsiteX47" fmla="*/ 273844 w 1173956"/>
                <a:gd name="connsiteY47" fmla="*/ 140494 h 545306"/>
                <a:gd name="connsiteX48" fmla="*/ 288131 w 1173956"/>
                <a:gd name="connsiteY48" fmla="*/ 133350 h 545306"/>
                <a:gd name="connsiteX49" fmla="*/ 295275 w 1173956"/>
                <a:gd name="connsiteY49" fmla="*/ 116681 h 545306"/>
                <a:gd name="connsiteX50" fmla="*/ 302419 w 1173956"/>
                <a:gd name="connsiteY50" fmla="*/ 109537 h 545306"/>
                <a:gd name="connsiteX51" fmla="*/ 307181 w 1173956"/>
                <a:gd name="connsiteY51" fmla="*/ 102394 h 545306"/>
                <a:gd name="connsiteX52" fmla="*/ 295275 w 1173956"/>
                <a:gd name="connsiteY52" fmla="*/ 116681 h 545306"/>
                <a:gd name="connsiteX53" fmla="*/ 285750 w 1173956"/>
                <a:gd name="connsiteY53" fmla="*/ 133350 h 545306"/>
                <a:gd name="connsiteX54" fmla="*/ 283369 w 1173956"/>
                <a:gd name="connsiteY54" fmla="*/ 145256 h 545306"/>
                <a:gd name="connsiteX55" fmla="*/ 273844 w 1173956"/>
                <a:gd name="connsiteY55" fmla="*/ 159544 h 545306"/>
                <a:gd name="connsiteX56" fmla="*/ 264319 w 1173956"/>
                <a:gd name="connsiteY56" fmla="*/ 178594 h 545306"/>
                <a:gd name="connsiteX57" fmla="*/ 254794 w 1173956"/>
                <a:gd name="connsiteY57" fmla="*/ 202406 h 545306"/>
                <a:gd name="connsiteX58" fmla="*/ 252412 w 1173956"/>
                <a:gd name="connsiteY58" fmla="*/ 219075 h 545306"/>
                <a:gd name="connsiteX59" fmla="*/ 257175 w 1173956"/>
                <a:gd name="connsiteY59" fmla="*/ 245269 h 545306"/>
                <a:gd name="connsiteX60" fmla="*/ 278606 w 1173956"/>
                <a:gd name="connsiteY60" fmla="*/ 233362 h 545306"/>
                <a:gd name="connsiteX61" fmla="*/ 288131 w 1173956"/>
                <a:gd name="connsiteY61" fmla="*/ 226219 h 545306"/>
                <a:gd name="connsiteX62" fmla="*/ 300037 w 1173956"/>
                <a:gd name="connsiteY62" fmla="*/ 221456 h 545306"/>
                <a:gd name="connsiteX63" fmla="*/ 316706 w 1173956"/>
                <a:gd name="connsiteY63" fmla="*/ 211931 h 545306"/>
                <a:gd name="connsiteX64" fmla="*/ 319087 w 1173956"/>
                <a:gd name="connsiteY64" fmla="*/ 204787 h 545306"/>
                <a:gd name="connsiteX65" fmla="*/ 321469 w 1173956"/>
                <a:gd name="connsiteY65" fmla="*/ 195262 h 545306"/>
                <a:gd name="connsiteX66" fmla="*/ 328612 w 1173956"/>
                <a:gd name="connsiteY66" fmla="*/ 211931 h 545306"/>
                <a:gd name="connsiteX67" fmla="*/ 335756 w 1173956"/>
                <a:gd name="connsiteY67" fmla="*/ 240506 h 545306"/>
                <a:gd name="connsiteX68" fmla="*/ 340519 w 1173956"/>
                <a:gd name="connsiteY68" fmla="*/ 264319 h 545306"/>
                <a:gd name="connsiteX69" fmla="*/ 350044 w 1173956"/>
                <a:gd name="connsiteY69" fmla="*/ 316706 h 545306"/>
                <a:gd name="connsiteX70" fmla="*/ 357187 w 1173956"/>
                <a:gd name="connsiteY70" fmla="*/ 309562 h 545306"/>
                <a:gd name="connsiteX71" fmla="*/ 359569 w 1173956"/>
                <a:gd name="connsiteY71" fmla="*/ 300037 h 545306"/>
                <a:gd name="connsiteX72" fmla="*/ 369094 w 1173956"/>
                <a:gd name="connsiteY72" fmla="*/ 309562 h 545306"/>
                <a:gd name="connsiteX73" fmla="*/ 371475 w 1173956"/>
                <a:gd name="connsiteY73" fmla="*/ 326231 h 545306"/>
                <a:gd name="connsiteX74" fmla="*/ 388144 w 1173956"/>
                <a:gd name="connsiteY74" fmla="*/ 364331 h 545306"/>
                <a:gd name="connsiteX75" fmla="*/ 392906 w 1173956"/>
                <a:gd name="connsiteY75" fmla="*/ 373856 h 545306"/>
                <a:gd name="connsiteX76" fmla="*/ 407194 w 1173956"/>
                <a:gd name="connsiteY76" fmla="*/ 392906 h 545306"/>
                <a:gd name="connsiteX77" fmla="*/ 409575 w 1173956"/>
                <a:gd name="connsiteY77" fmla="*/ 400050 h 545306"/>
                <a:gd name="connsiteX78" fmla="*/ 414337 w 1173956"/>
                <a:gd name="connsiteY78" fmla="*/ 392906 h 545306"/>
                <a:gd name="connsiteX79" fmla="*/ 421481 w 1173956"/>
                <a:gd name="connsiteY79" fmla="*/ 383381 h 545306"/>
                <a:gd name="connsiteX80" fmla="*/ 423862 w 1173956"/>
                <a:gd name="connsiteY80" fmla="*/ 369094 h 545306"/>
                <a:gd name="connsiteX81" fmla="*/ 426244 w 1173956"/>
                <a:gd name="connsiteY81" fmla="*/ 357187 h 545306"/>
                <a:gd name="connsiteX82" fmla="*/ 428625 w 1173956"/>
                <a:gd name="connsiteY82" fmla="*/ 366712 h 545306"/>
                <a:gd name="connsiteX83" fmla="*/ 433387 w 1173956"/>
                <a:gd name="connsiteY83" fmla="*/ 373856 h 545306"/>
                <a:gd name="connsiteX84" fmla="*/ 442912 w 1173956"/>
                <a:gd name="connsiteY84" fmla="*/ 400050 h 545306"/>
                <a:gd name="connsiteX85" fmla="*/ 452437 w 1173956"/>
                <a:gd name="connsiteY85" fmla="*/ 411956 h 545306"/>
                <a:gd name="connsiteX86" fmla="*/ 483394 w 1173956"/>
                <a:gd name="connsiteY86" fmla="*/ 450056 h 545306"/>
                <a:gd name="connsiteX87" fmla="*/ 495300 w 1173956"/>
                <a:gd name="connsiteY87" fmla="*/ 457200 h 545306"/>
                <a:gd name="connsiteX88" fmla="*/ 497681 w 1173956"/>
                <a:gd name="connsiteY88" fmla="*/ 447675 h 545306"/>
                <a:gd name="connsiteX89" fmla="*/ 504825 w 1173956"/>
                <a:gd name="connsiteY89" fmla="*/ 423862 h 545306"/>
                <a:gd name="connsiteX90" fmla="*/ 507206 w 1173956"/>
                <a:gd name="connsiteY90" fmla="*/ 400050 h 545306"/>
                <a:gd name="connsiteX91" fmla="*/ 511969 w 1173956"/>
                <a:gd name="connsiteY91" fmla="*/ 392906 h 545306"/>
                <a:gd name="connsiteX92" fmla="*/ 514350 w 1173956"/>
                <a:gd name="connsiteY92" fmla="*/ 385762 h 545306"/>
                <a:gd name="connsiteX93" fmla="*/ 519112 w 1173956"/>
                <a:gd name="connsiteY93" fmla="*/ 352425 h 545306"/>
                <a:gd name="connsiteX94" fmla="*/ 523875 w 1173956"/>
                <a:gd name="connsiteY94" fmla="*/ 302419 h 545306"/>
                <a:gd name="connsiteX95" fmla="*/ 533400 w 1173956"/>
                <a:gd name="connsiteY95" fmla="*/ 319087 h 545306"/>
                <a:gd name="connsiteX96" fmla="*/ 535781 w 1173956"/>
                <a:gd name="connsiteY96" fmla="*/ 335756 h 545306"/>
                <a:gd name="connsiteX97" fmla="*/ 540544 w 1173956"/>
                <a:gd name="connsiteY97" fmla="*/ 350044 h 545306"/>
                <a:gd name="connsiteX98" fmla="*/ 542925 w 1173956"/>
                <a:gd name="connsiteY98" fmla="*/ 359569 h 545306"/>
                <a:gd name="connsiteX99" fmla="*/ 550069 w 1173956"/>
                <a:gd name="connsiteY99" fmla="*/ 364331 h 545306"/>
                <a:gd name="connsiteX100" fmla="*/ 552450 w 1173956"/>
                <a:gd name="connsiteY100" fmla="*/ 371475 h 545306"/>
                <a:gd name="connsiteX101" fmla="*/ 559594 w 1173956"/>
                <a:gd name="connsiteY101" fmla="*/ 361950 h 545306"/>
                <a:gd name="connsiteX102" fmla="*/ 571500 w 1173956"/>
                <a:gd name="connsiteY102" fmla="*/ 347662 h 545306"/>
                <a:gd name="connsiteX103" fmla="*/ 576262 w 1173956"/>
                <a:gd name="connsiteY103" fmla="*/ 338137 h 545306"/>
                <a:gd name="connsiteX104" fmla="*/ 581025 w 1173956"/>
                <a:gd name="connsiteY104" fmla="*/ 330994 h 545306"/>
                <a:gd name="connsiteX105" fmla="*/ 585787 w 1173956"/>
                <a:gd name="connsiteY105" fmla="*/ 316706 h 545306"/>
                <a:gd name="connsiteX106" fmla="*/ 595312 w 1173956"/>
                <a:gd name="connsiteY106" fmla="*/ 295275 h 545306"/>
                <a:gd name="connsiteX107" fmla="*/ 602456 w 1173956"/>
                <a:gd name="connsiteY107" fmla="*/ 269081 h 545306"/>
                <a:gd name="connsiteX108" fmla="*/ 604837 w 1173956"/>
                <a:gd name="connsiteY108" fmla="*/ 261937 h 545306"/>
                <a:gd name="connsiteX109" fmla="*/ 609600 w 1173956"/>
                <a:gd name="connsiteY109" fmla="*/ 254794 h 545306"/>
                <a:gd name="connsiteX110" fmla="*/ 607219 w 1173956"/>
                <a:gd name="connsiteY110" fmla="*/ 247650 h 545306"/>
                <a:gd name="connsiteX111" fmla="*/ 609600 w 1173956"/>
                <a:gd name="connsiteY111" fmla="*/ 240506 h 545306"/>
                <a:gd name="connsiteX112" fmla="*/ 614362 w 1173956"/>
                <a:gd name="connsiteY112" fmla="*/ 223837 h 545306"/>
                <a:gd name="connsiteX113" fmla="*/ 626269 w 1173956"/>
                <a:gd name="connsiteY113" fmla="*/ 245269 h 545306"/>
                <a:gd name="connsiteX114" fmla="*/ 628650 w 1173956"/>
                <a:gd name="connsiteY114" fmla="*/ 261937 h 545306"/>
                <a:gd name="connsiteX115" fmla="*/ 633412 w 1173956"/>
                <a:gd name="connsiteY115" fmla="*/ 269081 h 545306"/>
                <a:gd name="connsiteX116" fmla="*/ 635794 w 1173956"/>
                <a:gd name="connsiteY116" fmla="*/ 278606 h 545306"/>
                <a:gd name="connsiteX117" fmla="*/ 638175 w 1173956"/>
                <a:gd name="connsiteY117" fmla="*/ 285750 h 545306"/>
                <a:gd name="connsiteX118" fmla="*/ 640556 w 1173956"/>
                <a:gd name="connsiteY118" fmla="*/ 302419 h 545306"/>
                <a:gd name="connsiteX119" fmla="*/ 647700 w 1173956"/>
                <a:gd name="connsiteY119" fmla="*/ 300037 h 545306"/>
                <a:gd name="connsiteX120" fmla="*/ 654844 w 1173956"/>
                <a:gd name="connsiteY120" fmla="*/ 295275 h 545306"/>
                <a:gd name="connsiteX121" fmla="*/ 666750 w 1173956"/>
                <a:gd name="connsiteY121" fmla="*/ 273844 h 545306"/>
                <a:gd name="connsiteX122" fmla="*/ 676275 w 1173956"/>
                <a:gd name="connsiteY122" fmla="*/ 269081 h 545306"/>
                <a:gd name="connsiteX123" fmla="*/ 678656 w 1173956"/>
                <a:gd name="connsiteY123" fmla="*/ 278606 h 545306"/>
                <a:gd name="connsiteX124" fmla="*/ 700087 w 1173956"/>
                <a:gd name="connsiteY124" fmla="*/ 307181 h 545306"/>
                <a:gd name="connsiteX125" fmla="*/ 711994 w 1173956"/>
                <a:gd name="connsiteY125" fmla="*/ 323850 h 545306"/>
                <a:gd name="connsiteX126" fmla="*/ 714375 w 1173956"/>
                <a:gd name="connsiteY126" fmla="*/ 333375 h 545306"/>
                <a:gd name="connsiteX127" fmla="*/ 723900 w 1173956"/>
                <a:gd name="connsiteY127" fmla="*/ 347662 h 545306"/>
                <a:gd name="connsiteX128" fmla="*/ 735806 w 1173956"/>
                <a:gd name="connsiteY128" fmla="*/ 338137 h 545306"/>
                <a:gd name="connsiteX129" fmla="*/ 742950 w 1173956"/>
                <a:gd name="connsiteY129" fmla="*/ 335756 h 545306"/>
                <a:gd name="connsiteX130" fmla="*/ 757237 w 1173956"/>
                <a:gd name="connsiteY130" fmla="*/ 326231 h 545306"/>
                <a:gd name="connsiteX131" fmla="*/ 759619 w 1173956"/>
                <a:gd name="connsiteY131" fmla="*/ 319087 h 545306"/>
                <a:gd name="connsiteX132" fmla="*/ 769144 w 1173956"/>
                <a:gd name="connsiteY132" fmla="*/ 314325 h 545306"/>
                <a:gd name="connsiteX133" fmla="*/ 776287 w 1173956"/>
                <a:gd name="connsiteY133" fmla="*/ 309562 h 545306"/>
                <a:gd name="connsiteX134" fmla="*/ 795337 w 1173956"/>
                <a:gd name="connsiteY134" fmla="*/ 304800 h 545306"/>
                <a:gd name="connsiteX135" fmla="*/ 807244 w 1173956"/>
                <a:gd name="connsiteY135" fmla="*/ 316706 h 545306"/>
                <a:gd name="connsiteX136" fmla="*/ 823912 w 1173956"/>
                <a:gd name="connsiteY136" fmla="*/ 335756 h 545306"/>
                <a:gd name="connsiteX137" fmla="*/ 828675 w 1173956"/>
                <a:gd name="connsiteY137" fmla="*/ 328612 h 545306"/>
                <a:gd name="connsiteX138" fmla="*/ 845344 w 1173956"/>
                <a:gd name="connsiteY138" fmla="*/ 316706 h 545306"/>
                <a:gd name="connsiteX139" fmla="*/ 862012 w 1173956"/>
                <a:gd name="connsiteY139" fmla="*/ 302419 h 545306"/>
                <a:gd name="connsiteX140" fmla="*/ 866775 w 1173956"/>
                <a:gd name="connsiteY140" fmla="*/ 283369 h 545306"/>
                <a:gd name="connsiteX141" fmla="*/ 869156 w 1173956"/>
                <a:gd name="connsiteY141" fmla="*/ 269081 h 545306"/>
                <a:gd name="connsiteX142" fmla="*/ 871537 w 1173956"/>
                <a:gd name="connsiteY142" fmla="*/ 261937 h 545306"/>
                <a:gd name="connsiteX143" fmla="*/ 873919 w 1173956"/>
                <a:gd name="connsiteY143" fmla="*/ 250031 h 545306"/>
                <a:gd name="connsiteX144" fmla="*/ 878681 w 1173956"/>
                <a:gd name="connsiteY144" fmla="*/ 235744 h 545306"/>
                <a:gd name="connsiteX145" fmla="*/ 883444 w 1173956"/>
                <a:gd name="connsiteY145" fmla="*/ 214312 h 545306"/>
                <a:gd name="connsiteX146" fmla="*/ 888206 w 1173956"/>
                <a:gd name="connsiteY146" fmla="*/ 207169 h 545306"/>
                <a:gd name="connsiteX147" fmla="*/ 892969 w 1173956"/>
                <a:gd name="connsiteY147" fmla="*/ 197644 h 545306"/>
                <a:gd name="connsiteX148" fmla="*/ 909637 w 1173956"/>
                <a:gd name="connsiteY148" fmla="*/ 176212 h 545306"/>
                <a:gd name="connsiteX149" fmla="*/ 912019 w 1173956"/>
                <a:gd name="connsiteY149" fmla="*/ 169069 h 545306"/>
                <a:gd name="connsiteX150" fmla="*/ 921544 w 1173956"/>
                <a:gd name="connsiteY150" fmla="*/ 152400 h 545306"/>
                <a:gd name="connsiteX151" fmla="*/ 926306 w 1173956"/>
                <a:gd name="connsiteY151" fmla="*/ 138112 h 545306"/>
                <a:gd name="connsiteX152" fmla="*/ 935831 w 1173956"/>
                <a:gd name="connsiteY152" fmla="*/ 157162 h 545306"/>
                <a:gd name="connsiteX153" fmla="*/ 940594 w 1173956"/>
                <a:gd name="connsiteY153" fmla="*/ 171450 h 545306"/>
                <a:gd name="connsiteX154" fmla="*/ 945356 w 1173956"/>
                <a:gd name="connsiteY154" fmla="*/ 180975 h 545306"/>
                <a:gd name="connsiteX155" fmla="*/ 959644 w 1173956"/>
                <a:gd name="connsiteY155" fmla="*/ 173831 h 545306"/>
                <a:gd name="connsiteX156" fmla="*/ 983456 w 1173956"/>
                <a:gd name="connsiteY156" fmla="*/ 169069 h 545306"/>
                <a:gd name="connsiteX157" fmla="*/ 992981 w 1173956"/>
                <a:gd name="connsiteY157" fmla="*/ 154781 h 545306"/>
                <a:gd name="connsiteX158" fmla="*/ 995362 w 1173956"/>
                <a:gd name="connsiteY158" fmla="*/ 145256 h 545306"/>
                <a:gd name="connsiteX159" fmla="*/ 1000125 w 1173956"/>
                <a:gd name="connsiteY159" fmla="*/ 138112 h 545306"/>
                <a:gd name="connsiteX160" fmla="*/ 1009650 w 1173956"/>
                <a:gd name="connsiteY160" fmla="*/ 121444 h 545306"/>
                <a:gd name="connsiteX161" fmla="*/ 1014412 w 1173956"/>
                <a:gd name="connsiteY161" fmla="*/ 104775 h 545306"/>
                <a:gd name="connsiteX162" fmla="*/ 1016794 w 1173956"/>
                <a:gd name="connsiteY162" fmla="*/ 97631 h 545306"/>
                <a:gd name="connsiteX163" fmla="*/ 1019175 w 1173956"/>
                <a:gd name="connsiteY163" fmla="*/ 80962 h 545306"/>
                <a:gd name="connsiteX164" fmla="*/ 1021556 w 1173956"/>
                <a:gd name="connsiteY164" fmla="*/ 73819 h 545306"/>
                <a:gd name="connsiteX165" fmla="*/ 1023937 w 1173956"/>
                <a:gd name="connsiteY165" fmla="*/ 54769 h 545306"/>
                <a:gd name="connsiteX166" fmla="*/ 1028700 w 1173956"/>
                <a:gd name="connsiteY166" fmla="*/ 38100 h 545306"/>
                <a:gd name="connsiteX167" fmla="*/ 1033462 w 1173956"/>
                <a:gd name="connsiteY167" fmla="*/ 28575 h 545306"/>
                <a:gd name="connsiteX168" fmla="*/ 1038225 w 1173956"/>
                <a:gd name="connsiteY168" fmla="*/ 14287 h 545306"/>
                <a:gd name="connsiteX169" fmla="*/ 1045369 w 1173956"/>
                <a:gd name="connsiteY169" fmla="*/ 0 h 545306"/>
                <a:gd name="connsiteX170" fmla="*/ 1054894 w 1173956"/>
                <a:gd name="connsiteY170" fmla="*/ 30956 h 545306"/>
                <a:gd name="connsiteX171" fmla="*/ 1057275 w 1173956"/>
                <a:gd name="connsiteY171" fmla="*/ 42862 h 545306"/>
                <a:gd name="connsiteX172" fmla="*/ 1054894 w 1173956"/>
                <a:gd name="connsiteY172" fmla="*/ 73819 h 545306"/>
                <a:gd name="connsiteX173" fmla="*/ 1057275 w 1173956"/>
                <a:gd name="connsiteY173" fmla="*/ 80962 h 545306"/>
                <a:gd name="connsiteX174" fmla="*/ 1054894 w 1173956"/>
                <a:gd name="connsiteY174" fmla="*/ 97631 h 545306"/>
                <a:gd name="connsiteX175" fmla="*/ 1059656 w 1173956"/>
                <a:gd name="connsiteY175" fmla="*/ 152400 h 545306"/>
                <a:gd name="connsiteX176" fmla="*/ 1066800 w 1173956"/>
                <a:gd name="connsiteY176" fmla="*/ 185737 h 545306"/>
                <a:gd name="connsiteX177" fmla="*/ 1081087 w 1173956"/>
                <a:gd name="connsiteY177" fmla="*/ 176212 h 545306"/>
                <a:gd name="connsiteX178" fmla="*/ 1083469 w 1173956"/>
                <a:gd name="connsiteY178" fmla="*/ 169069 h 545306"/>
                <a:gd name="connsiteX179" fmla="*/ 1100137 w 1173956"/>
                <a:gd name="connsiteY179" fmla="*/ 150019 h 545306"/>
                <a:gd name="connsiteX180" fmla="*/ 1109662 w 1173956"/>
                <a:gd name="connsiteY180" fmla="*/ 152400 h 545306"/>
                <a:gd name="connsiteX181" fmla="*/ 1114425 w 1173956"/>
                <a:gd name="connsiteY181" fmla="*/ 164306 h 545306"/>
                <a:gd name="connsiteX182" fmla="*/ 1119187 w 1173956"/>
                <a:gd name="connsiteY182" fmla="*/ 171450 h 545306"/>
                <a:gd name="connsiteX183" fmla="*/ 1112044 w 1173956"/>
                <a:gd name="connsiteY183" fmla="*/ 183356 h 545306"/>
                <a:gd name="connsiteX184" fmla="*/ 1107281 w 1173956"/>
                <a:gd name="connsiteY184" fmla="*/ 226219 h 545306"/>
                <a:gd name="connsiteX185" fmla="*/ 1097756 w 1173956"/>
                <a:gd name="connsiteY185" fmla="*/ 250031 h 545306"/>
                <a:gd name="connsiteX186" fmla="*/ 1100137 w 1173956"/>
                <a:gd name="connsiteY186" fmla="*/ 292894 h 545306"/>
                <a:gd name="connsiteX187" fmla="*/ 1102519 w 1173956"/>
                <a:gd name="connsiteY187" fmla="*/ 300037 h 545306"/>
                <a:gd name="connsiteX188" fmla="*/ 1104900 w 1173956"/>
                <a:gd name="connsiteY188" fmla="*/ 309562 h 545306"/>
                <a:gd name="connsiteX189" fmla="*/ 1114425 w 1173956"/>
                <a:gd name="connsiteY189" fmla="*/ 304800 h 545306"/>
                <a:gd name="connsiteX190" fmla="*/ 1119187 w 1173956"/>
                <a:gd name="connsiteY190" fmla="*/ 297656 h 545306"/>
                <a:gd name="connsiteX191" fmla="*/ 1126331 w 1173956"/>
                <a:gd name="connsiteY191" fmla="*/ 290512 h 545306"/>
                <a:gd name="connsiteX192" fmla="*/ 1128712 w 1173956"/>
                <a:gd name="connsiteY192" fmla="*/ 283369 h 545306"/>
                <a:gd name="connsiteX193" fmla="*/ 1135856 w 1173956"/>
                <a:gd name="connsiteY193" fmla="*/ 280987 h 545306"/>
                <a:gd name="connsiteX194" fmla="*/ 1143000 w 1173956"/>
                <a:gd name="connsiteY194" fmla="*/ 276225 h 545306"/>
                <a:gd name="connsiteX195" fmla="*/ 1145381 w 1173956"/>
                <a:gd name="connsiteY195" fmla="*/ 290512 h 545306"/>
                <a:gd name="connsiteX196" fmla="*/ 1147762 w 1173956"/>
                <a:gd name="connsiteY196" fmla="*/ 311944 h 545306"/>
                <a:gd name="connsiteX197" fmla="*/ 1152525 w 1173956"/>
                <a:gd name="connsiteY197" fmla="*/ 319087 h 545306"/>
                <a:gd name="connsiteX198" fmla="*/ 1154906 w 1173956"/>
                <a:gd name="connsiteY198" fmla="*/ 357187 h 545306"/>
                <a:gd name="connsiteX199" fmla="*/ 1162050 w 1173956"/>
                <a:gd name="connsiteY199" fmla="*/ 421481 h 545306"/>
                <a:gd name="connsiteX200" fmla="*/ 1166812 w 1173956"/>
                <a:gd name="connsiteY200" fmla="*/ 435769 h 545306"/>
                <a:gd name="connsiteX201" fmla="*/ 1173956 w 1173956"/>
                <a:gd name="connsiteY201" fmla="*/ 464344 h 545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Lst>
              <a:rect l="l" t="t" r="r" b="b"/>
              <a:pathLst>
                <a:path w="1173956" h="545306">
                  <a:moveTo>
                    <a:pt x="0" y="545306"/>
                  </a:moveTo>
                  <a:lnTo>
                    <a:pt x="4762" y="531019"/>
                  </a:lnTo>
                  <a:cubicBezTo>
                    <a:pt x="5556" y="528638"/>
                    <a:pt x="5369" y="525650"/>
                    <a:pt x="7144" y="523875"/>
                  </a:cubicBezTo>
                  <a:lnTo>
                    <a:pt x="14287" y="516731"/>
                  </a:lnTo>
                  <a:cubicBezTo>
                    <a:pt x="15869" y="511985"/>
                    <a:pt x="19400" y="500930"/>
                    <a:pt x="21431" y="497681"/>
                  </a:cubicBezTo>
                  <a:cubicBezTo>
                    <a:pt x="23216" y="494825"/>
                    <a:pt x="26419" y="493124"/>
                    <a:pt x="28575" y="490537"/>
                  </a:cubicBezTo>
                  <a:cubicBezTo>
                    <a:pt x="37102" y="480305"/>
                    <a:pt x="30351" y="486986"/>
                    <a:pt x="35719" y="476250"/>
                  </a:cubicBezTo>
                  <a:cubicBezTo>
                    <a:pt x="44948" y="457792"/>
                    <a:pt x="36879" y="479912"/>
                    <a:pt x="42862" y="461962"/>
                  </a:cubicBezTo>
                  <a:cubicBezTo>
                    <a:pt x="38754" y="449638"/>
                    <a:pt x="37057" y="446364"/>
                    <a:pt x="38100" y="428625"/>
                  </a:cubicBezTo>
                  <a:cubicBezTo>
                    <a:pt x="38395" y="423613"/>
                    <a:pt x="37992" y="415554"/>
                    <a:pt x="42862" y="414337"/>
                  </a:cubicBezTo>
                  <a:lnTo>
                    <a:pt x="52387" y="411956"/>
                  </a:lnTo>
                  <a:cubicBezTo>
                    <a:pt x="66020" y="402869"/>
                    <a:pt x="54422" y="407187"/>
                    <a:pt x="66675" y="421481"/>
                  </a:cubicBezTo>
                  <a:cubicBezTo>
                    <a:pt x="68309" y="423387"/>
                    <a:pt x="71438" y="423068"/>
                    <a:pt x="73819" y="423862"/>
                  </a:cubicBezTo>
                  <a:cubicBezTo>
                    <a:pt x="76200" y="421481"/>
                    <a:pt x="79177" y="419574"/>
                    <a:pt x="80962" y="416719"/>
                  </a:cubicBezTo>
                  <a:cubicBezTo>
                    <a:pt x="83228" y="413094"/>
                    <a:pt x="83813" y="408635"/>
                    <a:pt x="85725" y="404812"/>
                  </a:cubicBezTo>
                  <a:cubicBezTo>
                    <a:pt x="87005" y="402253"/>
                    <a:pt x="88900" y="400050"/>
                    <a:pt x="90487" y="397669"/>
                  </a:cubicBezTo>
                  <a:cubicBezTo>
                    <a:pt x="91281" y="389731"/>
                    <a:pt x="91197" y="381656"/>
                    <a:pt x="92869" y="373856"/>
                  </a:cubicBezTo>
                  <a:cubicBezTo>
                    <a:pt x="93613" y="370385"/>
                    <a:pt x="96233" y="367594"/>
                    <a:pt x="97631" y="364331"/>
                  </a:cubicBezTo>
                  <a:cubicBezTo>
                    <a:pt x="105413" y="346171"/>
                    <a:pt x="89734" y="371575"/>
                    <a:pt x="111919" y="340519"/>
                  </a:cubicBezTo>
                  <a:cubicBezTo>
                    <a:pt x="112713" y="338138"/>
                    <a:pt x="112340" y="334943"/>
                    <a:pt x="114300" y="333375"/>
                  </a:cubicBezTo>
                  <a:cubicBezTo>
                    <a:pt x="116856" y="331331"/>
                    <a:pt x="122361" y="333921"/>
                    <a:pt x="123825" y="330994"/>
                  </a:cubicBezTo>
                  <a:cubicBezTo>
                    <a:pt x="125635" y="327374"/>
                    <a:pt x="122238" y="323056"/>
                    <a:pt x="121444" y="319087"/>
                  </a:cubicBezTo>
                  <a:cubicBezTo>
                    <a:pt x="120650" y="321468"/>
                    <a:pt x="118649" y="323755"/>
                    <a:pt x="119062" y="326231"/>
                  </a:cubicBezTo>
                  <a:cubicBezTo>
                    <a:pt x="121202" y="339070"/>
                    <a:pt x="125655" y="331649"/>
                    <a:pt x="130969" y="328612"/>
                  </a:cubicBezTo>
                  <a:cubicBezTo>
                    <a:pt x="134051" y="326851"/>
                    <a:pt x="137319" y="325437"/>
                    <a:pt x="140494" y="323850"/>
                  </a:cubicBezTo>
                  <a:cubicBezTo>
                    <a:pt x="152264" y="306194"/>
                    <a:pt x="148897" y="315175"/>
                    <a:pt x="152400" y="297656"/>
                  </a:cubicBezTo>
                  <a:cubicBezTo>
                    <a:pt x="153194" y="286544"/>
                    <a:pt x="153504" y="275386"/>
                    <a:pt x="154781" y="264319"/>
                  </a:cubicBezTo>
                  <a:cubicBezTo>
                    <a:pt x="155888" y="254726"/>
                    <a:pt x="157650" y="245213"/>
                    <a:pt x="159544" y="235744"/>
                  </a:cubicBezTo>
                  <a:cubicBezTo>
                    <a:pt x="160036" y="233283"/>
                    <a:pt x="160803" y="230845"/>
                    <a:pt x="161925" y="228600"/>
                  </a:cubicBezTo>
                  <a:cubicBezTo>
                    <a:pt x="163205" y="226040"/>
                    <a:pt x="165407" y="224016"/>
                    <a:pt x="166687" y="221456"/>
                  </a:cubicBezTo>
                  <a:cubicBezTo>
                    <a:pt x="167810" y="219211"/>
                    <a:pt x="167850" y="216506"/>
                    <a:pt x="169069" y="214312"/>
                  </a:cubicBezTo>
                  <a:cubicBezTo>
                    <a:pt x="171849" y="209309"/>
                    <a:pt x="178594" y="200025"/>
                    <a:pt x="178594" y="200025"/>
                  </a:cubicBezTo>
                  <a:cubicBezTo>
                    <a:pt x="179388" y="197644"/>
                    <a:pt x="178465" y="192881"/>
                    <a:pt x="180975" y="192881"/>
                  </a:cubicBezTo>
                  <a:cubicBezTo>
                    <a:pt x="184052" y="192881"/>
                    <a:pt x="189341" y="210838"/>
                    <a:pt x="183356" y="192881"/>
                  </a:cubicBezTo>
                  <a:cubicBezTo>
                    <a:pt x="185010" y="187917"/>
                    <a:pt x="187229" y="180137"/>
                    <a:pt x="190500" y="176212"/>
                  </a:cubicBezTo>
                  <a:cubicBezTo>
                    <a:pt x="192332" y="174014"/>
                    <a:pt x="195263" y="173037"/>
                    <a:pt x="197644" y="171450"/>
                  </a:cubicBezTo>
                  <a:cubicBezTo>
                    <a:pt x="198438" y="168275"/>
                    <a:pt x="198736" y="164933"/>
                    <a:pt x="200025" y="161925"/>
                  </a:cubicBezTo>
                  <a:cubicBezTo>
                    <a:pt x="204590" y="151272"/>
                    <a:pt x="209655" y="152695"/>
                    <a:pt x="221456" y="147637"/>
                  </a:cubicBezTo>
                  <a:cubicBezTo>
                    <a:pt x="223044" y="141287"/>
                    <a:pt x="222588" y="134033"/>
                    <a:pt x="226219" y="128587"/>
                  </a:cubicBezTo>
                  <a:cubicBezTo>
                    <a:pt x="232950" y="118490"/>
                    <a:pt x="229701" y="124003"/>
                    <a:pt x="235744" y="111919"/>
                  </a:cubicBezTo>
                  <a:cubicBezTo>
                    <a:pt x="243290" y="123238"/>
                    <a:pt x="239602" y="116348"/>
                    <a:pt x="245269" y="133350"/>
                  </a:cubicBezTo>
                  <a:lnTo>
                    <a:pt x="247650" y="140494"/>
                  </a:lnTo>
                  <a:cubicBezTo>
                    <a:pt x="248444" y="146844"/>
                    <a:pt x="248886" y="153248"/>
                    <a:pt x="250031" y="159544"/>
                  </a:cubicBezTo>
                  <a:cubicBezTo>
                    <a:pt x="253379" y="177961"/>
                    <a:pt x="254794" y="150929"/>
                    <a:pt x="254794" y="185737"/>
                  </a:cubicBezTo>
                  <a:cubicBezTo>
                    <a:pt x="254794" y="189010"/>
                    <a:pt x="253311" y="179359"/>
                    <a:pt x="252412" y="176212"/>
                  </a:cubicBezTo>
                  <a:cubicBezTo>
                    <a:pt x="245590" y="152339"/>
                    <a:pt x="255081" y="189270"/>
                    <a:pt x="247650" y="159544"/>
                  </a:cubicBezTo>
                  <a:cubicBezTo>
                    <a:pt x="257844" y="139154"/>
                    <a:pt x="244256" y="159728"/>
                    <a:pt x="271462" y="147637"/>
                  </a:cubicBezTo>
                  <a:cubicBezTo>
                    <a:pt x="273756" y="146618"/>
                    <a:pt x="272276" y="142454"/>
                    <a:pt x="273844" y="140494"/>
                  </a:cubicBezTo>
                  <a:cubicBezTo>
                    <a:pt x="277203" y="136296"/>
                    <a:pt x="283423" y="134919"/>
                    <a:pt x="288131" y="133350"/>
                  </a:cubicBezTo>
                  <a:cubicBezTo>
                    <a:pt x="290075" y="127518"/>
                    <a:pt x="291595" y="121832"/>
                    <a:pt x="295275" y="116681"/>
                  </a:cubicBezTo>
                  <a:cubicBezTo>
                    <a:pt x="297233" y="113941"/>
                    <a:pt x="300263" y="112124"/>
                    <a:pt x="302419" y="109537"/>
                  </a:cubicBezTo>
                  <a:cubicBezTo>
                    <a:pt x="304251" y="107339"/>
                    <a:pt x="307181" y="99532"/>
                    <a:pt x="307181" y="102394"/>
                  </a:cubicBezTo>
                  <a:cubicBezTo>
                    <a:pt x="307181" y="110452"/>
                    <a:pt x="300502" y="113197"/>
                    <a:pt x="295275" y="116681"/>
                  </a:cubicBezTo>
                  <a:cubicBezTo>
                    <a:pt x="287483" y="147854"/>
                    <a:pt x="299936" y="104978"/>
                    <a:pt x="285750" y="133350"/>
                  </a:cubicBezTo>
                  <a:cubicBezTo>
                    <a:pt x="283940" y="136970"/>
                    <a:pt x="285044" y="141572"/>
                    <a:pt x="283369" y="145256"/>
                  </a:cubicBezTo>
                  <a:cubicBezTo>
                    <a:pt x="281000" y="150467"/>
                    <a:pt x="276684" y="154574"/>
                    <a:pt x="273844" y="159544"/>
                  </a:cubicBezTo>
                  <a:cubicBezTo>
                    <a:pt x="270322" y="165708"/>
                    <a:pt x="266564" y="171859"/>
                    <a:pt x="264319" y="178594"/>
                  </a:cubicBezTo>
                  <a:cubicBezTo>
                    <a:pt x="258433" y="196248"/>
                    <a:pt x="261801" y="188391"/>
                    <a:pt x="254794" y="202406"/>
                  </a:cubicBezTo>
                  <a:cubicBezTo>
                    <a:pt x="262633" y="233767"/>
                    <a:pt x="254824" y="192540"/>
                    <a:pt x="252412" y="219075"/>
                  </a:cubicBezTo>
                  <a:cubicBezTo>
                    <a:pt x="251451" y="229650"/>
                    <a:pt x="254204" y="236355"/>
                    <a:pt x="257175" y="245269"/>
                  </a:cubicBezTo>
                  <a:cubicBezTo>
                    <a:pt x="268314" y="241555"/>
                    <a:pt x="265503" y="243188"/>
                    <a:pt x="278606" y="233362"/>
                  </a:cubicBezTo>
                  <a:cubicBezTo>
                    <a:pt x="281781" y="230981"/>
                    <a:pt x="284662" y="228146"/>
                    <a:pt x="288131" y="226219"/>
                  </a:cubicBezTo>
                  <a:cubicBezTo>
                    <a:pt x="291868" y="224143"/>
                    <a:pt x="296301" y="223532"/>
                    <a:pt x="300037" y="221456"/>
                  </a:cubicBezTo>
                  <a:cubicBezTo>
                    <a:pt x="321657" y="209444"/>
                    <a:pt x="299417" y="217693"/>
                    <a:pt x="316706" y="211931"/>
                  </a:cubicBezTo>
                  <a:cubicBezTo>
                    <a:pt x="317500" y="209550"/>
                    <a:pt x="318397" y="207201"/>
                    <a:pt x="319087" y="204787"/>
                  </a:cubicBezTo>
                  <a:cubicBezTo>
                    <a:pt x="319986" y="201640"/>
                    <a:pt x="318851" y="193298"/>
                    <a:pt x="321469" y="195262"/>
                  </a:cubicBezTo>
                  <a:cubicBezTo>
                    <a:pt x="326305" y="198889"/>
                    <a:pt x="326792" y="206167"/>
                    <a:pt x="328612" y="211931"/>
                  </a:cubicBezTo>
                  <a:cubicBezTo>
                    <a:pt x="331568" y="221293"/>
                    <a:pt x="334368" y="230786"/>
                    <a:pt x="335756" y="240506"/>
                  </a:cubicBezTo>
                  <a:cubicBezTo>
                    <a:pt x="338492" y="259660"/>
                    <a:pt x="336362" y="251850"/>
                    <a:pt x="340519" y="264319"/>
                  </a:cubicBezTo>
                  <a:cubicBezTo>
                    <a:pt x="341990" y="299635"/>
                    <a:pt x="327190" y="335752"/>
                    <a:pt x="350044" y="316706"/>
                  </a:cubicBezTo>
                  <a:cubicBezTo>
                    <a:pt x="352631" y="314550"/>
                    <a:pt x="354806" y="311943"/>
                    <a:pt x="357187" y="309562"/>
                  </a:cubicBezTo>
                  <a:cubicBezTo>
                    <a:pt x="357981" y="306387"/>
                    <a:pt x="356951" y="302001"/>
                    <a:pt x="359569" y="300037"/>
                  </a:cubicBezTo>
                  <a:cubicBezTo>
                    <a:pt x="366340" y="294959"/>
                    <a:pt x="368671" y="308292"/>
                    <a:pt x="369094" y="309562"/>
                  </a:cubicBezTo>
                  <a:cubicBezTo>
                    <a:pt x="369888" y="315118"/>
                    <a:pt x="369631" y="320930"/>
                    <a:pt x="371475" y="326231"/>
                  </a:cubicBezTo>
                  <a:cubicBezTo>
                    <a:pt x="376029" y="339324"/>
                    <a:pt x="382455" y="351690"/>
                    <a:pt x="388144" y="364331"/>
                  </a:cubicBezTo>
                  <a:cubicBezTo>
                    <a:pt x="389601" y="367568"/>
                    <a:pt x="391145" y="370774"/>
                    <a:pt x="392906" y="373856"/>
                  </a:cubicBezTo>
                  <a:cubicBezTo>
                    <a:pt x="396696" y="380488"/>
                    <a:pt x="402616" y="387184"/>
                    <a:pt x="407194" y="392906"/>
                  </a:cubicBezTo>
                  <a:cubicBezTo>
                    <a:pt x="407988" y="395287"/>
                    <a:pt x="407065" y="400050"/>
                    <a:pt x="409575" y="400050"/>
                  </a:cubicBezTo>
                  <a:cubicBezTo>
                    <a:pt x="412437" y="400050"/>
                    <a:pt x="412674" y="395235"/>
                    <a:pt x="414337" y="392906"/>
                  </a:cubicBezTo>
                  <a:cubicBezTo>
                    <a:pt x="416644" y="389676"/>
                    <a:pt x="419100" y="386556"/>
                    <a:pt x="421481" y="383381"/>
                  </a:cubicBezTo>
                  <a:cubicBezTo>
                    <a:pt x="422275" y="378619"/>
                    <a:pt x="422998" y="373844"/>
                    <a:pt x="423862" y="369094"/>
                  </a:cubicBezTo>
                  <a:cubicBezTo>
                    <a:pt x="424586" y="365112"/>
                    <a:pt x="422624" y="358997"/>
                    <a:pt x="426244" y="357187"/>
                  </a:cubicBezTo>
                  <a:cubicBezTo>
                    <a:pt x="429171" y="355723"/>
                    <a:pt x="427336" y="363704"/>
                    <a:pt x="428625" y="366712"/>
                  </a:cubicBezTo>
                  <a:cubicBezTo>
                    <a:pt x="429752" y="369343"/>
                    <a:pt x="432260" y="371225"/>
                    <a:pt x="433387" y="373856"/>
                  </a:cubicBezTo>
                  <a:cubicBezTo>
                    <a:pt x="437047" y="382396"/>
                    <a:pt x="438757" y="391740"/>
                    <a:pt x="442912" y="400050"/>
                  </a:cubicBezTo>
                  <a:cubicBezTo>
                    <a:pt x="445185" y="404596"/>
                    <a:pt x="449567" y="407761"/>
                    <a:pt x="452437" y="411956"/>
                  </a:cubicBezTo>
                  <a:cubicBezTo>
                    <a:pt x="483087" y="456751"/>
                    <a:pt x="460092" y="437110"/>
                    <a:pt x="483394" y="450056"/>
                  </a:cubicBezTo>
                  <a:cubicBezTo>
                    <a:pt x="487440" y="452304"/>
                    <a:pt x="491331" y="454819"/>
                    <a:pt x="495300" y="457200"/>
                  </a:cubicBezTo>
                  <a:cubicBezTo>
                    <a:pt x="496094" y="454025"/>
                    <a:pt x="496741" y="450810"/>
                    <a:pt x="497681" y="447675"/>
                  </a:cubicBezTo>
                  <a:cubicBezTo>
                    <a:pt x="506377" y="418688"/>
                    <a:pt x="499337" y="445816"/>
                    <a:pt x="504825" y="423862"/>
                  </a:cubicBezTo>
                  <a:cubicBezTo>
                    <a:pt x="505619" y="415925"/>
                    <a:pt x="505412" y="407823"/>
                    <a:pt x="507206" y="400050"/>
                  </a:cubicBezTo>
                  <a:cubicBezTo>
                    <a:pt x="507850" y="397261"/>
                    <a:pt x="510689" y="395466"/>
                    <a:pt x="511969" y="392906"/>
                  </a:cubicBezTo>
                  <a:cubicBezTo>
                    <a:pt x="513092" y="390661"/>
                    <a:pt x="513556" y="388143"/>
                    <a:pt x="514350" y="385762"/>
                  </a:cubicBezTo>
                  <a:cubicBezTo>
                    <a:pt x="515937" y="374650"/>
                    <a:pt x="518031" y="363598"/>
                    <a:pt x="519112" y="352425"/>
                  </a:cubicBezTo>
                  <a:cubicBezTo>
                    <a:pt x="524394" y="297844"/>
                    <a:pt x="517560" y="327680"/>
                    <a:pt x="523875" y="302419"/>
                  </a:cubicBezTo>
                  <a:cubicBezTo>
                    <a:pt x="527050" y="307975"/>
                    <a:pt x="531248" y="313061"/>
                    <a:pt x="533400" y="319087"/>
                  </a:cubicBezTo>
                  <a:cubicBezTo>
                    <a:pt x="535288" y="324373"/>
                    <a:pt x="534519" y="330287"/>
                    <a:pt x="535781" y="335756"/>
                  </a:cubicBezTo>
                  <a:cubicBezTo>
                    <a:pt x="536910" y="340648"/>
                    <a:pt x="539101" y="345235"/>
                    <a:pt x="540544" y="350044"/>
                  </a:cubicBezTo>
                  <a:cubicBezTo>
                    <a:pt x="541484" y="353179"/>
                    <a:pt x="541110" y="356846"/>
                    <a:pt x="542925" y="359569"/>
                  </a:cubicBezTo>
                  <a:cubicBezTo>
                    <a:pt x="544513" y="361950"/>
                    <a:pt x="547688" y="362744"/>
                    <a:pt x="550069" y="364331"/>
                  </a:cubicBezTo>
                  <a:cubicBezTo>
                    <a:pt x="550863" y="366712"/>
                    <a:pt x="550015" y="372084"/>
                    <a:pt x="552450" y="371475"/>
                  </a:cubicBezTo>
                  <a:cubicBezTo>
                    <a:pt x="556300" y="370513"/>
                    <a:pt x="557287" y="365180"/>
                    <a:pt x="559594" y="361950"/>
                  </a:cubicBezTo>
                  <a:cubicBezTo>
                    <a:pt x="567884" y="350344"/>
                    <a:pt x="560379" y="358783"/>
                    <a:pt x="571500" y="347662"/>
                  </a:cubicBezTo>
                  <a:cubicBezTo>
                    <a:pt x="573087" y="344487"/>
                    <a:pt x="574501" y="341219"/>
                    <a:pt x="576262" y="338137"/>
                  </a:cubicBezTo>
                  <a:cubicBezTo>
                    <a:pt x="577682" y="335652"/>
                    <a:pt x="579863" y="333609"/>
                    <a:pt x="581025" y="330994"/>
                  </a:cubicBezTo>
                  <a:cubicBezTo>
                    <a:pt x="583064" y="326406"/>
                    <a:pt x="583748" y="321294"/>
                    <a:pt x="585787" y="316706"/>
                  </a:cubicBezTo>
                  <a:lnTo>
                    <a:pt x="595312" y="295275"/>
                  </a:lnTo>
                  <a:cubicBezTo>
                    <a:pt x="598679" y="278446"/>
                    <a:pt x="596414" y="287209"/>
                    <a:pt x="602456" y="269081"/>
                  </a:cubicBezTo>
                  <a:cubicBezTo>
                    <a:pt x="603250" y="266700"/>
                    <a:pt x="603444" y="264025"/>
                    <a:pt x="604837" y="261937"/>
                  </a:cubicBezTo>
                  <a:lnTo>
                    <a:pt x="609600" y="254794"/>
                  </a:lnTo>
                  <a:cubicBezTo>
                    <a:pt x="608806" y="252413"/>
                    <a:pt x="607219" y="250160"/>
                    <a:pt x="607219" y="247650"/>
                  </a:cubicBezTo>
                  <a:cubicBezTo>
                    <a:pt x="607219" y="245140"/>
                    <a:pt x="608910" y="242920"/>
                    <a:pt x="609600" y="240506"/>
                  </a:cubicBezTo>
                  <a:cubicBezTo>
                    <a:pt x="615579" y="219575"/>
                    <a:pt x="608653" y="240966"/>
                    <a:pt x="614362" y="223837"/>
                  </a:cubicBezTo>
                  <a:cubicBezTo>
                    <a:pt x="625279" y="240214"/>
                    <a:pt x="622076" y="232695"/>
                    <a:pt x="626269" y="245269"/>
                  </a:cubicBezTo>
                  <a:cubicBezTo>
                    <a:pt x="627063" y="250825"/>
                    <a:pt x="627037" y="256561"/>
                    <a:pt x="628650" y="261937"/>
                  </a:cubicBezTo>
                  <a:cubicBezTo>
                    <a:pt x="629472" y="264678"/>
                    <a:pt x="632285" y="266451"/>
                    <a:pt x="633412" y="269081"/>
                  </a:cubicBezTo>
                  <a:cubicBezTo>
                    <a:pt x="634701" y="272089"/>
                    <a:pt x="634895" y="275459"/>
                    <a:pt x="635794" y="278606"/>
                  </a:cubicBezTo>
                  <a:cubicBezTo>
                    <a:pt x="636484" y="281020"/>
                    <a:pt x="637381" y="283369"/>
                    <a:pt x="638175" y="285750"/>
                  </a:cubicBezTo>
                  <a:cubicBezTo>
                    <a:pt x="638969" y="291306"/>
                    <a:pt x="637443" y="297749"/>
                    <a:pt x="640556" y="302419"/>
                  </a:cubicBezTo>
                  <a:cubicBezTo>
                    <a:pt x="641948" y="304508"/>
                    <a:pt x="645455" y="301160"/>
                    <a:pt x="647700" y="300037"/>
                  </a:cubicBezTo>
                  <a:cubicBezTo>
                    <a:pt x="650260" y="298757"/>
                    <a:pt x="652463" y="296862"/>
                    <a:pt x="654844" y="295275"/>
                  </a:cubicBezTo>
                  <a:cubicBezTo>
                    <a:pt x="657120" y="288446"/>
                    <a:pt x="660198" y="277120"/>
                    <a:pt x="666750" y="273844"/>
                  </a:cubicBezTo>
                  <a:lnTo>
                    <a:pt x="676275" y="269081"/>
                  </a:lnTo>
                  <a:cubicBezTo>
                    <a:pt x="677069" y="272256"/>
                    <a:pt x="677192" y="275679"/>
                    <a:pt x="678656" y="278606"/>
                  </a:cubicBezTo>
                  <a:cubicBezTo>
                    <a:pt x="686027" y="293348"/>
                    <a:pt x="690574" y="293591"/>
                    <a:pt x="700087" y="307181"/>
                  </a:cubicBezTo>
                  <a:cubicBezTo>
                    <a:pt x="714714" y="328076"/>
                    <a:pt x="694411" y="306267"/>
                    <a:pt x="711994" y="323850"/>
                  </a:cubicBezTo>
                  <a:cubicBezTo>
                    <a:pt x="712788" y="327025"/>
                    <a:pt x="712911" y="330448"/>
                    <a:pt x="714375" y="333375"/>
                  </a:cubicBezTo>
                  <a:cubicBezTo>
                    <a:pt x="716935" y="338494"/>
                    <a:pt x="723900" y="347662"/>
                    <a:pt x="723900" y="347662"/>
                  </a:cubicBezTo>
                  <a:cubicBezTo>
                    <a:pt x="741857" y="341677"/>
                    <a:pt x="720419" y="350447"/>
                    <a:pt x="735806" y="338137"/>
                  </a:cubicBezTo>
                  <a:cubicBezTo>
                    <a:pt x="737766" y="336569"/>
                    <a:pt x="740756" y="336975"/>
                    <a:pt x="742950" y="335756"/>
                  </a:cubicBezTo>
                  <a:cubicBezTo>
                    <a:pt x="747953" y="332976"/>
                    <a:pt x="757237" y="326231"/>
                    <a:pt x="757237" y="326231"/>
                  </a:cubicBezTo>
                  <a:cubicBezTo>
                    <a:pt x="758031" y="323850"/>
                    <a:pt x="757844" y="320862"/>
                    <a:pt x="759619" y="319087"/>
                  </a:cubicBezTo>
                  <a:cubicBezTo>
                    <a:pt x="762129" y="316577"/>
                    <a:pt x="766062" y="316086"/>
                    <a:pt x="769144" y="314325"/>
                  </a:cubicBezTo>
                  <a:cubicBezTo>
                    <a:pt x="771629" y="312905"/>
                    <a:pt x="773727" y="310842"/>
                    <a:pt x="776287" y="309562"/>
                  </a:cubicBezTo>
                  <a:cubicBezTo>
                    <a:pt x="781167" y="307122"/>
                    <a:pt x="790811" y="305705"/>
                    <a:pt x="795337" y="304800"/>
                  </a:cubicBezTo>
                  <a:cubicBezTo>
                    <a:pt x="809623" y="314323"/>
                    <a:pt x="796132" y="304007"/>
                    <a:pt x="807244" y="316706"/>
                  </a:cubicBezTo>
                  <a:cubicBezTo>
                    <a:pt x="826741" y="338988"/>
                    <a:pt x="813198" y="319683"/>
                    <a:pt x="823912" y="335756"/>
                  </a:cubicBezTo>
                  <a:cubicBezTo>
                    <a:pt x="825500" y="333375"/>
                    <a:pt x="826651" y="330636"/>
                    <a:pt x="828675" y="328612"/>
                  </a:cubicBezTo>
                  <a:cubicBezTo>
                    <a:pt x="839122" y="318165"/>
                    <a:pt x="835884" y="324815"/>
                    <a:pt x="845344" y="316706"/>
                  </a:cubicBezTo>
                  <a:cubicBezTo>
                    <a:pt x="865552" y="299385"/>
                    <a:pt x="845614" y="313351"/>
                    <a:pt x="862012" y="302419"/>
                  </a:cubicBezTo>
                  <a:cubicBezTo>
                    <a:pt x="863600" y="296069"/>
                    <a:pt x="865699" y="289825"/>
                    <a:pt x="866775" y="283369"/>
                  </a:cubicBezTo>
                  <a:cubicBezTo>
                    <a:pt x="867569" y="278606"/>
                    <a:pt x="868109" y="273794"/>
                    <a:pt x="869156" y="269081"/>
                  </a:cubicBezTo>
                  <a:cubicBezTo>
                    <a:pt x="869700" y="266631"/>
                    <a:pt x="870928" y="264372"/>
                    <a:pt x="871537" y="261937"/>
                  </a:cubicBezTo>
                  <a:cubicBezTo>
                    <a:pt x="872519" y="258011"/>
                    <a:pt x="872854" y="253936"/>
                    <a:pt x="873919" y="250031"/>
                  </a:cubicBezTo>
                  <a:cubicBezTo>
                    <a:pt x="875240" y="245188"/>
                    <a:pt x="878681" y="235744"/>
                    <a:pt x="878681" y="235744"/>
                  </a:cubicBezTo>
                  <a:cubicBezTo>
                    <a:pt x="879597" y="230250"/>
                    <a:pt x="880511" y="220177"/>
                    <a:pt x="883444" y="214312"/>
                  </a:cubicBezTo>
                  <a:cubicBezTo>
                    <a:pt x="884724" y="211753"/>
                    <a:pt x="886786" y="209654"/>
                    <a:pt x="888206" y="207169"/>
                  </a:cubicBezTo>
                  <a:cubicBezTo>
                    <a:pt x="889967" y="204087"/>
                    <a:pt x="891208" y="200726"/>
                    <a:pt x="892969" y="197644"/>
                  </a:cubicBezTo>
                  <a:cubicBezTo>
                    <a:pt x="897444" y="189812"/>
                    <a:pt x="903968" y="183015"/>
                    <a:pt x="909637" y="176212"/>
                  </a:cubicBezTo>
                  <a:cubicBezTo>
                    <a:pt x="910431" y="173831"/>
                    <a:pt x="910896" y="171314"/>
                    <a:pt x="912019" y="169069"/>
                  </a:cubicBezTo>
                  <a:cubicBezTo>
                    <a:pt x="920601" y="151906"/>
                    <a:pt x="913205" y="173248"/>
                    <a:pt x="921544" y="152400"/>
                  </a:cubicBezTo>
                  <a:cubicBezTo>
                    <a:pt x="923408" y="147739"/>
                    <a:pt x="926306" y="138112"/>
                    <a:pt x="926306" y="138112"/>
                  </a:cubicBezTo>
                  <a:cubicBezTo>
                    <a:pt x="933198" y="158791"/>
                    <a:pt x="921776" y="126242"/>
                    <a:pt x="935831" y="157162"/>
                  </a:cubicBezTo>
                  <a:cubicBezTo>
                    <a:pt x="937909" y="161732"/>
                    <a:pt x="938349" y="166960"/>
                    <a:pt x="940594" y="171450"/>
                  </a:cubicBezTo>
                  <a:lnTo>
                    <a:pt x="945356" y="180975"/>
                  </a:lnTo>
                  <a:cubicBezTo>
                    <a:pt x="963309" y="174992"/>
                    <a:pt x="941183" y="183062"/>
                    <a:pt x="959644" y="173831"/>
                  </a:cubicBezTo>
                  <a:cubicBezTo>
                    <a:pt x="966293" y="170506"/>
                    <a:pt x="977315" y="169946"/>
                    <a:pt x="983456" y="169069"/>
                  </a:cubicBezTo>
                  <a:cubicBezTo>
                    <a:pt x="986631" y="164306"/>
                    <a:pt x="991593" y="160334"/>
                    <a:pt x="992981" y="154781"/>
                  </a:cubicBezTo>
                  <a:cubicBezTo>
                    <a:pt x="993775" y="151606"/>
                    <a:pt x="994073" y="148264"/>
                    <a:pt x="995362" y="145256"/>
                  </a:cubicBezTo>
                  <a:cubicBezTo>
                    <a:pt x="996489" y="142625"/>
                    <a:pt x="998705" y="140597"/>
                    <a:pt x="1000125" y="138112"/>
                  </a:cubicBezTo>
                  <a:cubicBezTo>
                    <a:pt x="1012205" y="116972"/>
                    <a:pt x="998050" y="138841"/>
                    <a:pt x="1009650" y="121444"/>
                  </a:cubicBezTo>
                  <a:cubicBezTo>
                    <a:pt x="1015366" y="104295"/>
                    <a:pt x="1008424" y="125732"/>
                    <a:pt x="1014412" y="104775"/>
                  </a:cubicBezTo>
                  <a:cubicBezTo>
                    <a:pt x="1015102" y="102361"/>
                    <a:pt x="1016000" y="100012"/>
                    <a:pt x="1016794" y="97631"/>
                  </a:cubicBezTo>
                  <a:cubicBezTo>
                    <a:pt x="1017588" y="92075"/>
                    <a:pt x="1018074" y="86466"/>
                    <a:pt x="1019175" y="80962"/>
                  </a:cubicBezTo>
                  <a:cubicBezTo>
                    <a:pt x="1019667" y="78501"/>
                    <a:pt x="1021107" y="76288"/>
                    <a:pt x="1021556" y="73819"/>
                  </a:cubicBezTo>
                  <a:cubicBezTo>
                    <a:pt x="1022701" y="67523"/>
                    <a:pt x="1022885" y="61081"/>
                    <a:pt x="1023937" y="54769"/>
                  </a:cubicBezTo>
                  <a:cubicBezTo>
                    <a:pt x="1024485" y="51478"/>
                    <a:pt x="1027157" y="41700"/>
                    <a:pt x="1028700" y="38100"/>
                  </a:cubicBezTo>
                  <a:cubicBezTo>
                    <a:pt x="1030098" y="34837"/>
                    <a:pt x="1032144" y="31871"/>
                    <a:pt x="1033462" y="28575"/>
                  </a:cubicBezTo>
                  <a:cubicBezTo>
                    <a:pt x="1035326" y="23914"/>
                    <a:pt x="1035440" y="18464"/>
                    <a:pt x="1038225" y="14287"/>
                  </a:cubicBezTo>
                  <a:cubicBezTo>
                    <a:pt x="1044379" y="5055"/>
                    <a:pt x="1042082" y="9859"/>
                    <a:pt x="1045369" y="0"/>
                  </a:cubicBezTo>
                  <a:cubicBezTo>
                    <a:pt x="1049045" y="11031"/>
                    <a:pt x="1051402" y="17863"/>
                    <a:pt x="1054894" y="30956"/>
                  </a:cubicBezTo>
                  <a:cubicBezTo>
                    <a:pt x="1055937" y="34867"/>
                    <a:pt x="1056481" y="38893"/>
                    <a:pt x="1057275" y="42862"/>
                  </a:cubicBezTo>
                  <a:cubicBezTo>
                    <a:pt x="1056481" y="53181"/>
                    <a:pt x="1054894" y="63470"/>
                    <a:pt x="1054894" y="73819"/>
                  </a:cubicBezTo>
                  <a:cubicBezTo>
                    <a:pt x="1054894" y="76329"/>
                    <a:pt x="1057275" y="78452"/>
                    <a:pt x="1057275" y="80962"/>
                  </a:cubicBezTo>
                  <a:cubicBezTo>
                    <a:pt x="1057275" y="86575"/>
                    <a:pt x="1055688" y="92075"/>
                    <a:pt x="1054894" y="97631"/>
                  </a:cubicBezTo>
                  <a:cubicBezTo>
                    <a:pt x="1056481" y="115887"/>
                    <a:pt x="1057451" y="134208"/>
                    <a:pt x="1059656" y="152400"/>
                  </a:cubicBezTo>
                  <a:cubicBezTo>
                    <a:pt x="1060927" y="162882"/>
                    <a:pt x="1064128" y="175046"/>
                    <a:pt x="1066800" y="185737"/>
                  </a:cubicBezTo>
                  <a:cubicBezTo>
                    <a:pt x="1081826" y="163198"/>
                    <a:pt x="1059124" y="193782"/>
                    <a:pt x="1081087" y="176212"/>
                  </a:cubicBezTo>
                  <a:cubicBezTo>
                    <a:pt x="1083047" y="174644"/>
                    <a:pt x="1082250" y="171263"/>
                    <a:pt x="1083469" y="169069"/>
                  </a:cubicBezTo>
                  <a:cubicBezTo>
                    <a:pt x="1091641" y="154360"/>
                    <a:pt x="1089701" y="156976"/>
                    <a:pt x="1100137" y="150019"/>
                  </a:cubicBezTo>
                  <a:cubicBezTo>
                    <a:pt x="1103312" y="150813"/>
                    <a:pt x="1107348" y="150086"/>
                    <a:pt x="1109662" y="152400"/>
                  </a:cubicBezTo>
                  <a:cubicBezTo>
                    <a:pt x="1112685" y="155422"/>
                    <a:pt x="1112513" y="160483"/>
                    <a:pt x="1114425" y="164306"/>
                  </a:cubicBezTo>
                  <a:cubicBezTo>
                    <a:pt x="1115705" y="166866"/>
                    <a:pt x="1117600" y="169069"/>
                    <a:pt x="1119187" y="171450"/>
                  </a:cubicBezTo>
                  <a:cubicBezTo>
                    <a:pt x="1116806" y="175419"/>
                    <a:pt x="1113104" y="178851"/>
                    <a:pt x="1112044" y="183356"/>
                  </a:cubicBezTo>
                  <a:cubicBezTo>
                    <a:pt x="1109597" y="193754"/>
                    <a:pt x="1111063" y="214116"/>
                    <a:pt x="1107281" y="226219"/>
                  </a:cubicBezTo>
                  <a:cubicBezTo>
                    <a:pt x="1104731" y="234379"/>
                    <a:pt x="1100931" y="242094"/>
                    <a:pt x="1097756" y="250031"/>
                  </a:cubicBezTo>
                  <a:cubicBezTo>
                    <a:pt x="1098550" y="264319"/>
                    <a:pt x="1098780" y="278649"/>
                    <a:pt x="1100137" y="292894"/>
                  </a:cubicBezTo>
                  <a:cubicBezTo>
                    <a:pt x="1100375" y="295393"/>
                    <a:pt x="1101829" y="297624"/>
                    <a:pt x="1102519" y="300037"/>
                  </a:cubicBezTo>
                  <a:cubicBezTo>
                    <a:pt x="1103418" y="303184"/>
                    <a:pt x="1104106" y="306387"/>
                    <a:pt x="1104900" y="309562"/>
                  </a:cubicBezTo>
                  <a:cubicBezTo>
                    <a:pt x="1108075" y="307975"/>
                    <a:pt x="1111698" y="307072"/>
                    <a:pt x="1114425" y="304800"/>
                  </a:cubicBezTo>
                  <a:cubicBezTo>
                    <a:pt x="1116624" y="302968"/>
                    <a:pt x="1117355" y="299855"/>
                    <a:pt x="1119187" y="297656"/>
                  </a:cubicBezTo>
                  <a:cubicBezTo>
                    <a:pt x="1121343" y="295069"/>
                    <a:pt x="1123950" y="292893"/>
                    <a:pt x="1126331" y="290512"/>
                  </a:cubicBezTo>
                  <a:cubicBezTo>
                    <a:pt x="1127125" y="288131"/>
                    <a:pt x="1126937" y="285144"/>
                    <a:pt x="1128712" y="283369"/>
                  </a:cubicBezTo>
                  <a:cubicBezTo>
                    <a:pt x="1130487" y="281594"/>
                    <a:pt x="1133611" y="282110"/>
                    <a:pt x="1135856" y="280987"/>
                  </a:cubicBezTo>
                  <a:cubicBezTo>
                    <a:pt x="1138416" y="279707"/>
                    <a:pt x="1140619" y="277812"/>
                    <a:pt x="1143000" y="276225"/>
                  </a:cubicBezTo>
                  <a:cubicBezTo>
                    <a:pt x="1143794" y="280987"/>
                    <a:pt x="1144743" y="285726"/>
                    <a:pt x="1145381" y="290512"/>
                  </a:cubicBezTo>
                  <a:cubicBezTo>
                    <a:pt x="1146331" y="297637"/>
                    <a:pt x="1146019" y="304971"/>
                    <a:pt x="1147762" y="311944"/>
                  </a:cubicBezTo>
                  <a:cubicBezTo>
                    <a:pt x="1148456" y="314720"/>
                    <a:pt x="1150937" y="316706"/>
                    <a:pt x="1152525" y="319087"/>
                  </a:cubicBezTo>
                  <a:cubicBezTo>
                    <a:pt x="1153319" y="331787"/>
                    <a:pt x="1154031" y="344492"/>
                    <a:pt x="1154906" y="357187"/>
                  </a:cubicBezTo>
                  <a:cubicBezTo>
                    <a:pt x="1156428" y="379260"/>
                    <a:pt x="1157688" y="399673"/>
                    <a:pt x="1162050" y="421481"/>
                  </a:cubicBezTo>
                  <a:cubicBezTo>
                    <a:pt x="1163035" y="426404"/>
                    <a:pt x="1165827" y="430846"/>
                    <a:pt x="1166812" y="435769"/>
                  </a:cubicBezTo>
                  <a:cubicBezTo>
                    <a:pt x="1171923" y="461322"/>
                    <a:pt x="1167956" y="452341"/>
                    <a:pt x="1173956" y="464344"/>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3" name="TextBox 42"/>
            <p:cNvSpPr txBox="1"/>
            <p:nvPr/>
          </p:nvSpPr>
          <p:spPr>
            <a:xfrm>
              <a:off x="4495800" y="3352800"/>
              <a:ext cx="684483" cy="369332"/>
            </a:xfrm>
            <a:prstGeom prst="rect">
              <a:avLst/>
            </a:prstGeom>
            <a:noFill/>
          </p:spPr>
          <p:txBody>
            <a:bodyPr wrap="none" rtlCol="0">
              <a:spAutoFit/>
            </a:bodyPr>
            <a:lstStyle/>
            <a:p>
              <a:r>
                <a:rPr lang="en-US" dirty="0" smtClean="0"/>
                <a:t>Relay</a:t>
              </a:r>
              <a:endParaRPr lang="en-US" dirty="0"/>
            </a:p>
          </p:txBody>
        </p:sp>
      </p:grpSp>
      <p:grpSp>
        <p:nvGrpSpPr>
          <p:cNvPr id="46" name="Group 45"/>
          <p:cNvGrpSpPr/>
          <p:nvPr/>
        </p:nvGrpSpPr>
        <p:grpSpPr>
          <a:xfrm>
            <a:off x="2971800" y="3426023"/>
            <a:ext cx="3733800" cy="2898577"/>
            <a:chOff x="2971800" y="3426023"/>
            <a:chExt cx="3733800" cy="2898577"/>
          </a:xfrm>
        </p:grpSpPr>
        <p:sp>
          <p:nvSpPr>
            <p:cNvPr id="39" name="Freeform 38"/>
            <p:cNvSpPr/>
            <p:nvPr/>
          </p:nvSpPr>
          <p:spPr>
            <a:xfrm>
              <a:off x="3242851" y="5978428"/>
              <a:ext cx="795749" cy="346172"/>
            </a:xfrm>
            <a:custGeom>
              <a:avLst/>
              <a:gdLst>
                <a:gd name="connsiteX0" fmla="*/ 0 w 1176749"/>
                <a:gd name="connsiteY0" fmla="*/ 511917 h 511917"/>
                <a:gd name="connsiteX1" fmla="*/ 7143 w 1176749"/>
                <a:gd name="connsiteY1" fmla="*/ 507155 h 511917"/>
                <a:gd name="connsiteX2" fmla="*/ 11906 w 1176749"/>
                <a:gd name="connsiteY2" fmla="*/ 500011 h 511917"/>
                <a:gd name="connsiteX3" fmla="*/ 21431 w 1176749"/>
                <a:gd name="connsiteY3" fmla="*/ 497630 h 511917"/>
                <a:gd name="connsiteX4" fmla="*/ 26193 w 1176749"/>
                <a:gd name="connsiteY4" fmla="*/ 490486 h 511917"/>
                <a:gd name="connsiteX5" fmla="*/ 30956 w 1176749"/>
                <a:gd name="connsiteY5" fmla="*/ 476198 h 511917"/>
                <a:gd name="connsiteX6" fmla="*/ 38100 w 1176749"/>
                <a:gd name="connsiteY6" fmla="*/ 469055 h 511917"/>
                <a:gd name="connsiteX7" fmla="*/ 45243 w 1176749"/>
                <a:gd name="connsiteY7" fmla="*/ 447623 h 511917"/>
                <a:gd name="connsiteX8" fmla="*/ 47625 w 1176749"/>
                <a:gd name="connsiteY8" fmla="*/ 440480 h 511917"/>
                <a:gd name="connsiteX9" fmla="*/ 52387 w 1176749"/>
                <a:gd name="connsiteY9" fmla="*/ 414286 h 511917"/>
                <a:gd name="connsiteX10" fmla="*/ 57150 w 1176749"/>
                <a:gd name="connsiteY10" fmla="*/ 404761 h 511917"/>
                <a:gd name="connsiteX11" fmla="*/ 64293 w 1176749"/>
                <a:gd name="connsiteY11" fmla="*/ 383330 h 511917"/>
                <a:gd name="connsiteX12" fmla="*/ 73818 w 1176749"/>
                <a:gd name="connsiteY12" fmla="*/ 369042 h 511917"/>
                <a:gd name="connsiteX13" fmla="*/ 83343 w 1176749"/>
                <a:gd name="connsiteY13" fmla="*/ 357136 h 511917"/>
                <a:gd name="connsiteX14" fmla="*/ 88106 w 1176749"/>
                <a:gd name="connsiteY14" fmla="*/ 349992 h 511917"/>
                <a:gd name="connsiteX15" fmla="*/ 95250 w 1176749"/>
                <a:gd name="connsiteY15" fmla="*/ 335705 h 511917"/>
                <a:gd name="connsiteX16" fmla="*/ 104775 w 1176749"/>
                <a:gd name="connsiteY16" fmla="*/ 333323 h 511917"/>
                <a:gd name="connsiteX17" fmla="*/ 119062 w 1176749"/>
                <a:gd name="connsiteY17" fmla="*/ 323798 h 511917"/>
                <a:gd name="connsiteX18" fmla="*/ 135731 w 1176749"/>
                <a:gd name="connsiteY18" fmla="*/ 314273 h 511917"/>
                <a:gd name="connsiteX19" fmla="*/ 140493 w 1176749"/>
                <a:gd name="connsiteY19" fmla="*/ 304748 h 511917"/>
                <a:gd name="connsiteX20" fmla="*/ 147637 w 1176749"/>
                <a:gd name="connsiteY20" fmla="*/ 302367 h 511917"/>
                <a:gd name="connsiteX21" fmla="*/ 150018 w 1176749"/>
                <a:gd name="connsiteY21" fmla="*/ 295223 h 511917"/>
                <a:gd name="connsiteX22" fmla="*/ 157162 w 1176749"/>
                <a:gd name="connsiteY22" fmla="*/ 288080 h 511917"/>
                <a:gd name="connsiteX23" fmla="*/ 161925 w 1176749"/>
                <a:gd name="connsiteY23" fmla="*/ 273792 h 511917"/>
                <a:gd name="connsiteX24" fmla="*/ 164306 w 1176749"/>
                <a:gd name="connsiteY24" fmla="*/ 266648 h 511917"/>
                <a:gd name="connsiteX25" fmla="*/ 169068 w 1176749"/>
                <a:gd name="connsiteY25" fmla="*/ 259505 h 511917"/>
                <a:gd name="connsiteX26" fmla="*/ 171450 w 1176749"/>
                <a:gd name="connsiteY26" fmla="*/ 249980 h 511917"/>
                <a:gd name="connsiteX27" fmla="*/ 178593 w 1176749"/>
                <a:gd name="connsiteY27" fmla="*/ 228548 h 511917"/>
                <a:gd name="connsiteX28" fmla="*/ 180975 w 1176749"/>
                <a:gd name="connsiteY28" fmla="*/ 221405 h 511917"/>
                <a:gd name="connsiteX29" fmla="*/ 183356 w 1176749"/>
                <a:gd name="connsiteY29" fmla="*/ 214261 h 511917"/>
                <a:gd name="connsiteX30" fmla="*/ 188118 w 1176749"/>
                <a:gd name="connsiteY30" fmla="*/ 204736 h 511917"/>
                <a:gd name="connsiteX31" fmla="*/ 192881 w 1176749"/>
                <a:gd name="connsiteY31" fmla="*/ 197592 h 511917"/>
                <a:gd name="connsiteX32" fmla="*/ 197643 w 1176749"/>
                <a:gd name="connsiteY32" fmla="*/ 185686 h 511917"/>
                <a:gd name="connsiteX33" fmla="*/ 209550 w 1176749"/>
                <a:gd name="connsiteY33" fmla="*/ 171398 h 511917"/>
                <a:gd name="connsiteX34" fmla="*/ 211931 w 1176749"/>
                <a:gd name="connsiteY34" fmla="*/ 157111 h 511917"/>
                <a:gd name="connsiteX35" fmla="*/ 221456 w 1176749"/>
                <a:gd name="connsiteY35" fmla="*/ 142823 h 511917"/>
                <a:gd name="connsiteX36" fmla="*/ 228600 w 1176749"/>
                <a:gd name="connsiteY36" fmla="*/ 123773 h 511917"/>
                <a:gd name="connsiteX37" fmla="*/ 230981 w 1176749"/>
                <a:gd name="connsiteY37" fmla="*/ 116630 h 511917"/>
                <a:gd name="connsiteX38" fmla="*/ 245268 w 1176749"/>
                <a:gd name="connsiteY38" fmla="*/ 104723 h 511917"/>
                <a:gd name="connsiteX39" fmla="*/ 261937 w 1176749"/>
                <a:gd name="connsiteY39" fmla="*/ 111867 h 511917"/>
                <a:gd name="connsiteX40" fmla="*/ 276225 w 1176749"/>
                <a:gd name="connsiteY40" fmla="*/ 116630 h 511917"/>
                <a:gd name="connsiteX41" fmla="*/ 290512 w 1176749"/>
                <a:gd name="connsiteY41" fmla="*/ 126155 h 511917"/>
                <a:gd name="connsiteX42" fmla="*/ 292893 w 1176749"/>
                <a:gd name="connsiteY42" fmla="*/ 135680 h 511917"/>
                <a:gd name="connsiteX43" fmla="*/ 297656 w 1176749"/>
                <a:gd name="connsiteY43" fmla="*/ 142823 h 511917"/>
                <a:gd name="connsiteX44" fmla="*/ 302418 w 1176749"/>
                <a:gd name="connsiteY44" fmla="*/ 152348 h 511917"/>
                <a:gd name="connsiteX45" fmla="*/ 304800 w 1176749"/>
                <a:gd name="connsiteY45" fmla="*/ 169017 h 511917"/>
                <a:gd name="connsiteX46" fmla="*/ 307181 w 1176749"/>
                <a:gd name="connsiteY46" fmla="*/ 176161 h 511917"/>
                <a:gd name="connsiteX47" fmla="*/ 302418 w 1176749"/>
                <a:gd name="connsiteY47" fmla="*/ 185686 h 511917"/>
                <a:gd name="connsiteX48" fmla="*/ 304800 w 1176749"/>
                <a:gd name="connsiteY48" fmla="*/ 192830 h 511917"/>
                <a:gd name="connsiteX49" fmla="*/ 309562 w 1176749"/>
                <a:gd name="connsiteY49" fmla="*/ 216642 h 511917"/>
                <a:gd name="connsiteX50" fmla="*/ 314325 w 1176749"/>
                <a:gd name="connsiteY50" fmla="*/ 223786 h 511917"/>
                <a:gd name="connsiteX51" fmla="*/ 321468 w 1176749"/>
                <a:gd name="connsiteY51" fmla="*/ 245217 h 511917"/>
                <a:gd name="connsiteX52" fmla="*/ 326231 w 1176749"/>
                <a:gd name="connsiteY52" fmla="*/ 259505 h 511917"/>
                <a:gd name="connsiteX53" fmla="*/ 333375 w 1176749"/>
                <a:gd name="connsiteY53" fmla="*/ 278555 h 511917"/>
                <a:gd name="connsiteX54" fmla="*/ 338137 w 1176749"/>
                <a:gd name="connsiteY54" fmla="*/ 288080 h 511917"/>
                <a:gd name="connsiteX55" fmla="*/ 345281 w 1176749"/>
                <a:gd name="connsiteY55" fmla="*/ 292842 h 511917"/>
                <a:gd name="connsiteX56" fmla="*/ 352425 w 1176749"/>
                <a:gd name="connsiteY56" fmla="*/ 307130 h 511917"/>
                <a:gd name="connsiteX57" fmla="*/ 359568 w 1176749"/>
                <a:gd name="connsiteY57" fmla="*/ 311892 h 511917"/>
                <a:gd name="connsiteX58" fmla="*/ 376237 w 1176749"/>
                <a:gd name="connsiteY58" fmla="*/ 309511 h 511917"/>
                <a:gd name="connsiteX59" fmla="*/ 383381 w 1176749"/>
                <a:gd name="connsiteY59" fmla="*/ 304748 h 511917"/>
                <a:gd name="connsiteX60" fmla="*/ 397668 w 1176749"/>
                <a:gd name="connsiteY60" fmla="*/ 307130 h 511917"/>
                <a:gd name="connsiteX61" fmla="*/ 402431 w 1176749"/>
                <a:gd name="connsiteY61" fmla="*/ 314273 h 511917"/>
                <a:gd name="connsiteX62" fmla="*/ 409575 w 1176749"/>
                <a:gd name="connsiteY62" fmla="*/ 319036 h 511917"/>
                <a:gd name="connsiteX63" fmla="*/ 411956 w 1176749"/>
                <a:gd name="connsiteY63" fmla="*/ 326180 h 511917"/>
                <a:gd name="connsiteX64" fmla="*/ 423862 w 1176749"/>
                <a:gd name="connsiteY64" fmla="*/ 342848 h 511917"/>
                <a:gd name="connsiteX65" fmla="*/ 431006 w 1176749"/>
                <a:gd name="connsiteY65" fmla="*/ 345230 h 511917"/>
                <a:gd name="connsiteX66" fmla="*/ 433387 w 1176749"/>
                <a:gd name="connsiteY66" fmla="*/ 354755 h 511917"/>
                <a:gd name="connsiteX67" fmla="*/ 447675 w 1176749"/>
                <a:gd name="connsiteY67" fmla="*/ 361898 h 511917"/>
                <a:gd name="connsiteX68" fmla="*/ 454818 w 1176749"/>
                <a:gd name="connsiteY68" fmla="*/ 369042 h 511917"/>
                <a:gd name="connsiteX69" fmla="*/ 457200 w 1176749"/>
                <a:gd name="connsiteY69" fmla="*/ 376186 h 511917"/>
                <a:gd name="connsiteX70" fmla="*/ 464343 w 1176749"/>
                <a:gd name="connsiteY70" fmla="*/ 380948 h 511917"/>
                <a:gd name="connsiteX71" fmla="*/ 473868 w 1176749"/>
                <a:gd name="connsiteY71" fmla="*/ 385711 h 511917"/>
                <a:gd name="connsiteX72" fmla="*/ 481012 w 1176749"/>
                <a:gd name="connsiteY72" fmla="*/ 390473 h 511917"/>
                <a:gd name="connsiteX73" fmla="*/ 490537 w 1176749"/>
                <a:gd name="connsiteY73" fmla="*/ 392855 h 511917"/>
                <a:gd name="connsiteX74" fmla="*/ 516731 w 1176749"/>
                <a:gd name="connsiteY74" fmla="*/ 390473 h 511917"/>
                <a:gd name="connsiteX75" fmla="*/ 526256 w 1176749"/>
                <a:gd name="connsiteY75" fmla="*/ 385711 h 511917"/>
                <a:gd name="connsiteX76" fmla="*/ 535781 w 1176749"/>
                <a:gd name="connsiteY76" fmla="*/ 369042 h 511917"/>
                <a:gd name="connsiteX77" fmla="*/ 540543 w 1176749"/>
                <a:gd name="connsiteY77" fmla="*/ 361898 h 511917"/>
                <a:gd name="connsiteX78" fmla="*/ 542925 w 1176749"/>
                <a:gd name="connsiteY78" fmla="*/ 352373 h 511917"/>
                <a:gd name="connsiteX79" fmla="*/ 545306 w 1176749"/>
                <a:gd name="connsiteY79" fmla="*/ 345230 h 511917"/>
                <a:gd name="connsiteX80" fmla="*/ 547687 w 1176749"/>
                <a:gd name="connsiteY80" fmla="*/ 333323 h 511917"/>
                <a:gd name="connsiteX81" fmla="*/ 550068 w 1176749"/>
                <a:gd name="connsiteY81" fmla="*/ 326180 h 511917"/>
                <a:gd name="connsiteX82" fmla="*/ 566737 w 1176749"/>
                <a:gd name="connsiteY82" fmla="*/ 311892 h 511917"/>
                <a:gd name="connsiteX83" fmla="*/ 571500 w 1176749"/>
                <a:gd name="connsiteY83" fmla="*/ 302367 h 511917"/>
                <a:gd name="connsiteX84" fmla="*/ 576262 w 1176749"/>
                <a:gd name="connsiteY84" fmla="*/ 295223 h 511917"/>
                <a:gd name="connsiteX85" fmla="*/ 578643 w 1176749"/>
                <a:gd name="connsiteY85" fmla="*/ 288080 h 511917"/>
                <a:gd name="connsiteX86" fmla="*/ 585787 w 1176749"/>
                <a:gd name="connsiteY86" fmla="*/ 280936 h 511917"/>
                <a:gd name="connsiteX87" fmla="*/ 590550 w 1176749"/>
                <a:gd name="connsiteY87" fmla="*/ 271411 h 511917"/>
                <a:gd name="connsiteX88" fmla="*/ 590550 w 1176749"/>
                <a:gd name="connsiteY88" fmla="*/ 247598 h 511917"/>
                <a:gd name="connsiteX89" fmla="*/ 592931 w 1176749"/>
                <a:gd name="connsiteY89" fmla="*/ 233311 h 511917"/>
                <a:gd name="connsiteX90" fmla="*/ 600075 w 1176749"/>
                <a:gd name="connsiteY90" fmla="*/ 226167 h 511917"/>
                <a:gd name="connsiteX91" fmla="*/ 604837 w 1176749"/>
                <a:gd name="connsiteY91" fmla="*/ 219023 h 511917"/>
                <a:gd name="connsiteX92" fmla="*/ 611981 w 1176749"/>
                <a:gd name="connsiteY92" fmla="*/ 216642 h 511917"/>
                <a:gd name="connsiteX93" fmla="*/ 640556 w 1176749"/>
                <a:gd name="connsiteY93" fmla="*/ 211880 h 511917"/>
                <a:gd name="connsiteX94" fmla="*/ 659606 w 1176749"/>
                <a:gd name="connsiteY94" fmla="*/ 214261 h 511917"/>
                <a:gd name="connsiteX95" fmla="*/ 669131 w 1176749"/>
                <a:gd name="connsiteY95" fmla="*/ 223786 h 511917"/>
                <a:gd name="connsiteX96" fmla="*/ 676275 w 1176749"/>
                <a:gd name="connsiteY96" fmla="*/ 238073 h 511917"/>
                <a:gd name="connsiteX97" fmla="*/ 688181 w 1176749"/>
                <a:gd name="connsiteY97" fmla="*/ 254742 h 511917"/>
                <a:gd name="connsiteX98" fmla="*/ 695325 w 1176749"/>
                <a:gd name="connsiteY98" fmla="*/ 259505 h 511917"/>
                <a:gd name="connsiteX99" fmla="*/ 707231 w 1176749"/>
                <a:gd name="connsiteY99" fmla="*/ 271411 h 511917"/>
                <a:gd name="connsiteX100" fmla="*/ 723900 w 1176749"/>
                <a:gd name="connsiteY100" fmla="*/ 283317 h 511917"/>
                <a:gd name="connsiteX101" fmla="*/ 735806 w 1176749"/>
                <a:gd name="connsiteY101" fmla="*/ 292842 h 511917"/>
                <a:gd name="connsiteX102" fmla="*/ 745331 w 1176749"/>
                <a:gd name="connsiteY102" fmla="*/ 309511 h 511917"/>
                <a:gd name="connsiteX103" fmla="*/ 754856 w 1176749"/>
                <a:gd name="connsiteY103" fmla="*/ 314273 h 511917"/>
                <a:gd name="connsiteX104" fmla="*/ 759618 w 1176749"/>
                <a:gd name="connsiteY104" fmla="*/ 321417 h 511917"/>
                <a:gd name="connsiteX105" fmla="*/ 773906 w 1176749"/>
                <a:gd name="connsiteY105" fmla="*/ 328561 h 511917"/>
                <a:gd name="connsiteX106" fmla="*/ 781050 w 1176749"/>
                <a:gd name="connsiteY106" fmla="*/ 321417 h 511917"/>
                <a:gd name="connsiteX107" fmla="*/ 795337 w 1176749"/>
                <a:gd name="connsiteY107" fmla="*/ 311892 h 511917"/>
                <a:gd name="connsiteX108" fmla="*/ 814387 w 1176749"/>
                <a:gd name="connsiteY108" fmla="*/ 292842 h 511917"/>
                <a:gd name="connsiteX109" fmla="*/ 823912 w 1176749"/>
                <a:gd name="connsiteY109" fmla="*/ 280936 h 511917"/>
                <a:gd name="connsiteX110" fmla="*/ 828675 w 1176749"/>
                <a:gd name="connsiteY110" fmla="*/ 271411 h 511917"/>
                <a:gd name="connsiteX111" fmla="*/ 840581 w 1176749"/>
                <a:gd name="connsiteY111" fmla="*/ 259505 h 511917"/>
                <a:gd name="connsiteX112" fmla="*/ 850106 w 1176749"/>
                <a:gd name="connsiteY112" fmla="*/ 245217 h 511917"/>
                <a:gd name="connsiteX113" fmla="*/ 864393 w 1176749"/>
                <a:gd name="connsiteY113" fmla="*/ 235692 h 511917"/>
                <a:gd name="connsiteX114" fmla="*/ 871537 w 1176749"/>
                <a:gd name="connsiteY114" fmla="*/ 230930 h 511917"/>
                <a:gd name="connsiteX115" fmla="*/ 881062 w 1176749"/>
                <a:gd name="connsiteY115" fmla="*/ 226167 h 511917"/>
                <a:gd name="connsiteX116" fmla="*/ 885825 w 1176749"/>
                <a:gd name="connsiteY116" fmla="*/ 219023 h 511917"/>
                <a:gd name="connsiteX117" fmla="*/ 907256 w 1176749"/>
                <a:gd name="connsiteY117" fmla="*/ 211880 h 511917"/>
                <a:gd name="connsiteX118" fmla="*/ 914400 w 1176749"/>
                <a:gd name="connsiteY118" fmla="*/ 209498 h 511917"/>
                <a:gd name="connsiteX119" fmla="*/ 921543 w 1176749"/>
                <a:gd name="connsiteY119" fmla="*/ 202355 h 511917"/>
                <a:gd name="connsiteX120" fmla="*/ 926306 w 1176749"/>
                <a:gd name="connsiteY120" fmla="*/ 188067 h 511917"/>
                <a:gd name="connsiteX121" fmla="*/ 928687 w 1176749"/>
                <a:gd name="connsiteY121" fmla="*/ 171398 h 511917"/>
                <a:gd name="connsiteX122" fmla="*/ 928687 w 1176749"/>
                <a:gd name="connsiteY122" fmla="*/ 128536 h 511917"/>
                <a:gd name="connsiteX123" fmla="*/ 935831 w 1176749"/>
                <a:gd name="connsiteY123" fmla="*/ 126155 h 511917"/>
                <a:gd name="connsiteX124" fmla="*/ 945356 w 1176749"/>
                <a:gd name="connsiteY124" fmla="*/ 111867 h 511917"/>
                <a:gd name="connsiteX125" fmla="*/ 950118 w 1176749"/>
                <a:gd name="connsiteY125" fmla="*/ 104723 h 511917"/>
                <a:gd name="connsiteX126" fmla="*/ 952500 w 1176749"/>
                <a:gd name="connsiteY126" fmla="*/ 97580 h 511917"/>
                <a:gd name="connsiteX127" fmla="*/ 962025 w 1176749"/>
                <a:gd name="connsiteY127" fmla="*/ 92817 h 511917"/>
                <a:gd name="connsiteX128" fmla="*/ 973931 w 1176749"/>
                <a:gd name="connsiteY128" fmla="*/ 71386 h 511917"/>
                <a:gd name="connsiteX129" fmla="*/ 978693 w 1176749"/>
                <a:gd name="connsiteY129" fmla="*/ 64242 h 511917"/>
                <a:gd name="connsiteX130" fmla="*/ 985837 w 1176749"/>
                <a:gd name="connsiteY130" fmla="*/ 57098 h 511917"/>
                <a:gd name="connsiteX131" fmla="*/ 1002506 w 1176749"/>
                <a:gd name="connsiteY131" fmla="*/ 40430 h 511917"/>
                <a:gd name="connsiteX132" fmla="*/ 1004887 w 1176749"/>
                <a:gd name="connsiteY132" fmla="*/ 33286 h 511917"/>
                <a:gd name="connsiteX133" fmla="*/ 1014412 w 1176749"/>
                <a:gd name="connsiteY133" fmla="*/ 30905 h 511917"/>
                <a:gd name="connsiteX134" fmla="*/ 1021556 w 1176749"/>
                <a:gd name="connsiteY134" fmla="*/ 28523 h 511917"/>
                <a:gd name="connsiteX135" fmla="*/ 1031081 w 1176749"/>
                <a:gd name="connsiteY135" fmla="*/ 21380 h 511917"/>
                <a:gd name="connsiteX136" fmla="*/ 1035843 w 1176749"/>
                <a:gd name="connsiteY136" fmla="*/ 14236 h 511917"/>
                <a:gd name="connsiteX137" fmla="*/ 1045368 w 1176749"/>
                <a:gd name="connsiteY137" fmla="*/ 9473 h 511917"/>
                <a:gd name="connsiteX138" fmla="*/ 1047750 w 1176749"/>
                <a:gd name="connsiteY138" fmla="*/ 2330 h 511917"/>
                <a:gd name="connsiteX139" fmla="*/ 1050131 w 1176749"/>
                <a:gd name="connsiteY139" fmla="*/ 21380 h 511917"/>
                <a:gd name="connsiteX140" fmla="*/ 1052512 w 1176749"/>
                <a:gd name="connsiteY140" fmla="*/ 35667 h 511917"/>
                <a:gd name="connsiteX141" fmla="*/ 1057275 w 1176749"/>
                <a:gd name="connsiteY141" fmla="*/ 42811 h 511917"/>
                <a:gd name="connsiteX142" fmla="*/ 1059656 w 1176749"/>
                <a:gd name="connsiteY142" fmla="*/ 52336 h 511917"/>
                <a:gd name="connsiteX143" fmla="*/ 1062037 w 1176749"/>
                <a:gd name="connsiteY143" fmla="*/ 64242 h 511917"/>
                <a:gd name="connsiteX144" fmla="*/ 1066800 w 1176749"/>
                <a:gd name="connsiteY144" fmla="*/ 78530 h 511917"/>
                <a:gd name="connsiteX145" fmla="*/ 1069181 w 1176749"/>
                <a:gd name="connsiteY145" fmla="*/ 85673 h 511917"/>
                <a:gd name="connsiteX146" fmla="*/ 1078706 w 1176749"/>
                <a:gd name="connsiteY146" fmla="*/ 99961 h 511917"/>
                <a:gd name="connsiteX147" fmla="*/ 1083468 w 1176749"/>
                <a:gd name="connsiteY147" fmla="*/ 114248 h 511917"/>
                <a:gd name="connsiteX148" fmla="*/ 1085850 w 1176749"/>
                <a:gd name="connsiteY148" fmla="*/ 123773 h 511917"/>
                <a:gd name="connsiteX149" fmla="*/ 1092993 w 1176749"/>
                <a:gd name="connsiteY149" fmla="*/ 128536 h 511917"/>
                <a:gd name="connsiteX150" fmla="*/ 1102518 w 1176749"/>
                <a:gd name="connsiteY150" fmla="*/ 138061 h 511917"/>
                <a:gd name="connsiteX151" fmla="*/ 1104900 w 1176749"/>
                <a:gd name="connsiteY151" fmla="*/ 145205 h 511917"/>
                <a:gd name="connsiteX152" fmla="*/ 1107281 w 1176749"/>
                <a:gd name="connsiteY152" fmla="*/ 154730 h 511917"/>
                <a:gd name="connsiteX153" fmla="*/ 1114425 w 1176749"/>
                <a:gd name="connsiteY153" fmla="*/ 157111 h 511917"/>
                <a:gd name="connsiteX154" fmla="*/ 1128712 w 1176749"/>
                <a:gd name="connsiteY154" fmla="*/ 154730 h 511917"/>
                <a:gd name="connsiteX155" fmla="*/ 1135856 w 1176749"/>
                <a:gd name="connsiteY155" fmla="*/ 152348 h 511917"/>
                <a:gd name="connsiteX156" fmla="*/ 1143000 w 1176749"/>
                <a:gd name="connsiteY156" fmla="*/ 154730 h 511917"/>
                <a:gd name="connsiteX157" fmla="*/ 1147762 w 1176749"/>
                <a:gd name="connsiteY157" fmla="*/ 169017 h 511917"/>
                <a:gd name="connsiteX158" fmla="*/ 1154906 w 1176749"/>
                <a:gd name="connsiteY158" fmla="*/ 192830 h 511917"/>
                <a:gd name="connsiteX159" fmla="*/ 1162050 w 1176749"/>
                <a:gd name="connsiteY159" fmla="*/ 214261 h 511917"/>
                <a:gd name="connsiteX160" fmla="*/ 1164431 w 1176749"/>
                <a:gd name="connsiteY160" fmla="*/ 221405 h 511917"/>
                <a:gd name="connsiteX161" fmla="*/ 1166812 w 1176749"/>
                <a:gd name="connsiteY161" fmla="*/ 238073 h 511917"/>
                <a:gd name="connsiteX162" fmla="*/ 1169193 w 1176749"/>
                <a:gd name="connsiteY162" fmla="*/ 247598 h 511917"/>
                <a:gd name="connsiteX163" fmla="*/ 1171575 w 1176749"/>
                <a:gd name="connsiteY163" fmla="*/ 261886 h 511917"/>
                <a:gd name="connsiteX164" fmla="*/ 1169193 w 1176749"/>
                <a:gd name="connsiteY164" fmla="*/ 276173 h 511917"/>
                <a:gd name="connsiteX165" fmla="*/ 1176337 w 1176749"/>
                <a:gd name="connsiteY165" fmla="*/ 307130 h 511917"/>
                <a:gd name="connsiteX166" fmla="*/ 1173956 w 1176749"/>
                <a:gd name="connsiteY166" fmla="*/ 376186 h 511917"/>
                <a:gd name="connsiteX167" fmla="*/ 1176337 w 1176749"/>
                <a:gd name="connsiteY167" fmla="*/ 404761 h 511917"/>
                <a:gd name="connsiteX168" fmla="*/ 1176337 w 1176749"/>
                <a:gd name="connsiteY168" fmla="*/ 435717 h 5119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176749" h="511917">
                  <a:moveTo>
                    <a:pt x="0" y="511917"/>
                  </a:moveTo>
                  <a:cubicBezTo>
                    <a:pt x="2381" y="510330"/>
                    <a:pt x="5120" y="509178"/>
                    <a:pt x="7143" y="507155"/>
                  </a:cubicBezTo>
                  <a:cubicBezTo>
                    <a:pt x="9167" y="505131"/>
                    <a:pt x="9525" y="501599"/>
                    <a:pt x="11906" y="500011"/>
                  </a:cubicBezTo>
                  <a:cubicBezTo>
                    <a:pt x="14629" y="498196"/>
                    <a:pt x="18256" y="498424"/>
                    <a:pt x="21431" y="497630"/>
                  </a:cubicBezTo>
                  <a:cubicBezTo>
                    <a:pt x="23018" y="495249"/>
                    <a:pt x="25031" y="493101"/>
                    <a:pt x="26193" y="490486"/>
                  </a:cubicBezTo>
                  <a:cubicBezTo>
                    <a:pt x="28232" y="485898"/>
                    <a:pt x="28518" y="480586"/>
                    <a:pt x="30956" y="476198"/>
                  </a:cubicBezTo>
                  <a:cubicBezTo>
                    <a:pt x="32591" y="473254"/>
                    <a:pt x="35719" y="471436"/>
                    <a:pt x="38100" y="469055"/>
                  </a:cubicBezTo>
                  <a:lnTo>
                    <a:pt x="45243" y="447623"/>
                  </a:lnTo>
                  <a:lnTo>
                    <a:pt x="47625" y="440480"/>
                  </a:lnTo>
                  <a:cubicBezTo>
                    <a:pt x="48025" y="438082"/>
                    <a:pt x="51278" y="417614"/>
                    <a:pt x="52387" y="414286"/>
                  </a:cubicBezTo>
                  <a:cubicBezTo>
                    <a:pt x="53510" y="410918"/>
                    <a:pt x="55562" y="407936"/>
                    <a:pt x="57150" y="404761"/>
                  </a:cubicBezTo>
                  <a:cubicBezTo>
                    <a:pt x="59478" y="393122"/>
                    <a:pt x="58379" y="393188"/>
                    <a:pt x="64293" y="383330"/>
                  </a:cubicBezTo>
                  <a:cubicBezTo>
                    <a:pt x="67238" y="378422"/>
                    <a:pt x="72007" y="374472"/>
                    <a:pt x="73818" y="369042"/>
                  </a:cubicBezTo>
                  <a:cubicBezTo>
                    <a:pt x="77105" y="359183"/>
                    <a:pt x="74111" y="363290"/>
                    <a:pt x="83343" y="357136"/>
                  </a:cubicBezTo>
                  <a:cubicBezTo>
                    <a:pt x="84931" y="354755"/>
                    <a:pt x="86826" y="352552"/>
                    <a:pt x="88106" y="349992"/>
                  </a:cubicBezTo>
                  <a:cubicBezTo>
                    <a:pt x="90484" y="345236"/>
                    <a:pt x="90129" y="339119"/>
                    <a:pt x="95250" y="335705"/>
                  </a:cubicBezTo>
                  <a:cubicBezTo>
                    <a:pt x="97973" y="333890"/>
                    <a:pt x="101600" y="334117"/>
                    <a:pt x="104775" y="333323"/>
                  </a:cubicBezTo>
                  <a:cubicBezTo>
                    <a:pt x="109537" y="330148"/>
                    <a:pt x="113942" y="326357"/>
                    <a:pt x="119062" y="323798"/>
                  </a:cubicBezTo>
                  <a:cubicBezTo>
                    <a:pt x="131147" y="317756"/>
                    <a:pt x="125634" y="321005"/>
                    <a:pt x="135731" y="314273"/>
                  </a:cubicBezTo>
                  <a:cubicBezTo>
                    <a:pt x="137318" y="311098"/>
                    <a:pt x="137983" y="307258"/>
                    <a:pt x="140493" y="304748"/>
                  </a:cubicBezTo>
                  <a:cubicBezTo>
                    <a:pt x="142268" y="302973"/>
                    <a:pt x="145862" y="304142"/>
                    <a:pt x="147637" y="302367"/>
                  </a:cubicBezTo>
                  <a:cubicBezTo>
                    <a:pt x="149412" y="300592"/>
                    <a:pt x="148626" y="297312"/>
                    <a:pt x="150018" y="295223"/>
                  </a:cubicBezTo>
                  <a:cubicBezTo>
                    <a:pt x="151886" y="292421"/>
                    <a:pt x="154781" y="290461"/>
                    <a:pt x="157162" y="288080"/>
                  </a:cubicBezTo>
                  <a:lnTo>
                    <a:pt x="161925" y="273792"/>
                  </a:lnTo>
                  <a:cubicBezTo>
                    <a:pt x="162719" y="271411"/>
                    <a:pt x="162914" y="268737"/>
                    <a:pt x="164306" y="266648"/>
                  </a:cubicBezTo>
                  <a:lnTo>
                    <a:pt x="169068" y="259505"/>
                  </a:lnTo>
                  <a:cubicBezTo>
                    <a:pt x="169862" y="256330"/>
                    <a:pt x="170510" y="253115"/>
                    <a:pt x="171450" y="249980"/>
                  </a:cubicBezTo>
                  <a:cubicBezTo>
                    <a:pt x="173614" y="242767"/>
                    <a:pt x="176211" y="235692"/>
                    <a:pt x="178593" y="228548"/>
                  </a:cubicBezTo>
                  <a:lnTo>
                    <a:pt x="180975" y="221405"/>
                  </a:lnTo>
                  <a:cubicBezTo>
                    <a:pt x="181769" y="219024"/>
                    <a:pt x="182234" y="216506"/>
                    <a:pt x="183356" y="214261"/>
                  </a:cubicBezTo>
                  <a:cubicBezTo>
                    <a:pt x="184943" y="211086"/>
                    <a:pt x="186357" y="207818"/>
                    <a:pt x="188118" y="204736"/>
                  </a:cubicBezTo>
                  <a:cubicBezTo>
                    <a:pt x="189538" y="202251"/>
                    <a:pt x="191601" y="200152"/>
                    <a:pt x="192881" y="197592"/>
                  </a:cubicBezTo>
                  <a:cubicBezTo>
                    <a:pt x="194793" y="193769"/>
                    <a:pt x="195731" y="189509"/>
                    <a:pt x="197643" y="185686"/>
                  </a:cubicBezTo>
                  <a:cubicBezTo>
                    <a:pt x="200958" y="179056"/>
                    <a:pt x="204284" y="176664"/>
                    <a:pt x="209550" y="171398"/>
                  </a:cubicBezTo>
                  <a:cubicBezTo>
                    <a:pt x="210344" y="166636"/>
                    <a:pt x="210074" y="161568"/>
                    <a:pt x="211931" y="157111"/>
                  </a:cubicBezTo>
                  <a:cubicBezTo>
                    <a:pt x="214132" y="151827"/>
                    <a:pt x="221456" y="142823"/>
                    <a:pt x="221456" y="142823"/>
                  </a:cubicBezTo>
                  <a:cubicBezTo>
                    <a:pt x="226050" y="119853"/>
                    <a:pt x="220424" y="140124"/>
                    <a:pt x="228600" y="123773"/>
                  </a:cubicBezTo>
                  <a:cubicBezTo>
                    <a:pt x="229722" y="121528"/>
                    <a:pt x="229589" y="118718"/>
                    <a:pt x="230981" y="116630"/>
                  </a:cubicBezTo>
                  <a:cubicBezTo>
                    <a:pt x="234647" y="111131"/>
                    <a:pt x="239998" y="108237"/>
                    <a:pt x="245268" y="104723"/>
                  </a:cubicBezTo>
                  <a:cubicBezTo>
                    <a:pt x="270467" y="111025"/>
                    <a:pt x="240791" y="102469"/>
                    <a:pt x="261937" y="111867"/>
                  </a:cubicBezTo>
                  <a:cubicBezTo>
                    <a:pt x="266525" y="113906"/>
                    <a:pt x="272048" y="113845"/>
                    <a:pt x="276225" y="116630"/>
                  </a:cubicBezTo>
                  <a:lnTo>
                    <a:pt x="290512" y="126155"/>
                  </a:lnTo>
                  <a:cubicBezTo>
                    <a:pt x="291306" y="129330"/>
                    <a:pt x="291604" y="132672"/>
                    <a:pt x="292893" y="135680"/>
                  </a:cubicBezTo>
                  <a:cubicBezTo>
                    <a:pt x="294020" y="138310"/>
                    <a:pt x="296236" y="140338"/>
                    <a:pt x="297656" y="142823"/>
                  </a:cubicBezTo>
                  <a:cubicBezTo>
                    <a:pt x="299417" y="145905"/>
                    <a:pt x="300831" y="149173"/>
                    <a:pt x="302418" y="152348"/>
                  </a:cubicBezTo>
                  <a:cubicBezTo>
                    <a:pt x="303212" y="157904"/>
                    <a:pt x="303699" y="163513"/>
                    <a:pt x="304800" y="169017"/>
                  </a:cubicBezTo>
                  <a:cubicBezTo>
                    <a:pt x="305292" y="171478"/>
                    <a:pt x="307536" y="173676"/>
                    <a:pt x="307181" y="176161"/>
                  </a:cubicBezTo>
                  <a:cubicBezTo>
                    <a:pt x="306679" y="179675"/>
                    <a:pt x="304006" y="182511"/>
                    <a:pt x="302418" y="185686"/>
                  </a:cubicBezTo>
                  <a:cubicBezTo>
                    <a:pt x="303212" y="188067"/>
                    <a:pt x="304308" y="190369"/>
                    <a:pt x="304800" y="192830"/>
                  </a:cubicBezTo>
                  <a:cubicBezTo>
                    <a:pt x="306262" y="200140"/>
                    <a:pt x="305976" y="209470"/>
                    <a:pt x="309562" y="216642"/>
                  </a:cubicBezTo>
                  <a:cubicBezTo>
                    <a:pt x="310842" y="219202"/>
                    <a:pt x="312737" y="221405"/>
                    <a:pt x="314325" y="223786"/>
                  </a:cubicBezTo>
                  <a:lnTo>
                    <a:pt x="321468" y="245217"/>
                  </a:lnTo>
                  <a:lnTo>
                    <a:pt x="326231" y="259505"/>
                  </a:lnTo>
                  <a:cubicBezTo>
                    <a:pt x="329936" y="278031"/>
                    <a:pt x="325828" y="265347"/>
                    <a:pt x="333375" y="278555"/>
                  </a:cubicBezTo>
                  <a:cubicBezTo>
                    <a:pt x="335136" y="281637"/>
                    <a:pt x="335865" y="285353"/>
                    <a:pt x="338137" y="288080"/>
                  </a:cubicBezTo>
                  <a:cubicBezTo>
                    <a:pt x="339969" y="290279"/>
                    <a:pt x="342900" y="291255"/>
                    <a:pt x="345281" y="292842"/>
                  </a:cubicBezTo>
                  <a:cubicBezTo>
                    <a:pt x="347218" y="298654"/>
                    <a:pt x="347808" y="302513"/>
                    <a:pt x="352425" y="307130"/>
                  </a:cubicBezTo>
                  <a:cubicBezTo>
                    <a:pt x="354448" y="309153"/>
                    <a:pt x="357187" y="310305"/>
                    <a:pt x="359568" y="311892"/>
                  </a:cubicBezTo>
                  <a:cubicBezTo>
                    <a:pt x="365124" y="311098"/>
                    <a:pt x="370861" y="311124"/>
                    <a:pt x="376237" y="309511"/>
                  </a:cubicBezTo>
                  <a:cubicBezTo>
                    <a:pt x="378978" y="308689"/>
                    <a:pt x="380536" y="305064"/>
                    <a:pt x="383381" y="304748"/>
                  </a:cubicBezTo>
                  <a:cubicBezTo>
                    <a:pt x="388180" y="304215"/>
                    <a:pt x="392906" y="306336"/>
                    <a:pt x="397668" y="307130"/>
                  </a:cubicBezTo>
                  <a:cubicBezTo>
                    <a:pt x="399256" y="309511"/>
                    <a:pt x="400407" y="312249"/>
                    <a:pt x="402431" y="314273"/>
                  </a:cubicBezTo>
                  <a:cubicBezTo>
                    <a:pt x="404455" y="316297"/>
                    <a:pt x="407787" y="316801"/>
                    <a:pt x="409575" y="319036"/>
                  </a:cubicBezTo>
                  <a:cubicBezTo>
                    <a:pt x="411143" y="320996"/>
                    <a:pt x="410967" y="323873"/>
                    <a:pt x="411956" y="326180"/>
                  </a:cubicBezTo>
                  <a:cubicBezTo>
                    <a:pt x="414936" y="333134"/>
                    <a:pt x="417327" y="338491"/>
                    <a:pt x="423862" y="342848"/>
                  </a:cubicBezTo>
                  <a:cubicBezTo>
                    <a:pt x="425951" y="344240"/>
                    <a:pt x="428625" y="344436"/>
                    <a:pt x="431006" y="345230"/>
                  </a:cubicBezTo>
                  <a:cubicBezTo>
                    <a:pt x="431800" y="348405"/>
                    <a:pt x="431572" y="352032"/>
                    <a:pt x="433387" y="354755"/>
                  </a:cubicBezTo>
                  <a:cubicBezTo>
                    <a:pt x="436025" y="358711"/>
                    <a:pt x="443600" y="360540"/>
                    <a:pt x="447675" y="361898"/>
                  </a:cubicBezTo>
                  <a:cubicBezTo>
                    <a:pt x="450056" y="364279"/>
                    <a:pt x="452950" y="366240"/>
                    <a:pt x="454818" y="369042"/>
                  </a:cubicBezTo>
                  <a:cubicBezTo>
                    <a:pt x="456210" y="371131"/>
                    <a:pt x="455632" y="374226"/>
                    <a:pt x="457200" y="376186"/>
                  </a:cubicBezTo>
                  <a:cubicBezTo>
                    <a:pt x="458988" y="378421"/>
                    <a:pt x="461858" y="379528"/>
                    <a:pt x="464343" y="380948"/>
                  </a:cubicBezTo>
                  <a:cubicBezTo>
                    <a:pt x="467425" y="382709"/>
                    <a:pt x="470786" y="383950"/>
                    <a:pt x="473868" y="385711"/>
                  </a:cubicBezTo>
                  <a:cubicBezTo>
                    <a:pt x="476353" y="387131"/>
                    <a:pt x="478382" y="389346"/>
                    <a:pt x="481012" y="390473"/>
                  </a:cubicBezTo>
                  <a:cubicBezTo>
                    <a:pt x="484020" y="391762"/>
                    <a:pt x="487362" y="392061"/>
                    <a:pt x="490537" y="392855"/>
                  </a:cubicBezTo>
                  <a:cubicBezTo>
                    <a:pt x="499268" y="392061"/>
                    <a:pt x="508134" y="392192"/>
                    <a:pt x="516731" y="390473"/>
                  </a:cubicBezTo>
                  <a:cubicBezTo>
                    <a:pt x="520212" y="389777"/>
                    <a:pt x="523529" y="387983"/>
                    <a:pt x="526256" y="385711"/>
                  </a:cubicBezTo>
                  <a:cubicBezTo>
                    <a:pt x="529418" y="383076"/>
                    <a:pt x="534165" y="371870"/>
                    <a:pt x="535781" y="369042"/>
                  </a:cubicBezTo>
                  <a:cubicBezTo>
                    <a:pt x="537201" y="366557"/>
                    <a:pt x="538956" y="364279"/>
                    <a:pt x="540543" y="361898"/>
                  </a:cubicBezTo>
                  <a:cubicBezTo>
                    <a:pt x="541337" y="358723"/>
                    <a:pt x="542026" y="355520"/>
                    <a:pt x="542925" y="352373"/>
                  </a:cubicBezTo>
                  <a:cubicBezTo>
                    <a:pt x="543615" y="349960"/>
                    <a:pt x="544697" y="347665"/>
                    <a:pt x="545306" y="345230"/>
                  </a:cubicBezTo>
                  <a:cubicBezTo>
                    <a:pt x="546288" y="341303"/>
                    <a:pt x="546705" y="337250"/>
                    <a:pt x="547687" y="333323"/>
                  </a:cubicBezTo>
                  <a:cubicBezTo>
                    <a:pt x="548296" y="330888"/>
                    <a:pt x="548401" y="328056"/>
                    <a:pt x="550068" y="326180"/>
                  </a:cubicBezTo>
                  <a:cubicBezTo>
                    <a:pt x="554930" y="320710"/>
                    <a:pt x="561181" y="316655"/>
                    <a:pt x="566737" y="311892"/>
                  </a:cubicBezTo>
                  <a:cubicBezTo>
                    <a:pt x="568325" y="308717"/>
                    <a:pt x="569739" y="305449"/>
                    <a:pt x="571500" y="302367"/>
                  </a:cubicBezTo>
                  <a:cubicBezTo>
                    <a:pt x="572920" y="299882"/>
                    <a:pt x="574982" y="297783"/>
                    <a:pt x="576262" y="295223"/>
                  </a:cubicBezTo>
                  <a:cubicBezTo>
                    <a:pt x="577384" y="292978"/>
                    <a:pt x="577251" y="290168"/>
                    <a:pt x="578643" y="288080"/>
                  </a:cubicBezTo>
                  <a:cubicBezTo>
                    <a:pt x="580511" y="285278"/>
                    <a:pt x="583829" y="283676"/>
                    <a:pt x="585787" y="280936"/>
                  </a:cubicBezTo>
                  <a:cubicBezTo>
                    <a:pt x="587850" y="278047"/>
                    <a:pt x="588962" y="274586"/>
                    <a:pt x="590550" y="271411"/>
                  </a:cubicBezTo>
                  <a:cubicBezTo>
                    <a:pt x="586600" y="243768"/>
                    <a:pt x="586935" y="263863"/>
                    <a:pt x="590550" y="247598"/>
                  </a:cubicBezTo>
                  <a:cubicBezTo>
                    <a:pt x="591597" y="242885"/>
                    <a:pt x="590970" y="237723"/>
                    <a:pt x="592931" y="233311"/>
                  </a:cubicBezTo>
                  <a:cubicBezTo>
                    <a:pt x="594299" y="230234"/>
                    <a:pt x="597919" y="228754"/>
                    <a:pt x="600075" y="226167"/>
                  </a:cubicBezTo>
                  <a:cubicBezTo>
                    <a:pt x="601907" y="223968"/>
                    <a:pt x="602602" y="220811"/>
                    <a:pt x="604837" y="219023"/>
                  </a:cubicBezTo>
                  <a:cubicBezTo>
                    <a:pt x="606797" y="217455"/>
                    <a:pt x="609567" y="217332"/>
                    <a:pt x="611981" y="216642"/>
                  </a:cubicBezTo>
                  <a:cubicBezTo>
                    <a:pt x="624218" y="213146"/>
                    <a:pt x="625095" y="213812"/>
                    <a:pt x="640556" y="211880"/>
                  </a:cubicBezTo>
                  <a:cubicBezTo>
                    <a:pt x="657558" y="206212"/>
                    <a:pt x="652058" y="202940"/>
                    <a:pt x="659606" y="214261"/>
                  </a:cubicBezTo>
                  <a:cubicBezTo>
                    <a:pt x="664801" y="229848"/>
                    <a:pt x="657585" y="214549"/>
                    <a:pt x="669131" y="223786"/>
                  </a:cubicBezTo>
                  <a:cubicBezTo>
                    <a:pt x="674814" y="228333"/>
                    <a:pt x="673401" y="232325"/>
                    <a:pt x="676275" y="238073"/>
                  </a:cubicBezTo>
                  <a:cubicBezTo>
                    <a:pt x="677629" y="240780"/>
                    <a:pt x="687099" y="253660"/>
                    <a:pt x="688181" y="254742"/>
                  </a:cubicBezTo>
                  <a:cubicBezTo>
                    <a:pt x="690205" y="256766"/>
                    <a:pt x="692944" y="257917"/>
                    <a:pt x="695325" y="259505"/>
                  </a:cubicBezTo>
                  <a:cubicBezTo>
                    <a:pt x="704055" y="272600"/>
                    <a:pt x="695325" y="261489"/>
                    <a:pt x="707231" y="271411"/>
                  </a:cubicBezTo>
                  <a:cubicBezTo>
                    <a:pt x="721710" y="283477"/>
                    <a:pt x="706277" y="274506"/>
                    <a:pt x="723900" y="283317"/>
                  </a:cubicBezTo>
                  <a:cubicBezTo>
                    <a:pt x="737547" y="303790"/>
                    <a:pt x="719375" y="279697"/>
                    <a:pt x="735806" y="292842"/>
                  </a:cubicBezTo>
                  <a:cubicBezTo>
                    <a:pt x="743329" y="298860"/>
                    <a:pt x="738306" y="302487"/>
                    <a:pt x="745331" y="309511"/>
                  </a:cubicBezTo>
                  <a:cubicBezTo>
                    <a:pt x="747841" y="312021"/>
                    <a:pt x="751681" y="312686"/>
                    <a:pt x="754856" y="314273"/>
                  </a:cubicBezTo>
                  <a:cubicBezTo>
                    <a:pt x="756443" y="316654"/>
                    <a:pt x="757594" y="319393"/>
                    <a:pt x="759618" y="321417"/>
                  </a:cubicBezTo>
                  <a:cubicBezTo>
                    <a:pt x="764235" y="326034"/>
                    <a:pt x="768095" y="326624"/>
                    <a:pt x="773906" y="328561"/>
                  </a:cubicBezTo>
                  <a:cubicBezTo>
                    <a:pt x="776287" y="326180"/>
                    <a:pt x="778248" y="323285"/>
                    <a:pt x="781050" y="321417"/>
                  </a:cubicBezTo>
                  <a:cubicBezTo>
                    <a:pt x="793888" y="312858"/>
                    <a:pt x="783064" y="327671"/>
                    <a:pt x="795337" y="311892"/>
                  </a:cubicBezTo>
                  <a:cubicBezTo>
                    <a:pt x="809966" y="293084"/>
                    <a:pt x="797798" y="301137"/>
                    <a:pt x="814387" y="292842"/>
                  </a:cubicBezTo>
                  <a:cubicBezTo>
                    <a:pt x="820345" y="269006"/>
                    <a:pt x="811386" y="293461"/>
                    <a:pt x="823912" y="280936"/>
                  </a:cubicBezTo>
                  <a:cubicBezTo>
                    <a:pt x="826422" y="278426"/>
                    <a:pt x="826914" y="274493"/>
                    <a:pt x="828675" y="271411"/>
                  </a:cubicBezTo>
                  <a:cubicBezTo>
                    <a:pt x="833560" y="262862"/>
                    <a:pt x="832520" y="264878"/>
                    <a:pt x="840581" y="259505"/>
                  </a:cubicBezTo>
                  <a:cubicBezTo>
                    <a:pt x="843756" y="254742"/>
                    <a:pt x="845343" y="248392"/>
                    <a:pt x="850106" y="245217"/>
                  </a:cubicBezTo>
                  <a:lnTo>
                    <a:pt x="864393" y="235692"/>
                  </a:lnTo>
                  <a:cubicBezTo>
                    <a:pt x="866774" y="234105"/>
                    <a:pt x="868977" y="232210"/>
                    <a:pt x="871537" y="230930"/>
                  </a:cubicBezTo>
                  <a:lnTo>
                    <a:pt x="881062" y="226167"/>
                  </a:lnTo>
                  <a:cubicBezTo>
                    <a:pt x="882650" y="223786"/>
                    <a:pt x="883626" y="220855"/>
                    <a:pt x="885825" y="219023"/>
                  </a:cubicBezTo>
                  <a:cubicBezTo>
                    <a:pt x="892615" y="213365"/>
                    <a:pt x="899115" y="213916"/>
                    <a:pt x="907256" y="211880"/>
                  </a:cubicBezTo>
                  <a:cubicBezTo>
                    <a:pt x="909691" y="211271"/>
                    <a:pt x="912019" y="210292"/>
                    <a:pt x="914400" y="209498"/>
                  </a:cubicBezTo>
                  <a:cubicBezTo>
                    <a:pt x="916781" y="207117"/>
                    <a:pt x="919908" y="205299"/>
                    <a:pt x="921543" y="202355"/>
                  </a:cubicBezTo>
                  <a:cubicBezTo>
                    <a:pt x="923981" y="197966"/>
                    <a:pt x="926306" y="188067"/>
                    <a:pt x="926306" y="188067"/>
                  </a:cubicBezTo>
                  <a:cubicBezTo>
                    <a:pt x="927100" y="182511"/>
                    <a:pt x="928687" y="177011"/>
                    <a:pt x="928687" y="171398"/>
                  </a:cubicBezTo>
                  <a:cubicBezTo>
                    <a:pt x="928687" y="147136"/>
                    <a:pt x="918081" y="163006"/>
                    <a:pt x="928687" y="128536"/>
                  </a:cubicBezTo>
                  <a:cubicBezTo>
                    <a:pt x="929425" y="126137"/>
                    <a:pt x="933450" y="126949"/>
                    <a:pt x="935831" y="126155"/>
                  </a:cubicBezTo>
                  <a:lnTo>
                    <a:pt x="945356" y="111867"/>
                  </a:lnTo>
                  <a:cubicBezTo>
                    <a:pt x="946943" y="109486"/>
                    <a:pt x="949213" y="107438"/>
                    <a:pt x="950118" y="104723"/>
                  </a:cubicBezTo>
                  <a:cubicBezTo>
                    <a:pt x="950912" y="102342"/>
                    <a:pt x="950725" y="99355"/>
                    <a:pt x="952500" y="97580"/>
                  </a:cubicBezTo>
                  <a:cubicBezTo>
                    <a:pt x="955010" y="95070"/>
                    <a:pt x="958850" y="94405"/>
                    <a:pt x="962025" y="92817"/>
                  </a:cubicBezTo>
                  <a:cubicBezTo>
                    <a:pt x="966216" y="80242"/>
                    <a:pt x="963013" y="87763"/>
                    <a:pt x="973931" y="71386"/>
                  </a:cubicBezTo>
                  <a:cubicBezTo>
                    <a:pt x="975518" y="69005"/>
                    <a:pt x="976669" y="66266"/>
                    <a:pt x="978693" y="64242"/>
                  </a:cubicBezTo>
                  <a:cubicBezTo>
                    <a:pt x="981074" y="61861"/>
                    <a:pt x="983769" y="59756"/>
                    <a:pt x="985837" y="57098"/>
                  </a:cubicBezTo>
                  <a:cubicBezTo>
                    <a:pt x="999211" y="39904"/>
                    <a:pt x="988855" y="44980"/>
                    <a:pt x="1002506" y="40430"/>
                  </a:cubicBezTo>
                  <a:cubicBezTo>
                    <a:pt x="1003300" y="38049"/>
                    <a:pt x="1002927" y="34854"/>
                    <a:pt x="1004887" y="33286"/>
                  </a:cubicBezTo>
                  <a:cubicBezTo>
                    <a:pt x="1007443" y="31242"/>
                    <a:pt x="1011265" y="31804"/>
                    <a:pt x="1014412" y="30905"/>
                  </a:cubicBezTo>
                  <a:cubicBezTo>
                    <a:pt x="1016826" y="30215"/>
                    <a:pt x="1019175" y="29317"/>
                    <a:pt x="1021556" y="28523"/>
                  </a:cubicBezTo>
                  <a:cubicBezTo>
                    <a:pt x="1024731" y="26142"/>
                    <a:pt x="1028275" y="24186"/>
                    <a:pt x="1031081" y="21380"/>
                  </a:cubicBezTo>
                  <a:cubicBezTo>
                    <a:pt x="1033105" y="19356"/>
                    <a:pt x="1033645" y="16068"/>
                    <a:pt x="1035843" y="14236"/>
                  </a:cubicBezTo>
                  <a:cubicBezTo>
                    <a:pt x="1038570" y="11963"/>
                    <a:pt x="1042193" y="11061"/>
                    <a:pt x="1045368" y="9473"/>
                  </a:cubicBezTo>
                  <a:cubicBezTo>
                    <a:pt x="1046162" y="7092"/>
                    <a:pt x="1046818" y="0"/>
                    <a:pt x="1047750" y="2330"/>
                  </a:cubicBezTo>
                  <a:cubicBezTo>
                    <a:pt x="1050127" y="8272"/>
                    <a:pt x="1049226" y="15045"/>
                    <a:pt x="1050131" y="21380"/>
                  </a:cubicBezTo>
                  <a:cubicBezTo>
                    <a:pt x="1050814" y="26159"/>
                    <a:pt x="1050985" y="31087"/>
                    <a:pt x="1052512" y="35667"/>
                  </a:cubicBezTo>
                  <a:cubicBezTo>
                    <a:pt x="1053417" y="38382"/>
                    <a:pt x="1055687" y="40430"/>
                    <a:pt x="1057275" y="42811"/>
                  </a:cubicBezTo>
                  <a:cubicBezTo>
                    <a:pt x="1058069" y="45986"/>
                    <a:pt x="1058946" y="49141"/>
                    <a:pt x="1059656" y="52336"/>
                  </a:cubicBezTo>
                  <a:cubicBezTo>
                    <a:pt x="1060534" y="56287"/>
                    <a:pt x="1060972" y="60337"/>
                    <a:pt x="1062037" y="64242"/>
                  </a:cubicBezTo>
                  <a:cubicBezTo>
                    <a:pt x="1063358" y="69085"/>
                    <a:pt x="1065212" y="73767"/>
                    <a:pt x="1066800" y="78530"/>
                  </a:cubicBezTo>
                  <a:cubicBezTo>
                    <a:pt x="1067594" y="80911"/>
                    <a:pt x="1067789" y="83585"/>
                    <a:pt x="1069181" y="85673"/>
                  </a:cubicBezTo>
                  <a:lnTo>
                    <a:pt x="1078706" y="99961"/>
                  </a:lnTo>
                  <a:cubicBezTo>
                    <a:pt x="1080293" y="104723"/>
                    <a:pt x="1082250" y="109378"/>
                    <a:pt x="1083468" y="114248"/>
                  </a:cubicBezTo>
                  <a:cubicBezTo>
                    <a:pt x="1084262" y="117423"/>
                    <a:pt x="1084035" y="121050"/>
                    <a:pt x="1085850" y="123773"/>
                  </a:cubicBezTo>
                  <a:cubicBezTo>
                    <a:pt x="1087437" y="126154"/>
                    <a:pt x="1090820" y="126673"/>
                    <a:pt x="1092993" y="128536"/>
                  </a:cubicBezTo>
                  <a:cubicBezTo>
                    <a:pt x="1096402" y="131458"/>
                    <a:pt x="1099343" y="134886"/>
                    <a:pt x="1102518" y="138061"/>
                  </a:cubicBezTo>
                  <a:cubicBezTo>
                    <a:pt x="1103312" y="140442"/>
                    <a:pt x="1104210" y="142791"/>
                    <a:pt x="1104900" y="145205"/>
                  </a:cubicBezTo>
                  <a:cubicBezTo>
                    <a:pt x="1105799" y="148352"/>
                    <a:pt x="1105237" y="152174"/>
                    <a:pt x="1107281" y="154730"/>
                  </a:cubicBezTo>
                  <a:cubicBezTo>
                    <a:pt x="1108849" y="156690"/>
                    <a:pt x="1112044" y="156317"/>
                    <a:pt x="1114425" y="157111"/>
                  </a:cubicBezTo>
                  <a:cubicBezTo>
                    <a:pt x="1119187" y="156317"/>
                    <a:pt x="1123999" y="155777"/>
                    <a:pt x="1128712" y="154730"/>
                  </a:cubicBezTo>
                  <a:cubicBezTo>
                    <a:pt x="1131162" y="154185"/>
                    <a:pt x="1133346" y="152348"/>
                    <a:pt x="1135856" y="152348"/>
                  </a:cubicBezTo>
                  <a:cubicBezTo>
                    <a:pt x="1138366" y="152348"/>
                    <a:pt x="1140619" y="153936"/>
                    <a:pt x="1143000" y="154730"/>
                  </a:cubicBezTo>
                  <a:cubicBezTo>
                    <a:pt x="1144587" y="159492"/>
                    <a:pt x="1146633" y="164126"/>
                    <a:pt x="1147762" y="169017"/>
                  </a:cubicBezTo>
                  <a:cubicBezTo>
                    <a:pt x="1153169" y="192452"/>
                    <a:pt x="1145693" y="179011"/>
                    <a:pt x="1154906" y="192830"/>
                  </a:cubicBezTo>
                  <a:lnTo>
                    <a:pt x="1162050" y="214261"/>
                  </a:lnTo>
                  <a:lnTo>
                    <a:pt x="1164431" y="221405"/>
                  </a:lnTo>
                  <a:cubicBezTo>
                    <a:pt x="1165225" y="226961"/>
                    <a:pt x="1165808" y="232551"/>
                    <a:pt x="1166812" y="238073"/>
                  </a:cubicBezTo>
                  <a:cubicBezTo>
                    <a:pt x="1167397" y="241293"/>
                    <a:pt x="1168551" y="244389"/>
                    <a:pt x="1169193" y="247598"/>
                  </a:cubicBezTo>
                  <a:cubicBezTo>
                    <a:pt x="1170140" y="252333"/>
                    <a:pt x="1170781" y="257123"/>
                    <a:pt x="1171575" y="261886"/>
                  </a:cubicBezTo>
                  <a:cubicBezTo>
                    <a:pt x="1170781" y="266648"/>
                    <a:pt x="1168892" y="271354"/>
                    <a:pt x="1169193" y="276173"/>
                  </a:cubicBezTo>
                  <a:cubicBezTo>
                    <a:pt x="1170001" y="289104"/>
                    <a:pt x="1172776" y="296444"/>
                    <a:pt x="1176337" y="307130"/>
                  </a:cubicBezTo>
                  <a:cubicBezTo>
                    <a:pt x="1175543" y="330149"/>
                    <a:pt x="1173956" y="353154"/>
                    <a:pt x="1173956" y="376186"/>
                  </a:cubicBezTo>
                  <a:cubicBezTo>
                    <a:pt x="1173956" y="385744"/>
                    <a:pt x="1175955" y="395211"/>
                    <a:pt x="1176337" y="404761"/>
                  </a:cubicBezTo>
                  <a:cubicBezTo>
                    <a:pt x="1176749" y="415071"/>
                    <a:pt x="1176337" y="425398"/>
                    <a:pt x="1176337" y="435717"/>
                  </a:cubicBezTo>
                </a:path>
              </a:pathLst>
            </a:custGeom>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0" name="Freeform 39"/>
            <p:cNvSpPr/>
            <p:nvPr/>
          </p:nvSpPr>
          <p:spPr>
            <a:xfrm>
              <a:off x="5867400" y="5978428"/>
              <a:ext cx="795749" cy="346172"/>
            </a:xfrm>
            <a:custGeom>
              <a:avLst/>
              <a:gdLst>
                <a:gd name="connsiteX0" fmla="*/ 0 w 1176749"/>
                <a:gd name="connsiteY0" fmla="*/ 511917 h 511917"/>
                <a:gd name="connsiteX1" fmla="*/ 7143 w 1176749"/>
                <a:gd name="connsiteY1" fmla="*/ 507155 h 511917"/>
                <a:gd name="connsiteX2" fmla="*/ 11906 w 1176749"/>
                <a:gd name="connsiteY2" fmla="*/ 500011 h 511917"/>
                <a:gd name="connsiteX3" fmla="*/ 21431 w 1176749"/>
                <a:gd name="connsiteY3" fmla="*/ 497630 h 511917"/>
                <a:gd name="connsiteX4" fmla="*/ 26193 w 1176749"/>
                <a:gd name="connsiteY4" fmla="*/ 490486 h 511917"/>
                <a:gd name="connsiteX5" fmla="*/ 30956 w 1176749"/>
                <a:gd name="connsiteY5" fmla="*/ 476198 h 511917"/>
                <a:gd name="connsiteX6" fmla="*/ 38100 w 1176749"/>
                <a:gd name="connsiteY6" fmla="*/ 469055 h 511917"/>
                <a:gd name="connsiteX7" fmla="*/ 45243 w 1176749"/>
                <a:gd name="connsiteY7" fmla="*/ 447623 h 511917"/>
                <a:gd name="connsiteX8" fmla="*/ 47625 w 1176749"/>
                <a:gd name="connsiteY8" fmla="*/ 440480 h 511917"/>
                <a:gd name="connsiteX9" fmla="*/ 52387 w 1176749"/>
                <a:gd name="connsiteY9" fmla="*/ 414286 h 511917"/>
                <a:gd name="connsiteX10" fmla="*/ 57150 w 1176749"/>
                <a:gd name="connsiteY10" fmla="*/ 404761 h 511917"/>
                <a:gd name="connsiteX11" fmla="*/ 64293 w 1176749"/>
                <a:gd name="connsiteY11" fmla="*/ 383330 h 511917"/>
                <a:gd name="connsiteX12" fmla="*/ 73818 w 1176749"/>
                <a:gd name="connsiteY12" fmla="*/ 369042 h 511917"/>
                <a:gd name="connsiteX13" fmla="*/ 83343 w 1176749"/>
                <a:gd name="connsiteY13" fmla="*/ 357136 h 511917"/>
                <a:gd name="connsiteX14" fmla="*/ 88106 w 1176749"/>
                <a:gd name="connsiteY14" fmla="*/ 349992 h 511917"/>
                <a:gd name="connsiteX15" fmla="*/ 95250 w 1176749"/>
                <a:gd name="connsiteY15" fmla="*/ 335705 h 511917"/>
                <a:gd name="connsiteX16" fmla="*/ 104775 w 1176749"/>
                <a:gd name="connsiteY16" fmla="*/ 333323 h 511917"/>
                <a:gd name="connsiteX17" fmla="*/ 119062 w 1176749"/>
                <a:gd name="connsiteY17" fmla="*/ 323798 h 511917"/>
                <a:gd name="connsiteX18" fmla="*/ 135731 w 1176749"/>
                <a:gd name="connsiteY18" fmla="*/ 314273 h 511917"/>
                <a:gd name="connsiteX19" fmla="*/ 140493 w 1176749"/>
                <a:gd name="connsiteY19" fmla="*/ 304748 h 511917"/>
                <a:gd name="connsiteX20" fmla="*/ 147637 w 1176749"/>
                <a:gd name="connsiteY20" fmla="*/ 302367 h 511917"/>
                <a:gd name="connsiteX21" fmla="*/ 150018 w 1176749"/>
                <a:gd name="connsiteY21" fmla="*/ 295223 h 511917"/>
                <a:gd name="connsiteX22" fmla="*/ 157162 w 1176749"/>
                <a:gd name="connsiteY22" fmla="*/ 288080 h 511917"/>
                <a:gd name="connsiteX23" fmla="*/ 161925 w 1176749"/>
                <a:gd name="connsiteY23" fmla="*/ 273792 h 511917"/>
                <a:gd name="connsiteX24" fmla="*/ 164306 w 1176749"/>
                <a:gd name="connsiteY24" fmla="*/ 266648 h 511917"/>
                <a:gd name="connsiteX25" fmla="*/ 169068 w 1176749"/>
                <a:gd name="connsiteY25" fmla="*/ 259505 h 511917"/>
                <a:gd name="connsiteX26" fmla="*/ 171450 w 1176749"/>
                <a:gd name="connsiteY26" fmla="*/ 249980 h 511917"/>
                <a:gd name="connsiteX27" fmla="*/ 178593 w 1176749"/>
                <a:gd name="connsiteY27" fmla="*/ 228548 h 511917"/>
                <a:gd name="connsiteX28" fmla="*/ 180975 w 1176749"/>
                <a:gd name="connsiteY28" fmla="*/ 221405 h 511917"/>
                <a:gd name="connsiteX29" fmla="*/ 183356 w 1176749"/>
                <a:gd name="connsiteY29" fmla="*/ 214261 h 511917"/>
                <a:gd name="connsiteX30" fmla="*/ 188118 w 1176749"/>
                <a:gd name="connsiteY30" fmla="*/ 204736 h 511917"/>
                <a:gd name="connsiteX31" fmla="*/ 192881 w 1176749"/>
                <a:gd name="connsiteY31" fmla="*/ 197592 h 511917"/>
                <a:gd name="connsiteX32" fmla="*/ 197643 w 1176749"/>
                <a:gd name="connsiteY32" fmla="*/ 185686 h 511917"/>
                <a:gd name="connsiteX33" fmla="*/ 209550 w 1176749"/>
                <a:gd name="connsiteY33" fmla="*/ 171398 h 511917"/>
                <a:gd name="connsiteX34" fmla="*/ 211931 w 1176749"/>
                <a:gd name="connsiteY34" fmla="*/ 157111 h 511917"/>
                <a:gd name="connsiteX35" fmla="*/ 221456 w 1176749"/>
                <a:gd name="connsiteY35" fmla="*/ 142823 h 511917"/>
                <a:gd name="connsiteX36" fmla="*/ 228600 w 1176749"/>
                <a:gd name="connsiteY36" fmla="*/ 123773 h 511917"/>
                <a:gd name="connsiteX37" fmla="*/ 230981 w 1176749"/>
                <a:gd name="connsiteY37" fmla="*/ 116630 h 511917"/>
                <a:gd name="connsiteX38" fmla="*/ 245268 w 1176749"/>
                <a:gd name="connsiteY38" fmla="*/ 104723 h 511917"/>
                <a:gd name="connsiteX39" fmla="*/ 261937 w 1176749"/>
                <a:gd name="connsiteY39" fmla="*/ 111867 h 511917"/>
                <a:gd name="connsiteX40" fmla="*/ 276225 w 1176749"/>
                <a:gd name="connsiteY40" fmla="*/ 116630 h 511917"/>
                <a:gd name="connsiteX41" fmla="*/ 290512 w 1176749"/>
                <a:gd name="connsiteY41" fmla="*/ 126155 h 511917"/>
                <a:gd name="connsiteX42" fmla="*/ 292893 w 1176749"/>
                <a:gd name="connsiteY42" fmla="*/ 135680 h 511917"/>
                <a:gd name="connsiteX43" fmla="*/ 297656 w 1176749"/>
                <a:gd name="connsiteY43" fmla="*/ 142823 h 511917"/>
                <a:gd name="connsiteX44" fmla="*/ 302418 w 1176749"/>
                <a:gd name="connsiteY44" fmla="*/ 152348 h 511917"/>
                <a:gd name="connsiteX45" fmla="*/ 304800 w 1176749"/>
                <a:gd name="connsiteY45" fmla="*/ 169017 h 511917"/>
                <a:gd name="connsiteX46" fmla="*/ 307181 w 1176749"/>
                <a:gd name="connsiteY46" fmla="*/ 176161 h 511917"/>
                <a:gd name="connsiteX47" fmla="*/ 302418 w 1176749"/>
                <a:gd name="connsiteY47" fmla="*/ 185686 h 511917"/>
                <a:gd name="connsiteX48" fmla="*/ 304800 w 1176749"/>
                <a:gd name="connsiteY48" fmla="*/ 192830 h 511917"/>
                <a:gd name="connsiteX49" fmla="*/ 309562 w 1176749"/>
                <a:gd name="connsiteY49" fmla="*/ 216642 h 511917"/>
                <a:gd name="connsiteX50" fmla="*/ 314325 w 1176749"/>
                <a:gd name="connsiteY50" fmla="*/ 223786 h 511917"/>
                <a:gd name="connsiteX51" fmla="*/ 321468 w 1176749"/>
                <a:gd name="connsiteY51" fmla="*/ 245217 h 511917"/>
                <a:gd name="connsiteX52" fmla="*/ 326231 w 1176749"/>
                <a:gd name="connsiteY52" fmla="*/ 259505 h 511917"/>
                <a:gd name="connsiteX53" fmla="*/ 333375 w 1176749"/>
                <a:gd name="connsiteY53" fmla="*/ 278555 h 511917"/>
                <a:gd name="connsiteX54" fmla="*/ 338137 w 1176749"/>
                <a:gd name="connsiteY54" fmla="*/ 288080 h 511917"/>
                <a:gd name="connsiteX55" fmla="*/ 345281 w 1176749"/>
                <a:gd name="connsiteY55" fmla="*/ 292842 h 511917"/>
                <a:gd name="connsiteX56" fmla="*/ 352425 w 1176749"/>
                <a:gd name="connsiteY56" fmla="*/ 307130 h 511917"/>
                <a:gd name="connsiteX57" fmla="*/ 359568 w 1176749"/>
                <a:gd name="connsiteY57" fmla="*/ 311892 h 511917"/>
                <a:gd name="connsiteX58" fmla="*/ 376237 w 1176749"/>
                <a:gd name="connsiteY58" fmla="*/ 309511 h 511917"/>
                <a:gd name="connsiteX59" fmla="*/ 383381 w 1176749"/>
                <a:gd name="connsiteY59" fmla="*/ 304748 h 511917"/>
                <a:gd name="connsiteX60" fmla="*/ 397668 w 1176749"/>
                <a:gd name="connsiteY60" fmla="*/ 307130 h 511917"/>
                <a:gd name="connsiteX61" fmla="*/ 402431 w 1176749"/>
                <a:gd name="connsiteY61" fmla="*/ 314273 h 511917"/>
                <a:gd name="connsiteX62" fmla="*/ 409575 w 1176749"/>
                <a:gd name="connsiteY62" fmla="*/ 319036 h 511917"/>
                <a:gd name="connsiteX63" fmla="*/ 411956 w 1176749"/>
                <a:gd name="connsiteY63" fmla="*/ 326180 h 511917"/>
                <a:gd name="connsiteX64" fmla="*/ 423862 w 1176749"/>
                <a:gd name="connsiteY64" fmla="*/ 342848 h 511917"/>
                <a:gd name="connsiteX65" fmla="*/ 431006 w 1176749"/>
                <a:gd name="connsiteY65" fmla="*/ 345230 h 511917"/>
                <a:gd name="connsiteX66" fmla="*/ 433387 w 1176749"/>
                <a:gd name="connsiteY66" fmla="*/ 354755 h 511917"/>
                <a:gd name="connsiteX67" fmla="*/ 447675 w 1176749"/>
                <a:gd name="connsiteY67" fmla="*/ 361898 h 511917"/>
                <a:gd name="connsiteX68" fmla="*/ 454818 w 1176749"/>
                <a:gd name="connsiteY68" fmla="*/ 369042 h 511917"/>
                <a:gd name="connsiteX69" fmla="*/ 457200 w 1176749"/>
                <a:gd name="connsiteY69" fmla="*/ 376186 h 511917"/>
                <a:gd name="connsiteX70" fmla="*/ 464343 w 1176749"/>
                <a:gd name="connsiteY70" fmla="*/ 380948 h 511917"/>
                <a:gd name="connsiteX71" fmla="*/ 473868 w 1176749"/>
                <a:gd name="connsiteY71" fmla="*/ 385711 h 511917"/>
                <a:gd name="connsiteX72" fmla="*/ 481012 w 1176749"/>
                <a:gd name="connsiteY72" fmla="*/ 390473 h 511917"/>
                <a:gd name="connsiteX73" fmla="*/ 490537 w 1176749"/>
                <a:gd name="connsiteY73" fmla="*/ 392855 h 511917"/>
                <a:gd name="connsiteX74" fmla="*/ 516731 w 1176749"/>
                <a:gd name="connsiteY74" fmla="*/ 390473 h 511917"/>
                <a:gd name="connsiteX75" fmla="*/ 526256 w 1176749"/>
                <a:gd name="connsiteY75" fmla="*/ 385711 h 511917"/>
                <a:gd name="connsiteX76" fmla="*/ 535781 w 1176749"/>
                <a:gd name="connsiteY76" fmla="*/ 369042 h 511917"/>
                <a:gd name="connsiteX77" fmla="*/ 540543 w 1176749"/>
                <a:gd name="connsiteY77" fmla="*/ 361898 h 511917"/>
                <a:gd name="connsiteX78" fmla="*/ 542925 w 1176749"/>
                <a:gd name="connsiteY78" fmla="*/ 352373 h 511917"/>
                <a:gd name="connsiteX79" fmla="*/ 545306 w 1176749"/>
                <a:gd name="connsiteY79" fmla="*/ 345230 h 511917"/>
                <a:gd name="connsiteX80" fmla="*/ 547687 w 1176749"/>
                <a:gd name="connsiteY80" fmla="*/ 333323 h 511917"/>
                <a:gd name="connsiteX81" fmla="*/ 550068 w 1176749"/>
                <a:gd name="connsiteY81" fmla="*/ 326180 h 511917"/>
                <a:gd name="connsiteX82" fmla="*/ 566737 w 1176749"/>
                <a:gd name="connsiteY82" fmla="*/ 311892 h 511917"/>
                <a:gd name="connsiteX83" fmla="*/ 571500 w 1176749"/>
                <a:gd name="connsiteY83" fmla="*/ 302367 h 511917"/>
                <a:gd name="connsiteX84" fmla="*/ 576262 w 1176749"/>
                <a:gd name="connsiteY84" fmla="*/ 295223 h 511917"/>
                <a:gd name="connsiteX85" fmla="*/ 578643 w 1176749"/>
                <a:gd name="connsiteY85" fmla="*/ 288080 h 511917"/>
                <a:gd name="connsiteX86" fmla="*/ 585787 w 1176749"/>
                <a:gd name="connsiteY86" fmla="*/ 280936 h 511917"/>
                <a:gd name="connsiteX87" fmla="*/ 590550 w 1176749"/>
                <a:gd name="connsiteY87" fmla="*/ 271411 h 511917"/>
                <a:gd name="connsiteX88" fmla="*/ 590550 w 1176749"/>
                <a:gd name="connsiteY88" fmla="*/ 247598 h 511917"/>
                <a:gd name="connsiteX89" fmla="*/ 592931 w 1176749"/>
                <a:gd name="connsiteY89" fmla="*/ 233311 h 511917"/>
                <a:gd name="connsiteX90" fmla="*/ 600075 w 1176749"/>
                <a:gd name="connsiteY90" fmla="*/ 226167 h 511917"/>
                <a:gd name="connsiteX91" fmla="*/ 604837 w 1176749"/>
                <a:gd name="connsiteY91" fmla="*/ 219023 h 511917"/>
                <a:gd name="connsiteX92" fmla="*/ 611981 w 1176749"/>
                <a:gd name="connsiteY92" fmla="*/ 216642 h 511917"/>
                <a:gd name="connsiteX93" fmla="*/ 640556 w 1176749"/>
                <a:gd name="connsiteY93" fmla="*/ 211880 h 511917"/>
                <a:gd name="connsiteX94" fmla="*/ 659606 w 1176749"/>
                <a:gd name="connsiteY94" fmla="*/ 214261 h 511917"/>
                <a:gd name="connsiteX95" fmla="*/ 669131 w 1176749"/>
                <a:gd name="connsiteY95" fmla="*/ 223786 h 511917"/>
                <a:gd name="connsiteX96" fmla="*/ 676275 w 1176749"/>
                <a:gd name="connsiteY96" fmla="*/ 238073 h 511917"/>
                <a:gd name="connsiteX97" fmla="*/ 688181 w 1176749"/>
                <a:gd name="connsiteY97" fmla="*/ 254742 h 511917"/>
                <a:gd name="connsiteX98" fmla="*/ 695325 w 1176749"/>
                <a:gd name="connsiteY98" fmla="*/ 259505 h 511917"/>
                <a:gd name="connsiteX99" fmla="*/ 707231 w 1176749"/>
                <a:gd name="connsiteY99" fmla="*/ 271411 h 511917"/>
                <a:gd name="connsiteX100" fmla="*/ 723900 w 1176749"/>
                <a:gd name="connsiteY100" fmla="*/ 283317 h 511917"/>
                <a:gd name="connsiteX101" fmla="*/ 735806 w 1176749"/>
                <a:gd name="connsiteY101" fmla="*/ 292842 h 511917"/>
                <a:gd name="connsiteX102" fmla="*/ 745331 w 1176749"/>
                <a:gd name="connsiteY102" fmla="*/ 309511 h 511917"/>
                <a:gd name="connsiteX103" fmla="*/ 754856 w 1176749"/>
                <a:gd name="connsiteY103" fmla="*/ 314273 h 511917"/>
                <a:gd name="connsiteX104" fmla="*/ 759618 w 1176749"/>
                <a:gd name="connsiteY104" fmla="*/ 321417 h 511917"/>
                <a:gd name="connsiteX105" fmla="*/ 773906 w 1176749"/>
                <a:gd name="connsiteY105" fmla="*/ 328561 h 511917"/>
                <a:gd name="connsiteX106" fmla="*/ 781050 w 1176749"/>
                <a:gd name="connsiteY106" fmla="*/ 321417 h 511917"/>
                <a:gd name="connsiteX107" fmla="*/ 795337 w 1176749"/>
                <a:gd name="connsiteY107" fmla="*/ 311892 h 511917"/>
                <a:gd name="connsiteX108" fmla="*/ 814387 w 1176749"/>
                <a:gd name="connsiteY108" fmla="*/ 292842 h 511917"/>
                <a:gd name="connsiteX109" fmla="*/ 823912 w 1176749"/>
                <a:gd name="connsiteY109" fmla="*/ 280936 h 511917"/>
                <a:gd name="connsiteX110" fmla="*/ 828675 w 1176749"/>
                <a:gd name="connsiteY110" fmla="*/ 271411 h 511917"/>
                <a:gd name="connsiteX111" fmla="*/ 840581 w 1176749"/>
                <a:gd name="connsiteY111" fmla="*/ 259505 h 511917"/>
                <a:gd name="connsiteX112" fmla="*/ 850106 w 1176749"/>
                <a:gd name="connsiteY112" fmla="*/ 245217 h 511917"/>
                <a:gd name="connsiteX113" fmla="*/ 864393 w 1176749"/>
                <a:gd name="connsiteY113" fmla="*/ 235692 h 511917"/>
                <a:gd name="connsiteX114" fmla="*/ 871537 w 1176749"/>
                <a:gd name="connsiteY114" fmla="*/ 230930 h 511917"/>
                <a:gd name="connsiteX115" fmla="*/ 881062 w 1176749"/>
                <a:gd name="connsiteY115" fmla="*/ 226167 h 511917"/>
                <a:gd name="connsiteX116" fmla="*/ 885825 w 1176749"/>
                <a:gd name="connsiteY116" fmla="*/ 219023 h 511917"/>
                <a:gd name="connsiteX117" fmla="*/ 907256 w 1176749"/>
                <a:gd name="connsiteY117" fmla="*/ 211880 h 511917"/>
                <a:gd name="connsiteX118" fmla="*/ 914400 w 1176749"/>
                <a:gd name="connsiteY118" fmla="*/ 209498 h 511917"/>
                <a:gd name="connsiteX119" fmla="*/ 921543 w 1176749"/>
                <a:gd name="connsiteY119" fmla="*/ 202355 h 511917"/>
                <a:gd name="connsiteX120" fmla="*/ 926306 w 1176749"/>
                <a:gd name="connsiteY120" fmla="*/ 188067 h 511917"/>
                <a:gd name="connsiteX121" fmla="*/ 928687 w 1176749"/>
                <a:gd name="connsiteY121" fmla="*/ 171398 h 511917"/>
                <a:gd name="connsiteX122" fmla="*/ 928687 w 1176749"/>
                <a:gd name="connsiteY122" fmla="*/ 128536 h 511917"/>
                <a:gd name="connsiteX123" fmla="*/ 935831 w 1176749"/>
                <a:gd name="connsiteY123" fmla="*/ 126155 h 511917"/>
                <a:gd name="connsiteX124" fmla="*/ 945356 w 1176749"/>
                <a:gd name="connsiteY124" fmla="*/ 111867 h 511917"/>
                <a:gd name="connsiteX125" fmla="*/ 950118 w 1176749"/>
                <a:gd name="connsiteY125" fmla="*/ 104723 h 511917"/>
                <a:gd name="connsiteX126" fmla="*/ 952500 w 1176749"/>
                <a:gd name="connsiteY126" fmla="*/ 97580 h 511917"/>
                <a:gd name="connsiteX127" fmla="*/ 962025 w 1176749"/>
                <a:gd name="connsiteY127" fmla="*/ 92817 h 511917"/>
                <a:gd name="connsiteX128" fmla="*/ 973931 w 1176749"/>
                <a:gd name="connsiteY128" fmla="*/ 71386 h 511917"/>
                <a:gd name="connsiteX129" fmla="*/ 978693 w 1176749"/>
                <a:gd name="connsiteY129" fmla="*/ 64242 h 511917"/>
                <a:gd name="connsiteX130" fmla="*/ 985837 w 1176749"/>
                <a:gd name="connsiteY130" fmla="*/ 57098 h 511917"/>
                <a:gd name="connsiteX131" fmla="*/ 1002506 w 1176749"/>
                <a:gd name="connsiteY131" fmla="*/ 40430 h 511917"/>
                <a:gd name="connsiteX132" fmla="*/ 1004887 w 1176749"/>
                <a:gd name="connsiteY132" fmla="*/ 33286 h 511917"/>
                <a:gd name="connsiteX133" fmla="*/ 1014412 w 1176749"/>
                <a:gd name="connsiteY133" fmla="*/ 30905 h 511917"/>
                <a:gd name="connsiteX134" fmla="*/ 1021556 w 1176749"/>
                <a:gd name="connsiteY134" fmla="*/ 28523 h 511917"/>
                <a:gd name="connsiteX135" fmla="*/ 1031081 w 1176749"/>
                <a:gd name="connsiteY135" fmla="*/ 21380 h 511917"/>
                <a:gd name="connsiteX136" fmla="*/ 1035843 w 1176749"/>
                <a:gd name="connsiteY136" fmla="*/ 14236 h 511917"/>
                <a:gd name="connsiteX137" fmla="*/ 1045368 w 1176749"/>
                <a:gd name="connsiteY137" fmla="*/ 9473 h 511917"/>
                <a:gd name="connsiteX138" fmla="*/ 1047750 w 1176749"/>
                <a:gd name="connsiteY138" fmla="*/ 2330 h 511917"/>
                <a:gd name="connsiteX139" fmla="*/ 1050131 w 1176749"/>
                <a:gd name="connsiteY139" fmla="*/ 21380 h 511917"/>
                <a:gd name="connsiteX140" fmla="*/ 1052512 w 1176749"/>
                <a:gd name="connsiteY140" fmla="*/ 35667 h 511917"/>
                <a:gd name="connsiteX141" fmla="*/ 1057275 w 1176749"/>
                <a:gd name="connsiteY141" fmla="*/ 42811 h 511917"/>
                <a:gd name="connsiteX142" fmla="*/ 1059656 w 1176749"/>
                <a:gd name="connsiteY142" fmla="*/ 52336 h 511917"/>
                <a:gd name="connsiteX143" fmla="*/ 1062037 w 1176749"/>
                <a:gd name="connsiteY143" fmla="*/ 64242 h 511917"/>
                <a:gd name="connsiteX144" fmla="*/ 1066800 w 1176749"/>
                <a:gd name="connsiteY144" fmla="*/ 78530 h 511917"/>
                <a:gd name="connsiteX145" fmla="*/ 1069181 w 1176749"/>
                <a:gd name="connsiteY145" fmla="*/ 85673 h 511917"/>
                <a:gd name="connsiteX146" fmla="*/ 1078706 w 1176749"/>
                <a:gd name="connsiteY146" fmla="*/ 99961 h 511917"/>
                <a:gd name="connsiteX147" fmla="*/ 1083468 w 1176749"/>
                <a:gd name="connsiteY147" fmla="*/ 114248 h 511917"/>
                <a:gd name="connsiteX148" fmla="*/ 1085850 w 1176749"/>
                <a:gd name="connsiteY148" fmla="*/ 123773 h 511917"/>
                <a:gd name="connsiteX149" fmla="*/ 1092993 w 1176749"/>
                <a:gd name="connsiteY149" fmla="*/ 128536 h 511917"/>
                <a:gd name="connsiteX150" fmla="*/ 1102518 w 1176749"/>
                <a:gd name="connsiteY150" fmla="*/ 138061 h 511917"/>
                <a:gd name="connsiteX151" fmla="*/ 1104900 w 1176749"/>
                <a:gd name="connsiteY151" fmla="*/ 145205 h 511917"/>
                <a:gd name="connsiteX152" fmla="*/ 1107281 w 1176749"/>
                <a:gd name="connsiteY152" fmla="*/ 154730 h 511917"/>
                <a:gd name="connsiteX153" fmla="*/ 1114425 w 1176749"/>
                <a:gd name="connsiteY153" fmla="*/ 157111 h 511917"/>
                <a:gd name="connsiteX154" fmla="*/ 1128712 w 1176749"/>
                <a:gd name="connsiteY154" fmla="*/ 154730 h 511917"/>
                <a:gd name="connsiteX155" fmla="*/ 1135856 w 1176749"/>
                <a:gd name="connsiteY155" fmla="*/ 152348 h 511917"/>
                <a:gd name="connsiteX156" fmla="*/ 1143000 w 1176749"/>
                <a:gd name="connsiteY156" fmla="*/ 154730 h 511917"/>
                <a:gd name="connsiteX157" fmla="*/ 1147762 w 1176749"/>
                <a:gd name="connsiteY157" fmla="*/ 169017 h 511917"/>
                <a:gd name="connsiteX158" fmla="*/ 1154906 w 1176749"/>
                <a:gd name="connsiteY158" fmla="*/ 192830 h 511917"/>
                <a:gd name="connsiteX159" fmla="*/ 1162050 w 1176749"/>
                <a:gd name="connsiteY159" fmla="*/ 214261 h 511917"/>
                <a:gd name="connsiteX160" fmla="*/ 1164431 w 1176749"/>
                <a:gd name="connsiteY160" fmla="*/ 221405 h 511917"/>
                <a:gd name="connsiteX161" fmla="*/ 1166812 w 1176749"/>
                <a:gd name="connsiteY161" fmla="*/ 238073 h 511917"/>
                <a:gd name="connsiteX162" fmla="*/ 1169193 w 1176749"/>
                <a:gd name="connsiteY162" fmla="*/ 247598 h 511917"/>
                <a:gd name="connsiteX163" fmla="*/ 1171575 w 1176749"/>
                <a:gd name="connsiteY163" fmla="*/ 261886 h 511917"/>
                <a:gd name="connsiteX164" fmla="*/ 1169193 w 1176749"/>
                <a:gd name="connsiteY164" fmla="*/ 276173 h 511917"/>
                <a:gd name="connsiteX165" fmla="*/ 1176337 w 1176749"/>
                <a:gd name="connsiteY165" fmla="*/ 307130 h 511917"/>
                <a:gd name="connsiteX166" fmla="*/ 1173956 w 1176749"/>
                <a:gd name="connsiteY166" fmla="*/ 376186 h 511917"/>
                <a:gd name="connsiteX167" fmla="*/ 1176337 w 1176749"/>
                <a:gd name="connsiteY167" fmla="*/ 404761 h 511917"/>
                <a:gd name="connsiteX168" fmla="*/ 1176337 w 1176749"/>
                <a:gd name="connsiteY168" fmla="*/ 435717 h 5119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176749" h="511917">
                  <a:moveTo>
                    <a:pt x="0" y="511917"/>
                  </a:moveTo>
                  <a:cubicBezTo>
                    <a:pt x="2381" y="510330"/>
                    <a:pt x="5120" y="509178"/>
                    <a:pt x="7143" y="507155"/>
                  </a:cubicBezTo>
                  <a:cubicBezTo>
                    <a:pt x="9167" y="505131"/>
                    <a:pt x="9525" y="501599"/>
                    <a:pt x="11906" y="500011"/>
                  </a:cubicBezTo>
                  <a:cubicBezTo>
                    <a:pt x="14629" y="498196"/>
                    <a:pt x="18256" y="498424"/>
                    <a:pt x="21431" y="497630"/>
                  </a:cubicBezTo>
                  <a:cubicBezTo>
                    <a:pt x="23018" y="495249"/>
                    <a:pt x="25031" y="493101"/>
                    <a:pt x="26193" y="490486"/>
                  </a:cubicBezTo>
                  <a:cubicBezTo>
                    <a:pt x="28232" y="485898"/>
                    <a:pt x="28518" y="480586"/>
                    <a:pt x="30956" y="476198"/>
                  </a:cubicBezTo>
                  <a:cubicBezTo>
                    <a:pt x="32591" y="473254"/>
                    <a:pt x="35719" y="471436"/>
                    <a:pt x="38100" y="469055"/>
                  </a:cubicBezTo>
                  <a:lnTo>
                    <a:pt x="45243" y="447623"/>
                  </a:lnTo>
                  <a:lnTo>
                    <a:pt x="47625" y="440480"/>
                  </a:lnTo>
                  <a:cubicBezTo>
                    <a:pt x="48025" y="438082"/>
                    <a:pt x="51278" y="417614"/>
                    <a:pt x="52387" y="414286"/>
                  </a:cubicBezTo>
                  <a:cubicBezTo>
                    <a:pt x="53510" y="410918"/>
                    <a:pt x="55562" y="407936"/>
                    <a:pt x="57150" y="404761"/>
                  </a:cubicBezTo>
                  <a:cubicBezTo>
                    <a:pt x="59478" y="393122"/>
                    <a:pt x="58379" y="393188"/>
                    <a:pt x="64293" y="383330"/>
                  </a:cubicBezTo>
                  <a:cubicBezTo>
                    <a:pt x="67238" y="378422"/>
                    <a:pt x="72007" y="374472"/>
                    <a:pt x="73818" y="369042"/>
                  </a:cubicBezTo>
                  <a:cubicBezTo>
                    <a:pt x="77105" y="359183"/>
                    <a:pt x="74111" y="363290"/>
                    <a:pt x="83343" y="357136"/>
                  </a:cubicBezTo>
                  <a:cubicBezTo>
                    <a:pt x="84931" y="354755"/>
                    <a:pt x="86826" y="352552"/>
                    <a:pt x="88106" y="349992"/>
                  </a:cubicBezTo>
                  <a:cubicBezTo>
                    <a:pt x="90484" y="345236"/>
                    <a:pt x="90129" y="339119"/>
                    <a:pt x="95250" y="335705"/>
                  </a:cubicBezTo>
                  <a:cubicBezTo>
                    <a:pt x="97973" y="333890"/>
                    <a:pt x="101600" y="334117"/>
                    <a:pt x="104775" y="333323"/>
                  </a:cubicBezTo>
                  <a:cubicBezTo>
                    <a:pt x="109537" y="330148"/>
                    <a:pt x="113942" y="326357"/>
                    <a:pt x="119062" y="323798"/>
                  </a:cubicBezTo>
                  <a:cubicBezTo>
                    <a:pt x="131147" y="317756"/>
                    <a:pt x="125634" y="321005"/>
                    <a:pt x="135731" y="314273"/>
                  </a:cubicBezTo>
                  <a:cubicBezTo>
                    <a:pt x="137318" y="311098"/>
                    <a:pt x="137983" y="307258"/>
                    <a:pt x="140493" y="304748"/>
                  </a:cubicBezTo>
                  <a:cubicBezTo>
                    <a:pt x="142268" y="302973"/>
                    <a:pt x="145862" y="304142"/>
                    <a:pt x="147637" y="302367"/>
                  </a:cubicBezTo>
                  <a:cubicBezTo>
                    <a:pt x="149412" y="300592"/>
                    <a:pt x="148626" y="297312"/>
                    <a:pt x="150018" y="295223"/>
                  </a:cubicBezTo>
                  <a:cubicBezTo>
                    <a:pt x="151886" y="292421"/>
                    <a:pt x="154781" y="290461"/>
                    <a:pt x="157162" y="288080"/>
                  </a:cubicBezTo>
                  <a:lnTo>
                    <a:pt x="161925" y="273792"/>
                  </a:lnTo>
                  <a:cubicBezTo>
                    <a:pt x="162719" y="271411"/>
                    <a:pt x="162914" y="268737"/>
                    <a:pt x="164306" y="266648"/>
                  </a:cubicBezTo>
                  <a:lnTo>
                    <a:pt x="169068" y="259505"/>
                  </a:lnTo>
                  <a:cubicBezTo>
                    <a:pt x="169862" y="256330"/>
                    <a:pt x="170510" y="253115"/>
                    <a:pt x="171450" y="249980"/>
                  </a:cubicBezTo>
                  <a:cubicBezTo>
                    <a:pt x="173614" y="242767"/>
                    <a:pt x="176211" y="235692"/>
                    <a:pt x="178593" y="228548"/>
                  </a:cubicBezTo>
                  <a:lnTo>
                    <a:pt x="180975" y="221405"/>
                  </a:lnTo>
                  <a:cubicBezTo>
                    <a:pt x="181769" y="219024"/>
                    <a:pt x="182234" y="216506"/>
                    <a:pt x="183356" y="214261"/>
                  </a:cubicBezTo>
                  <a:cubicBezTo>
                    <a:pt x="184943" y="211086"/>
                    <a:pt x="186357" y="207818"/>
                    <a:pt x="188118" y="204736"/>
                  </a:cubicBezTo>
                  <a:cubicBezTo>
                    <a:pt x="189538" y="202251"/>
                    <a:pt x="191601" y="200152"/>
                    <a:pt x="192881" y="197592"/>
                  </a:cubicBezTo>
                  <a:cubicBezTo>
                    <a:pt x="194793" y="193769"/>
                    <a:pt x="195731" y="189509"/>
                    <a:pt x="197643" y="185686"/>
                  </a:cubicBezTo>
                  <a:cubicBezTo>
                    <a:pt x="200958" y="179056"/>
                    <a:pt x="204284" y="176664"/>
                    <a:pt x="209550" y="171398"/>
                  </a:cubicBezTo>
                  <a:cubicBezTo>
                    <a:pt x="210344" y="166636"/>
                    <a:pt x="210074" y="161568"/>
                    <a:pt x="211931" y="157111"/>
                  </a:cubicBezTo>
                  <a:cubicBezTo>
                    <a:pt x="214132" y="151827"/>
                    <a:pt x="221456" y="142823"/>
                    <a:pt x="221456" y="142823"/>
                  </a:cubicBezTo>
                  <a:cubicBezTo>
                    <a:pt x="226050" y="119853"/>
                    <a:pt x="220424" y="140124"/>
                    <a:pt x="228600" y="123773"/>
                  </a:cubicBezTo>
                  <a:cubicBezTo>
                    <a:pt x="229722" y="121528"/>
                    <a:pt x="229589" y="118718"/>
                    <a:pt x="230981" y="116630"/>
                  </a:cubicBezTo>
                  <a:cubicBezTo>
                    <a:pt x="234647" y="111131"/>
                    <a:pt x="239998" y="108237"/>
                    <a:pt x="245268" y="104723"/>
                  </a:cubicBezTo>
                  <a:cubicBezTo>
                    <a:pt x="270467" y="111025"/>
                    <a:pt x="240791" y="102469"/>
                    <a:pt x="261937" y="111867"/>
                  </a:cubicBezTo>
                  <a:cubicBezTo>
                    <a:pt x="266525" y="113906"/>
                    <a:pt x="272048" y="113845"/>
                    <a:pt x="276225" y="116630"/>
                  </a:cubicBezTo>
                  <a:lnTo>
                    <a:pt x="290512" y="126155"/>
                  </a:lnTo>
                  <a:cubicBezTo>
                    <a:pt x="291306" y="129330"/>
                    <a:pt x="291604" y="132672"/>
                    <a:pt x="292893" y="135680"/>
                  </a:cubicBezTo>
                  <a:cubicBezTo>
                    <a:pt x="294020" y="138310"/>
                    <a:pt x="296236" y="140338"/>
                    <a:pt x="297656" y="142823"/>
                  </a:cubicBezTo>
                  <a:cubicBezTo>
                    <a:pt x="299417" y="145905"/>
                    <a:pt x="300831" y="149173"/>
                    <a:pt x="302418" y="152348"/>
                  </a:cubicBezTo>
                  <a:cubicBezTo>
                    <a:pt x="303212" y="157904"/>
                    <a:pt x="303699" y="163513"/>
                    <a:pt x="304800" y="169017"/>
                  </a:cubicBezTo>
                  <a:cubicBezTo>
                    <a:pt x="305292" y="171478"/>
                    <a:pt x="307536" y="173676"/>
                    <a:pt x="307181" y="176161"/>
                  </a:cubicBezTo>
                  <a:cubicBezTo>
                    <a:pt x="306679" y="179675"/>
                    <a:pt x="304006" y="182511"/>
                    <a:pt x="302418" y="185686"/>
                  </a:cubicBezTo>
                  <a:cubicBezTo>
                    <a:pt x="303212" y="188067"/>
                    <a:pt x="304308" y="190369"/>
                    <a:pt x="304800" y="192830"/>
                  </a:cubicBezTo>
                  <a:cubicBezTo>
                    <a:pt x="306262" y="200140"/>
                    <a:pt x="305976" y="209470"/>
                    <a:pt x="309562" y="216642"/>
                  </a:cubicBezTo>
                  <a:cubicBezTo>
                    <a:pt x="310842" y="219202"/>
                    <a:pt x="312737" y="221405"/>
                    <a:pt x="314325" y="223786"/>
                  </a:cubicBezTo>
                  <a:lnTo>
                    <a:pt x="321468" y="245217"/>
                  </a:lnTo>
                  <a:lnTo>
                    <a:pt x="326231" y="259505"/>
                  </a:lnTo>
                  <a:cubicBezTo>
                    <a:pt x="329936" y="278031"/>
                    <a:pt x="325828" y="265347"/>
                    <a:pt x="333375" y="278555"/>
                  </a:cubicBezTo>
                  <a:cubicBezTo>
                    <a:pt x="335136" y="281637"/>
                    <a:pt x="335865" y="285353"/>
                    <a:pt x="338137" y="288080"/>
                  </a:cubicBezTo>
                  <a:cubicBezTo>
                    <a:pt x="339969" y="290279"/>
                    <a:pt x="342900" y="291255"/>
                    <a:pt x="345281" y="292842"/>
                  </a:cubicBezTo>
                  <a:cubicBezTo>
                    <a:pt x="347218" y="298654"/>
                    <a:pt x="347808" y="302513"/>
                    <a:pt x="352425" y="307130"/>
                  </a:cubicBezTo>
                  <a:cubicBezTo>
                    <a:pt x="354448" y="309153"/>
                    <a:pt x="357187" y="310305"/>
                    <a:pt x="359568" y="311892"/>
                  </a:cubicBezTo>
                  <a:cubicBezTo>
                    <a:pt x="365124" y="311098"/>
                    <a:pt x="370861" y="311124"/>
                    <a:pt x="376237" y="309511"/>
                  </a:cubicBezTo>
                  <a:cubicBezTo>
                    <a:pt x="378978" y="308689"/>
                    <a:pt x="380536" y="305064"/>
                    <a:pt x="383381" y="304748"/>
                  </a:cubicBezTo>
                  <a:cubicBezTo>
                    <a:pt x="388180" y="304215"/>
                    <a:pt x="392906" y="306336"/>
                    <a:pt x="397668" y="307130"/>
                  </a:cubicBezTo>
                  <a:cubicBezTo>
                    <a:pt x="399256" y="309511"/>
                    <a:pt x="400407" y="312249"/>
                    <a:pt x="402431" y="314273"/>
                  </a:cubicBezTo>
                  <a:cubicBezTo>
                    <a:pt x="404455" y="316297"/>
                    <a:pt x="407787" y="316801"/>
                    <a:pt x="409575" y="319036"/>
                  </a:cubicBezTo>
                  <a:cubicBezTo>
                    <a:pt x="411143" y="320996"/>
                    <a:pt x="410967" y="323873"/>
                    <a:pt x="411956" y="326180"/>
                  </a:cubicBezTo>
                  <a:cubicBezTo>
                    <a:pt x="414936" y="333134"/>
                    <a:pt x="417327" y="338491"/>
                    <a:pt x="423862" y="342848"/>
                  </a:cubicBezTo>
                  <a:cubicBezTo>
                    <a:pt x="425951" y="344240"/>
                    <a:pt x="428625" y="344436"/>
                    <a:pt x="431006" y="345230"/>
                  </a:cubicBezTo>
                  <a:cubicBezTo>
                    <a:pt x="431800" y="348405"/>
                    <a:pt x="431572" y="352032"/>
                    <a:pt x="433387" y="354755"/>
                  </a:cubicBezTo>
                  <a:cubicBezTo>
                    <a:pt x="436025" y="358711"/>
                    <a:pt x="443600" y="360540"/>
                    <a:pt x="447675" y="361898"/>
                  </a:cubicBezTo>
                  <a:cubicBezTo>
                    <a:pt x="450056" y="364279"/>
                    <a:pt x="452950" y="366240"/>
                    <a:pt x="454818" y="369042"/>
                  </a:cubicBezTo>
                  <a:cubicBezTo>
                    <a:pt x="456210" y="371131"/>
                    <a:pt x="455632" y="374226"/>
                    <a:pt x="457200" y="376186"/>
                  </a:cubicBezTo>
                  <a:cubicBezTo>
                    <a:pt x="458988" y="378421"/>
                    <a:pt x="461858" y="379528"/>
                    <a:pt x="464343" y="380948"/>
                  </a:cubicBezTo>
                  <a:cubicBezTo>
                    <a:pt x="467425" y="382709"/>
                    <a:pt x="470786" y="383950"/>
                    <a:pt x="473868" y="385711"/>
                  </a:cubicBezTo>
                  <a:cubicBezTo>
                    <a:pt x="476353" y="387131"/>
                    <a:pt x="478382" y="389346"/>
                    <a:pt x="481012" y="390473"/>
                  </a:cubicBezTo>
                  <a:cubicBezTo>
                    <a:pt x="484020" y="391762"/>
                    <a:pt x="487362" y="392061"/>
                    <a:pt x="490537" y="392855"/>
                  </a:cubicBezTo>
                  <a:cubicBezTo>
                    <a:pt x="499268" y="392061"/>
                    <a:pt x="508134" y="392192"/>
                    <a:pt x="516731" y="390473"/>
                  </a:cubicBezTo>
                  <a:cubicBezTo>
                    <a:pt x="520212" y="389777"/>
                    <a:pt x="523529" y="387983"/>
                    <a:pt x="526256" y="385711"/>
                  </a:cubicBezTo>
                  <a:cubicBezTo>
                    <a:pt x="529418" y="383076"/>
                    <a:pt x="534165" y="371870"/>
                    <a:pt x="535781" y="369042"/>
                  </a:cubicBezTo>
                  <a:cubicBezTo>
                    <a:pt x="537201" y="366557"/>
                    <a:pt x="538956" y="364279"/>
                    <a:pt x="540543" y="361898"/>
                  </a:cubicBezTo>
                  <a:cubicBezTo>
                    <a:pt x="541337" y="358723"/>
                    <a:pt x="542026" y="355520"/>
                    <a:pt x="542925" y="352373"/>
                  </a:cubicBezTo>
                  <a:cubicBezTo>
                    <a:pt x="543615" y="349960"/>
                    <a:pt x="544697" y="347665"/>
                    <a:pt x="545306" y="345230"/>
                  </a:cubicBezTo>
                  <a:cubicBezTo>
                    <a:pt x="546288" y="341303"/>
                    <a:pt x="546705" y="337250"/>
                    <a:pt x="547687" y="333323"/>
                  </a:cubicBezTo>
                  <a:cubicBezTo>
                    <a:pt x="548296" y="330888"/>
                    <a:pt x="548401" y="328056"/>
                    <a:pt x="550068" y="326180"/>
                  </a:cubicBezTo>
                  <a:cubicBezTo>
                    <a:pt x="554930" y="320710"/>
                    <a:pt x="561181" y="316655"/>
                    <a:pt x="566737" y="311892"/>
                  </a:cubicBezTo>
                  <a:cubicBezTo>
                    <a:pt x="568325" y="308717"/>
                    <a:pt x="569739" y="305449"/>
                    <a:pt x="571500" y="302367"/>
                  </a:cubicBezTo>
                  <a:cubicBezTo>
                    <a:pt x="572920" y="299882"/>
                    <a:pt x="574982" y="297783"/>
                    <a:pt x="576262" y="295223"/>
                  </a:cubicBezTo>
                  <a:cubicBezTo>
                    <a:pt x="577384" y="292978"/>
                    <a:pt x="577251" y="290168"/>
                    <a:pt x="578643" y="288080"/>
                  </a:cubicBezTo>
                  <a:cubicBezTo>
                    <a:pt x="580511" y="285278"/>
                    <a:pt x="583829" y="283676"/>
                    <a:pt x="585787" y="280936"/>
                  </a:cubicBezTo>
                  <a:cubicBezTo>
                    <a:pt x="587850" y="278047"/>
                    <a:pt x="588962" y="274586"/>
                    <a:pt x="590550" y="271411"/>
                  </a:cubicBezTo>
                  <a:cubicBezTo>
                    <a:pt x="586600" y="243768"/>
                    <a:pt x="586935" y="263863"/>
                    <a:pt x="590550" y="247598"/>
                  </a:cubicBezTo>
                  <a:cubicBezTo>
                    <a:pt x="591597" y="242885"/>
                    <a:pt x="590970" y="237723"/>
                    <a:pt x="592931" y="233311"/>
                  </a:cubicBezTo>
                  <a:cubicBezTo>
                    <a:pt x="594299" y="230234"/>
                    <a:pt x="597919" y="228754"/>
                    <a:pt x="600075" y="226167"/>
                  </a:cubicBezTo>
                  <a:cubicBezTo>
                    <a:pt x="601907" y="223968"/>
                    <a:pt x="602602" y="220811"/>
                    <a:pt x="604837" y="219023"/>
                  </a:cubicBezTo>
                  <a:cubicBezTo>
                    <a:pt x="606797" y="217455"/>
                    <a:pt x="609567" y="217332"/>
                    <a:pt x="611981" y="216642"/>
                  </a:cubicBezTo>
                  <a:cubicBezTo>
                    <a:pt x="624218" y="213146"/>
                    <a:pt x="625095" y="213812"/>
                    <a:pt x="640556" y="211880"/>
                  </a:cubicBezTo>
                  <a:cubicBezTo>
                    <a:pt x="657558" y="206212"/>
                    <a:pt x="652058" y="202940"/>
                    <a:pt x="659606" y="214261"/>
                  </a:cubicBezTo>
                  <a:cubicBezTo>
                    <a:pt x="664801" y="229848"/>
                    <a:pt x="657585" y="214549"/>
                    <a:pt x="669131" y="223786"/>
                  </a:cubicBezTo>
                  <a:cubicBezTo>
                    <a:pt x="674814" y="228333"/>
                    <a:pt x="673401" y="232325"/>
                    <a:pt x="676275" y="238073"/>
                  </a:cubicBezTo>
                  <a:cubicBezTo>
                    <a:pt x="677629" y="240780"/>
                    <a:pt x="687099" y="253660"/>
                    <a:pt x="688181" y="254742"/>
                  </a:cubicBezTo>
                  <a:cubicBezTo>
                    <a:pt x="690205" y="256766"/>
                    <a:pt x="692944" y="257917"/>
                    <a:pt x="695325" y="259505"/>
                  </a:cubicBezTo>
                  <a:cubicBezTo>
                    <a:pt x="704055" y="272600"/>
                    <a:pt x="695325" y="261489"/>
                    <a:pt x="707231" y="271411"/>
                  </a:cubicBezTo>
                  <a:cubicBezTo>
                    <a:pt x="721710" y="283477"/>
                    <a:pt x="706277" y="274506"/>
                    <a:pt x="723900" y="283317"/>
                  </a:cubicBezTo>
                  <a:cubicBezTo>
                    <a:pt x="737547" y="303790"/>
                    <a:pt x="719375" y="279697"/>
                    <a:pt x="735806" y="292842"/>
                  </a:cubicBezTo>
                  <a:cubicBezTo>
                    <a:pt x="743329" y="298860"/>
                    <a:pt x="738306" y="302487"/>
                    <a:pt x="745331" y="309511"/>
                  </a:cubicBezTo>
                  <a:cubicBezTo>
                    <a:pt x="747841" y="312021"/>
                    <a:pt x="751681" y="312686"/>
                    <a:pt x="754856" y="314273"/>
                  </a:cubicBezTo>
                  <a:cubicBezTo>
                    <a:pt x="756443" y="316654"/>
                    <a:pt x="757594" y="319393"/>
                    <a:pt x="759618" y="321417"/>
                  </a:cubicBezTo>
                  <a:cubicBezTo>
                    <a:pt x="764235" y="326034"/>
                    <a:pt x="768095" y="326624"/>
                    <a:pt x="773906" y="328561"/>
                  </a:cubicBezTo>
                  <a:cubicBezTo>
                    <a:pt x="776287" y="326180"/>
                    <a:pt x="778248" y="323285"/>
                    <a:pt x="781050" y="321417"/>
                  </a:cubicBezTo>
                  <a:cubicBezTo>
                    <a:pt x="793888" y="312858"/>
                    <a:pt x="783064" y="327671"/>
                    <a:pt x="795337" y="311892"/>
                  </a:cubicBezTo>
                  <a:cubicBezTo>
                    <a:pt x="809966" y="293084"/>
                    <a:pt x="797798" y="301137"/>
                    <a:pt x="814387" y="292842"/>
                  </a:cubicBezTo>
                  <a:cubicBezTo>
                    <a:pt x="820345" y="269006"/>
                    <a:pt x="811386" y="293461"/>
                    <a:pt x="823912" y="280936"/>
                  </a:cubicBezTo>
                  <a:cubicBezTo>
                    <a:pt x="826422" y="278426"/>
                    <a:pt x="826914" y="274493"/>
                    <a:pt x="828675" y="271411"/>
                  </a:cubicBezTo>
                  <a:cubicBezTo>
                    <a:pt x="833560" y="262862"/>
                    <a:pt x="832520" y="264878"/>
                    <a:pt x="840581" y="259505"/>
                  </a:cubicBezTo>
                  <a:cubicBezTo>
                    <a:pt x="843756" y="254742"/>
                    <a:pt x="845343" y="248392"/>
                    <a:pt x="850106" y="245217"/>
                  </a:cubicBezTo>
                  <a:lnTo>
                    <a:pt x="864393" y="235692"/>
                  </a:lnTo>
                  <a:cubicBezTo>
                    <a:pt x="866774" y="234105"/>
                    <a:pt x="868977" y="232210"/>
                    <a:pt x="871537" y="230930"/>
                  </a:cubicBezTo>
                  <a:lnTo>
                    <a:pt x="881062" y="226167"/>
                  </a:lnTo>
                  <a:cubicBezTo>
                    <a:pt x="882650" y="223786"/>
                    <a:pt x="883626" y="220855"/>
                    <a:pt x="885825" y="219023"/>
                  </a:cubicBezTo>
                  <a:cubicBezTo>
                    <a:pt x="892615" y="213365"/>
                    <a:pt x="899115" y="213916"/>
                    <a:pt x="907256" y="211880"/>
                  </a:cubicBezTo>
                  <a:cubicBezTo>
                    <a:pt x="909691" y="211271"/>
                    <a:pt x="912019" y="210292"/>
                    <a:pt x="914400" y="209498"/>
                  </a:cubicBezTo>
                  <a:cubicBezTo>
                    <a:pt x="916781" y="207117"/>
                    <a:pt x="919908" y="205299"/>
                    <a:pt x="921543" y="202355"/>
                  </a:cubicBezTo>
                  <a:cubicBezTo>
                    <a:pt x="923981" y="197966"/>
                    <a:pt x="926306" y="188067"/>
                    <a:pt x="926306" y="188067"/>
                  </a:cubicBezTo>
                  <a:cubicBezTo>
                    <a:pt x="927100" y="182511"/>
                    <a:pt x="928687" y="177011"/>
                    <a:pt x="928687" y="171398"/>
                  </a:cubicBezTo>
                  <a:cubicBezTo>
                    <a:pt x="928687" y="147136"/>
                    <a:pt x="918081" y="163006"/>
                    <a:pt x="928687" y="128536"/>
                  </a:cubicBezTo>
                  <a:cubicBezTo>
                    <a:pt x="929425" y="126137"/>
                    <a:pt x="933450" y="126949"/>
                    <a:pt x="935831" y="126155"/>
                  </a:cubicBezTo>
                  <a:lnTo>
                    <a:pt x="945356" y="111867"/>
                  </a:lnTo>
                  <a:cubicBezTo>
                    <a:pt x="946943" y="109486"/>
                    <a:pt x="949213" y="107438"/>
                    <a:pt x="950118" y="104723"/>
                  </a:cubicBezTo>
                  <a:cubicBezTo>
                    <a:pt x="950912" y="102342"/>
                    <a:pt x="950725" y="99355"/>
                    <a:pt x="952500" y="97580"/>
                  </a:cubicBezTo>
                  <a:cubicBezTo>
                    <a:pt x="955010" y="95070"/>
                    <a:pt x="958850" y="94405"/>
                    <a:pt x="962025" y="92817"/>
                  </a:cubicBezTo>
                  <a:cubicBezTo>
                    <a:pt x="966216" y="80242"/>
                    <a:pt x="963013" y="87763"/>
                    <a:pt x="973931" y="71386"/>
                  </a:cubicBezTo>
                  <a:cubicBezTo>
                    <a:pt x="975518" y="69005"/>
                    <a:pt x="976669" y="66266"/>
                    <a:pt x="978693" y="64242"/>
                  </a:cubicBezTo>
                  <a:cubicBezTo>
                    <a:pt x="981074" y="61861"/>
                    <a:pt x="983769" y="59756"/>
                    <a:pt x="985837" y="57098"/>
                  </a:cubicBezTo>
                  <a:cubicBezTo>
                    <a:pt x="999211" y="39904"/>
                    <a:pt x="988855" y="44980"/>
                    <a:pt x="1002506" y="40430"/>
                  </a:cubicBezTo>
                  <a:cubicBezTo>
                    <a:pt x="1003300" y="38049"/>
                    <a:pt x="1002927" y="34854"/>
                    <a:pt x="1004887" y="33286"/>
                  </a:cubicBezTo>
                  <a:cubicBezTo>
                    <a:pt x="1007443" y="31242"/>
                    <a:pt x="1011265" y="31804"/>
                    <a:pt x="1014412" y="30905"/>
                  </a:cubicBezTo>
                  <a:cubicBezTo>
                    <a:pt x="1016826" y="30215"/>
                    <a:pt x="1019175" y="29317"/>
                    <a:pt x="1021556" y="28523"/>
                  </a:cubicBezTo>
                  <a:cubicBezTo>
                    <a:pt x="1024731" y="26142"/>
                    <a:pt x="1028275" y="24186"/>
                    <a:pt x="1031081" y="21380"/>
                  </a:cubicBezTo>
                  <a:cubicBezTo>
                    <a:pt x="1033105" y="19356"/>
                    <a:pt x="1033645" y="16068"/>
                    <a:pt x="1035843" y="14236"/>
                  </a:cubicBezTo>
                  <a:cubicBezTo>
                    <a:pt x="1038570" y="11963"/>
                    <a:pt x="1042193" y="11061"/>
                    <a:pt x="1045368" y="9473"/>
                  </a:cubicBezTo>
                  <a:cubicBezTo>
                    <a:pt x="1046162" y="7092"/>
                    <a:pt x="1046818" y="0"/>
                    <a:pt x="1047750" y="2330"/>
                  </a:cubicBezTo>
                  <a:cubicBezTo>
                    <a:pt x="1050127" y="8272"/>
                    <a:pt x="1049226" y="15045"/>
                    <a:pt x="1050131" y="21380"/>
                  </a:cubicBezTo>
                  <a:cubicBezTo>
                    <a:pt x="1050814" y="26159"/>
                    <a:pt x="1050985" y="31087"/>
                    <a:pt x="1052512" y="35667"/>
                  </a:cubicBezTo>
                  <a:cubicBezTo>
                    <a:pt x="1053417" y="38382"/>
                    <a:pt x="1055687" y="40430"/>
                    <a:pt x="1057275" y="42811"/>
                  </a:cubicBezTo>
                  <a:cubicBezTo>
                    <a:pt x="1058069" y="45986"/>
                    <a:pt x="1058946" y="49141"/>
                    <a:pt x="1059656" y="52336"/>
                  </a:cubicBezTo>
                  <a:cubicBezTo>
                    <a:pt x="1060534" y="56287"/>
                    <a:pt x="1060972" y="60337"/>
                    <a:pt x="1062037" y="64242"/>
                  </a:cubicBezTo>
                  <a:cubicBezTo>
                    <a:pt x="1063358" y="69085"/>
                    <a:pt x="1065212" y="73767"/>
                    <a:pt x="1066800" y="78530"/>
                  </a:cubicBezTo>
                  <a:cubicBezTo>
                    <a:pt x="1067594" y="80911"/>
                    <a:pt x="1067789" y="83585"/>
                    <a:pt x="1069181" y="85673"/>
                  </a:cubicBezTo>
                  <a:lnTo>
                    <a:pt x="1078706" y="99961"/>
                  </a:lnTo>
                  <a:cubicBezTo>
                    <a:pt x="1080293" y="104723"/>
                    <a:pt x="1082250" y="109378"/>
                    <a:pt x="1083468" y="114248"/>
                  </a:cubicBezTo>
                  <a:cubicBezTo>
                    <a:pt x="1084262" y="117423"/>
                    <a:pt x="1084035" y="121050"/>
                    <a:pt x="1085850" y="123773"/>
                  </a:cubicBezTo>
                  <a:cubicBezTo>
                    <a:pt x="1087437" y="126154"/>
                    <a:pt x="1090820" y="126673"/>
                    <a:pt x="1092993" y="128536"/>
                  </a:cubicBezTo>
                  <a:cubicBezTo>
                    <a:pt x="1096402" y="131458"/>
                    <a:pt x="1099343" y="134886"/>
                    <a:pt x="1102518" y="138061"/>
                  </a:cubicBezTo>
                  <a:cubicBezTo>
                    <a:pt x="1103312" y="140442"/>
                    <a:pt x="1104210" y="142791"/>
                    <a:pt x="1104900" y="145205"/>
                  </a:cubicBezTo>
                  <a:cubicBezTo>
                    <a:pt x="1105799" y="148352"/>
                    <a:pt x="1105237" y="152174"/>
                    <a:pt x="1107281" y="154730"/>
                  </a:cubicBezTo>
                  <a:cubicBezTo>
                    <a:pt x="1108849" y="156690"/>
                    <a:pt x="1112044" y="156317"/>
                    <a:pt x="1114425" y="157111"/>
                  </a:cubicBezTo>
                  <a:cubicBezTo>
                    <a:pt x="1119187" y="156317"/>
                    <a:pt x="1123999" y="155777"/>
                    <a:pt x="1128712" y="154730"/>
                  </a:cubicBezTo>
                  <a:cubicBezTo>
                    <a:pt x="1131162" y="154185"/>
                    <a:pt x="1133346" y="152348"/>
                    <a:pt x="1135856" y="152348"/>
                  </a:cubicBezTo>
                  <a:cubicBezTo>
                    <a:pt x="1138366" y="152348"/>
                    <a:pt x="1140619" y="153936"/>
                    <a:pt x="1143000" y="154730"/>
                  </a:cubicBezTo>
                  <a:cubicBezTo>
                    <a:pt x="1144587" y="159492"/>
                    <a:pt x="1146633" y="164126"/>
                    <a:pt x="1147762" y="169017"/>
                  </a:cubicBezTo>
                  <a:cubicBezTo>
                    <a:pt x="1153169" y="192452"/>
                    <a:pt x="1145693" y="179011"/>
                    <a:pt x="1154906" y="192830"/>
                  </a:cubicBezTo>
                  <a:lnTo>
                    <a:pt x="1162050" y="214261"/>
                  </a:lnTo>
                  <a:lnTo>
                    <a:pt x="1164431" y="221405"/>
                  </a:lnTo>
                  <a:cubicBezTo>
                    <a:pt x="1165225" y="226961"/>
                    <a:pt x="1165808" y="232551"/>
                    <a:pt x="1166812" y="238073"/>
                  </a:cubicBezTo>
                  <a:cubicBezTo>
                    <a:pt x="1167397" y="241293"/>
                    <a:pt x="1168551" y="244389"/>
                    <a:pt x="1169193" y="247598"/>
                  </a:cubicBezTo>
                  <a:cubicBezTo>
                    <a:pt x="1170140" y="252333"/>
                    <a:pt x="1170781" y="257123"/>
                    <a:pt x="1171575" y="261886"/>
                  </a:cubicBezTo>
                  <a:cubicBezTo>
                    <a:pt x="1170781" y="266648"/>
                    <a:pt x="1168892" y="271354"/>
                    <a:pt x="1169193" y="276173"/>
                  </a:cubicBezTo>
                  <a:cubicBezTo>
                    <a:pt x="1170001" y="289104"/>
                    <a:pt x="1172776" y="296444"/>
                    <a:pt x="1176337" y="307130"/>
                  </a:cubicBezTo>
                  <a:cubicBezTo>
                    <a:pt x="1175543" y="330149"/>
                    <a:pt x="1173956" y="353154"/>
                    <a:pt x="1173956" y="376186"/>
                  </a:cubicBezTo>
                  <a:cubicBezTo>
                    <a:pt x="1173956" y="385744"/>
                    <a:pt x="1175955" y="395211"/>
                    <a:pt x="1176337" y="404761"/>
                  </a:cubicBezTo>
                  <a:cubicBezTo>
                    <a:pt x="1176749" y="415071"/>
                    <a:pt x="1176337" y="425398"/>
                    <a:pt x="1176337" y="435717"/>
                  </a:cubicBezTo>
                </a:path>
              </a:pathLst>
            </a:custGeom>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1" name="TextBox 40"/>
            <p:cNvSpPr txBox="1"/>
            <p:nvPr/>
          </p:nvSpPr>
          <p:spPr>
            <a:xfrm>
              <a:off x="2971800" y="3429000"/>
              <a:ext cx="1128450" cy="307777"/>
            </a:xfrm>
            <a:prstGeom prst="rect">
              <a:avLst/>
            </a:prstGeom>
            <a:noFill/>
          </p:spPr>
          <p:txBody>
            <a:bodyPr wrap="none" rtlCol="0">
              <a:spAutoFit/>
            </a:bodyPr>
            <a:lstStyle/>
            <a:p>
              <a:r>
                <a:rPr lang="en-US" sz="1400" dirty="0" smtClean="0">
                  <a:solidFill>
                    <a:schemeClr val="accent2"/>
                  </a:solidFill>
                </a:rPr>
                <a:t>Transmission</a:t>
              </a:r>
              <a:endParaRPr lang="en-US" sz="1400" dirty="0">
                <a:solidFill>
                  <a:schemeClr val="accent2"/>
                </a:solidFill>
              </a:endParaRPr>
            </a:p>
          </p:txBody>
        </p:sp>
        <p:sp>
          <p:nvSpPr>
            <p:cNvPr id="42" name="TextBox 41"/>
            <p:cNvSpPr txBox="1"/>
            <p:nvPr/>
          </p:nvSpPr>
          <p:spPr>
            <a:xfrm>
              <a:off x="5562600" y="3426023"/>
              <a:ext cx="1128450" cy="307777"/>
            </a:xfrm>
            <a:prstGeom prst="rect">
              <a:avLst/>
            </a:prstGeom>
            <a:noFill/>
          </p:spPr>
          <p:txBody>
            <a:bodyPr wrap="none" rtlCol="0">
              <a:spAutoFit/>
            </a:bodyPr>
            <a:lstStyle/>
            <a:p>
              <a:r>
                <a:rPr lang="en-US" sz="1400" dirty="0" smtClean="0">
                  <a:solidFill>
                    <a:schemeClr val="accent2"/>
                  </a:solidFill>
                </a:rPr>
                <a:t>Transmission</a:t>
              </a:r>
              <a:endParaRPr lang="en-US" sz="1400" dirty="0">
                <a:solidFill>
                  <a:schemeClr val="accent2"/>
                </a:solidFill>
              </a:endParaRPr>
            </a:p>
          </p:txBody>
        </p:sp>
        <p:sp>
          <p:nvSpPr>
            <p:cNvPr id="44" name="Freeform 43"/>
            <p:cNvSpPr/>
            <p:nvPr/>
          </p:nvSpPr>
          <p:spPr>
            <a:xfrm>
              <a:off x="3200400" y="5029200"/>
              <a:ext cx="859631" cy="247596"/>
            </a:xfrm>
            <a:custGeom>
              <a:avLst/>
              <a:gdLst>
                <a:gd name="connsiteX0" fmla="*/ 0 w 1226344"/>
                <a:gd name="connsiteY0" fmla="*/ 268288 h 361950"/>
                <a:gd name="connsiteX1" fmla="*/ 57150 w 1226344"/>
                <a:gd name="connsiteY1" fmla="*/ 268288 h 361950"/>
                <a:gd name="connsiteX2" fmla="*/ 69056 w 1226344"/>
                <a:gd name="connsiteY2" fmla="*/ 103982 h 361950"/>
                <a:gd name="connsiteX3" fmla="*/ 126206 w 1226344"/>
                <a:gd name="connsiteY3" fmla="*/ 96838 h 361950"/>
                <a:gd name="connsiteX4" fmla="*/ 138112 w 1226344"/>
                <a:gd name="connsiteY4" fmla="*/ 265907 h 361950"/>
                <a:gd name="connsiteX5" fmla="*/ 252412 w 1226344"/>
                <a:gd name="connsiteY5" fmla="*/ 282575 h 361950"/>
                <a:gd name="connsiteX6" fmla="*/ 271462 w 1226344"/>
                <a:gd name="connsiteY6" fmla="*/ 87313 h 361950"/>
                <a:gd name="connsiteX7" fmla="*/ 316706 w 1226344"/>
                <a:gd name="connsiteY7" fmla="*/ 82550 h 361950"/>
                <a:gd name="connsiteX8" fmla="*/ 328612 w 1226344"/>
                <a:gd name="connsiteY8" fmla="*/ 287338 h 361950"/>
                <a:gd name="connsiteX9" fmla="*/ 383381 w 1226344"/>
                <a:gd name="connsiteY9" fmla="*/ 289719 h 361950"/>
                <a:gd name="connsiteX10" fmla="*/ 397669 w 1226344"/>
                <a:gd name="connsiteY10" fmla="*/ 75407 h 361950"/>
                <a:gd name="connsiteX11" fmla="*/ 442912 w 1226344"/>
                <a:gd name="connsiteY11" fmla="*/ 77788 h 361950"/>
                <a:gd name="connsiteX12" fmla="*/ 431006 w 1226344"/>
                <a:gd name="connsiteY12" fmla="*/ 206375 h 361950"/>
                <a:gd name="connsiteX13" fmla="*/ 511969 w 1226344"/>
                <a:gd name="connsiteY13" fmla="*/ 318294 h 361950"/>
                <a:gd name="connsiteX14" fmla="*/ 521494 w 1226344"/>
                <a:gd name="connsiteY14" fmla="*/ 75407 h 361950"/>
                <a:gd name="connsiteX15" fmla="*/ 654844 w 1226344"/>
                <a:gd name="connsiteY15" fmla="*/ 65882 h 361950"/>
                <a:gd name="connsiteX16" fmla="*/ 678656 w 1226344"/>
                <a:gd name="connsiteY16" fmla="*/ 311150 h 361950"/>
                <a:gd name="connsiteX17" fmla="*/ 735806 w 1226344"/>
                <a:gd name="connsiteY17" fmla="*/ 280194 h 361950"/>
                <a:gd name="connsiteX18" fmla="*/ 735806 w 1226344"/>
                <a:gd name="connsiteY18" fmla="*/ 61119 h 361950"/>
                <a:gd name="connsiteX19" fmla="*/ 797719 w 1226344"/>
                <a:gd name="connsiteY19" fmla="*/ 58738 h 361950"/>
                <a:gd name="connsiteX20" fmla="*/ 802481 w 1226344"/>
                <a:gd name="connsiteY20" fmla="*/ 299244 h 361950"/>
                <a:gd name="connsiteX21" fmla="*/ 900112 w 1226344"/>
                <a:gd name="connsiteY21" fmla="*/ 280194 h 361950"/>
                <a:gd name="connsiteX22" fmla="*/ 900112 w 1226344"/>
                <a:gd name="connsiteY22" fmla="*/ 46832 h 361950"/>
                <a:gd name="connsiteX23" fmla="*/ 957262 w 1226344"/>
                <a:gd name="connsiteY23" fmla="*/ 42069 h 361950"/>
                <a:gd name="connsiteX24" fmla="*/ 962025 w 1226344"/>
                <a:gd name="connsiteY24" fmla="*/ 299244 h 361950"/>
                <a:gd name="connsiteX25" fmla="*/ 1016794 w 1226344"/>
                <a:gd name="connsiteY25" fmla="*/ 320675 h 361950"/>
                <a:gd name="connsiteX26" fmla="*/ 1035844 w 1226344"/>
                <a:gd name="connsiteY26" fmla="*/ 51594 h 361950"/>
                <a:gd name="connsiteX27" fmla="*/ 1140619 w 1226344"/>
                <a:gd name="connsiteY27" fmla="*/ 51594 h 361950"/>
                <a:gd name="connsiteX28" fmla="*/ 1154906 w 1226344"/>
                <a:gd name="connsiteY28" fmla="*/ 308769 h 361950"/>
                <a:gd name="connsiteX29" fmla="*/ 1226344 w 1226344"/>
                <a:gd name="connsiteY29" fmla="*/ 318294 h 361950"/>
                <a:gd name="connsiteX0" fmla="*/ 0 w 1226344"/>
                <a:gd name="connsiteY0" fmla="*/ 268288 h 361950"/>
                <a:gd name="connsiteX1" fmla="*/ 57150 w 1226344"/>
                <a:gd name="connsiteY1" fmla="*/ 268288 h 361950"/>
                <a:gd name="connsiteX2" fmla="*/ 69056 w 1226344"/>
                <a:gd name="connsiteY2" fmla="*/ 103982 h 361950"/>
                <a:gd name="connsiteX3" fmla="*/ 126206 w 1226344"/>
                <a:gd name="connsiteY3" fmla="*/ 96838 h 361950"/>
                <a:gd name="connsiteX4" fmla="*/ 138112 w 1226344"/>
                <a:gd name="connsiteY4" fmla="*/ 265907 h 361950"/>
                <a:gd name="connsiteX5" fmla="*/ 252412 w 1226344"/>
                <a:gd name="connsiteY5" fmla="*/ 282575 h 361950"/>
                <a:gd name="connsiteX6" fmla="*/ 271462 w 1226344"/>
                <a:gd name="connsiteY6" fmla="*/ 87313 h 361950"/>
                <a:gd name="connsiteX7" fmla="*/ 316706 w 1226344"/>
                <a:gd name="connsiteY7" fmla="*/ 82550 h 361950"/>
                <a:gd name="connsiteX8" fmla="*/ 328612 w 1226344"/>
                <a:gd name="connsiteY8" fmla="*/ 287338 h 361950"/>
                <a:gd name="connsiteX9" fmla="*/ 383381 w 1226344"/>
                <a:gd name="connsiteY9" fmla="*/ 289719 h 361950"/>
                <a:gd name="connsiteX10" fmla="*/ 397669 w 1226344"/>
                <a:gd name="connsiteY10" fmla="*/ 75407 h 361950"/>
                <a:gd name="connsiteX11" fmla="*/ 442912 w 1226344"/>
                <a:gd name="connsiteY11" fmla="*/ 77788 h 361950"/>
                <a:gd name="connsiteX12" fmla="*/ 478631 w 1226344"/>
                <a:gd name="connsiteY12" fmla="*/ 270669 h 361950"/>
                <a:gd name="connsiteX13" fmla="*/ 511969 w 1226344"/>
                <a:gd name="connsiteY13" fmla="*/ 318294 h 361950"/>
                <a:gd name="connsiteX14" fmla="*/ 521494 w 1226344"/>
                <a:gd name="connsiteY14" fmla="*/ 75407 h 361950"/>
                <a:gd name="connsiteX15" fmla="*/ 654844 w 1226344"/>
                <a:gd name="connsiteY15" fmla="*/ 65882 h 361950"/>
                <a:gd name="connsiteX16" fmla="*/ 678656 w 1226344"/>
                <a:gd name="connsiteY16" fmla="*/ 311150 h 361950"/>
                <a:gd name="connsiteX17" fmla="*/ 735806 w 1226344"/>
                <a:gd name="connsiteY17" fmla="*/ 280194 h 361950"/>
                <a:gd name="connsiteX18" fmla="*/ 735806 w 1226344"/>
                <a:gd name="connsiteY18" fmla="*/ 61119 h 361950"/>
                <a:gd name="connsiteX19" fmla="*/ 797719 w 1226344"/>
                <a:gd name="connsiteY19" fmla="*/ 58738 h 361950"/>
                <a:gd name="connsiteX20" fmla="*/ 802481 w 1226344"/>
                <a:gd name="connsiteY20" fmla="*/ 299244 h 361950"/>
                <a:gd name="connsiteX21" fmla="*/ 900112 w 1226344"/>
                <a:gd name="connsiteY21" fmla="*/ 280194 h 361950"/>
                <a:gd name="connsiteX22" fmla="*/ 900112 w 1226344"/>
                <a:gd name="connsiteY22" fmla="*/ 46832 h 361950"/>
                <a:gd name="connsiteX23" fmla="*/ 957262 w 1226344"/>
                <a:gd name="connsiteY23" fmla="*/ 42069 h 361950"/>
                <a:gd name="connsiteX24" fmla="*/ 962025 w 1226344"/>
                <a:gd name="connsiteY24" fmla="*/ 299244 h 361950"/>
                <a:gd name="connsiteX25" fmla="*/ 1016794 w 1226344"/>
                <a:gd name="connsiteY25" fmla="*/ 320675 h 361950"/>
                <a:gd name="connsiteX26" fmla="*/ 1035844 w 1226344"/>
                <a:gd name="connsiteY26" fmla="*/ 51594 h 361950"/>
                <a:gd name="connsiteX27" fmla="*/ 1140619 w 1226344"/>
                <a:gd name="connsiteY27" fmla="*/ 51594 h 361950"/>
                <a:gd name="connsiteX28" fmla="*/ 1154906 w 1226344"/>
                <a:gd name="connsiteY28" fmla="*/ 308769 h 361950"/>
                <a:gd name="connsiteX29" fmla="*/ 1226344 w 1226344"/>
                <a:gd name="connsiteY29" fmla="*/ 318294 h 361950"/>
                <a:gd name="connsiteX0" fmla="*/ 0 w 1226344"/>
                <a:gd name="connsiteY0" fmla="*/ 268288 h 361950"/>
                <a:gd name="connsiteX1" fmla="*/ 57150 w 1226344"/>
                <a:gd name="connsiteY1" fmla="*/ 268288 h 361950"/>
                <a:gd name="connsiteX2" fmla="*/ 69056 w 1226344"/>
                <a:gd name="connsiteY2" fmla="*/ 103982 h 361950"/>
                <a:gd name="connsiteX3" fmla="*/ 126206 w 1226344"/>
                <a:gd name="connsiteY3" fmla="*/ 96838 h 361950"/>
                <a:gd name="connsiteX4" fmla="*/ 138112 w 1226344"/>
                <a:gd name="connsiteY4" fmla="*/ 265907 h 361950"/>
                <a:gd name="connsiteX5" fmla="*/ 252412 w 1226344"/>
                <a:gd name="connsiteY5" fmla="*/ 282575 h 361950"/>
                <a:gd name="connsiteX6" fmla="*/ 271462 w 1226344"/>
                <a:gd name="connsiteY6" fmla="*/ 87313 h 361950"/>
                <a:gd name="connsiteX7" fmla="*/ 316706 w 1226344"/>
                <a:gd name="connsiteY7" fmla="*/ 82550 h 361950"/>
                <a:gd name="connsiteX8" fmla="*/ 328612 w 1226344"/>
                <a:gd name="connsiteY8" fmla="*/ 287338 h 361950"/>
                <a:gd name="connsiteX9" fmla="*/ 383381 w 1226344"/>
                <a:gd name="connsiteY9" fmla="*/ 289719 h 361950"/>
                <a:gd name="connsiteX10" fmla="*/ 397669 w 1226344"/>
                <a:gd name="connsiteY10" fmla="*/ 75407 h 361950"/>
                <a:gd name="connsiteX11" fmla="*/ 442912 w 1226344"/>
                <a:gd name="connsiteY11" fmla="*/ 77788 h 361950"/>
                <a:gd name="connsiteX12" fmla="*/ 478631 w 1226344"/>
                <a:gd name="connsiteY12" fmla="*/ 270669 h 361950"/>
                <a:gd name="connsiteX13" fmla="*/ 511969 w 1226344"/>
                <a:gd name="connsiteY13" fmla="*/ 318294 h 361950"/>
                <a:gd name="connsiteX14" fmla="*/ 521494 w 1226344"/>
                <a:gd name="connsiteY14" fmla="*/ 75407 h 361950"/>
                <a:gd name="connsiteX15" fmla="*/ 654844 w 1226344"/>
                <a:gd name="connsiteY15" fmla="*/ 65882 h 361950"/>
                <a:gd name="connsiteX16" fmla="*/ 678656 w 1226344"/>
                <a:gd name="connsiteY16" fmla="*/ 311150 h 361950"/>
                <a:gd name="connsiteX17" fmla="*/ 735806 w 1226344"/>
                <a:gd name="connsiteY17" fmla="*/ 280194 h 361950"/>
                <a:gd name="connsiteX18" fmla="*/ 735806 w 1226344"/>
                <a:gd name="connsiteY18" fmla="*/ 61119 h 361950"/>
                <a:gd name="connsiteX19" fmla="*/ 797719 w 1226344"/>
                <a:gd name="connsiteY19" fmla="*/ 58738 h 361950"/>
                <a:gd name="connsiteX20" fmla="*/ 802481 w 1226344"/>
                <a:gd name="connsiteY20" fmla="*/ 299244 h 361950"/>
                <a:gd name="connsiteX21" fmla="*/ 900112 w 1226344"/>
                <a:gd name="connsiteY21" fmla="*/ 280194 h 361950"/>
                <a:gd name="connsiteX22" fmla="*/ 900112 w 1226344"/>
                <a:gd name="connsiteY22" fmla="*/ 46832 h 361950"/>
                <a:gd name="connsiteX23" fmla="*/ 957262 w 1226344"/>
                <a:gd name="connsiteY23" fmla="*/ 42069 h 361950"/>
                <a:gd name="connsiteX24" fmla="*/ 962025 w 1226344"/>
                <a:gd name="connsiteY24" fmla="*/ 299244 h 361950"/>
                <a:gd name="connsiteX25" fmla="*/ 1016794 w 1226344"/>
                <a:gd name="connsiteY25" fmla="*/ 320675 h 361950"/>
                <a:gd name="connsiteX26" fmla="*/ 1035844 w 1226344"/>
                <a:gd name="connsiteY26" fmla="*/ 51594 h 361950"/>
                <a:gd name="connsiteX27" fmla="*/ 1140619 w 1226344"/>
                <a:gd name="connsiteY27" fmla="*/ 51594 h 361950"/>
                <a:gd name="connsiteX28" fmla="*/ 1154906 w 1226344"/>
                <a:gd name="connsiteY28" fmla="*/ 308769 h 361950"/>
                <a:gd name="connsiteX29" fmla="*/ 1226344 w 1226344"/>
                <a:gd name="connsiteY29" fmla="*/ 318294 h 361950"/>
                <a:gd name="connsiteX0" fmla="*/ 0 w 1226344"/>
                <a:gd name="connsiteY0" fmla="*/ 268288 h 361950"/>
                <a:gd name="connsiteX1" fmla="*/ 57150 w 1226344"/>
                <a:gd name="connsiteY1" fmla="*/ 268288 h 361950"/>
                <a:gd name="connsiteX2" fmla="*/ 69056 w 1226344"/>
                <a:gd name="connsiteY2" fmla="*/ 103982 h 361950"/>
                <a:gd name="connsiteX3" fmla="*/ 126206 w 1226344"/>
                <a:gd name="connsiteY3" fmla="*/ 96838 h 361950"/>
                <a:gd name="connsiteX4" fmla="*/ 138112 w 1226344"/>
                <a:gd name="connsiteY4" fmla="*/ 265907 h 361950"/>
                <a:gd name="connsiteX5" fmla="*/ 252412 w 1226344"/>
                <a:gd name="connsiteY5" fmla="*/ 282575 h 361950"/>
                <a:gd name="connsiteX6" fmla="*/ 271462 w 1226344"/>
                <a:gd name="connsiteY6" fmla="*/ 87313 h 361950"/>
                <a:gd name="connsiteX7" fmla="*/ 316706 w 1226344"/>
                <a:gd name="connsiteY7" fmla="*/ 82550 h 361950"/>
                <a:gd name="connsiteX8" fmla="*/ 328612 w 1226344"/>
                <a:gd name="connsiteY8" fmla="*/ 287338 h 361950"/>
                <a:gd name="connsiteX9" fmla="*/ 383381 w 1226344"/>
                <a:gd name="connsiteY9" fmla="*/ 289719 h 361950"/>
                <a:gd name="connsiteX10" fmla="*/ 397669 w 1226344"/>
                <a:gd name="connsiteY10" fmla="*/ 75407 h 361950"/>
                <a:gd name="connsiteX11" fmla="*/ 442912 w 1226344"/>
                <a:gd name="connsiteY11" fmla="*/ 77788 h 361950"/>
                <a:gd name="connsiteX12" fmla="*/ 478631 w 1226344"/>
                <a:gd name="connsiteY12" fmla="*/ 270669 h 361950"/>
                <a:gd name="connsiteX13" fmla="*/ 511969 w 1226344"/>
                <a:gd name="connsiteY13" fmla="*/ 318294 h 361950"/>
                <a:gd name="connsiteX14" fmla="*/ 521494 w 1226344"/>
                <a:gd name="connsiteY14" fmla="*/ 75407 h 361950"/>
                <a:gd name="connsiteX15" fmla="*/ 654844 w 1226344"/>
                <a:gd name="connsiteY15" fmla="*/ 65882 h 361950"/>
                <a:gd name="connsiteX16" fmla="*/ 678656 w 1226344"/>
                <a:gd name="connsiteY16" fmla="*/ 311150 h 361950"/>
                <a:gd name="connsiteX17" fmla="*/ 735806 w 1226344"/>
                <a:gd name="connsiteY17" fmla="*/ 280194 h 361950"/>
                <a:gd name="connsiteX18" fmla="*/ 735806 w 1226344"/>
                <a:gd name="connsiteY18" fmla="*/ 61119 h 361950"/>
                <a:gd name="connsiteX19" fmla="*/ 797719 w 1226344"/>
                <a:gd name="connsiteY19" fmla="*/ 58738 h 361950"/>
                <a:gd name="connsiteX20" fmla="*/ 802481 w 1226344"/>
                <a:gd name="connsiteY20" fmla="*/ 299244 h 361950"/>
                <a:gd name="connsiteX21" fmla="*/ 900112 w 1226344"/>
                <a:gd name="connsiteY21" fmla="*/ 280194 h 361950"/>
                <a:gd name="connsiteX22" fmla="*/ 900112 w 1226344"/>
                <a:gd name="connsiteY22" fmla="*/ 46832 h 361950"/>
                <a:gd name="connsiteX23" fmla="*/ 957262 w 1226344"/>
                <a:gd name="connsiteY23" fmla="*/ 42069 h 361950"/>
                <a:gd name="connsiteX24" fmla="*/ 962025 w 1226344"/>
                <a:gd name="connsiteY24" fmla="*/ 299244 h 361950"/>
                <a:gd name="connsiteX25" fmla="*/ 1016794 w 1226344"/>
                <a:gd name="connsiteY25" fmla="*/ 320675 h 361950"/>
                <a:gd name="connsiteX26" fmla="*/ 1035844 w 1226344"/>
                <a:gd name="connsiteY26" fmla="*/ 51594 h 361950"/>
                <a:gd name="connsiteX27" fmla="*/ 1140619 w 1226344"/>
                <a:gd name="connsiteY27" fmla="*/ 51594 h 361950"/>
                <a:gd name="connsiteX28" fmla="*/ 1154906 w 1226344"/>
                <a:gd name="connsiteY28" fmla="*/ 308769 h 361950"/>
                <a:gd name="connsiteX29" fmla="*/ 1226344 w 1226344"/>
                <a:gd name="connsiteY29" fmla="*/ 318294 h 361950"/>
                <a:gd name="connsiteX0" fmla="*/ 0 w 1226344"/>
                <a:gd name="connsiteY0" fmla="*/ 268288 h 353219"/>
                <a:gd name="connsiteX1" fmla="*/ 57150 w 1226344"/>
                <a:gd name="connsiteY1" fmla="*/ 268288 h 353219"/>
                <a:gd name="connsiteX2" fmla="*/ 69056 w 1226344"/>
                <a:gd name="connsiteY2" fmla="*/ 103982 h 353219"/>
                <a:gd name="connsiteX3" fmla="*/ 126206 w 1226344"/>
                <a:gd name="connsiteY3" fmla="*/ 96838 h 353219"/>
                <a:gd name="connsiteX4" fmla="*/ 138112 w 1226344"/>
                <a:gd name="connsiteY4" fmla="*/ 265907 h 353219"/>
                <a:gd name="connsiteX5" fmla="*/ 252412 w 1226344"/>
                <a:gd name="connsiteY5" fmla="*/ 282575 h 353219"/>
                <a:gd name="connsiteX6" fmla="*/ 271462 w 1226344"/>
                <a:gd name="connsiteY6" fmla="*/ 87313 h 353219"/>
                <a:gd name="connsiteX7" fmla="*/ 316706 w 1226344"/>
                <a:gd name="connsiteY7" fmla="*/ 82550 h 353219"/>
                <a:gd name="connsiteX8" fmla="*/ 328612 w 1226344"/>
                <a:gd name="connsiteY8" fmla="*/ 287338 h 353219"/>
                <a:gd name="connsiteX9" fmla="*/ 383381 w 1226344"/>
                <a:gd name="connsiteY9" fmla="*/ 289719 h 353219"/>
                <a:gd name="connsiteX10" fmla="*/ 397669 w 1226344"/>
                <a:gd name="connsiteY10" fmla="*/ 75407 h 353219"/>
                <a:gd name="connsiteX11" fmla="*/ 442912 w 1226344"/>
                <a:gd name="connsiteY11" fmla="*/ 77788 h 353219"/>
                <a:gd name="connsiteX12" fmla="*/ 478631 w 1226344"/>
                <a:gd name="connsiteY12" fmla="*/ 270669 h 353219"/>
                <a:gd name="connsiteX13" fmla="*/ 511969 w 1226344"/>
                <a:gd name="connsiteY13" fmla="*/ 318294 h 353219"/>
                <a:gd name="connsiteX14" fmla="*/ 521494 w 1226344"/>
                <a:gd name="connsiteY14" fmla="*/ 75407 h 353219"/>
                <a:gd name="connsiteX15" fmla="*/ 654844 w 1226344"/>
                <a:gd name="connsiteY15" fmla="*/ 65882 h 353219"/>
                <a:gd name="connsiteX16" fmla="*/ 678656 w 1226344"/>
                <a:gd name="connsiteY16" fmla="*/ 311150 h 353219"/>
                <a:gd name="connsiteX17" fmla="*/ 735806 w 1226344"/>
                <a:gd name="connsiteY17" fmla="*/ 280194 h 353219"/>
                <a:gd name="connsiteX18" fmla="*/ 735806 w 1226344"/>
                <a:gd name="connsiteY18" fmla="*/ 61119 h 353219"/>
                <a:gd name="connsiteX19" fmla="*/ 797719 w 1226344"/>
                <a:gd name="connsiteY19" fmla="*/ 58738 h 353219"/>
                <a:gd name="connsiteX20" fmla="*/ 802481 w 1226344"/>
                <a:gd name="connsiteY20" fmla="*/ 299244 h 353219"/>
                <a:gd name="connsiteX21" fmla="*/ 900112 w 1226344"/>
                <a:gd name="connsiteY21" fmla="*/ 280194 h 353219"/>
                <a:gd name="connsiteX22" fmla="*/ 900112 w 1226344"/>
                <a:gd name="connsiteY22" fmla="*/ 46832 h 353219"/>
                <a:gd name="connsiteX23" fmla="*/ 957262 w 1226344"/>
                <a:gd name="connsiteY23" fmla="*/ 42069 h 353219"/>
                <a:gd name="connsiteX24" fmla="*/ 962025 w 1226344"/>
                <a:gd name="connsiteY24" fmla="*/ 299244 h 353219"/>
                <a:gd name="connsiteX25" fmla="*/ 1012031 w 1226344"/>
                <a:gd name="connsiteY25" fmla="*/ 270669 h 353219"/>
                <a:gd name="connsiteX26" fmla="*/ 1035844 w 1226344"/>
                <a:gd name="connsiteY26" fmla="*/ 51594 h 353219"/>
                <a:gd name="connsiteX27" fmla="*/ 1140619 w 1226344"/>
                <a:gd name="connsiteY27" fmla="*/ 51594 h 353219"/>
                <a:gd name="connsiteX28" fmla="*/ 1154906 w 1226344"/>
                <a:gd name="connsiteY28" fmla="*/ 308769 h 353219"/>
                <a:gd name="connsiteX29" fmla="*/ 1226344 w 1226344"/>
                <a:gd name="connsiteY29" fmla="*/ 318294 h 353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226344" h="353219">
                  <a:moveTo>
                    <a:pt x="0" y="268288"/>
                  </a:moveTo>
                  <a:cubicBezTo>
                    <a:pt x="22820" y="281980"/>
                    <a:pt x="45641" y="295672"/>
                    <a:pt x="57150" y="268288"/>
                  </a:cubicBezTo>
                  <a:cubicBezTo>
                    <a:pt x="68659" y="240904"/>
                    <a:pt x="57547" y="132557"/>
                    <a:pt x="69056" y="103982"/>
                  </a:cubicBezTo>
                  <a:cubicBezTo>
                    <a:pt x="80565" y="75407"/>
                    <a:pt x="114697" y="69851"/>
                    <a:pt x="126206" y="96838"/>
                  </a:cubicBezTo>
                  <a:cubicBezTo>
                    <a:pt x="137715" y="123826"/>
                    <a:pt x="117078" y="234951"/>
                    <a:pt x="138112" y="265907"/>
                  </a:cubicBezTo>
                  <a:cubicBezTo>
                    <a:pt x="159146" y="296863"/>
                    <a:pt x="230187" y="312341"/>
                    <a:pt x="252412" y="282575"/>
                  </a:cubicBezTo>
                  <a:cubicBezTo>
                    <a:pt x="274637" y="252809"/>
                    <a:pt x="260746" y="120650"/>
                    <a:pt x="271462" y="87313"/>
                  </a:cubicBezTo>
                  <a:cubicBezTo>
                    <a:pt x="282178" y="53976"/>
                    <a:pt x="307181" y="49213"/>
                    <a:pt x="316706" y="82550"/>
                  </a:cubicBezTo>
                  <a:cubicBezTo>
                    <a:pt x="326231" y="115888"/>
                    <a:pt x="317500" y="252810"/>
                    <a:pt x="328612" y="287338"/>
                  </a:cubicBezTo>
                  <a:cubicBezTo>
                    <a:pt x="339724" y="321866"/>
                    <a:pt x="371872" y="325041"/>
                    <a:pt x="383381" y="289719"/>
                  </a:cubicBezTo>
                  <a:cubicBezTo>
                    <a:pt x="394891" y="254397"/>
                    <a:pt x="387747" y="110729"/>
                    <a:pt x="397669" y="75407"/>
                  </a:cubicBezTo>
                  <a:cubicBezTo>
                    <a:pt x="407591" y="40085"/>
                    <a:pt x="429418" y="45244"/>
                    <a:pt x="442912" y="77788"/>
                  </a:cubicBezTo>
                  <a:cubicBezTo>
                    <a:pt x="456406" y="110332"/>
                    <a:pt x="467122" y="230585"/>
                    <a:pt x="478631" y="270669"/>
                  </a:cubicBezTo>
                  <a:cubicBezTo>
                    <a:pt x="490140" y="310753"/>
                    <a:pt x="504825" y="350838"/>
                    <a:pt x="511969" y="318294"/>
                  </a:cubicBezTo>
                  <a:cubicBezTo>
                    <a:pt x="519113" y="285750"/>
                    <a:pt x="497682" y="117476"/>
                    <a:pt x="521494" y="75407"/>
                  </a:cubicBezTo>
                  <a:cubicBezTo>
                    <a:pt x="545306" y="33338"/>
                    <a:pt x="628650" y="26592"/>
                    <a:pt x="654844" y="65882"/>
                  </a:cubicBezTo>
                  <a:cubicBezTo>
                    <a:pt x="681038" y="105172"/>
                    <a:pt x="665162" y="275431"/>
                    <a:pt x="678656" y="311150"/>
                  </a:cubicBezTo>
                  <a:cubicBezTo>
                    <a:pt x="692150" y="346869"/>
                    <a:pt x="726281" y="321866"/>
                    <a:pt x="735806" y="280194"/>
                  </a:cubicBezTo>
                  <a:cubicBezTo>
                    <a:pt x="745331" y="238522"/>
                    <a:pt x="725487" y="98028"/>
                    <a:pt x="735806" y="61119"/>
                  </a:cubicBezTo>
                  <a:cubicBezTo>
                    <a:pt x="746125" y="24210"/>
                    <a:pt x="786607" y="19051"/>
                    <a:pt x="797719" y="58738"/>
                  </a:cubicBezTo>
                  <a:cubicBezTo>
                    <a:pt x="808832" y="98426"/>
                    <a:pt x="785416" y="262335"/>
                    <a:pt x="802481" y="299244"/>
                  </a:cubicBezTo>
                  <a:cubicBezTo>
                    <a:pt x="819546" y="336153"/>
                    <a:pt x="883840" y="322263"/>
                    <a:pt x="900112" y="280194"/>
                  </a:cubicBezTo>
                  <a:cubicBezTo>
                    <a:pt x="916384" y="238125"/>
                    <a:pt x="890587" y="86520"/>
                    <a:pt x="900112" y="46832"/>
                  </a:cubicBezTo>
                  <a:cubicBezTo>
                    <a:pt x="909637" y="7145"/>
                    <a:pt x="946943" y="0"/>
                    <a:pt x="957262" y="42069"/>
                  </a:cubicBezTo>
                  <a:cubicBezTo>
                    <a:pt x="967581" y="84138"/>
                    <a:pt x="952897" y="261144"/>
                    <a:pt x="962025" y="299244"/>
                  </a:cubicBezTo>
                  <a:cubicBezTo>
                    <a:pt x="971153" y="337344"/>
                    <a:pt x="999728" y="311944"/>
                    <a:pt x="1012031" y="270669"/>
                  </a:cubicBezTo>
                  <a:cubicBezTo>
                    <a:pt x="1024334" y="229394"/>
                    <a:pt x="1014413" y="88106"/>
                    <a:pt x="1035844" y="51594"/>
                  </a:cubicBezTo>
                  <a:cubicBezTo>
                    <a:pt x="1057275" y="15082"/>
                    <a:pt x="1120775" y="8732"/>
                    <a:pt x="1140619" y="51594"/>
                  </a:cubicBezTo>
                  <a:cubicBezTo>
                    <a:pt x="1160463" y="94457"/>
                    <a:pt x="1140619" y="264319"/>
                    <a:pt x="1154906" y="308769"/>
                  </a:cubicBezTo>
                  <a:cubicBezTo>
                    <a:pt x="1169193" y="353219"/>
                    <a:pt x="1214835" y="310753"/>
                    <a:pt x="1226344" y="318294"/>
                  </a:cubicBezTo>
                </a:path>
              </a:pathLst>
            </a:custGeom>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5845969" y="4953000"/>
              <a:ext cx="859631" cy="247596"/>
            </a:xfrm>
            <a:custGeom>
              <a:avLst/>
              <a:gdLst>
                <a:gd name="connsiteX0" fmla="*/ 0 w 1226344"/>
                <a:gd name="connsiteY0" fmla="*/ 268288 h 361950"/>
                <a:gd name="connsiteX1" fmla="*/ 57150 w 1226344"/>
                <a:gd name="connsiteY1" fmla="*/ 268288 h 361950"/>
                <a:gd name="connsiteX2" fmla="*/ 69056 w 1226344"/>
                <a:gd name="connsiteY2" fmla="*/ 103982 h 361950"/>
                <a:gd name="connsiteX3" fmla="*/ 126206 w 1226344"/>
                <a:gd name="connsiteY3" fmla="*/ 96838 h 361950"/>
                <a:gd name="connsiteX4" fmla="*/ 138112 w 1226344"/>
                <a:gd name="connsiteY4" fmla="*/ 265907 h 361950"/>
                <a:gd name="connsiteX5" fmla="*/ 252412 w 1226344"/>
                <a:gd name="connsiteY5" fmla="*/ 282575 h 361950"/>
                <a:gd name="connsiteX6" fmla="*/ 271462 w 1226344"/>
                <a:gd name="connsiteY6" fmla="*/ 87313 h 361950"/>
                <a:gd name="connsiteX7" fmla="*/ 316706 w 1226344"/>
                <a:gd name="connsiteY7" fmla="*/ 82550 h 361950"/>
                <a:gd name="connsiteX8" fmla="*/ 328612 w 1226344"/>
                <a:gd name="connsiteY8" fmla="*/ 287338 h 361950"/>
                <a:gd name="connsiteX9" fmla="*/ 383381 w 1226344"/>
                <a:gd name="connsiteY9" fmla="*/ 289719 h 361950"/>
                <a:gd name="connsiteX10" fmla="*/ 397669 w 1226344"/>
                <a:gd name="connsiteY10" fmla="*/ 75407 h 361950"/>
                <a:gd name="connsiteX11" fmla="*/ 442912 w 1226344"/>
                <a:gd name="connsiteY11" fmla="*/ 77788 h 361950"/>
                <a:gd name="connsiteX12" fmla="*/ 431006 w 1226344"/>
                <a:gd name="connsiteY12" fmla="*/ 206375 h 361950"/>
                <a:gd name="connsiteX13" fmla="*/ 511969 w 1226344"/>
                <a:gd name="connsiteY13" fmla="*/ 318294 h 361950"/>
                <a:gd name="connsiteX14" fmla="*/ 521494 w 1226344"/>
                <a:gd name="connsiteY14" fmla="*/ 75407 h 361950"/>
                <a:gd name="connsiteX15" fmla="*/ 654844 w 1226344"/>
                <a:gd name="connsiteY15" fmla="*/ 65882 h 361950"/>
                <a:gd name="connsiteX16" fmla="*/ 678656 w 1226344"/>
                <a:gd name="connsiteY16" fmla="*/ 311150 h 361950"/>
                <a:gd name="connsiteX17" fmla="*/ 735806 w 1226344"/>
                <a:gd name="connsiteY17" fmla="*/ 280194 h 361950"/>
                <a:gd name="connsiteX18" fmla="*/ 735806 w 1226344"/>
                <a:gd name="connsiteY18" fmla="*/ 61119 h 361950"/>
                <a:gd name="connsiteX19" fmla="*/ 797719 w 1226344"/>
                <a:gd name="connsiteY19" fmla="*/ 58738 h 361950"/>
                <a:gd name="connsiteX20" fmla="*/ 802481 w 1226344"/>
                <a:gd name="connsiteY20" fmla="*/ 299244 h 361950"/>
                <a:gd name="connsiteX21" fmla="*/ 900112 w 1226344"/>
                <a:gd name="connsiteY21" fmla="*/ 280194 h 361950"/>
                <a:gd name="connsiteX22" fmla="*/ 900112 w 1226344"/>
                <a:gd name="connsiteY22" fmla="*/ 46832 h 361950"/>
                <a:gd name="connsiteX23" fmla="*/ 957262 w 1226344"/>
                <a:gd name="connsiteY23" fmla="*/ 42069 h 361950"/>
                <a:gd name="connsiteX24" fmla="*/ 962025 w 1226344"/>
                <a:gd name="connsiteY24" fmla="*/ 299244 h 361950"/>
                <a:gd name="connsiteX25" fmla="*/ 1016794 w 1226344"/>
                <a:gd name="connsiteY25" fmla="*/ 320675 h 361950"/>
                <a:gd name="connsiteX26" fmla="*/ 1035844 w 1226344"/>
                <a:gd name="connsiteY26" fmla="*/ 51594 h 361950"/>
                <a:gd name="connsiteX27" fmla="*/ 1140619 w 1226344"/>
                <a:gd name="connsiteY27" fmla="*/ 51594 h 361950"/>
                <a:gd name="connsiteX28" fmla="*/ 1154906 w 1226344"/>
                <a:gd name="connsiteY28" fmla="*/ 308769 h 361950"/>
                <a:gd name="connsiteX29" fmla="*/ 1226344 w 1226344"/>
                <a:gd name="connsiteY29" fmla="*/ 318294 h 361950"/>
                <a:gd name="connsiteX0" fmla="*/ 0 w 1226344"/>
                <a:gd name="connsiteY0" fmla="*/ 268288 h 361950"/>
                <a:gd name="connsiteX1" fmla="*/ 57150 w 1226344"/>
                <a:gd name="connsiteY1" fmla="*/ 268288 h 361950"/>
                <a:gd name="connsiteX2" fmla="*/ 69056 w 1226344"/>
                <a:gd name="connsiteY2" fmla="*/ 103982 h 361950"/>
                <a:gd name="connsiteX3" fmla="*/ 126206 w 1226344"/>
                <a:gd name="connsiteY3" fmla="*/ 96838 h 361950"/>
                <a:gd name="connsiteX4" fmla="*/ 138112 w 1226344"/>
                <a:gd name="connsiteY4" fmla="*/ 265907 h 361950"/>
                <a:gd name="connsiteX5" fmla="*/ 252412 w 1226344"/>
                <a:gd name="connsiteY5" fmla="*/ 282575 h 361950"/>
                <a:gd name="connsiteX6" fmla="*/ 271462 w 1226344"/>
                <a:gd name="connsiteY6" fmla="*/ 87313 h 361950"/>
                <a:gd name="connsiteX7" fmla="*/ 316706 w 1226344"/>
                <a:gd name="connsiteY7" fmla="*/ 82550 h 361950"/>
                <a:gd name="connsiteX8" fmla="*/ 328612 w 1226344"/>
                <a:gd name="connsiteY8" fmla="*/ 287338 h 361950"/>
                <a:gd name="connsiteX9" fmla="*/ 383381 w 1226344"/>
                <a:gd name="connsiteY9" fmla="*/ 289719 h 361950"/>
                <a:gd name="connsiteX10" fmla="*/ 397669 w 1226344"/>
                <a:gd name="connsiteY10" fmla="*/ 75407 h 361950"/>
                <a:gd name="connsiteX11" fmla="*/ 442912 w 1226344"/>
                <a:gd name="connsiteY11" fmla="*/ 77788 h 361950"/>
                <a:gd name="connsiteX12" fmla="*/ 478631 w 1226344"/>
                <a:gd name="connsiteY12" fmla="*/ 270669 h 361950"/>
                <a:gd name="connsiteX13" fmla="*/ 511969 w 1226344"/>
                <a:gd name="connsiteY13" fmla="*/ 318294 h 361950"/>
                <a:gd name="connsiteX14" fmla="*/ 521494 w 1226344"/>
                <a:gd name="connsiteY14" fmla="*/ 75407 h 361950"/>
                <a:gd name="connsiteX15" fmla="*/ 654844 w 1226344"/>
                <a:gd name="connsiteY15" fmla="*/ 65882 h 361950"/>
                <a:gd name="connsiteX16" fmla="*/ 678656 w 1226344"/>
                <a:gd name="connsiteY16" fmla="*/ 311150 h 361950"/>
                <a:gd name="connsiteX17" fmla="*/ 735806 w 1226344"/>
                <a:gd name="connsiteY17" fmla="*/ 280194 h 361950"/>
                <a:gd name="connsiteX18" fmla="*/ 735806 w 1226344"/>
                <a:gd name="connsiteY18" fmla="*/ 61119 h 361950"/>
                <a:gd name="connsiteX19" fmla="*/ 797719 w 1226344"/>
                <a:gd name="connsiteY19" fmla="*/ 58738 h 361950"/>
                <a:gd name="connsiteX20" fmla="*/ 802481 w 1226344"/>
                <a:gd name="connsiteY20" fmla="*/ 299244 h 361950"/>
                <a:gd name="connsiteX21" fmla="*/ 900112 w 1226344"/>
                <a:gd name="connsiteY21" fmla="*/ 280194 h 361950"/>
                <a:gd name="connsiteX22" fmla="*/ 900112 w 1226344"/>
                <a:gd name="connsiteY22" fmla="*/ 46832 h 361950"/>
                <a:gd name="connsiteX23" fmla="*/ 957262 w 1226344"/>
                <a:gd name="connsiteY23" fmla="*/ 42069 h 361950"/>
                <a:gd name="connsiteX24" fmla="*/ 962025 w 1226344"/>
                <a:gd name="connsiteY24" fmla="*/ 299244 h 361950"/>
                <a:gd name="connsiteX25" fmla="*/ 1016794 w 1226344"/>
                <a:gd name="connsiteY25" fmla="*/ 320675 h 361950"/>
                <a:gd name="connsiteX26" fmla="*/ 1035844 w 1226344"/>
                <a:gd name="connsiteY26" fmla="*/ 51594 h 361950"/>
                <a:gd name="connsiteX27" fmla="*/ 1140619 w 1226344"/>
                <a:gd name="connsiteY27" fmla="*/ 51594 h 361950"/>
                <a:gd name="connsiteX28" fmla="*/ 1154906 w 1226344"/>
                <a:gd name="connsiteY28" fmla="*/ 308769 h 361950"/>
                <a:gd name="connsiteX29" fmla="*/ 1226344 w 1226344"/>
                <a:gd name="connsiteY29" fmla="*/ 318294 h 361950"/>
                <a:gd name="connsiteX0" fmla="*/ 0 w 1226344"/>
                <a:gd name="connsiteY0" fmla="*/ 268288 h 361950"/>
                <a:gd name="connsiteX1" fmla="*/ 57150 w 1226344"/>
                <a:gd name="connsiteY1" fmla="*/ 268288 h 361950"/>
                <a:gd name="connsiteX2" fmla="*/ 69056 w 1226344"/>
                <a:gd name="connsiteY2" fmla="*/ 103982 h 361950"/>
                <a:gd name="connsiteX3" fmla="*/ 126206 w 1226344"/>
                <a:gd name="connsiteY3" fmla="*/ 96838 h 361950"/>
                <a:gd name="connsiteX4" fmla="*/ 138112 w 1226344"/>
                <a:gd name="connsiteY4" fmla="*/ 265907 h 361950"/>
                <a:gd name="connsiteX5" fmla="*/ 252412 w 1226344"/>
                <a:gd name="connsiteY5" fmla="*/ 282575 h 361950"/>
                <a:gd name="connsiteX6" fmla="*/ 271462 w 1226344"/>
                <a:gd name="connsiteY6" fmla="*/ 87313 h 361950"/>
                <a:gd name="connsiteX7" fmla="*/ 316706 w 1226344"/>
                <a:gd name="connsiteY7" fmla="*/ 82550 h 361950"/>
                <a:gd name="connsiteX8" fmla="*/ 328612 w 1226344"/>
                <a:gd name="connsiteY8" fmla="*/ 287338 h 361950"/>
                <a:gd name="connsiteX9" fmla="*/ 383381 w 1226344"/>
                <a:gd name="connsiteY9" fmla="*/ 289719 h 361950"/>
                <a:gd name="connsiteX10" fmla="*/ 397669 w 1226344"/>
                <a:gd name="connsiteY10" fmla="*/ 75407 h 361950"/>
                <a:gd name="connsiteX11" fmla="*/ 442912 w 1226344"/>
                <a:gd name="connsiteY11" fmla="*/ 77788 h 361950"/>
                <a:gd name="connsiteX12" fmla="*/ 478631 w 1226344"/>
                <a:gd name="connsiteY12" fmla="*/ 270669 h 361950"/>
                <a:gd name="connsiteX13" fmla="*/ 511969 w 1226344"/>
                <a:gd name="connsiteY13" fmla="*/ 318294 h 361950"/>
                <a:gd name="connsiteX14" fmla="*/ 521494 w 1226344"/>
                <a:gd name="connsiteY14" fmla="*/ 75407 h 361950"/>
                <a:gd name="connsiteX15" fmla="*/ 654844 w 1226344"/>
                <a:gd name="connsiteY15" fmla="*/ 65882 h 361950"/>
                <a:gd name="connsiteX16" fmla="*/ 678656 w 1226344"/>
                <a:gd name="connsiteY16" fmla="*/ 311150 h 361950"/>
                <a:gd name="connsiteX17" fmla="*/ 735806 w 1226344"/>
                <a:gd name="connsiteY17" fmla="*/ 280194 h 361950"/>
                <a:gd name="connsiteX18" fmla="*/ 735806 w 1226344"/>
                <a:gd name="connsiteY18" fmla="*/ 61119 h 361950"/>
                <a:gd name="connsiteX19" fmla="*/ 797719 w 1226344"/>
                <a:gd name="connsiteY19" fmla="*/ 58738 h 361950"/>
                <a:gd name="connsiteX20" fmla="*/ 802481 w 1226344"/>
                <a:gd name="connsiteY20" fmla="*/ 299244 h 361950"/>
                <a:gd name="connsiteX21" fmla="*/ 900112 w 1226344"/>
                <a:gd name="connsiteY21" fmla="*/ 280194 h 361950"/>
                <a:gd name="connsiteX22" fmla="*/ 900112 w 1226344"/>
                <a:gd name="connsiteY22" fmla="*/ 46832 h 361950"/>
                <a:gd name="connsiteX23" fmla="*/ 957262 w 1226344"/>
                <a:gd name="connsiteY23" fmla="*/ 42069 h 361950"/>
                <a:gd name="connsiteX24" fmla="*/ 962025 w 1226344"/>
                <a:gd name="connsiteY24" fmla="*/ 299244 h 361950"/>
                <a:gd name="connsiteX25" fmla="*/ 1016794 w 1226344"/>
                <a:gd name="connsiteY25" fmla="*/ 320675 h 361950"/>
                <a:gd name="connsiteX26" fmla="*/ 1035844 w 1226344"/>
                <a:gd name="connsiteY26" fmla="*/ 51594 h 361950"/>
                <a:gd name="connsiteX27" fmla="*/ 1140619 w 1226344"/>
                <a:gd name="connsiteY27" fmla="*/ 51594 h 361950"/>
                <a:gd name="connsiteX28" fmla="*/ 1154906 w 1226344"/>
                <a:gd name="connsiteY28" fmla="*/ 308769 h 361950"/>
                <a:gd name="connsiteX29" fmla="*/ 1226344 w 1226344"/>
                <a:gd name="connsiteY29" fmla="*/ 318294 h 361950"/>
                <a:gd name="connsiteX0" fmla="*/ 0 w 1226344"/>
                <a:gd name="connsiteY0" fmla="*/ 268288 h 361950"/>
                <a:gd name="connsiteX1" fmla="*/ 57150 w 1226344"/>
                <a:gd name="connsiteY1" fmla="*/ 268288 h 361950"/>
                <a:gd name="connsiteX2" fmla="*/ 69056 w 1226344"/>
                <a:gd name="connsiteY2" fmla="*/ 103982 h 361950"/>
                <a:gd name="connsiteX3" fmla="*/ 126206 w 1226344"/>
                <a:gd name="connsiteY3" fmla="*/ 96838 h 361950"/>
                <a:gd name="connsiteX4" fmla="*/ 138112 w 1226344"/>
                <a:gd name="connsiteY4" fmla="*/ 265907 h 361950"/>
                <a:gd name="connsiteX5" fmla="*/ 252412 w 1226344"/>
                <a:gd name="connsiteY5" fmla="*/ 282575 h 361950"/>
                <a:gd name="connsiteX6" fmla="*/ 271462 w 1226344"/>
                <a:gd name="connsiteY6" fmla="*/ 87313 h 361950"/>
                <a:gd name="connsiteX7" fmla="*/ 316706 w 1226344"/>
                <a:gd name="connsiteY7" fmla="*/ 82550 h 361950"/>
                <a:gd name="connsiteX8" fmla="*/ 328612 w 1226344"/>
                <a:gd name="connsiteY8" fmla="*/ 287338 h 361950"/>
                <a:gd name="connsiteX9" fmla="*/ 383381 w 1226344"/>
                <a:gd name="connsiteY9" fmla="*/ 289719 h 361950"/>
                <a:gd name="connsiteX10" fmla="*/ 397669 w 1226344"/>
                <a:gd name="connsiteY10" fmla="*/ 75407 h 361950"/>
                <a:gd name="connsiteX11" fmla="*/ 442912 w 1226344"/>
                <a:gd name="connsiteY11" fmla="*/ 77788 h 361950"/>
                <a:gd name="connsiteX12" fmla="*/ 478631 w 1226344"/>
                <a:gd name="connsiteY12" fmla="*/ 270669 h 361950"/>
                <a:gd name="connsiteX13" fmla="*/ 511969 w 1226344"/>
                <a:gd name="connsiteY13" fmla="*/ 318294 h 361950"/>
                <a:gd name="connsiteX14" fmla="*/ 521494 w 1226344"/>
                <a:gd name="connsiteY14" fmla="*/ 75407 h 361950"/>
                <a:gd name="connsiteX15" fmla="*/ 654844 w 1226344"/>
                <a:gd name="connsiteY15" fmla="*/ 65882 h 361950"/>
                <a:gd name="connsiteX16" fmla="*/ 678656 w 1226344"/>
                <a:gd name="connsiteY16" fmla="*/ 311150 h 361950"/>
                <a:gd name="connsiteX17" fmla="*/ 735806 w 1226344"/>
                <a:gd name="connsiteY17" fmla="*/ 280194 h 361950"/>
                <a:gd name="connsiteX18" fmla="*/ 735806 w 1226344"/>
                <a:gd name="connsiteY18" fmla="*/ 61119 h 361950"/>
                <a:gd name="connsiteX19" fmla="*/ 797719 w 1226344"/>
                <a:gd name="connsiteY19" fmla="*/ 58738 h 361950"/>
                <a:gd name="connsiteX20" fmla="*/ 802481 w 1226344"/>
                <a:gd name="connsiteY20" fmla="*/ 299244 h 361950"/>
                <a:gd name="connsiteX21" fmla="*/ 900112 w 1226344"/>
                <a:gd name="connsiteY21" fmla="*/ 280194 h 361950"/>
                <a:gd name="connsiteX22" fmla="*/ 900112 w 1226344"/>
                <a:gd name="connsiteY22" fmla="*/ 46832 h 361950"/>
                <a:gd name="connsiteX23" fmla="*/ 957262 w 1226344"/>
                <a:gd name="connsiteY23" fmla="*/ 42069 h 361950"/>
                <a:gd name="connsiteX24" fmla="*/ 962025 w 1226344"/>
                <a:gd name="connsiteY24" fmla="*/ 299244 h 361950"/>
                <a:gd name="connsiteX25" fmla="*/ 1016794 w 1226344"/>
                <a:gd name="connsiteY25" fmla="*/ 320675 h 361950"/>
                <a:gd name="connsiteX26" fmla="*/ 1035844 w 1226344"/>
                <a:gd name="connsiteY26" fmla="*/ 51594 h 361950"/>
                <a:gd name="connsiteX27" fmla="*/ 1140619 w 1226344"/>
                <a:gd name="connsiteY27" fmla="*/ 51594 h 361950"/>
                <a:gd name="connsiteX28" fmla="*/ 1154906 w 1226344"/>
                <a:gd name="connsiteY28" fmla="*/ 308769 h 361950"/>
                <a:gd name="connsiteX29" fmla="*/ 1226344 w 1226344"/>
                <a:gd name="connsiteY29" fmla="*/ 318294 h 361950"/>
                <a:gd name="connsiteX0" fmla="*/ 0 w 1226344"/>
                <a:gd name="connsiteY0" fmla="*/ 268288 h 353219"/>
                <a:gd name="connsiteX1" fmla="*/ 57150 w 1226344"/>
                <a:gd name="connsiteY1" fmla="*/ 268288 h 353219"/>
                <a:gd name="connsiteX2" fmla="*/ 69056 w 1226344"/>
                <a:gd name="connsiteY2" fmla="*/ 103982 h 353219"/>
                <a:gd name="connsiteX3" fmla="*/ 126206 w 1226344"/>
                <a:gd name="connsiteY3" fmla="*/ 96838 h 353219"/>
                <a:gd name="connsiteX4" fmla="*/ 138112 w 1226344"/>
                <a:gd name="connsiteY4" fmla="*/ 265907 h 353219"/>
                <a:gd name="connsiteX5" fmla="*/ 252412 w 1226344"/>
                <a:gd name="connsiteY5" fmla="*/ 282575 h 353219"/>
                <a:gd name="connsiteX6" fmla="*/ 271462 w 1226344"/>
                <a:gd name="connsiteY6" fmla="*/ 87313 h 353219"/>
                <a:gd name="connsiteX7" fmla="*/ 316706 w 1226344"/>
                <a:gd name="connsiteY7" fmla="*/ 82550 h 353219"/>
                <a:gd name="connsiteX8" fmla="*/ 328612 w 1226344"/>
                <a:gd name="connsiteY8" fmla="*/ 287338 h 353219"/>
                <a:gd name="connsiteX9" fmla="*/ 383381 w 1226344"/>
                <a:gd name="connsiteY9" fmla="*/ 289719 h 353219"/>
                <a:gd name="connsiteX10" fmla="*/ 397669 w 1226344"/>
                <a:gd name="connsiteY10" fmla="*/ 75407 h 353219"/>
                <a:gd name="connsiteX11" fmla="*/ 442912 w 1226344"/>
                <a:gd name="connsiteY11" fmla="*/ 77788 h 353219"/>
                <a:gd name="connsiteX12" fmla="*/ 478631 w 1226344"/>
                <a:gd name="connsiteY12" fmla="*/ 270669 h 353219"/>
                <a:gd name="connsiteX13" fmla="*/ 511969 w 1226344"/>
                <a:gd name="connsiteY13" fmla="*/ 318294 h 353219"/>
                <a:gd name="connsiteX14" fmla="*/ 521494 w 1226344"/>
                <a:gd name="connsiteY14" fmla="*/ 75407 h 353219"/>
                <a:gd name="connsiteX15" fmla="*/ 654844 w 1226344"/>
                <a:gd name="connsiteY15" fmla="*/ 65882 h 353219"/>
                <a:gd name="connsiteX16" fmla="*/ 678656 w 1226344"/>
                <a:gd name="connsiteY16" fmla="*/ 311150 h 353219"/>
                <a:gd name="connsiteX17" fmla="*/ 735806 w 1226344"/>
                <a:gd name="connsiteY17" fmla="*/ 280194 h 353219"/>
                <a:gd name="connsiteX18" fmla="*/ 735806 w 1226344"/>
                <a:gd name="connsiteY18" fmla="*/ 61119 h 353219"/>
                <a:gd name="connsiteX19" fmla="*/ 797719 w 1226344"/>
                <a:gd name="connsiteY19" fmla="*/ 58738 h 353219"/>
                <a:gd name="connsiteX20" fmla="*/ 802481 w 1226344"/>
                <a:gd name="connsiteY20" fmla="*/ 299244 h 353219"/>
                <a:gd name="connsiteX21" fmla="*/ 900112 w 1226344"/>
                <a:gd name="connsiteY21" fmla="*/ 280194 h 353219"/>
                <a:gd name="connsiteX22" fmla="*/ 900112 w 1226344"/>
                <a:gd name="connsiteY22" fmla="*/ 46832 h 353219"/>
                <a:gd name="connsiteX23" fmla="*/ 957262 w 1226344"/>
                <a:gd name="connsiteY23" fmla="*/ 42069 h 353219"/>
                <a:gd name="connsiteX24" fmla="*/ 962025 w 1226344"/>
                <a:gd name="connsiteY24" fmla="*/ 299244 h 353219"/>
                <a:gd name="connsiteX25" fmla="*/ 1012031 w 1226344"/>
                <a:gd name="connsiteY25" fmla="*/ 270669 h 353219"/>
                <a:gd name="connsiteX26" fmla="*/ 1035844 w 1226344"/>
                <a:gd name="connsiteY26" fmla="*/ 51594 h 353219"/>
                <a:gd name="connsiteX27" fmla="*/ 1140619 w 1226344"/>
                <a:gd name="connsiteY27" fmla="*/ 51594 h 353219"/>
                <a:gd name="connsiteX28" fmla="*/ 1154906 w 1226344"/>
                <a:gd name="connsiteY28" fmla="*/ 308769 h 353219"/>
                <a:gd name="connsiteX29" fmla="*/ 1226344 w 1226344"/>
                <a:gd name="connsiteY29" fmla="*/ 318294 h 353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226344" h="353219">
                  <a:moveTo>
                    <a:pt x="0" y="268288"/>
                  </a:moveTo>
                  <a:cubicBezTo>
                    <a:pt x="22820" y="281980"/>
                    <a:pt x="45641" y="295672"/>
                    <a:pt x="57150" y="268288"/>
                  </a:cubicBezTo>
                  <a:cubicBezTo>
                    <a:pt x="68659" y="240904"/>
                    <a:pt x="57547" y="132557"/>
                    <a:pt x="69056" y="103982"/>
                  </a:cubicBezTo>
                  <a:cubicBezTo>
                    <a:pt x="80565" y="75407"/>
                    <a:pt x="114697" y="69851"/>
                    <a:pt x="126206" y="96838"/>
                  </a:cubicBezTo>
                  <a:cubicBezTo>
                    <a:pt x="137715" y="123826"/>
                    <a:pt x="117078" y="234951"/>
                    <a:pt x="138112" y="265907"/>
                  </a:cubicBezTo>
                  <a:cubicBezTo>
                    <a:pt x="159146" y="296863"/>
                    <a:pt x="230187" y="312341"/>
                    <a:pt x="252412" y="282575"/>
                  </a:cubicBezTo>
                  <a:cubicBezTo>
                    <a:pt x="274637" y="252809"/>
                    <a:pt x="260746" y="120650"/>
                    <a:pt x="271462" y="87313"/>
                  </a:cubicBezTo>
                  <a:cubicBezTo>
                    <a:pt x="282178" y="53976"/>
                    <a:pt x="307181" y="49213"/>
                    <a:pt x="316706" y="82550"/>
                  </a:cubicBezTo>
                  <a:cubicBezTo>
                    <a:pt x="326231" y="115888"/>
                    <a:pt x="317500" y="252810"/>
                    <a:pt x="328612" y="287338"/>
                  </a:cubicBezTo>
                  <a:cubicBezTo>
                    <a:pt x="339724" y="321866"/>
                    <a:pt x="371872" y="325041"/>
                    <a:pt x="383381" y="289719"/>
                  </a:cubicBezTo>
                  <a:cubicBezTo>
                    <a:pt x="394891" y="254397"/>
                    <a:pt x="387747" y="110729"/>
                    <a:pt x="397669" y="75407"/>
                  </a:cubicBezTo>
                  <a:cubicBezTo>
                    <a:pt x="407591" y="40085"/>
                    <a:pt x="429418" y="45244"/>
                    <a:pt x="442912" y="77788"/>
                  </a:cubicBezTo>
                  <a:cubicBezTo>
                    <a:pt x="456406" y="110332"/>
                    <a:pt x="467122" y="230585"/>
                    <a:pt x="478631" y="270669"/>
                  </a:cubicBezTo>
                  <a:cubicBezTo>
                    <a:pt x="490140" y="310753"/>
                    <a:pt x="504825" y="350838"/>
                    <a:pt x="511969" y="318294"/>
                  </a:cubicBezTo>
                  <a:cubicBezTo>
                    <a:pt x="519113" y="285750"/>
                    <a:pt x="497682" y="117476"/>
                    <a:pt x="521494" y="75407"/>
                  </a:cubicBezTo>
                  <a:cubicBezTo>
                    <a:pt x="545306" y="33338"/>
                    <a:pt x="628650" y="26592"/>
                    <a:pt x="654844" y="65882"/>
                  </a:cubicBezTo>
                  <a:cubicBezTo>
                    <a:pt x="681038" y="105172"/>
                    <a:pt x="665162" y="275431"/>
                    <a:pt x="678656" y="311150"/>
                  </a:cubicBezTo>
                  <a:cubicBezTo>
                    <a:pt x="692150" y="346869"/>
                    <a:pt x="726281" y="321866"/>
                    <a:pt x="735806" y="280194"/>
                  </a:cubicBezTo>
                  <a:cubicBezTo>
                    <a:pt x="745331" y="238522"/>
                    <a:pt x="725487" y="98028"/>
                    <a:pt x="735806" y="61119"/>
                  </a:cubicBezTo>
                  <a:cubicBezTo>
                    <a:pt x="746125" y="24210"/>
                    <a:pt x="786607" y="19051"/>
                    <a:pt x="797719" y="58738"/>
                  </a:cubicBezTo>
                  <a:cubicBezTo>
                    <a:pt x="808832" y="98426"/>
                    <a:pt x="785416" y="262335"/>
                    <a:pt x="802481" y="299244"/>
                  </a:cubicBezTo>
                  <a:cubicBezTo>
                    <a:pt x="819546" y="336153"/>
                    <a:pt x="883840" y="322263"/>
                    <a:pt x="900112" y="280194"/>
                  </a:cubicBezTo>
                  <a:cubicBezTo>
                    <a:pt x="916384" y="238125"/>
                    <a:pt x="890587" y="86520"/>
                    <a:pt x="900112" y="46832"/>
                  </a:cubicBezTo>
                  <a:cubicBezTo>
                    <a:pt x="909637" y="7145"/>
                    <a:pt x="946943" y="0"/>
                    <a:pt x="957262" y="42069"/>
                  </a:cubicBezTo>
                  <a:cubicBezTo>
                    <a:pt x="967581" y="84138"/>
                    <a:pt x="952897" y="261144"/>
                    <a:pt x="962025" y="299244"/>
                  </a:cubicBezTo>
                  <a:cubicBezTo>
                    <a:pt x="971153" y="337344"/>
                    <a:pt x="999728" y="311944"/>
                    <a:pt x="1012031" y="270669"/>
                  </a:cubicBezTo>
                  <a:cubicBezTo>
                    <a:pt x="1024334" y="229394"/>
                    <a:pt x="1014413" y="88106"/>
                    <a:pt x="1035844" y="51594"/>
                  </a:cubicBezTo>
                  <a:cubicBezTo>
                    <a:pt x="1057275" y="15082"/>
                    <a:pt x="1120775" y="8732"/>
                    <a:pt x="1140619" y="51594"/>
                  </a:cubicBezTo>
                  <a:cubicBezTo>
                    <a:pt x="1160463" y="94457"/>
                    <a:pt x="1140619" y="264319"/>
                    <a:pt x="1154906" y="308769"/>
                  </a:cubicBezTo>
                  <a:cubicBezTo>
                    <a:pt x="1169193" y="353219"/>
                    <a:pt x="1214835" y="310753"/>
                    <a:pt x="1226344" y="318294"/>
                  </a:cubicBezTo>
                </a:path>
              </a:pathLst>
            </a:custGeom>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Copy-Robust Documents (example)</a:t>
            </a:r>
            <a:endParaRPr lang="en-US" dirty="0"/>
          </a:p>
        </p:txBody>
      </p:sp>
      <p:pic>
        <p:nvPicPr>
          <p:cNvPr id="4" name="Content Placeholder 3" descr="document.png"/>
          <p:cNvPicPr>
            <a:picLocks noGrp="1" noChangeAspect="1"/>
          </p:cNvPicPr>
          <p:nvPr>
            <p:ph idx="1"/>
          </p:nvPr>
        </p:nvPicPr>
        <p:blipFill>
          <a:blip r:embed="rId3" cstate="print"/>
          <a:stretch>
            <a:fillRect/>
          </a:stretch>
        </p:blipFill>
        <p:spPr>
          <a:xfrm>
            <a:off x="3733800" y="2133600"/>
            <a:ext cx="1600200" cy="2034442"/>
          </a:xfrm>
        </p:spPr>
      </p:pic>
      <p:sp>
        <p:nvSpPr>
          <p:cNvPr id="5" name="TextBox 4"/>
          <p:cNvSpPr txBox="1"/>
          <p:nvPr/>
        </p:nvSpPr>
        <p:spPr>
          <a:xfrm>
            <a:off x="1981200" y="4572000"/>
            <a:ext cx="5598264" cy="461665"/>
          </a:xfrm>
          <a:prstGeom prst="rect">
            <a:avLst/>
          </a:prstGeom>
          <a:noFill/>
        </p:spPr>
        <p:txBody>
          <a:bodyPr wrap="none" rtlCol="0">
            <a:spAutoFit/>
          </a:bodyPr>
          <a:lstStyle/>
          <a:p>
            <a:r>
              <a:rPr lang="en-US" sz="2400" dirty="0" smtClean="0"/>
              <a:t>A document gets printed with redundancy .</a:t>
            </a:r>
            <a:endParaRPr lang="en-US" sz="2400" dirty="0"/>
          </a:p>
        </p:txBody>
      </p:sp>
      <p:sp>
        <p:nvSpPr>
          <p:cNvPr id="6" name="TextBox 5"/>
          <p:cNvSpPr txBox="1"/>
          <p:nvPr/>
        </p:nvSpPr>
        <p:spPr>
          <a:xfrm>
            <a:off x="1981200" y="5257800"/>
            <a:ext cx="5453159" cy="461665"/>
          </a:xfrm>
          <a:prstGeom prst="rect">
            <a:avLst/>
          </a:prstGeom>
          <a:noFill/>
        </p:spPr>
        <p:txBody>
          <a:bodyPr wrap="none" rtlCol="0">
            <a:spAutoFit/>
          </a:bodyPr>
          <a:lstStyle/>
          <a:p>
            <a:r>
              <a:rPr lang="en-US" sz="2400" dirty="0" smtClean="0">
                <a:solidFill>
                  <a:schemeClr val="accent2"/>
                </a:solidFill>
              </a:rPr>
              <a:t>Photocopy noise removed by photocopier.</a:t>
            </a:r>
            <a:endParaRPr lang="en-US" sz="2400" dirty="0">
              <a:solidFill>
                <a:schemeClr val="accent2"/>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Connection to General Point-to-Point Channel Setting</a:t>
            </a:r>
            <a:endParaRPr lang="en-US" dirty="0"/>
          </a:p>
        </p:txBody>
      </p:sp>
      <p:sp>
        <p:nvSpPr>
          <p:cNvPr id="4" name="Freeform 3"/>
          <p:cNvSpPr/>
          <p:nvPr/>
        </p:nvSpPr>
        <p:spPr>
          <a:xfrm>
            <a:off x="4462051" y="1850283"/>
            <a:ext cx="1176749" cy="511917"/>
          </a:xfrm>
          <a:custGeom>
            <a:avLst/>
            <a:gdLst>
              <a:gd name="connsiteX0" fmla="*/ 0 w 1176749"/>
              <a:gd name="connsiteY0" fmla="*/ 511917 h 511917"/>
              <a:gd name="connsiteX1" fmla="*/ 7143 w 1176749"/>
              <a:gd name="connsiteY1" fmla="*/ 507155 h 511917"/>
              <a:gd name="connsiteX2" fmla="*/ 11906 w 1176749"/>
              <a:gd name="connsiteY2" fmla="*/ 500011 h 511917"/>
              <a:gd name="connsiteX3" fmla="*/ 21431 w 1176749"/>
              <a:gd name="connsiteY3" fmla="*/ 497630 h 511917"/>
              <a:gd name="connsiteX4" fmla="*/ 26193 w 1176749"/>
              <a:gd name="connsiteY4" fmla="*/ 490486 h 511917"/>
              <a:gd name="connsiteX5" fmla="*/ 30956 w 1176749"/>
              <a:gd name="connsiteY5" fmla="*/ 476198 h 511917"/>
              <a:gd name="connsiteX6" fmla="*/ 38100 w 1176749"/>
              <a:gd name="connsiteY6" fmla="*/ 469055 h 511917"/>
              <a:gd name="connsiteX7" fmla="*/ 45243 w 1176749"/>
              <a:gd name="connsiteY7" fmla="*/ 447623 h 511917"/>
              <a:gd name="connsiteX8" fmla="*/ 47625 w 1176749"/>
              <a:gd name="connsiteY8" fmla="*/ 440480 h 511917"/>
              <a:gd name="connsiteX9" fmla="*/ 52387 w 1176749"/>
              <a:gd name="connsiteY9" fmla="*/ 414286 h 511917"/>
              <a:gd name="connsiteX10" fmla="*/ 57150 w 1176749"/>
              <a:gd name="connsiteY10" fmla="*/ 404761 h 511917"/>
              <a:gd name="connsiteX11" fmla="*/ 64293 w 1176749"/>
              <a:gd name="connsiteY11" fmla="*/ 383330 h 511917"/>
              <a:gd name="connsiteX12" fmla="*/ 73818 w 1176749"/>
              <a:gd name="connsiteY12" fmla="*/ 369042 h 511917"/>
              <a:gd name="connsiteX13" fmla="*/ 83343 w 1176749"/>
              <a:gd name="connsiteY13" fmla="*/ 357136 h 511917"/>
              <a:gd name="connsiteX14" fmla="*/ 88106 w 1176749"/>
              <a:gd name="connsiteY14" fmla="*/ 349992 h 511917"/>
              <a:gd name="connsiteX15" fmla="*/ 95250 w 1176749"/>
              <a:gd name="connsiteY15" fmla="*/ 335705 h 511917"/>
              <a:gd name="connsiteX16" fmla="*/ 104775 w 1176749"/>
              <a:gd name="connsiteY16" fmla="*/ 333323 h 511917"/>
              <a:gd name="connsiteX17" fmla="*/ 119062 w 1176749"/>
              <a:gd name="connsiteY17" fmla="*/ 323798 h 511917"/>
              <a:gd name="connsiteX18" fmla="*/ 135731 w 1176749"/>
              <a:gd name="connsiteY18" fmla="*/ 314273 h 511917"/>
              <a:gd name="connsiteX19" fmla="*/ 140493 w 1176749"/>
              <a:gd name="connsiteY19" fmla="*/ 304748 h 511917"/>
              <a:gd name="connsiteX20" fmla="*/ 147637 w 1176749"/>
              <a:gd name="connsiteY20" fmla="*/ 302367 h 511917"/>
              <a:gd name="connsiteX21" fmla="*/ 150018 w 1176749"/>
              <a:gd name="connsiteY21" fmla="*/ 295223 h 511917"/>
              <a:gd name="connsiteX22" fmla="*/ 157162 w 1176749"/>
              <a:gd name="connsiteY22" fmla="*/ 288080 h 511917"/>
              <a:gd name="connsiteX23" fmla="*/ 161925 w 1176749"/>
              <a:gd name="connsiteY23" fmla="*/ 273792 h 511917"/>
              <a:gd name="connsiteX24" fmla="*/ 164306 w 1176749"/>
              <a:gd name="connsiteY24" fmla="*/ 266648 h 511917"/>
              <a:gd name="connsiteX25" fmla="*/ 169068 w 1176749"/>
              <a:gd name="connsiteY25" fmla="*/ 259505 h 511917"/>
              <a:gd name="connsiteX26" fmla="*/ 171450 w 1176749"/>
              <a:gd name="connsiteY26" fmla="*/ 249980 h 511917"/>
              <a:gd name="connsiteX27" fmla="*/ 178593 w 1176749"/>
              <a:gd name="connsiteY27" fmla="*/ 228548 h 511917"/>
              <a:gd name="connsiteX28" fmla="*/ 180975 w 1176749"/>
              <a:gd name="connsiteY28" fmla="*/ 221405 h 511917"/>
              <a:gd name="connsiteX29" fmla="*/ 183356 w 1176749"/>
              <a:gd name="connsiteY29" fmla="*/ 214261 h 511917"/>
              <a:gd name="connsiteX30" fmla="*/ 188118 w 1176749"/>
              <a:gd name="connsiteY30" fmla="*/ 204736 h 511917"/>
              <a:gd name="connsiteX31" fmla="*/ 192881 w 1176749"/>
              <a:gd name="connsiteY31" fmla="*/ 197592 h 511917"/>
              <a:gd name="connsiteX32" fmla="*/ 197643 w 1176749"/>
              <a:gd name="connsiteY32" fmla="*/ 185686 h 511917"/>
              <a:gd name="connsiteX33" fmla="*/ 209550 w 1176749"/>
              <a:gd name="connsiteY33" fmla="*/ 171398 h 511917"/>
              <a:gd name="connsiteX34" fmla="*/ 211931 w 1176749"/>
              <a:gd name="connsiteY34" fmla="*/ 157111 h 511917"/>
              <a:gd name="connsiteX35" fmla="*/ 221456 w 1176749"/>
              <a:gd name="connsiteY35" fmla="*/ 142823 h 511917"/>
              <a:gd name="connsiteX36" fmla="*/ 228600 w 1176749"/>
              <a:gd name="connsiteY36" fmla="*/ 123773 h 511917"/>
              <a:gd name="connsiteX37" fmla="*/ 230981 w 1176749"/>
              <a:gd name="connsiteY37" fmla="*/ 116630 h 511917"/>
              <a:gd name="connsiteX38" fmla="*/ 245268 w 1176749"/>
              <a:gd name="connsiteY38" fmla="*/ 104723 h 511917"/>
              <a:gd name="connsiteX39" fmla="*/ 261937 w 1176749"/>
              <a:gd name="connsiteY39" fmla="*/ 111867 h 511917"/>
              <a:gd name="connsiteX40" fmla="*/ 276225 w 1176749"/>
              <a:gd name="connsiteY40" fmla="*/ 116630 h 511917"/>
              <a:gd name="connsiteX41" fmla="*/ 290512 w 1176749"/>
              <a:gd name="connsiteY41" fmla="*/ 126155 h 511917"/>
              <a:gd name="connsiteX42" fmla="*/ 292893 w 1176749"/>
              <a:gd name="connsiteY42" fmla="*/ 135680 h 511917"/>
              <a:gd name="connsiteX43" fmla="*/ 297656 w 1176749"/>
              <a:gd name="connsiteY43" fmla="*/ 142823 h 511917"/>
              <a:gd name="connsiteX44" fmla="*/ 302418 w 1176749"/>
              <a:gd name="connsiteY44" fmla="*/ 152348 h 511917"/>
              <a:gd name="connsiteX45" fmla="*/ 304800 w 1176749"/>
              <a:gd name="connsiteY45" fmla="*/ 169017 h 511917"/>
              <a:gd name="connsiteX46" fmla="*/ 307181 w 1176749"/>
              <a:gd name="connsiteY46" fmla="*/ 176161 h 511917"/>
              <a:gd name="connsiteX47" fmla="*/ 302418 w 1176749"/>
              <a:gd name="connsiteY47" fmla="*/ 185686 h 511917"/>
              <a:gd name="connsiteX48" fmla="*/ 304800 w 1176749"/>
              <a:gd name="connsiteY48" fmla="*/ 192830 h 511917"/>
              <a:gd name="connsiteX49" fmla="*/ 309562 w 1176749"/>
              <a:gd name="connsiteY49" fmla="*/ 216642 h 511917"/>
              <a:gd name="connsiteX50" fmla="*/ 314325 w 1176749"/>
              <a:gd name="connsiteY50" fmla="*/ 223786 h 511917"/>
              <a:gd name="connsiteX51" fmla="*/ 321468 w 1176749"/>
              <a:gd name="connsiteY51" fmla="*/ 245217 h 511917"/>
              <a:gd name="connsiteX52" fmla="*/ 326231 w 1176749"/>
              <a:gd name="connsiteY52" fmla="*/ 259505 h 511917"/>
              <a:gd name="connsiteX53" fmla="*/ 333375 w 1176749"/>
              <a:gd name="connsiteY53" fmla="*/ 278555 h 511917"/>
              <a:gd name="connsiteX54" fmla="*/ 338137 w 1176749"/>
              <a:gd name="connsiteY54" fmla="*/ 288080 h 511917"/>
              <a:gd name="connsiteX55" fmla="*/ 345281 w 1176749"/>
              <a:gd name="connsiteY55" fmla="*/ 292842 h 511917"/>
              <a:gd name="connsiteX56" fmla="*/ 352425 w 1176749"/>
              <a:gd name="connsiteY56" fmla="*/ 307130 h 511917"/>
              <a:gd name="connsiteX57" fmla="*/ 359568 w 1176749"/>
              <a:gd name="connsiteY57" fmla="*/ 311892 h 511917"/>
              <a:gd name="connsiteX58" fmla="*/ 376237 w 1176749"/>
              <a:gd name="connsiteY58" fmla="*/ 309511 h 511917"/>
              <a:gd name="connsiteX59" fmla="*/ 383381 w 1176749"/>
              <a:gd name="connsiteY59" fmla="*/ 304748 h 511917"/>
              <a:gd name="connsiteX60" fmla="*/ 397668 w 1176749"/>
              <a:gd name="connsiteY60" fmla="*/ 307130 h 511917"/>
              <a:gd name="connsiteX61" fmla="*/ 402431 w 1176749"/>
              <a:gd name="connsiteY61" fmla="*/ 314273 h 511917"/>
              <a:gd name="connsiteX62" fmla="*/ 409575 w 1176749"/>
              <a:gd name="connsiteY62" fmla="*/ 319036 h 511917"/>
              <a:gd name="connsiteX63" fmla="*/ 411956 w 1176749"/>
              <a:gd name="connsiteY63" fmla="*/ 326180 h 511917"/>
              <a:gd name="connsiteX64" fmla="*/ 423862 w 1176749"/>
              <a:gd name="connsiteY64" fmla="*/ 342848 h 511917"/>
              <a:gd name="connsiteX65" fmla="*/ 431006 w 1176749"/>
              <a:gd name="connsiteY65" fmla="*/ 345230 h 511917"/>
              <a:gd name="connsiteX66" fmla="*/ 433387 w 1176749"/>
              <a:gd name="connsiteY66" fmla="*/ 354755 h 511917"/>
              <a:gd name="connsiteX67" fmla="*/ 447675 w 1176749"/>
              <a:gd name="connsiteY67" fmla="*/ 361898 h 511917"/>
              <a:gd name="connsiteX68" fmla="*/ 454818 w 1176749"/>
              <a:gd name="connsiteY68" fmla="*/ 369042 h 511917"/>
              <a:gd name="connsiteX69" fmla="*/ 457200 w 1176749"/>
              <a:gd name="connsiteY69" fmla="*/ 376186 h 511917"/>
              <a:gd name="connsiteX70" fmla="*/ 464343 w 1176749"/>
              <a:gd name="connsiteY70" fmla="*/ 380948 h 511917"/>
              <a:gd name="connsiteX71" fmla="*/ 473868 w 1176749"/>
              <a:gd name="connsiteY71" fmla="*/ 385711 h 511917"/>
              <a:gd name="connsiteX72" fmla="*/ 481012 w 1176749"/>
              <a:gd name="connsiteY72" fmla="*/ 390473 h 511917"/>
              <a:gd name="connsiteX73" fmla="*/ 490537 w 1176749"/>
              <a:gd name="connsiteY73" fmla="*/ 392855 h 511917"/>
              <a:gd name="connsiteX74" fmla="*/ 516731 w 1176749"/>
              <a:gd name="connsiteY74" fmla="*/ 390473 h 511917"/>
              <a:gd name="connsiteX75" fmla="*/ 526256 w 1176749"/>
              <a:gd name="connsiteY75" fmla="*/ 385711 h 511917"/>
              <a:gd name="connsiteX76" fmla="*/ 535781 w 1176749"/>
              <a:gd name="connsiteY76" fmla="*/ 369042 h 511917"/>
              <a:gd name="connsiteX77" fmla="*/ 540543 w 1176749"/>
              <a:gd name="connsiteY77" fmla="*/ 361898 h 511917"/>
              <a:gd name="connsiteX78" fmla="*/ 542925 w 1176749"/>
              <a:gd name="connsiteY78" fmla="*/ 352373 h 511917"/>
              <a:gd name="connsiteX79" fmla="*/ 545306 w 1176749"/>
              <a:gd name="connsiteY79" fmla="*/ 345230 h 511917"/>
              <a:gd name="connsiteX80" fmla="*/ 547687 w 1176749"/>
              <a:gd name="connsiteY80" fmla="*/ 333323 h 511917"/>
              <a:gd name="connsiteX81" fmla="*/ 550068 w 1176749"/>
              <a:gd name="connsiteY81" fmla="*/ 326180 h 511917"/>
              <a:gd name="connsiteX82" fmla="*/ 566737 w 1176749"/>
              <a:gd name="connsiteY82" fmla="*/ 311892 h 511917"/>
              <a:gd name="connsiteX83" fmla="*/ 571500 w 1176749"/>
              <a:gd name="connsiteY83" fmla="*/ 302367 h 511917"/>
              <a:gd name="connsiteX84" fmla="*/ 576262 w 1176749"/>
              <a:gd name="connsiteY84" fmla="*/ 295223 h 511917"/>
              <a:gd name="connsiteX85" fmla="*/ 578643 w 1176749"/>
              <a:gd name="connsiteY85" fmla="*/ 288080 h 511917"/>
              <a:gd name="connsiteX86" fmla="*/ 585787 w 1176749"/>
              <a:gd name="connsiteY86" fmla="*/ 280936 h 511917"/>
              <a:gd name="connsiteX87" fmla="*/ 590550 w 1176749"/>
              <a:gd name="connsiteY87" fmla="*/ 271411 h 511917"/>
              <a:gd name="connsiteX88" fmla="*/ 590550 w 1176749"/>
              <a:gd name="connsiteY88" fmla="*/ 247598 h 511917"/>
              <a:gd name="connsiteX89" fmla="*/ 592931 w 1176749"/>
              <a:gd name="connsiteY89" fmla="*/ 233311 h 511917"/>
              <a:gd name="connsiteX90" fmla="*/ 600075 w 1176749"/>
              <a:gd name="connsiteY90" fmla="*/ 226167 h 511917"/>
              <a:gd name="connsiteX91" fmla="*/ 604837 w 1176749"/>
              <a:gd name="connsiteY91" fmla="*/ 219023 h 511917"/>
              <a:gd name="connsiteX92" fmla="*/ 611981 w 1176749"/>
              <a:gd name="connsiteY92" fmla="*/ 216642 h 511917"/>
              <a:gd name="connsiteX93" fmla="*/ 640556 w 1176749"/>
              <a:gd name="connsiteY93" fmla="*/ 211880 h 511917"/>
              <a:gd name="connsiteX94" fmla="*/ 659606 w 1176749"/>
              <a:gd name="connsiteY94" fmla="*/ 214261 h 511917"/>
              <a:gd name="connsiteX95" fmla="*/ 669131 w 1176749"/>
              <a:gd name="connsiteY95" fmla="*/ 223786 h 511917"/>
              <a:gd name="connsiteX96" fmla="*/ 676275 w 1176749"/>
              <a:gd name="connsiteY96" fmla="*/ 238073 h 511917"/>
              <a:gd name="connsiteX97" fmla="*/ 688181 w 1176749"/>
              <a:gd name="connsiteY97" fmla="*/ 254742 h 511917"/>
              <a:gd name="connsiteX98" fmla="*/ 695325 w 1176749"/>
              <a:gd name="connsiteY98" fmla="*/ 259505 h 511917"/>
              <a:gd name="connsiteX99" fmla="*/ 707231 w 1176749"/>
              <a:gd name="connsiteY99" fmla="*/ 271411 h 511917"/>
              <a:gd name="connsiteX100" fmla="*/ 723900 w 1176749"/>
              <a:gd name="connsiteY100" fmla="*/ 283317 h 511917"/>
              <a:gd name="connsiteX101" fmla="*/ 735806 w 1176749"/>
              <a:gd name="connsiteY101" fmla="*/ 292842 h 511917"/>
              <a:gd name="connsiteX102" fmla="*/ 745331 w 1176749"/>
              <a:gd name="connsiteY102" fmla="*/ 309511 h 511917"/>
              <a:gd name="connsiteX103" fmla="*/ 754856 w 1176749"/>
              <a:gd name="connsiteY103" fmla="*/ 314273 h 511917"/>
              <a:gd name="connsiteX104" fmla="*/ 759618 w 1176749"/>
              <a:gd name="connsiteY104" fmla="*/ 321417 h 511917"/>
              <a:gd name="connsiteX105" fmla="*/ 773906 w 1176749"/>
              <a:gd name="connsiteY105" fmla="*/ 328561 h 511917"/>
              <a:gd name="connsiteX106" fmla="*/ 781050 w 1176749"/>
              <a:gd name="connsiteY106" fmla="*/ 321417 h 511917"/>
              <a:gd name="connsiteX107" fmla="*/ 795337 w 1176749"/>
              <a:gd name="connsiteY107" fmla="*/ 311892 h 511917"/>
              <a:gd name="connsiteX108" fmla="*/ 814387 w 1176749"/>
              <a:gd name="connsiteY108" fmla="*/ 292842 h 511917"/>
              <a:gd name="connsiteX109" fmla="*/ 823912 w 1176749"/>
              <a:gd name="connsiteY109" fmla="*/ 280936 h 511917"/>
              <a:gd name="connsiteX110" fmla="*/ 828675 w 1176749"/>
              <a:gd name="connsiteY110" fmla="*/ 271411 h 511917"/>
              <a:gd name="connsiteX111" fmla="*/ 840581 w 1176749"/>
              <a:gd name="connsiteY111" fmla="*/ 259505 h 511917"/>
              <a:gd name="connsiteX112" fmla="*/ 850106 w 1176749"/>
              <a:gd name="connsiteY112" fmla="*/ 245217 h 511917"/>
              <a:gd name="connsiteX113" fmla="*/ 864393 w 1176749"/>
              <a:gd name="connsiteY113" fmla="*/ 235692 h 511917"/>
              <a:gd name="connsiteX114" fmla="*/ 871537 w 1176749"/>
              <a:gd name="connsiteY114" fmla="*/ 230930 h 511917"/>
              <a:gd name="connsiteX115" fmla="*/ 881062 w 1176749"/>
              <a:gd name="connsiteY115" fmla="*/ 226167 h 511917"/>
              <a:gd name="connsiteX116" fmla="*/ 885825 w 1176749"/>
              <a:gd name="connsiteY116" fmla="*/ 219023 h 511917"/>
              <a:gd name="connsiteX117" fmla="*/ 907256 w 1176749"/>
              <a:gd name="connsiteY117" fmla="*/ 211880 h 511917"/>
              <a:gd name="connsiteX118" fmla="*/ 914400 w 1176749"/>
              <a:gd name="connsiteY118" fmla="*/ 209498 h 511917"/>
              <a:gd name="connsiteX119" fmla="*/ 921543 w 1176749"/>
              <a:gd name="connsiteY119" fmla="*/ 202355 h 511917"/>
              <a:gd name="connsiteX120" fmla="*/ 926306 w 1176749"/>
              <a:gd name="connsiteY120" fmla="*/ 188067 h 511917"/>
              <a:gd name="connsiteX121" fmla="*/ 928687 w 1176749"/>
              <a:gd name="connsiteY121" fmla="*/ 171398 h 511917"/>
              <a:gd name="connsiteX122" fmla="*/ 928687 w 1176749"/>
              <a:gd name="connsiteY122" fmla="*/ 128536 h 511917"/>
              <a:gd name="connsiteX123" fmla="*/ 935831 w 1176749"/>
              <a:gd name="connsiteY123" fmla="*/ 126155 h 511917"/>
              <a:gd name="connsiteX124" fmla="*/ 945356 w 1176749"/>
              <a:gd name="connsiteY124" fmla="*/ 111867 h 511917"/>
              <a:gd name="connsiteX125" fmla="*/ 950118 w 1176749"/>
              <a:gd name="connsiteY125" fmla="*/ 104723 h 511917"/>
              <a:gd name="connsiteX126" fmla="*/ 952500 w 1176749"/>
              <a:gd name="connsiteY126" fmla="*/ 97580 h 511917"/>
              <a:gd name="connsiteX127" fmla="*/ 962025 w 1176749"/>
              <a:gd name="connsiteY127" fmla="*/ 92817 h 511917"/>
              <a:gd name="connsiteX128" fmla="*/ 973931 w 1176749"/>
              <a:gd name="connsiteY128" fmla="*/ 71386 h 511917"/>
              <a:gd name="connsiteX129" fmla="*/ 978693 w 1176749"/>
              <a:gd name="connsiteY129" fmla="*/ 64242 h 511917"/>
              <a:gd name="connsiteX130" fmla="*/ 985837 w 1176749"/>
              <a:gd name="connsiteY130" fmla="*/ 57098 h 511917"/>
              <a:gd name="connsiteX131" fmla="*/ 1002506 w 1176749"/>
              <a:gd name="connsiteY131" fmla="*/ 40430 h 511917"/>
              <a:gd name="connsiteX132" fmla="*/ 1004887 w 1176749"/>
              <a:gd name="connsiteY132" fmla="*/ 33286 h 511917"/>
              <a:gd name="connsiteX133" fmla="*/ 1014412 w 1176749"/>
              <a:gd name="connsiteY133" fmla="*/ 30905 h 511917"/>
              <a:gd name="connsiteX134" fmla="*/ 1021556 w 1176749"/>
              <a:gd name="connsiteY134" fmla="*/ 28523 h 511917"/>
              <a:gd name="connsiteX135" fmla="*/ 1031081 w 1176749"/>
              <a:gd name="connsiteY135" fmla="*/ 21380 h 511917"/>
              <a:gd name="connsiteX136" fmla="*/ 1035843 w 1176749"/>
              <a:gd name="connsiteY136" fmla="*/ 14236 h 511917"/>
              <a:gd name="connsiteX137" fmla="*/ 1045368 w 1176749"/>
              <a:gd name="connsiteY137" fmla="*/ 9473 h 511917"/>
              <a:gd name="connsiteX138" fmla="*/ 1047750 w 1176749"/>
              <a:gd name="connsiteY138" fmla="*/ 2330 h 511917"/>
              <a:gd name="connsiteX139" fmla="*/ 1050131 w 1176749"/>
              <a:gd name="connsiteY139" fmla="*/ 21380 h 511917"/>
              <a:gd name="connsiteX140" fmla="*/ 1052512 w 1176749"/>
              <a:gd name="connsiteY140" fmla="*/ 35667 h 511917"/>
              <a:gd name="connsiteX141" fmla="*/ 1057275 w 1176749"/>
              <a:gd name="connsiteY141" fmla="*/ 42811 h 511917"/>
              <a:gd name="connsiteX142" fmla="*/ 1059656 w 1176749"/>
              <a:gd name="connsiteY142" fmla="*/ 52336 h 511917"/>
              <a:gd name="connsiteX143" fmla="*/ 1062037 w 1176749"/>
              <a:gd name="connsiteY143" fmla="*/ 64242 h 511917"/>
              <a:gd name="connsiteX144" fmla="*/ 1066800 w 1176749"/>
              <a:gd name="connsiteY144" fmla="*/ 78530 h 511917"/>
              <a:gd name="connsiteX145" fmla="*/ 1069181 w 1176749"/>
              <a:gd name="connsiteY145" fmla="*/ 85673 h 511917"/>
              <a:gd name="connsiteX146" fmla="*/ 1078706 w 1176749"/>
              <a:gd name="connsiteY146" fmla="*/ 99961 h 511917"/>
              <a:gd name="connsiteX147" fmla="*/ 1083468 w 1176749"/>
              <a:gd name="connsiteY147" fmla="*/ 114248 h 511917"/>
              <a:gd name="connsiteX148" fmla="*/ 1085850 w 1176749"/>
              <a:gd name="connsiteY148" fmla="*/ 123773 h 511917"/>
              <a:gd name="connsiteX149" fmla="*/ 1092993 w 1176749"/>
              <a:gd name="connsiteY149" fmla="*/ 128536 h 511917"/>
              <a:gd name="connsiteX150" fmla="*/ 1102518 w 1176749"/>
              <a:gd name="connsiteY150" fmla="*/ 138061 h 511917"/>
              <a:gd name="connsiteX151" fmla="*/ 1104900 w 1176749"/>
              <a:gd name="connsiteY151" fmla="*/ 145205 h 511917"/>
              <a:gd name="connsiteX152" fmla="*/ 1107281 w 1176749"/>
              <a:gd name="connsiteY152" fmla="*/ 154730 h 511917"/>
              <a:gd name="connsiteX153" fmla="*/ 1114425 w 1176749"/>
              <a:gd name="connsiteY153" fmla="*/ 157111 h 511917"/>
              <a:gd name="connsiteX154" fmla="*/ 1128712 w 1176749"/>
              <a:gd name="connsiteY154" fmla="*/ 154730 h 511917"/>
              <a:gd name="connsiteX155" fmla="*/ 1135856 w 1176749"/>
              <a:gd name="connsiteY155" fmla="*/ 152348 h 511917"/>
              <a:gd name="connsiteX156" fmla="*/ 1143000 w 1176749"/>
              <a:gd name="connsiteY156" fmla="*/ 154730 h 511917"/>
              <a:gd name="connsiteX157" fmla="*/ 1147762 w 1176749"/>
              <a:gd name="connsiteY157" fmla="*/ 169017 h 511917"/>
              <a:gd name="connsiteX158" fmla="*/ 1154906 w 1176749"/>
              <a:gd name="connsiteY158" fmla="*/ 192830 h 511917"/>
              <a:gd name="connsiteX159" fmla="*/ 1162050 w 1176749"/>
              <a:gd name="connsiteY159" fmla="*/ 214261 h 511917"/>
              <a:gd name="connsiteX160" fmla="*/ 1164431 w 1176749"/>
              <a:gd name="connsiteY160" fmla="*/ 221405 h 511917"/>
              <a:gd name="connsiteX161" fmla="*/ 1166812 w 1176749"/>
              <a:gd name="connsiteY161" fmla="*/ 238073 h 511917"/>
              <a:gd name="connsiteX162" fmla="*/ 1169193 w 1176749"/>
              <a:gd name="connsiteY162" fmla="*/ 247598 h 511917"/>
              <a:gd name="connsiteX163" fmla="*/ 1171575 w 1176749"/>
              <a:gd name="connsiteY163" fmla="*/ 261886 h 511917"/>
              <a:gd name="connsiteX164" fmla="*/ 1169193 w 1176749"/>
              <a:gd name="connsiteY164" fmla="*/ 276173 h 511917"/>
              <a:gd name="connsiteX165" fmla="*/ 1176337 w 1176749"/>
              <a:gd name="connsiteY165" fmla="*/ 307130 h 511917"/>
              <a:gd name="connsiteX166" fmla="*/ 1173956 w 1176749"/>
              <a:gd name="connsiteY166" fmla="*/ 376186 h 511917"/>
              <a:gd name="connsiteX167" fmla="*/ 1176337 w 1176749"/>
              <a:gd name="connsiteY167" fmla="*/ 404761 h 511917"/>
              <a:gd name="connsiteX168" fmla="*/ 1176337 w 1176749"/>
              <a:gd name="connsiteY168" fmla="*/ 435717 h 5119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176749" h="511917">
                <a:moveTo>
                  <a:pt x="0" y="511917"/>
                </a:moveTo>
                <a:cubicBezTo>
                  <a:pt x="2381" y="510330"/>
                  <a:pt x="5120" y="509178"/>
                  <a:pt x="7143" y="507155"/>
                </a:cubicBezTo>
                <a:cubicBezTo>
                  <a:pt x="9167" y="505131"/>
                  <a:pt x="9525" y="501599"/>
                  <a:pt x="11906" y="500011"/>
                </a:cubicBezTo>
                <a:cubicBezTo>
                  <a:pt x="14629" y="498196"/>
                  <a:pt x="18256" y="498424"/>
                  <a:pt x="21431" y="497630"/>
                </a:cubicBezTo>
                <a:cubicBezTo>
                  <a:pt x="23018" y="495249"/>
                  <a:pt x="25031" y="493101"/>
                  <a:pt x="26193" y="490486"/>
                </a:cubicBezTo>
                <a:cubicBezTo>
                  <a:pt x="28232" y="485898"/>
                  <a:pt x="28518" y="480586"/>
                  <a:pt x="30956" y="476198"/>
                </a:cubicBezTo>
                <a:cubicBezTo>
                  <a:pt x="32591" y="473254"/>
                  <a:pt x="35719" y="471436"/>
                  <a:pt x="38100" y="469055"/>
                </a:cubicBezTo>
                <a:lnTo>
                  <a:pt x="45243" y="447623"/>
                </a:lnTo>
                <a:lnTo>
                  <a:pt x="47625" y="440480"/>
                </a:lnTo>
                <a:cubicBezTo>
                  <a:pt x="48025" y="438082"/>
                  <a:pt x="51278" y="417614"/>
                  <a:pt x="52387" y="414286"/>
                </a:cubicBezTo>
                <a:cubicBezTo>
                  <a:pt x="53510" y="410918"/>
                  <a:pt x="55562" y="407936"/>
                  <a:pt x="57150" y="404761"/>
                </a:cubicBezTo>
                <a:cubicBezTo>
                  <a:pt x="59478" y="393122"/>
                  <a:pt x="58379" y="393188"/>
                  <a:pt x="64293" y="383330"/>
                </a:cubicBezTo>
                <a:cubicBezTo>
                  <a:pt x="67238" y="378422"/>
                  <a:pt x="72007" y="374472"/>
                  <a:pt x="73818" y="369042"/>
                </a:cubicBezTo>
                <a:cubicBezTo>
                  <a:pt x="77105" y="359183"/>
                  <a:pt x="74111" y="363290"/>
                  <a:pt x="83343" y="357136"/>
                </a:cubicBezTo>
                <a:cubicBezTo>
                  <a:pt x="84931" y="354755"/>
                  <a:pt x="86826" y="352552"/>
                  <a:pt x="88106" y="349992"/>
                </a:cubicBezTo>
                <a:cubicBezTo>
                  <a:pt x="90484" y="345236"/>
                  <a:pt x="90129" y="339119"/>
                  <a:pt x="95250" y="335705"/>
                </a:cubicBezTo>
                <a:cubicBezTo>
                  <a:pt x="97973" y="333890"/>
                  <a:pt x="101600" y="334117"/>
                  <a:pt x="104775" y="333323"/>
                </a:cubicBezTo>
                <a:cubicBezTo>
                  <a:pt x="109537" y="330148"/>
                  <a:pt x="113942" y="326357"/>
                  <a:pt x="119062" y="323798"/>
                </a:cubicBezTo>
                <a:cubicBezTo>
                  <a:pt x="131147" y="317756"/>
                  <a:pt x="125634" y="321005"/>
                  <a:pt x="135731" y="314273"/>
                </a:cubicBezTo>
                <a:cubicBezTo>
                  <a:pt x="137318" y="311098"/>
                  <a:pt x="137983" y="307258"/>
                  <a:pt x="140493" y="304748"/>
                </a:cubicBezTo>
                <a:cubicBezTo>
                  <a:pt x="142268" y="302973"/>
                  <a:pt x="145862" y="304142"/>
                  <a:pt x="147637" y="302367"/>
                </a:cubicBezTo>
                <a:cubicBezTo>
                  <a:pt x="149412" y="300592"/>
                  <a:pt x="148626" y="297312"/>
                  <a:pt x="150018" y="295223"/>
                </a:cubicBezTo>
                <a:cubicBezTo>
                  <a:pt x="151886" y="292421"/>
                  <a:pt x="154781" y="290461"/>
                  <a:pt x="157162" y="288080"/>
                </a:cubicBezTo>
                <a:lnTo>
                  <a:pt x="161925" y="273792"/>
                </a:lnTo>
                <a:cubicBezTo>
                  <a:pt x="162719" y="271411"/>
                  <a:pt x="162914" y="268737"/>
                  <a:pt x="164306" y="266648"/>
                </a:cubicBezTo>
                <a:lnTo>
                  <a:pt x="169068" y="259505"/>
                </a:lnTo>
                <a:cubicBezTo>
                  <a:pt x="169862" y="256330"/>
                  <a:pt x="170510" y="253115"/>
                  <a:pt x="171450" y="249980"/>
                </a:cubicBezTo>
                <a:cubicBezTo>
                  <a:pt x="173614" y="242767"/>
                  <a:pt x="176211" y="235692"/>
                  <a:pt x="178593" y="228548"/>
                </a:cubicBezTo>
                <a:lnTo>
                  <a:pt x="180975" y="221405"/>
                </a:lnTo>
                <a:cubicBezTo>
                  <a:pt x="181769" y="219024"/>
                  <a:pt x="182234" y="216506"/>
                  <a:pt x="183356" y="214261"/>
                </a:cubicBezTo>
                <a:cubicBezTo>
                  <a:pt x="184943" y="211086"/>
                  <a:pt x="186357" y="207818"/>
                  <a:pt x="188118" y="204736"/>
                </a:cubicBezTo>
                <a:cubicBezTo>
                  <a:pt x="189538" y="202251"/>
                  <a:pt x="191601" y="200152"/>
                  <a:pt x="192881" y="197592"/>
                </a:cubicBezTo>
                <a:cubicBezTo>
                  <a:pt x="194793" y="193769"/>
                  <a:pt x="195731" y="189509"/>
                  <a:pt x="197643" y="185686"/>
                </a:cubicBezTo>
                <a:cubicBezTo>
                  <a:pt x="200958" y="179056"/>
                  <a:pt x="204284" y="176664"/>
                  <a:pt x="209550" y="171398"/>
                </a:cubicBezTo>
                <a:cubicBezTo>
                  <a:pt x="210344" y="166636"/>
                  <a:pt x="210074" y="161568"/>
                  <a:pt x="211931" y="157111"/>
                </a:cubicBezTo>
                <a:cubicBezTo>
                  <a:pt x="214132" y="151827"/>
                  <a:pt x="221456" y="142823"/>
                  <a:pt x="221456" y="142823"/>
                </a:cubicBezTo>
                <a:cubicBezTo>
                  <a:pt x="226050" y="119853"/>
                  <a:pt x="220424" y="140124"/>
                  <a:pt x="228600" y="123773"/>
                </a:cubicBezTo>
                <a:cubicBezTo>
                  <a:pt x="229722" y="121528"/>
                  <a:pt x="229589" y="118718"/>
                  <a:pt x="230981" y="116630"/>
                </a:cubicBezTo>
                <a:cubicBezTo>
                  <a:pt x="234647" y="111131"/>
                  <a:pt x="239998" y="108237"/>
                  <a:pt x="245268" y="104723"/>
                </a:cubicBezTo>
                <a:cubicBezTo>
                  <a:pt x="270467" y="111025"/>
                  <a:pt x="240791" y="102469"/>
                  <a:pt x="261937" y="111867"/>
                </a:cubicBezTo>
                <a:cubicBezTo>
                  <a:pt x="266525" y="113906"/>
                  <a:pt x="272048" y="113845"/>
                  <a:pt x="276225" y="116630"/>
                </a:cubicBezTo>
                <a:lnTo>
                  <a:pt x="290512" y="126155"/>
                </a:lnTo>
                <a:cubicBezTo>
                  <a:pt x="291306" y="129330"/>
                  <a:pt x="291604" y="132672"/>
                  <a:pt x="292893" y="135680"/>
                </a:cubicBezTo>
                <a:cubicBezTo>
                  <a:pt x="294020" y="138310"/>
                  <a:pt x="296236" y="140338"/>
                  <a:pt x="297656" y="142823"/>
                </a:cubicBezTo>
                <a:cubicBezTo>
                  <a:pt x="299417" y="145905"/>
                  <a:pt x="300831" y="149173"/>
                  <a:pt x="302418" y="152348"/>
                </a:cubicBezTo>
                <a:cubicBezTo>
                  <a:pt x="303212" y="157904"/>
                  <a:pt x="303699" y="163513"/>
                  <a:pt x="304800" y="169017"/>
                </a:cubicBezTo>
                <a:cubicBezTo>
                  <a:pt x="305292" y="171478"/>
                  <a:pt x="307536" y="173676"/>
                  <a:pt x="307181" y="176161"/>
                </a:cubicBezTo>
                <a:cubicBezTo>
                  <a:pt x="306679" y="179675"/>
                  <a:pt x="304006" y="182511"/>
                  <a:pt x="302418" y="185686"/>
                </a:cubicBezTo>
                <a:cubicBezTo>
                  <a:pt x="303212" y="188067"/>
                  <a:pt x="304308" y="190369"/>
                  <a:pt x="304800" y="192830"/>
                </a:cubicBezTo>
                <a:cubicBezTo>
                  <a:pt x="306262" y="200140"/>
                  <a:pt x="305976" y="209470"/>
                  <a:pt x="309562" y="216642"/>
                </a:cubicBezTo>
                <a:cubicBezTo>
                  <a:pt x="310842" y="219202"/>
                  <a:pt x="312737" y="221405"/>
                  <a:pt x="314325" y="223786"/>
                </a:cubicBezTo>
                <a:lnTo>
                  <a:pt x="321468" y="245217"/>
                </a:lnTo>
                <a:lnTo>
                  <a:pt x="326231" y="259505"/>
                </a:lnTo>
                <a:cubicBezTo>
                  <a:pt x="329936" y="278031"/>
                  <a:pt x="325828" y="265347"/>
                  <a:pt x="333375" y="278555"/>
                </a:cubicBezTo>
                <a:cubicBezTo>
                  <a:pt x="335136" y="281637"/>
                  <a:pt x="335865" y="285353"/>
                  <a:pt x="338137" y="288080"/>
                </a:cubicBezTo>
                <a:cubicBezTo>
                  <a:pt x="339969" y="290279"/>
                  <a:pt x="342900" y="291255"/>
                  <a:pt x="345281" y="292842"/>
                </a:cubicBezTo>
                <a:cubicBezTo>
                  <a:pt x="347218" y="298654"/>
                  <a:pt x="347808" y="302513"/>
                  <a:pt x="352425" y="307130"/>
                </a:cubicBezTo>
                <a:cubicBezTo>
                  <a:pt x="354448" y="309153"/>
                  <a:pt x="357187" y="310305"/>
                  <a:pt x="359568" y="311892"/>
                </a:cubicBezTo>
                <a:cubicBezTo>
                  <a:pt x="365124" y="311098"/>
                  <a:pt x="370861" y="311124"/>
                  <a:pt x="376237" y="309511"/>
                </a:cubicBezTo>
                <a:cubicBezTo>
                  <a:pt x="378978" y="308689"/>
                  <a:pt x="380536" y="305064"/>
                  <a:pt x="383381" y="304748"/>
                </a:cubicBezTo>
                <a:cubicBezTo>
                  <a:pt x="388180" y="304215"/>
                  <a:pt x="392906" y="306336"/>
                  <a:pt x="397668" y="307130"/>
                </a:cubicBezTo>
                <a:cubicBezTo>
                  <a:pt x="399256" y="309511"/>
                  <a:pt x="400407" y="312249"/>
                  <a:pt x="402431" y="314273"/>
                </a:cubicBezTo>
                <a:cubicBezTo>
                  <a:pt x="404455" y="316297"/>
                  <a:pt x="407787" y="316801"/>
                  <a:pt x="409575" y="319036"/>
                </a:cubicBezTo>
                <a:cubicBezTo>
                  <a:pt x="411143" y="320996"/>
                  <a:pt x="410967" y="323873"/>
                  <a:pt x="411956" y="326180"/>
                </a:cubicBezTo>
                <a:cubicBezTo>
                  <a:pt x="414936" y="333134"/>
                  <a:pt x="417327" y="338491"/>
                  <a:pt x="423862" y="342848"/>
                </a:cubicBezTo>
                <a:cubicBezTo>
                  <a:pt x="425951" y="344240"/>
                  <a:pt x="428625" y="344436"/>
                  <a:pt x="431006" y="345230"/>
                </a:cubicBezTo>
                <a:cubicBezTo>
                  <a:pt x="431800" y="348405"/>
                  <a:pt x="431572" y="352032"/>
                  <a:pt x="433387" y="354755"/>
                </a:cubicBezTo>
                <a:cubicBezTo>
                  <a:pt x="436025" y="358711"/>
                  <a:pt x="443600" y="360540"/>
                  <a:pt x="447675" y="361898"/>
                </a:cubicBezTo>
                <a:cubicBezTo>
                  <a:pt x="450056" y="364279"/>
                  <a:pt x="452950" y="366240"/>
                  <a:pt x="454818" y="369042"/>
                </a:cubicBezTo>
                <a:cubicBezTo>
                  <a:pt x="456210" y="371131"/>
                  <a:pt x="455632" y="374226"/>
                  <a:pt x="457200" y="376186"/>
                </a:cubicBezTo>
                <a:cubicBezTo>
                  <a:pt x="458988" y="378421"/>
                  <a:pt x="461858" y="379528"/>
                  <a:pt x="464343" y="380948"/>
                </a:cubicBezTo>
                <a:cubicBezTo>
                  <a:pt x="467425" y="382709"/>
                  <a:pt x="470786" y="383950"/>
                  <a:pt x="473868" y="385711"/>
                </a:cubicBezTo>
                <a:cubicBezTo>
                  <a:pt x="476353" y="387131"/>
                  <a:pt x="478382" y="389346"/>
                  <a:pt x="481012" y="390473"/>
                </a:cubicBezTo>
                <a:cubicBezTo>
                  <a:pt x="484020" y="391762"/>
                  <a:pt x="487362" y="392061"/>
                  <a:pt x="490537" y="392855"/>
                </a:cubicBezTo>
                <a:cubicBezTo>
                  <a:pt x="499268" y="392061"/>
                  <a:pt x="508134" y="392192"/>
                  <a:pt x="516731" y="390473"/>
                </a:cubicBezTo>
                <a:cubicBezTo>
                  <a:pt x="520212" y="389777"/>
                  <a:pt x="523529" y="387983"/>
                  <a:pt x="526256" y="385711"/>
                </a:cubicBezTo>
                <a:cubicBezTo>
                  <a:pt x="529418" y="383076"/>
                  <a:pt x="534165" y="371870"/>
                  <a:pt x="535781" y="369042"/>
                </a:cubicBezTo>
                <a:cubicBezTo>
                  <a:pt x="537201" y="366557"/>
                  <a:pt x="538956" y="364279"/>
                  <a:pt x="540543" y="361898"/>
                </a:cubicBezTo>
                <a:cubicBezTo>
                  <a:pt x="541337" y="358723"/>
                  <a:pt x="542026" y="355520"/>
                  <a:pt x="542925" y="352373"/>
                </a:cubicBezTo>
                <a:cubicBezTo>
                  <a:pt x="543615" y="349960"/>
                  <a:pt x="544697" y="347665"/>
                  <a:pt x="545306" y="345230"/>
                </a:cubicBezTo>
                <a:cubicBezTo>
                  <a:pt x="546288" y="341303"/>
                  <a:pt x="546705" y="337250"/>
                  <a:pt x="547687" y="333323"/>
                </a:cubicBezTo>
                <a:cubicBezTo>
                  <a:pt x="548296" y="330888"/>
                  <a:pt x="548401" y="328056"/>
                  <a:pt x="550068" y="326180"/>
                </a:cubicBezTo>
                <a:cubicBezTo>
                  <a:pt x="554930" y="320710"/>
                  <a:pt x="561181" y="316655"/>
                  <a:pt x="566737" y="311892"/>
                </a:cubicBezTo>
                <a:cubicBezTo>
                  <a:pt x="568325" y="308717"/>
                  <a:pt x="569739" y="305449"/>
                  <a:pt x="571500" y="302367"/>
                </a:cubicBezTo>
                <a:cubicBezTo>
                  <a:pt x="572920" y="299882"/>
                  <a:pt x="574982" y="297783"/>
                  <a:pt x="576262" y="295223"/>
                </a:cubicBezTo>
                <a:cubicBezTo>
                  <a:pt x="577384" y="292978"/>
                  <a:pt x="577251" y="290168"/>
                  <a:pt x="578643" y="288080"/>
                </a:cubicBezTo>
                <a:cubicBezTo>
                  <a:pt x="580511" y="285278"/>
                  <a:pt x="583829" y="283676"/>
                  <a:pt x="585787" y="280936"/>
                </a:cubicBezTo>
                <a:cubicBezTo>
                  <a:pt x="587850" y="278047"/>
                  <a:pt x="588962" y="274586"/>
                  <a:pt x="590550" y="271411"/>
                </a:cubicBezTo>
                <a:cubicBezTo>
                  <a:pt x="586600" y="243768"/>
                  <a:pt x="586935" y="263863"/>
                  <a:pt x="590550" y="247598"/>
                </a:cubicBezTo>
                <a:cubicBezTo>
                  <a:pt x="591597" y="242885"/>
                  <a:pt x="590970" y="237723"/>
                  <a:pt x="592931" y="233311"/>
                </a:cubicBezTo>
                <a:cubicBezTo>
                  <a:pt x="594299" y="230234"/>
                  <a:pt x="597919" y="228754"/>
                  <a:pt x="600075" y="226167"/>
                </a:cubicBezTo>
                <a:cubicBezTo>
                  <a:pt x="601907" y="223968"/>
                  <a:pt x="602602" y="220811"/>
                  <a:pt x="604837" y="219023"/>
                </a:cubicBezTo>
                <a:cubicBezTo>
                  <a:pt x="606797" y="217455"/>
                  <a:pt x="609567" y="217332"/>
                  <a:pt x="611981" y="216642"/>
                </a:cubicBezTo>
                <a:cubicBezTo>
                  <a:pt x="624218" y="213146"/>
                  <a:pt x="625095" y="213812"/>
                  <a:pt x="640556" y="211880"/>
                </a:cubicBezTo>
                <a:cubicBezTo>
                  <a:pt x="657558" y="206212"/>
                  <a:pt x="652058" y="202940"/>
                  <a:pt x="659606" y="214261"/>
                </a:cubicBezTo>
                <a:cubicBezTo>
                  <a:pt x="664801" y="229848"/>
                  <a:pt x="657585" y="214549"/>
                  <a:pt x="669131" y="223786"/>
                </a:cubicBezTo>
                <a:cubicBezTo>
                  <a:pt x="674814" y="228333"/>
                  <a:pt x="673401" y="232325"/>
                  <a:pt x="676275" y="238073"/>
                </a:cubicBezTo>
                <a:cubicBezTo>
                  <a:pt x="677629" y="240780"/>
                  <a:pt x="687099" y="253660"/>
                  <a:pt x="688181" y="254742"/>
                </a:cubicBezTo>
                <a:cubicBezTo>
                  <a:pt x="690205" y="256766"/>
                  <a:pt x="692944" y="257917"/>
                  <a:pt x="695325" y="259505"/>
                </a:cubicBezTo>
                <a:cubicBezTo>
                  <a:pt x="704055" y="272600"/>
                  <a:pt x="695325" y="261489"/>
                  <a:pt x="707231" y="271411"/>
                </a:cubicBezTo>
                <a:cubicBezTo>
                  <a:pt x="721710" y="283477"/>
                  <a:pt x="706277" y="274506"/>
                  <a:pt x="723900" y="283317"/>
                </a:cubicBezTo>
                <a:cubicBezTo>
                  <a:pt x="737547" y="303790"/>
                  <a:pt x="719375" y="279697"/>
                  <a:pt x="735806" y="292842"/>
                </a:cubicBezTo>
                <a:cubicBezTo>
                  <a:pt x="743329" y="298860"/>
                  <a:pt x="738306" y="302487"/>
                  <a:pt x="745331" y="309511"/>
                </a:cubicBezTo>
                <a:cubicBezTo>
                  <a:pt x="747841" y="312021"/>
                  <a:pt x="751681" y="312686"/>
                  <a:pt x="754856" y="314273"/>
                </a:cubicBezTo>
                <a:cubicBezTo>
                  <a:pt x="756443" y="316654"/>
                  <a:pt x="757594" y="319393"/>
                  <a:pt x="759618" y="321417"/>
                </a:cubicBezTo>
                <a:cubicBezTo>
                  <a:pt x="764235" y="326034"/>
                  <a:pt x="768095" y="326624"/>
                  <a:pt x="773906" y="328561"/>
                </a:cubicBezTo>
                <a:cubicBezTo>
                  <a:pt x="776287" y="326180"/>
                  <a:pt x="778248" y="323285"/>
                  <a:pt x="781050" y="321417"/>
                </a:cubicBezTo>
                <a:cubicBezTo>
                  <a:pt x="793888" y="312858"/>
                  <a:pt x="783064" y="327671"/>
                  <a:pt x="795337" y="311892"/>
                </a:cubicBezTo>
                <a:cubicBezTo>
                  <a:pt x="809966" y="293084"/>
                  <a:pt x="797798" y="301137"/>
                  <a:pt x="814387" y="292842"/>
                </a:cubicBezTo>
                <a:cubicBezTo>
                  <a:pt x="820345" y="269006"/>
                  <a:pt x="811386" y="293461"/>
                  <a:pt x="823912" y="280936"/>
                </a:cubicBezTo>
                <a:cubicBezTo>
                  <a:pt x="826422" y="278426"/>
                  <a:pt x="826914" y="274493"/>
                  <a:pt x="828675" y="271411"/>
                </a:cubicBezTo>
                <a:cubicBezTo>
                  <a:pt x="833560" y="262862"/>
                  <a:pt x="832520" y="264878"/>
                  <a:pt x="840581" y="259505"/>
                </a:cubicBezTo>
                <a:cubicBezTo>
                  <a:pt x="843756" y="254742"/>
                  <a:pt x="845343" y="248392"/>
                  <a:pt x="850106" y="245217"/>
                </a:cubicBezTo>
                <a:lnTo>
                  <a:pt x="864393" y="235692"/>
                </a:lnTo>
                <a:cubicBezTo>
                  <a:pt x="866774" y="234105"/>
                  <a:pt x="868977" y="232210"/>
                  <a:pt x="871537" y="230930"/>
                </a:cubicBezTo>
                <a:lnTo>
                  <a:pt x="881062" y="226167"/>
                </a:lnTo>
                <a:cubicBezTo>
                  <a:pt x="882650" y="223786"/>
                  <a:pt x="883626" y="220855"/>
                  <a:pt x="885825" y="219023"/>
                </a:cubicBezTo>
                <a:cubicBezTo>
                  <a:pt x="892615" y="213365"/>
                  <a:pt x="899115" y="213916"/>
                  <a:pt x="907256" y="211880"/>
                </a:cubicBezTo>
                <a:cubicBezTo>
                  <a:pt x="909691" y="211271"/>
                  <a:pt x="912019" y="210292"/>
                  <a:pt x="914400" y="209498"/>
                </a:cubicBezTo>
                <a:cubicBezTo>
                  <a:pt x="916781" y="207117"/>
                  <a:pt x="919908" y="205299"/>
                  <a:pt x="921543" y="202355"/>
                </a:cubicBezTo>
                <a:cubicBezTo>
                  <a:pt x="923981" y="197966"/>
                  <a:pt x="926306" y="188067"/>
                  <a:pt x="926306" y="188067"/>
                </a:cubicBezTo>
                <a:cubicBezTo>
                  <a:pt x="927100" y="182511"/>
                  <a:pt x="928687" y="177011"/>
                  <a:pt x="928687" y="171398"/>
                </a:cubicBezTo>
                <a:cubicBezTo>
                  <a:pt x="928687" y="147136"/>
                  <a:pt x="918081" y="163006"/>
                  <a:pt x="928687" y="128536"/>
                </a:cubicBezTo>
                <a:cubicBezTo>
                  <a:pt x="929425" y="126137"/>
                  <a:pt x="933450" y="126949"/>
                  <a:pt x="935831" y="126155"/>
                </a:cubicBezTo>
                <a:lnTo>
                  <a:pt x="945356" y="111867"/>
                </a:lnTo>
                <a:cubicBezTo>
                  <a:pt x="946943" y="109486"/>
                  <a:pt x="949213" y="107438"/>
                  <a:pt x="950118" y="104723"/>
                </a:cubicBezTo>
                <a:cubicBezTo>
                  <a:pt x="950912" y="102342"/>
                  <a:pt x="950725" y="99355"/>
                  <a:pt x="952500" y="97580"/>
                </a:cubicBezTo>
                <a:cubicBezTo>
                  <a:pt x="955010" y="95070"/>
                  <a:pt x="958850" y="94405"/>
                  <a:pt x="962025" y="92817"/>
                </a:cubicBezTo>
                <a:cubicBezTo>
                  <a:pt x="966216" y="80242"/>
                  <a:pt x="963013" y="87763"/>
                  <a:pt x="973931" y="71386"/>
                </a:cubicBezTo>
                <a:cubicBezTo>
                  <a:pt x="975518" y="69005"/>
                  <a:pt x="976669" y="66266"/>
                  <a:pt x="978693" y="64242"/>
                </a:cubicBezTo>
                <a:cubicBezTo>
                  <a:pt x="981074" y="61861"/>
                  <a:pt x="983769" y="59756"/>
                  <a:pt x="985837" y="57098"/>
                </a:cubicBezTo>
                <a:cubicBezTo>
                  <a:pt x="999211" y="39904"/>
                  <a:pt x="988855" y="44980"/>
                  <a:pt x="1002506" y="40430"/>
                </a:cubicBezTo>
                <a:cubicBezTo>
                  <a:pt x="1003300" y="38049"/>
                  <a:pt x="1002927" y="34854"/>
                  <a:pt x="1004887" y="33286"/>
                </a:cubicBezTo>
                <a:cubicBezTo>
                  <a:pt x="1007443" y="31242"/>
                  <a:pt x="1011265" y="31804"/>
                  <a:pt x="1014412" y="30905"/>
                </a:cubicBezTo>
                <a:cubicBezTo>
                  <a:pt x="1016826" y="30215"/>
                  <a:pt x="1019175" y="29317"/>
                  <a:pt x="1021556" y="28523"/>
                </a:cubicBezTo>
                <a:cubicBezTo>
                  <a:pt x="1024731" y="26142"/>
                  <a:pt x="1028275" y="24186"/>
                  <a:pt x="1031081" y="21380"/>
                </a:cubicBezTo>
                <a:cubicBezTo>
                  <a:pt x="1033105" y="19356"/>
                  <a:pt x="1033645" y="16068"/>
                  <a:pt x="1035843" y="14236"/>
                </a:cubicBezTo>
                <a:cubicBezTo>
                  <a:pt x="1038570" y="11963"/>
                  <a:pt x="1042193" y="11061"/>
                  <a:pt x="1045368" y="9473"/>
                </a:cubicBezTo>
                <a:cubicBezTo>
                  <a:pt x="1046162" y="7092"/>
                  <a:pt x="1046818" y="0"/>
                  <a:pt x="1047750" y="2330"/>
                </a:cubicBezTo>
                <a:cubicBezTo>
                  <a:pt x="1050127" y="8272"/>
                  <a:pt x="1049226" y="15045"/>
                  <a:pt x="1050131" y="21380"/>
                </a:cubicBezTo>
                <a:cubicBezTo>
                  <a:pt x="1050814" y="26159"/>
                  <a:pt x="1050985" y="31087"/>
                  <a:pt x="1052512" y="35667"/>
                </a:cubicBezTo>
                <a:cubicBezTo>
                  <a:pt x="1053417" y="38382"/>
                  <a:pt x="1055687" y="40430"/>
                  <a:pt x="1057275" y="42811"/>
                </a:cubicBezTo>
                <a:cubicBezTo>
                  <a:pt x="1058069" y="45986"/>
                  <a:pt x="1058946" y="49141"/>
                  <a:pt x="1059656" y="52336"/>
                </a:cubicBezTo>
                <a:cubicBezTo>
                  <a:pt x="1060534" y="56287"/>
                  <a:pt x="1060972" y="60337"/>
                  <a:pt x="1062037" y="64242"/>
                </a:cubicBezTo>
                <a:cubicBezTo>
                  <a:pt x="1063358" y="69085"/>
                  <a:pt x="1065212" y="73767"/>
                  <a:pt x="1066800" y="78530"/>
                </a:cubicBezTo>
                <a:cubicBezTo>
                  <a:pt x="1067594" y="80911"/>
                  <a:pt x="1067789" y="83585"/>
                  <a:pt x="1069181" y="85673"/>
                </a:cubicBezTo>
                <a:lnTo>
                  <a:pt x="1078706" y="99961"/>
                </a:lnTo>
                <a:cubicBezTo>
                  <a:pt x="1080293" y="104723"/>
                  <a:pt x="1082250" y="109378"/>
                  <a:pt x="1083468" y="114248"/>
                </a:cubicBezTo>
                <a:cubicBezTo>
                  <a:pt x="1084262" y="117423"/>
                  <a:pt x="1084035" y="121050"/>
                  <a:pt x="1085850" y="123773"/>
                </a:cubicBezTo>
                <a:cubicBezTo>
                  <a:pt x="1087437" y="126154"/>
                  <a:pt x="1090820" y="126673"/>
                  <a:pt x="1092993" y="128536"/>
                </a:cubicBezTo>
                <a:cubicBezTo>
                  <a:pt x="1096402" y="131458"/>
                  <a:pt x="1099343" y="134886"/>
                  <a:pt x="1102518" y="138061"/>
                </a:cubicBezTo>
                <a:cubicBezTo>
                  <a:pt x="1103312" y="140442"/>
                  <a:pt x="1104210" y="142791"/>
                  <a:pt x="1104900" y="145205"/>
                </a:cubicBezTo>
                <a:cubicBezTo>
                  <a:pt x="1105799" y="148352"/>
                  <a:pt x="1105237" y="152174"/>
                  <a:pt x="1107281" y="154730"/>
                </a:cubicBezTo>
                <a:cubicBezTo>
                  <a:pt x="1108849" y="156690"/>
                  <a:pt x="1112044" y="156317"/>
                  <a:pt x="1114425" y="157111"/>
                </a:cubicBezTo>
                <a:cubicBezTo>
                  <a:pt x="1119187" y="156317"/>
                  <a:pt x="1123999" y="155777"/>
                  <a:pt x="1128712" y="154730"/>
                </a:cubicBezTo>
                <a:cubicBezTo>
                  <a:pt x="1131162" y="154185"/>
                  <a:pt x="1133346" y="152348"/>
                  <a:pt x="1135856" y="152348"/>
                </a:cubicBezTo>
                <a:cubicBezTo>
                  <a:pt x="1138366" y="152348"/>
                  <a:pt x="1140619" y="153936"/>
                  <a:pt x="1143000" y="154730"/>
                </a:cubicBezTo>
                <a:cubicBezTo>
                  <a:pt x="1144587" y="159492"/>
                  <a:pt x="1146633" y="164126"/>
                  <a:pt x="1147762" y="169017"/>
                </a:cubicBezTo>
                <a:cubicBezTo>
                  <a:pt x="1153169" y="192452"/>
                  <a:pt x="1145693" y="179011"/>
                  <a:pt x="1154906" y="192830"/>
                </a:cubicBezTo>
                <a:lnTo>
                  <a:pt x="1162050" y="214261"/>
                </a:lnTo>
                <a:lnTo>
                  <a:pt x="1164431" y="221405"/>
                </a:lnTo>
                <a:cubicBezTo>
                  <a:pt x="1165225" y="226961"/>
                  <a:pt x="1165808" y="232551"/>
                  <a:pt x="1166812" y="238073"/>
                </a:cubicBezTo>
                <a:cubicBezTo>
                  <a:pt x="1167397" y="241293"/>
                  <a:pt x="1168551" y="244389"/>
                  <a:pt x="1169193" y="247598"/>
                </a:cubicBezTo>
                <a:cubicBezTo>
                  <a:pt x="1170140" y="252333"/>
                  <a:pt x="1170781" y="257123"/>
                  <a:pt x="1171575" y="261886"/>
                </a:cubicBezTo>
                <a:cubicBezTo>
                  <a:pt x="1170781" y="266648"/>
                  <a:pt x="1168892" y="271354"/>
                  <a:pt x="1169193" y="276173"/>
                </a:cubicBezTo>
                <a:cubicBezTo>
                  <a:pt x="1170001" y="289104"/>
                  <a:pt x="1172776" y="296444"/>
                  <a:pt x="1176337" y="307130"/>
                </a:cubicBezTo>
                <a:cubicBezTo>
                  <a:pt x="1175543" y="330149"/>
                  <a:pt x="1173956" y="353154"/>
                  <a:pt x="1173956" y="376186"/>
                </a:cubicBezTo>
                <a:cubicBezTo>
                  <a:pt x="1173956" y="385744"/>
                  <a:pt x="1175955" y="395211"/>
                  <a:pt x="1176337" y="404761"/>
                </a:cubicBezTo>
                <a:cubicBezTo>
                  <a:pt x="1176749" y="415071"/>
                  <a:pt x="1176337" y="425398"/>
                  <a:pt x="1176337" y="435717"/>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6" name="Group 5"/>
          <p:cNvGrpSpPr/>
          <p:nvPr/>
        </p:nvGrpSpPr>
        <p:grpSpPr>
          <a:xfrm>
            <a:off x="533400" y="4572000"/>
            <a:ext cx="8001000" cy="1295400"/>
            <a:chOff x="685800" y="1143000"/>
            <a:chExt cx="8001000" cy="1295400"/>
          </a:xfrm>
        </p:grpSpPr>
        <p:sp>
          <p:nvSpPr>
            <p:cNvPr id="7" name="Rounded Rectangle 6"/>
            <p:cNvSpPr/>
            <p:nvPr/>
          </p:nvSpPr>
          <p:spPr>
            <a:xfrm>
              <a:off x="3886200" y="1143000"/>
              <a:ext cx="1600200" cy="1295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p(</a:t>
              </a:r>
              <a:r>
                <a:rPr lang="en-US" sz="3200" dirty="0" err="1" smtClean="0"/>
                <a:t>y|x</a:t>
              </a:r>
              <a:r>
                <a:rPr lang="en-US" sz="3200" dirty="0" smtClean="0"/>
                <a:t>)</a:t>
              </a:r>
              <a:endParaRPr lang="en-US" sz="3200" dirty="0"/>
            </a:p>
          </p:txBody>
        </p:sp>
        <p:sp>
          <p:nvSpPr>
            <p:cNvPr id="8" name="Rectangle 7"/>
            <p:cNvSpPr/>
            <p:nvPr/>
          </p:nvSpPr>
          <p:spPr>
            <a:xfrm>
              <a:off x="1676400" y="1295400"/>
              <a:ext cx="1066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f</a:t>
              </a:r>
              <a:endParaRPr lang="en-US" sz="2400" dirty="0"/>
            </a:p>
          </p:txBody>
        </p:sp>
        <p:sp>
          <p:nvSpPr>
            <p:cNvPr id="9" name="Rectangle 8"/>
            <p:cNvSpPr/>
            <p:nvPr/>
          </p:nvSpPr>
          <p:spPr>
            <a:xfrm>
              <a:off x="6629400" y="1295400"/>
              <a:ext cx="1066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g</a:t>
              </a:r>
              <a:endParaRPr lang="en-US" sz="2400" dirty="0"/>
            </a:p>
          </p:txBody>
        </p:sp>
        <p:sp>
          <p:nvSpPr>
            <p:cNvPr id="10" name="Right Arrow 9"/>
            <p:cNvSpPr/>
            <p:nvPr/>
          </p:nvSpPr>
          <p:spPr>
            <a:xfrm>
              <a:off x="2743200" y="1676400"/>
              <a:ext cx="11430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5486400" y="1676400"/>
              <a:ext cx="11430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7696200" y="1676400"/>
              <a:ext cx="9906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a:off x="685800" y="1676400"/>
              <a:ext cx="9906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4" name="Picture 13" descr="tmp.bmp"/>
          <p:cNvPicPr>
            <a:picLocks/>
          </p:cNvPicPr>
          <p:nvPr>
            <p:custDataLst>
              <p:tags r:id="rId1"/>
            </p:custDataLst>
          </p:nvPr>
        </p:nvPicPr>
        <p:blipFill>
          <a:blip r:embed="rId6" cstate="print">
            <a:clrChange>
              <a:clrFrom>
                <a:srgbClr val="FFFFFF"/>
              </a:clrFrom>
              <a:clrTo>
                <a:srgbClr val="FFFFFF">
                  <a:alpha val="0"/>
                </a:srgbClr>
              </a:clrTo>
            </a:clrChange>
          </a:blip>
          <a:stretch>
            <a:fillRect/>
          </a:stretch>
        </p:blipFill>
        <p:spPr>
          <a:xfrm>
            <a:off x="762000" y="4648200"/>
            <a:ext cx="635000" cy="431800"/>
          </a:xfrm>
          <a:prstGeom prst="rect">
            <a:avLst/>
          </a:prstGeom>
          <a:noFill/>
        </p:spPr>
      </p:pic>
      <p:pic>
        <p:nvPicPr>
          <p:cNvPr id="15" name="Content Placeholder 30" descr="tmp.bmp"/>
          <p:cNvPicPr>
            <a:picLocks noGrp="1"/>
          </p:cNvPicPr>
          <p:nvPr>
            <p:ph idx="1"/>
            <p:custDataLst>
              <p:tags r:id="rId2"/>
            </p:custDataLst>
          </p:nvPr>
        </p:nvPicPr>
        <p:blipFill>
          <a:blip r:embed="rId7" cstate="print">
            <a:clrChange>
              <a:clrFrom>
                <a:srgbClr val="FFFFFF"/>
              </a:clrFrom>
              <a:clrTo>
                <a:srgbClr val="FFFFFF">
                  <a:alpha val="0"/>
                </a:srgbClr>
              </a:clrTo>
            </a:clrChange>
          </a:blip>
          <a:stretch>
            <a:fillRect/>
          </a:stretch>
        </p:blipFill>
        <p:spPr>
          <a:xfrm>
            <a:off x="2819400" y="4648200"/>
            <a:ext cx="787400" cy="406400"/>
          </a:xfrm>
          <a:noFill/>
        </p:spPr>
      </p:pic>
      <p:pic>
        <p:nvPicPr>
          <p:cNvPr id="16" name="Picture 15" descr="tmp.bmp"/>
          <p:cNvPicPr>
            <a:picLocks/>
          </p:cNvPicPr>
          <p:nvPr>
            <p:custDataLst>
              <p:tags r:id="rId3"/>
            </p:custDataLst>
          </p:nvPr>
        </p:nvPicPr>
        <p:blipFill>
          <a:blip r:embed="rId8" cstate="print">
            <a:clrChange>
              <a:clrFrom>
                <a:srgbClr val="FFFFFF"/>
              </a:clrFrom>
              <a:clrTo>
                <a:srgbClr val="FFFFFF">
                  <a:alpha val="0"/>
                </a:srgbClr>
              </a:clrTo>
            </a:clrChange>
          </a:blip>
          <a:stretch>
            <a:fillRect/>
          </a:stretch>
        </p:blipFill>
        <p:spPr>
          <a:xfrm>
            <a:off x="5537200" y="4648200"/>
            <a:ext cx="711200" cy="406400"/>
          </a:xfrm>
          <a:prstGeom prst="rect">
            <a:avLst/>
          </a:prstGeom>
          <a:noFill/>
        </p:spPr>
      </p:pic>
      <p:pic>
        <p:nvPicPr>
          <p:cNvPr id="17" name="Picture 16" descr="tmp.bmp"/>
          <p:cNvPicPr>
            <a:picLocks/>
          </p:cNvPicPr>
          <p:nvPr>
            <p:custDataLst>
              <p:tags r:id="rId4"/>
            </p:custDataLst>
          </p:nvPr>
        </p:nvPicPr>
        <p:blipFill>
          <a:blip r:embed="rId9" cstate="print">
            <a:clrChange>
              <a:clrFrom>
                <a:srgbClr val="FFFFFF"/>
              </a:clrFrom>
              <a:clrTo>
                <a:srgbClr val="FFFFFF">
                  <a:alpha val="0"/>
                </a:srgbClr>
              </a:clrTo>
            </a:clrChange>
          </a:blip>
          <a:stretch>
            <a:fillRect/>
          </a:stretch>
        </p:blipFill>
        <p:spPr>
          <a:xfrm>
            <a:off x="7823200" y="4572000"/>
            <a:ext cx="635000" cy="508000"/>
          </a:xfrm>
          <a:prstGeom prst="rect">
            <a:avLst/>
          </a:prstGeom>
          <a:noFill/>
        </p:spPr>
      </p:pic>
      <p:cxnSp>
        <p:nvCxnSpPr>
          <p:cNvPr id="19" name="Straight Arrow Connector 18"/>
          <p:cNvCxnSpPr/>
          <p:nvPr/>
        </p:nvCxnSpPr>
        <p:spPr>
          <a:xfrm flipH="1">
            <a:off x="3352800" y="2895600"/>
            <a:ext cx="990600" cy="1524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5715000" y="2743200"/>
            <a:ext cx="2133600" cy="1752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Freeform 21"/>
          <p:cNvSpPr/>
          <p:nvPr/>
        </p:nvSpPr>
        <p:spPr>
          <a:xfrm>
            <a:off x="838200" y="1905000"/>
            <a:ext cx="1176068" cy="483079"/>
          </a:xfrm>
          <a:custGeom>
            <a:avLst/>
            <a:gdLst>
              <a:gd name="connsiteX0" fmla="*/ 0 w 1176068"/>
              <a:gd name="connsiteY0" fmla="*/ 483079 h 483079"/>
              <a:gd name="connsiteX1" fmla="*/ 241540 w 1176068"/>
              <a:gd name="connsiteY1" fmla="*/ 189781 h 483079"/>
              <a:gd name="connsiteX2" fmla="*/ 310551 w 1176068"/>
              <a:gd name="connsiteY2" fmla="*/ 155276 h 483079"/>
              <a:gd name="connsiteX3" fmla="*/ 396815 w 1176068"/>
              <a:gd name="connsiteY3" fmla="*/ 293298 h 483079"/>
              <a:gd name="connsiteX4" fmla="*/ 465827 w 1176068"/>
              <a:gd name="connsiteY4" fmla="*/ 414068 h 483079"/>
              <a:gd name="connsiteX5" fmla="*/ 638355 w 1176068"/>
              <a:gd name="connsiteY5" fmla="*/ 345057 h 483079"/>
              <a:gd name="connsiteX6" fmla="*/ 672861 w 1176068"/>
              <a:gd name="connsiteY6" fmla="*/ 224287 h 483079"/>
              <a:gd name="connsiteX7" fmla="*/ 845389 w 1176068"/>
              <a:gd name="connsiteY7" fmla="*/ 293298 h 483079"/>
              <a:gd name="connsiteX8" fmla="*/ 966159 w 1176068"/>
              <a:gd name="connsiteY8" fmla="*/ 120770 h 483079"/>
              <a:gd name="connsiteX9" fmla="*/ 1052423 w 1176068"/>
              <a:gd name="connsiteY9" fmla="*/ 17253 h 483079"/>
              <a:gd name="connsiteX10" fmla="*/ 1155940 w 1176068"/>
              <a:gd name="connsiteY10" fmla="*/ 224287 h 483079"/>
              <a:gd name="connsiteX11" fmla="*/ 1173193 w 1176068"/>
              <a:gd name="connsiteY11" fmla="*/ 379562 h 483079"/>
              <a:gd name="connsiteX0" fmla="*/ 0 w 1176068"/>
              <a:gd name="connsiteY0" fmla="*/ 483079 h 483079"/>
              <a:gd name="connsiteX1" fmla="*/ 241540 w 1176068"/>
              <a:gd name="connsiteY1" fmla="*/ 189781 h 483079"/>
              <a:gd name="connsiteX2" fmla="*/ 310551 w 1176068"/>
              <a:gd name="connsiteY2" fmla="*/ 155276 h 483079"/>
              <a:gd name="connsiteX3" fmla="*/ 396815 w 1176068"/>
              <a:gd name="connsiteY3" fmla="*/ 293298 h 483079"/>
              <a:gd name="connsiteX4" fmla="*/ 465827 w 1176068"/>
              <a:gd name="connsiteY4" fmla="*/ 414068 h 483079"/>
              <a:gd name="connsiteX5" fmla="*/ 577970 w 1176068"/>
              <a:gd name="connsiteY5" fmla="*/ 406879 h 483079"/>
              <a:gd name="connsiteX6" fmla="*/ 672861 w 1176068"/>
              <a:gd name="connsiteY6" fmla="*/ 224287 h 483079"/>
              <a:gd name="connsiteX7" fmla="*/ 845389 w 1176068"/>
              <a:gd name="connsiteY7" fmla="*/ 293298 h 483079"/>
              <a:gd name="connsiteX8" fmla="*/ 966159 w 1176068"/>
              <a:gd name="connsiteY8" fmla="*/ 120770 h 483079"/>
              <a:gd name="connsiteX9" fmla="*/ 1052423 w 1176068"/>
              <a:gd name="connsiteY9" fmla="*/ 17253 h 483079"/>
              <a:gd name="connsiteX10" fmla="*/ 1155940 w 1176068"/>
              <a:gd name="connsiteY10" fmla="*/ 224287 h 483079"/>
              <a:gd name="connsiteX11" fmla="*/ 1173193 w 1176068"/>
              <a:gd name="connsiteY11" fmla="*/ 379562 h 483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76068" h="483079">
                <a:moveTo>
                  <a:pt x="0" y="483079"/>
                </a:moveTo>
                <a:cubicBezTo>
                  <a:pt x="94891" y="363747"/>
                  <a:pt x="189782" y="244415"/>
                  <a:pt x="241540" y="189781"/>
                </a:cubicBezTo>
                <a:cubicBezTo>
                  <a:pt x="293299" y="135147"/>
                  <a:pt x="284672" y="138023"/>
                  <a:pt x="310551" y="155276"/>
                </a:cubicBezTo>
                <a:cubicBezTo>
                  <a:pt x="336430" y="172529"/>
                  <a:pt x="370936" y="250166"/>
                  <a:pt x="396815" y="293298"/>
                </a:cubicBezTo>
                <a:cubicBezTo>
                  <a:pt x="422694" y="336430"/>
                  <a:pt x="435634" y="395138"/>
                  <a:pt x="465827" y="414068"/>
                </a:cubicBezTo>
                <a:cubicBezTo>
                  <a:pt x="496020" y="432998"/>
                  <a:pt x="543464" y="438509"/>
                  <a:pt x="577970" y="406879"/>
                </a:cubicBezTo>
                <a:cubicBezTo>
                  <a:pt x="612476" y="375249"/>
                  <a:pt x="628291" y="243217"/>
                  <a:pt x="672861" y="224287"/>
                </a:cubicBezTo>
                <a:cubicBezTo>
                  <a:pt x="717431" y="205357"/>
                  <a:pt x="796506" y="310551"/>
                  <a:pt x="845389" y="293298"/>
                </a:cubicBezTo>
                <a:cubicBezTo>
                  <a:pt x="894272" y="276045"/>
                  <a:pt x="931653" y="166777"/>
                  <a:pt x="966159" y="120770"/>
                </a:cubicBezTo>
                <a:cubicBezTo>
                  <a:pt x="1000665" y="74763"/>
                  <a:pt x="1020793" y="0"/>
                  <a:pt x="1052423" y="17253"/>
                </a:cubicBezTo>
                <a:cubicBezTo>
                  <a:pt x="1084053" y="34506"/>
                  <a:pt x="1135812" y="163902"/>
                  <a:pt x="1155940" y="224287"/>
                </a:cubicBezTo>
                <a:cubicBezTo>
                  <a:pt x="1176068" y="284672"/>
                  <a:pt x="1161691" y="330679"/>
                  <a:pt x="1173193" y="379562"/>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24" name="Straight Arrow Connector 23"/>
          <p:cNvCxnSpPr/>
          <p:nvPr/>
        </p:nvCxnSpPr>
        <p:spPr>
          <a:xfrm flipH="1">
            <a:off x="1066800" y="2667000"/>
            <a:ext cx="304800" cy="1828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25" name="Content Placeholder 3" descr="document.png"/>
          <p:cNvPicPr>
            <a:picLocks noChangeAspect="1"/>
          </p:cNvPicPr>
          <p:nvPr/>
        </p:nvPicPr>
        <p:blipFill>
          <a:blip r:embed="rId10" cstate="print"/>
          <a:stretch>
            <a:fillRect/>
          </a:stretch>
        </p:blipFill>
        <p:spPr>
          <a:xfrm>
            <a:off x="4724400" y="2667000"/>
            <a:ext cx="685800" cy="871904"/>
          </a:xfrm>
          <a:prstGeom prst="rect">
            <a:avLst/>
          </a:prstGeom>
        </p:spPr>
      </p:pic>
      <p:pic>
        <p:nvPicPr>
          <p:cNvPr id="27" name="Picture 26" descr="edocument.gif"/>
          <p:cNvPicPr>
            <a:picLocks noChangeAspect="1"/>
          </p:cNvPicPr>
          <p:nvPr/>
        </p:nvPicPr>
        <p:blipFill>
          <a:blip r:embed="rId11" cstate="print"/>
          <a:stretch>
            <a:fillRect/>
          </a:stretch>
        </p:blipFill>
        <p:spPr>
          <a:xfrm>
            <a:off x="1447800" y="2667000"/>
            <a:ext cx="914400" cy="914400"/>
          </a:xfrm>
          <a:prstGeom prst="rect">
            <a:avLst/>
          </a:prstGeom>
        </p:spPr>
      </p:pic>
      <p:pic>
        <p:nvPicPr>
          <p:cNvPr id="28" name="Picture 27" descr="edocument2.png"/>
          <p:cNvPicPr>
            <a:picLocks noChangeAspect="1"/>
          </p:cNvPicPr>
          <p:nvPr/>
        </p:nvPicPr>
        <p:blipFill>
          <a:blip r:embed="rId12" cstate="print"/>
          <a:stretch>
            <a:fillRect/>
          </a:stretch>
        </p:blipFill>
        <p:spPr>
          <a:xfrm>
            <a:off x="1371600" y="2667000"/>
            <a:ext cx="914400" cy="9144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Digital Watermark (example)</a:t>
            </a:r>
            <a:endParaRPr lang="en-US" dirty="0"/>
          </a:p>
        </p:txBody>
      </p:sp>
      <p:sp>
        <p:nvSpPr>
          <p:cNvPr id="3" name="Content Placeholder 2"/>
          <p:cNvSpPr>
            <a:spLocks noGrp="1"/>
          </p:cNvSpPr>
          <p:nvPr>
            <p:ph idx="1"/>
          </p:nvPr>
        </p:nvSpPr>
        <p:spPr/>
        <p:txBody>
          <a:bodyPr/>
          <a:lstStyle/>
          <a:p>
            <a:r>
              <a:rPr lang="en-US" dirty="0" smtClean="0"/>
              <a:t>Media is modified to include extra information</a:t>
            </a:r>
          </a:p>
          <a:p>
            <a:r>
              <a:rPr lang="en-US" dirty="0" smtClean="0"/>
              <a:t>Scoundrel may try to delete the watermark</a:t>
            </a:r>
          </a:p>
          <a:p>
            <a:endParaRPr lang="en-US" dirty="0"/>
          </a:p>
          <a:p>
            <a:pPr lvl="1"/>
            <a:r>
              <a:rPr lang="en-US" dirty="0" smtClean="0"/>
              <a:t>Channel input (X) is modified media</a:t>
            </a:r>
          </a:p>
          <a:p>
            <a:pPr lvl="1"/>
            <a:r>
              <a:rPr lang="en-US" dirty="0" smtClean="0"/>
              <a:t>Ŝ  is additional information (digital tag)</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Define Empirical Coordination</a:t>
            </a:r>
            <a:endParaRPr lang="en-US" dirty="0"/>
          </a:p>
        </p:txBody>
      </p:sp>
      <p:grpSp>
        <p:nvGrpSpPr>
          <p:cNvPr id="4" name="Group 3"/>
          <p:cNvGrpSpPr/>
          <p:nvPr/>
        </p:nvGrpSpPr>
        <p:grpSpPr>
          <a:xfrm>
            <a:off x="533400" y="1752600"/>
            <a:ext cx="8001000" cy="1295400"/>
            <a:chOff x="685800" y="1143000"/>
            <a:chExt cx="8001000" cy="1295400"/>
          </a:xfrm>
        </p:grpSpPr>
        <p:sp>
          <p:nvSpPr>
            <p:cNvPr id="5" name="Rounded Rectangle 4"/>
            <p:cNvSpPr/>
            <p:nvPr/>
          </p:nvSpPr>
          <p:spPr>
            <a:xfrm>
              <a:off x="3886200" y="1143000"/>
              <a:ext cx="1600200" cy="1295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t>p(</a:t>
              </a:r>
              <a:r>
                <a:rPr lang="en-US" sz="3200" dirty="0" err="1" smtClean="0"/>
                <a:t>y|x</a:t>
              </a:r>
              <a:r>
                <a:rPr lang="en-US" sz="3200" dirty="0" smtClean="0"/>
                <a:t>)</a:t>
              </a:r>
              <a:endParaRPr lang="en-US" sz="3200" dirty="0"/>
            </a:p>
          </p:txBody>
        </p:sp>
        <p:sp>
          <p:nvSpPr>
            <p:cNvPr id="6" name="Rectangle 5"/>
            <p:cNvSpPr/>
            <p:nvPr/>
          </p:nvSpPr>
          <p:spPr>
            <a:xfrm>
              <a:off x="1676400" y="1295400"/>
              <a:ext cx="1066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f</a:t>
              </a:r>
              <a:endParaRPr lang="en-US" sz="2400" dirty="0"/>
            </a:p>
          </p:txBody>
        </p:sp>
        <p:sp>
          <p:nvSpPr>
            <p:cNvPr id="7" name="Rectangle 6"/>
            <p:cNvSpPr/>
            <p:nvPr/>
          </p:nvSpPr>
          <p:spPr>
            <a:xfrm>
              <a:off x="6629400" y="1295400"/>
              <a:ext cx="1066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g</a:t>
              </a:r>
              <a:endParaRPr lang="en-US" sz="2400" dirty="0"/>
            </a:p>
          </p:txBody>
        </p:sp>
        <p:sp>
          <p:nvSpPr>
            <p:cNvPr id="8" name="Right Arrow 7"/>
            <p:cNvSpPr/>
            <p:nvPr/>
          </p:nvSpPr>
          <p:spPr>
            <a:xfrm>
              <a:off x="2743200" y="1676400"/>
              <a:ext cx="11430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5486400" y="1676400"/>
              <a:ext cx="11430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7696200" y="1676400"/>
              <a:ext cx="9906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685800" y="1676400"/>
              <a:ext cx="9906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2" name="Picture 11" descr="tmp.bmp"/>
          <p:cNvPicPr>
            <a:picLocks/>
          </p:cNvPicPr>
          <p:nvPr>
            <p:custDataLst>
              <p:tags r:id="rId1"/>
            </p:custDataLst>
          </p:nvPr>
        </p:nvPicPr>
        <p:blipFill>
          <a:blip r:embed="rId10" cstate="print">
            <a:clrChange>
              <a:clrFrom>
                <a:srgbClr val="FFFFFF"/>
              </a:clrFrom>
              <a:clrTo>
                <a:srgbClr val="FFFFFF">
                  <a:alpha val="0"/>
                </a:srgbClr>
              </a:clrTo>
            </a:clrChange>
          </a:blip>
          <a:stretch>
            <a:fillRect/>
          </a:stretch>
        </p:blipFill>
        <p:spPr>
          <a:xfrm>
            <a:off x="762000" y="1828800"/>
            <a:ext cx="635000" cy="431800"/>
          </a:xfrm>
          <a:prstGeom prst="rect">
            <a:avLst/>
          </a:prstGeom>
          <a:noFill/>
        </p:spPr>
      </p:pic>
      <p:pic>
        <p:nvPicPr>
          <p:cNvPr id="13" name="Content Placeholder 30" descr="tmp.bmp"/>
          <p:cNvPicPr>
            <a:picLocks/>
          </p:cNvPicPr>
          <p:nvPr>
            <p:custDataLst>
              <p:tags r:id="rId2"/>
            </p:custDataLst>
          </p:nvPr>
        </p:nvPicPr>
        <p:blipFill>
          <a:blip r:embed="rId11" cstate="print">
            <a:clrChange>
              <a:clrFrom>
                <a:srgbClr val="FFFFFF"/>
              </a:clrFrom>
              <a:clrTo>
                <a:srgbClr val="FFFFFF">
                  <a:alpha val="0"/>
                </a:srgbClr>
              </a:clrTo>
            </a:clrChange>
          </a:blip>
          <a:stretch>
            <a:fillRect/>
          </a:stretch>
        </p:blipFill>
        <p:spPr>
          <a:xfrm>
            <a:off x="2819400" y="1828800"/>
            <a:ext cx="787400" cy="406400"/>
          </a:xfrm>
          <a:prstGeom prst="rect">
            <a:avLst/>
          </a:prstGeom>
          <a:noFill/>
        </p:spPr>
      </p:pic>
      <p:pic>
        <p:nvPicPr>
          <p:cNvPr id="14" name="Picture 13" descr="tmp.bmp"/>
          <p:cNvPicPr>
            <a:picLocks/>
          </p:cNvPicPr>
          <p:nvPr>
            <p:custDataLst>
              <p:tags r:id="rId3"/>
            </p:custDataLst>
          </p:nvPr>
        </p:nvPicPr>
        <p:blipFill>
          <a:blip r:embed="rId12" cstate="print">
            <a:clrChange>
              <a:clrFrom>
                <a:srgbClr val="FFFFFF"/>
              </a:clrFrom>
              <a:clrTo>
                <a:srgbClr val="FFFFFF">
                  <a:alpha val="0"/>
                </a:srgbClr>
              </a:clrTo>
            </a:clrChange>
          </a:blip>
          <a:stretch>
            <a:fillRect/>
          </a:stretch>
        </p:blipFill>
        <p:spPr>
          <a:xfrm>
            <a:off x="5537200" y="1828800"/>
            <a:ext cx="711200" cy="406400"/>
          </a:xfrm>
          <a:prstGeom prst="rect">
            <a:avLst/>
          </a:prstGeom>
          <a:noFill/>
        </p:spPr>
      </p:pic>
      <p:pic>
        <p:nvPicPr>
          <p:cNvPr id="15" name="Picture 14" descr="tmp.bmp"/>
          <p:cNvPicPr>
            <a:picLocks/>
          </p:cNvPicPr>
          <p:nvPr>
            <p:custDataLst>
              <p:tags r:id="rId4"/>
            </p:custDataLst>
          </p:nvPr>
        </p:nvPicPr>
        <p:blipFill>
          <a:blip r:embed="rId13" cstate="print">
            <a:clrChange>
              <a:clrFrom>
                <a:srgbClr val="FFFFFF"/>
              </a:clrFrom>
              <a:clrTo>
                <a:srgbClr val="FFFFFF">
                  <a:alpha val="0"/>
                </a:srgbClr>
              </a:clrTo>
            </a:clrChange>
          </a:blip>
          <a:stretch>
            <a:fillRect/>
          </a:stretch>
        </p:blipFill>
        <p:spPr>
          <a:xfrm>
            <a:off x="7823200" y="1752600"/>
            <a:ext cx="635000" cy="508000"/>
          </a:xfrm>
          <a:prstGeom prst="rect">
            <a:avLst/>
          </a:prstGeom>
          <a:noFill/>
        </p:spPr>
      </p:pic>
      <p:grpSp>
        <p:nvGrpSpPr>
          <p:cNvPr id="38" name="Group 37"/>
          <p:cNvGrpSpPr/>
          <p:nvPr/>
        </p:nvGrpSpPr>
        <p:grpSpPr>
          <a:xfrm>
            <a:off x="609600" y="4495800"/>
            <a:ext cx="7493000" cy="2057400"/>
            <a:chOff x="609600" y="4495800"/>
            <a:chExt cx="7493000" cy="2057400"/>
          </a:xfrm>
        </p:grpSpPr>
        <p:pic>
          <p:nvPicPr>
            <p:cNvPr id="24" name="Picture 23" descr="tmp.bmp"/>
            <p:cNvPicPr>
              <a:picLocks/>
            </p:cNvPicPr>
            <p:nvPr>
              <p:custDataLst>
                <p:tags r:id="rId6"/>
              </p:custDataLst>
            </p:nvPr>
          </p:nvPicPr>
          <p:blipFill>
            <a:blip r:embed="rId14" cstate="print">
              <a:clrChange>
                <a:clrFrom>
                  <a:srgbClr val="FFFFFF"/>
                </a:clrFrom>
                <a:clrTo>
                  <a:srgbClr val="FFFFFF">
                    <a:alpha val="0"/>
                  </a:srgbClr>
                </a:clrTo>
              </a:clrChange>
            </a:blip>
            <a:stretch>
              <a:fillRect/>
            </a:stretch>
          </p:blipFill>
          <p:spPr>
            <a:xfrm>
              <a:off x="838200" y="5943600"/>
              <a:ext cx="7264400" cy="609600"/>
            </a:xfrm>
            <a:prstGeom prst="rect">
              <a:avLst/>
            </a:prstGeom>
            <a:noFill/>
          </p:spPr>
        </p:pic>
        <p:pic>
          <p:nvPicPr>
            <p:cNvPr id="26" name="Picture 25" descr="tmp.bmp"/>
            <p:cNvPicPr>
              <a:picLocks/>
            </p:cNvPicPr>
            <p:nvPr>
              <p:custDataLst>
                <p:tags r:id="rId7"/>
              </p:custDataLst>
            </p:nvPr>
          </p:nvPicPr>
          <p:blipFill>
            <a:blip r:embed="rId15" cstate="print">
              <a:clrChange>
                <a:clrFrom>
                  <a:srgbClr val="FFFFFF"/>
                </a:clrFrom>
                <a:clrTo>
                  <a:srgbClr val="FFFFFF">
                    <a:alpha val="0"/>
                  </a:srgbClr>
                </a:clrTo>
              </a:clrChange>
            </a:blip>
            <a:stretch>
              <a:fillRect/>
            </a:stretch>
          </p:blipFill>
          <p:spPr>
            <a:xfrm>
              <a:off x="1066800" y="5384800"/>
              <a:ext cx="3568700" cy="406400"/>
            </a:xfrm>
            <a:prstGeom prst="rect">
              <a:avLst/>
            </a:prstGeom>
            <a:noFill/>
          </p:spPr>
        </p:pic>
        <p:grpSp>
          <p:nvGrpSpPr>
            <p:cNvPr id="29" name="Group 28"/>
            <p:cNvGrpSpPr/>
            <p:nvPr/>
          </p:nvGrpSpPr>
          <p:grpSpPr>
            <a:xfrm>
              <a:off x="609600" y="4495800"/>
              <a:ext cx="4924253" cy="584776"/>
              <a:chOff x="1092200" y="4520624"/>
              <a:chExt cx="4924253" cy="584776"/>
            </a:xfrm>
          </p:grpSpPr>
          <p:sp>
            <p:nvSpPr>
              <p:cNvPr id="18" name="TextBox 17"/>
              <p:cNvSpPr txBox="1"/>
              <p:nvPr/>
            </p:nvSpPr>
            <p:spPr>
              <a:xfrm>
                <a:off x="3276600" y="4520625"/>
                <a:ext cx="2739853" cy="584775"/>
              </a:xfrm>
              <a:prstGeom prst="rect">
                <a:avLst/>
              </a:prstGeom>
              <a:noFill/>
            </p:spPr>
            <p:txBody>
              <a:bodyPr wrap="none" rtlCol="0">
                <a:spAutoFit/>
              </a:bodyPr>
              <a:lstStyle/>
              <a:p>
                <a:r>
                  <a:rPr lang="en-US" sz="3200" dirty="0"/>
                  <a:t>i</a:t>
                </a:r>
                <a:r>
                  <a:rPr lang="en-US" sz="3200" dirty="0" smtClean="0"/>
                  <a:t>s achievable if:</a:t>
                </a:r>
                <a:endParaRPr lang="en-US" sz="3200" dirty="0"/>
              </a:p>
            </p:txBody>
          </p:sp>
          <p:pic>
            <p:nvPicPr>
              <p:cNvPr id="28" name="Picture 27" descr="tmp.bmp"/>
              <p:cNvPicPr>
                <a:picLocks/>
              </p:cNvPicPr>
              <p:nvPr>
                <p:custDataLst>
                  <p:tags r:id="rId8"/>
                </p:custDataLst>
              </p:nvPr>
            </p:nvPicPr>
            <p:blipFill>
              <a:blip r:embed="rId16" cstate="print">
                <a:clrChange>
                  <a:clrFrom>
                    <a:srgbClr val="FFFFFF"/>
                  </a:clrFrom>
                  <a:clrTo>
                    <a:srgbClr val="FFFFFF">
                      <a:alpha val="0"/>
                    </a:srgbClr>
                  </a:clrTo>
                </a:clrChange>
              </a:blip>
              <a:stretch>
                <a:fillRect/>
              </a:stretch>
            </p:blipFill>
            <p:spPr>
              <a:xfrm>
                <a:off x="1092200" y="4520624"/>
                <a:ext cx="2032000" cy="533400"/>
              </a:xfrm>
              <a:prstGeom prst="rect">
                <a:avLst/>
              </a:prstGeom>
              <a:noFill/>
            </p:spPr>
          </p:pic>
        </p:grpSp>
      </p:grpSp>
      <p:cxnSp>
        <p:nvCxnSpPr>
          <p:cNvPr id="31" name="Straight Connector 30"/>
          <p:cNvCxnSpPr/>
          <p:nvPr/>
        </p:nvCxnSpPr>
        <p:spPr>
          <a:xfrm flipV="1">
            <a:off x="304800" y="4114800"/>
            <a:ext cx="84582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304800" y="4267200"/>
            <a:ext cx="8458200" cy="76200"/>
          </a:xfrm>
          <a:prstGeom prst="line">
            <a:avLst/>
          </a:prstGeom>
        </p:spPr>
        <p:style>
          <a:lnRef idx="1">
            <a:schemeClr val="accent1"/>
          </a:lnRef>
          <a:fillRef idx="0">
            <a:schemeClr val="accent1"/>
          </a:fillRef>
          <a:effectRef idx="0">
            <a:schemeClr val="accent1"/>
          </a:effectRef>
          <a:fontRef idx="minor">
            <a:schemeClr val="tx1"/>
          </a:fontRef>
        </p:style>
      </p:cxnSp>
      <p:pic>
        <p:nvPicPr>
          <p:cNvPr id="36" name="Picture 35" descr="tmp.bmp"/>
          <p:cNvPicPr>
            <a:picLocks/>
          </p:cNvPicPr>
          <p:nvPr>
            <p:custDataLst>
              <p:tags r:id="rId5"/>
            </p:custDataLst>
          </p:nvPr>
        </p:nvPicPr>
        <p:blipFill>
          <a:blip r:embed="rId17" cstate="print">
            <a:clrChange>
              <a:clrFrom>
                <a:srgbClr val="FFFFFF"/>
              </a:clrFrom>
              <a:clrTo>
                <a:srgbClr val="FFFFFF">
                  <a:alpha val="0"/>
                </a:srgbClr>
              </a:clrTo>
            </a:clrChange>
          </a:blip>
          <a:stretch>
            <a:fillRect/>
          </a:stretch>
        </p:blipFill>
        <p:spPr>
          <a:xfrm>
            <a:off x="2709333" y="3429000"/>
            <a:ext cx="5977467" cy="435018"/>
          </a:xfrm>
          <a:prstGeom prst="rect">
            <a:avLst/>
          </a:prstGeom>
          <a:noFill/>
        </p:spPr>
      </p:pic>
      <p:sp>
        <p:nvSpPr>
          <p:cNvPr id="37" name="TextBox 36"/>
          <p:cNvSpPr txBox="1"/>
          <p:nvPr/>
        </p:nvSpPr>
        <p:spPr>
          <a:xfrm>
            <a:off x="152400" y="3486090"/>
            <a:ext cx="2486386" cy="400110"/>
          </a:xfrm>
          <a:prstGeom prst="rect">
            <a:avLst/>
          </a:prstGeom>
          <a:noFill/>
        </p:spPr>
        <p:txBody>
          <a:bodyPr wrap="none" rtlCol="0">
            <a:spAutoFit/>
          </a:bodyPr>
          <a:lstStyle/>
          <a:p>
            <a:r>
              <a:rPr lang="en-US" sz="2000" dirty="0" smtClean="0">
                <a:solidFill>
                  <a:schemeClr val="tx2"/>
                </a:solidFill>
              </a:rPr>
              <a:t>Empirical distribution:</a:t>
            </a:r>
            <a:endParaRPr lang="en-US" sz="2000"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Separation Method</a:t>
            </a:r>
            <a:endParaRPr lang="en-US" dirty="0"/>
          </a:p>
        </p:txBody>
      </p:sp>
      <p:sp>
        <p:nvSpPr>
          <p:cNvPr id="4" name="Oval 3"/>
          <p:cNvSpPr/>
          <p:nvPr/>
        </p:nvSpPr>
        <p:spPr>
          <a:xfrm>
            <a:off x="990600" y="1905000"/>
            <a:ext cx="1447800" cy="1447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2057400" y="3810000"/>
            <a:ext cx="1447800" cy="1447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4572000" y="2209800"/>
            <a:ext cx="1447800" cy="1447800"/>
          </a:xfrm>
          <a:prstGeom prst="ellipse">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p:cNvGrpSpPr/>
          <p:nvPr/>
        </p:nvGrpSpPr>
        <p:grpSpPr>
          <a:xfrm>
            <a:off x="1828800" y="2133600"/>
            <a:ext cx="1066800" cy="2133600"/>
            <a:chOff x="1828800" y="2133600"/>
            <a:chExt cx="1066800" cy="2133600"/>
          </a:xfrm>
        </p:grpSpPr>
        <p:cxnSp>
          <p:nvCxnSpPr>
            <p:cNvPr id="12" name="Straight Connector 11"/>
            <p:cNvCxnSpPr/>
            <p:nvPr/>
          </p:nvCxnSpPr>
          <p:spPr>
            <a:xfrm flipH="1" flipV="1">
              <a:off x="2057400" y="2362200"/>
              <a:ext cx="838200" cy="19050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13" name="Oval 12"/>
            <p:cNvSpPr/>
            <p:nvPr/>
          </p:nvSpPr>
          <p:spPr>
            <a:xfrm>
              <a:off x="1828800" y="21336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p:cNvGrpSpPr/>
          <p:nvPr/>
        </p:nvGrpSpPr>
        <p:grpSpPr>
          <a:xfrm>
            <a:off x="1295400" y="2743200"/>
            <a:ext cx="1447800" cy="1752600"/>
            <a:chOff x="1828800" y="2133600"/>
            <a:chExt cx="1066800" cy="2133600"/>
          </a:xfrm>
        </p:grpSpPr>
        <p:cxnSp>
          <p:nvCxnSpPr>
            <p:cNvPr id="16" name="Straight Connector 15"/>
            <p:cNvCxnSpPr/>
            <p:nvPr/>
          </p:nvCxnSpPr>
          <p:spPr>
            <a:xfrm flipH="1" flipV="1">
              <a:off x="2057400" y="2362200"/>
              <a:ext cx="838200" cy="19050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17" name="Oval 16"/>
            <p:cNvSpPr/>
            <p:nvPr/>
          </p:nvSpPr>
          <p:spPr>
            <a:xfrm>
              <a:off x="1828800" y="21336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p:cNvGrpSpPr/>
          <p:nvPr/>
        </p:nvGrpSpPr>
        <p:grpSpPr>
          <a:xfrm>
            <a:off x="1219200" y="2209800"/>
            <a:ext cx="1676400" cy="2819400"/>
            <a:chOff x="1828800" y="2133600"/>
            <a:chExt cx="1066800" cy="2133600"/>
          </a:xfrm>
        </p:grpSpPr>
        <p:cxnSp>
          <p:nvCxnSpPr>
            <p:cNvPr id="19" name="Straight Connector 18"/>
            <p:cNvCxnSpPr/>
            <p:nvPr/>
          </p:nvCxnSpPr>
          <p:spPr>
            <a:xfrm flipH="1" flipV="1">
              <a:off x="2057400" y="2362200"/>
              <a:ext cx="838200" cy="19050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0" name="Oval 19"/>
            <p:cNvSpPr/>
            <p:nvPr/>
          </p:nvSpPr>
          <p:spPr>
            <a:xfrm>
              <a:off x="1828800" y="21336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p:cNvGrpSpPr/>
          <p:nvPr/>
        </p:nvGrpSpPr>
        <p:grpSpPr>
          <a:xfrm>
            <a:off x="1905000" y="2590800"/>
            <a:ext cx="1066800" cy="2133600"/>
            <a:chOff x="1828800" y="2133600"/>
            <a:chExt cx="1066800" cy="2133600"/>
          </a:xfrm>
        </p:grpSpPr>
        <p:cxnSp>
          <p:nvCxnSpPr>
            <p:cNvPr id="22" name="Straight Connector 21"/>
            <p:cNvCxnSpPr/>
            <p:nvPr/>
          </p:nvCxnSpPr>
          <p:spPr>
            <a:xfrm flipH="1" flipV="1">
              <a:off x="2057400" y="2362200"/>
              <a:ext cx="838200" cy="19050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3" name="Oval 22"/>
            <p:cNvSpPr/>
            <p:nvPr/>
          </p:nvSpPr>
          <p:spPr>
            <a:xfrm>
              <a:off x="1828800" y="21336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p:cNvGrpSpPr/>
          <p:nvPr/>
        </p:nvGrpSpPr>
        <p:grpSpPr>
          <a:xfrm>
            <a:off x="990600" y="2514600"/>
            <a:ext cx="1447800" cy="2209800"/>
            <a:chOff x="1828800" y="2133600"/>
            <a:chExt cx="1066800" cy="2133600"/>
          </a:xfrm>
        </p:grpSpPr>
        <p:cxnSp>
          <p:nvCxnSpPr>
            <p:cNvPr id="25" name="Straight Connector 24"/>
            <p:cNvCxnSpPr/>
            <p:nvPr/>
          </p:nvCxnSpPr>
          <p:spPr>
            <a:xfrm flipH="1" flipV="1">
              <a:off x="2057400" y="2362200"/>
              <a:ext cx="838200" cy="19050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6" name="Oval 25"/>
            <p:cNvSpPr/>
            <p:nvPr/>
          </p:nvSpPr>
          <p:spPr>
            <a:xfrm>
              <a:off x="1828800" y="21336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 name="Group 26"/>
          <p:cNvGrpSpPr/>
          <p:nvPr/>
        </p:nvGrpSpPr>
        <p:grpSpPr>
          <a:xfrm>
            <a:off x="1371600" y="1905000"/>
            <a:ext cx="1219200" cy="2286000"/>
            <a:chOff x="1828800" y="2133600"/>
            <a:chExt cx="1066800" cy="2133600"/>
          </a:xfrm>
        </p:grpSpPr>
        <p:cxnSp>
          <p:nvCxnSpPr>
            <p:cNvPr id="28" name="Straight Connector 27"/>
            <p:cNvCxnSpPr/>
            <p:nvPr/>
          </p:nvCxnSpPr>
          <p:spPr>
            <a:xfrm flipH="1" flipV="1">
              <a:off x="2057400" y="2362200"/>
              <a:ext cx="838200" cy="19050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29" name="Oval 28"/>
            <p:cNvSpPr/>
            <p:nvPr/>
          </p:nvSpPr>
          <p:spPr>
            <a:xfrm>
              <a:off x="1828800" y="21336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0" name="Group 29"/>
          <p:cNvGrpSpPr/>
          <p:nvPr/>
        </p:nvGrpSpPr>
        <p:grpSpPr>
          <a:xfrm>
            <a:off x="1676400" y="2819400"/>
            <a:ext cx="1600200" cy="1752600"/>
            <a:chOff x="1828800" y="2133600"/>
            <a:chExt cx="1066800" cy="2133600"/>
          </a:xfrm>
        </p:grpSpPr>
        <p:cxnSp>
          <p:nvCxnSpPr>
            <p:cNvPr id="31" name="Straight Connector 30"/>
            <p:cNvCxnSpPr/>
            <p:nvPr/>
          </p:nvCxnSpPr>
          <p:spPr>
            <a:xfrm flipH="1" flipV="1">
              <a:off x="2057400" y="2362200"/>
              <a:ext cx="838200" cy="19050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32" name="Oval 31"/>
            <p:cNvSpPr/>
            <p:nvPr/>
          </p:nvSpPr>
          <p:spPr>
            <a:xfrm>
              <a:off x="1828800" y="21336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3" name="Oval 32"/>
          <p:cNvSpPr/>
          <p:nvPr/>
        </p:nvSpPr>
        <p:spPr>
          <a:xfrm>
            <a:off x="7086600" y="2286000"/>
            <a:ext cx="1447800" cy="1447800"/>
          </a:xfrm>
          <a:prstGeom prst="ellipse">
            <a:avLst/>
          </a:prstGeom>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4" name="Group 43"/>
          <p:cNvGrpSpPr/>
          <p:nvPr/>
        </p:nvGrpSpPr>
        <p:grpSpPr>
          <a:xfrm>
            <a:off x="5257800" y="2743200"/>
            <a:ext cx="2819400" cy="381000"/>
            <a:chOff x="5257800" y="2743200"/>
            <a:chExt cx="2819400" cy="381000"/>
          </a:xfrm>
        </p:grpSpPr>
        <p:cxnSp>
          <p:nvCxnSpPr>
            <p:cNvPr id="35" name="Straight Connector 34"/>
            <p:cNvCxnSpPr/>
            <p:nvPr/>
          </p:nvCxnSpPr>
          <p:spPr>
            <a:xfrm>
              <a:off x="5257800" y="2895600"/>
              <a:ext cx="2590800" cy="762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36" name="Oval 35"/>
            <p:cNvSpPr/>
            <p:nvPr/>
          </p:nvSpPr>
          <p:spPr>
            <a:xfrm>
              <a:off x="7620000" y="27432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5" name="Group 44"/>
          <p:cNvGrpSpPr/>
          <p:nvPr/>
        </p:nvGrpSpPr>
        <p:grpSpPr>
          <a:xfrm>
            <a:off x="5562600" y="3124200"/>
            <a:ext cx="2819400" cy="381000"/>
            <a:chOff x="5257800" y="2743200"/>
            <a:chExt cx="2819400" cy="381000"/>
          </a:xfrm>
        </p:grpSpPr>
        <p:cxnSp>
          <p:nvCxnSpPr>
            <p:cNvPr id="46" name="Straight Connector 45"/>
            <p:cNvCxnSpPr/>
            <p:nvPr/>
          </p:nvCxnSpPr>
          <p:spPr>
            <a:xfrm>
              <a:off x="5257800" y="2895600"/>
              <a:ext cx="2590800" cy="762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47" name="Oval 46"/>
            <p:cNvSpPr/>
            <p:nvPr/>
          </p:nvSpPr>
          <p:spPr>
            <a:xfrm>
              <a:off x="7620000" y="27432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 name="Group 47"/>
          <p:cNvGrpSpPr/>
          <p:nvPr/>
        </p:nvGrpSpPr>
        <p:grpSpPr>
          <a:xfrm>
            <a:off x="4800600" y="2667000"/>
            <a:ext cx="2819400" cy="381000"/>
            <a:chOff x="5257800" y="2743200"/>
            <a:chExt cx="2819400" cy="381000"/>
          </a:xfrm>
        </p:grpSpPr>
        <p:cxnSp>
          <p:nvCxnSpPr>
            <p:cNvPr id="49" name="Straight Connector 48"/>
            <p:cNvCxnSpPr/>
            <p:nvPr/>
          </p:nvCxnSpPr>
          <p:spPr>
            <a:xfrm>
              <a:off x="5257800" y="2895600"/>
              <a:ext cx="2590800" cy="762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50" name="Oval 49"/>
            <p:cNvSpPr/>
            <p:nvPr/>
          </p:nvSpPr>
          <p:spPr>
            <a:xfrm>
              <a:off x="7620000" y="27432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1" name="Group 50"/>
          <p:cNvGrpSpPr/>
          <p:nvPr/>
        </p:nvGrpSpPr>
        <p:grpSpPr>
          <a:xfrm>
            <a:off x="5105400" y="3352800"/>
            <a:ext cx="2819400" cy="381000"/>
            <a:chOff x="5257800" y="2743200"/>
            <a:chExt cx="2819400" cy="381000"/>
          </a:xfrm>
        </p:grpSpPr>
        <p:cxnSp>
          <p:nvCxnSpPr>
            <p:cNvPr id="52" name="Straight Connector 51"/>
            <p:cNvCxnSpPr/>
            <p:nvPr/>
          </p:nvCxnSpPr>
          <p:spPr>
            <a:xfrm>
              <a:off x="5257800" y="2895600"/>
              <a:ext cx="2590800" cy="762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53" name="Oval 52"/>
            <p:cNvSpPr/>
            <p:nvPr/>
          </p:nvSpPr>
          <p:spPr>
            <a:xfrm>
              <a:off x="7620000" y="27432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4" name="Group 53"/>
          <p:cNvGrpSpPr/>
          <p:nvPr/>
        </p:nvGrpSpPr>
        <p:grpSpPr>
          <a:xfrm>
            <a:off x="5029200" y="2362200"/>
            <a:ext cx="2819400" cy="381000"/>
            <a:chOff x="5257800" y="2743200"/>
            <a:chExt cx="2819400" cy="381000"/>
          </a:xfrm>
        </p:grpSpPr>
        <p:cxnSp>
          <p:nvCxnSpPr>
            <p:cNvPr id="55" name="Straight Connector 54"/>
            <p:cNvCxnSpPr/>
            <p:nvPr/>
          </p:nvCxnSpPr>
          <p:spPr>
            <a:xfrm>
              <a:off x="5257800" y="2895600"/>
              <a:ext cx="2590800" cy="762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56" name="Oval 55"/>
            <p:cNvSpPr/>
            <p:nvPr/>
          </p:nvSpPr>
          <p:spPr>
            <a:xfrm>
              <a:off x="7620000" y="27432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7" name="Group 56"/>
          <p:cNvGrpSpPr/>
          <p:nvPr/>
        </p:nvGrpSpPr>
        <p:grpSpPr>
          <a:xfrm>
            <a:off x="4800600" y="3048000"/>
            <a:ext cx="2819400" cy="381000"/>
            <a:chOff x="5257800" y="2743200"/>
            <a:chExt cx="2819400" cy="381000"/>
          </a:xfrm>
        </p:grpSpPr>
        <p:cxnSp>
          <p:nvCxnSpPr>
            <p:cNvPr id="58" name="Straight Connector 57"/>
            <p:cNvCxnSpPr/>
            <p:nvPr/>
          </p:nvCxnSpPr>
          <p:spPr>
            <a:xfrm>
              <a:off x="5257800" y="2895600"/>
              <a:ext cx="2590800" cy="762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59" name="Oval 58"/>
            <p:cNvSpPr/>
            <p:nvPr/>
          </p:nvSpPr>
          <p:spPr>
            <a:xfrm>
              <a:off x="7620000" y="27432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0" name="Group 59"/>
          <p:cNvGrpSpPr/>
          <p:nvPr/>
        </p:nvGrpSpPr>
        <p:grpSpPr>
          <a:xfrm>
            <a:off x="5638800" y="2514600"/>
            <a:ext cx="2819400" cy="381000"/>
            <a:chOff x="5257800" y="2743200"/>
            <a:chExt cx="2819400" cy="381000"/>
          </a:xfrm>
        </p:grpSpPr>
        <p:cxnSp>
          <p:nvCxnSpPr>
            <p:cNvPr id="61" name="Straight Connector 60"/>
            <p:cNvCxnSpPr/>
            <p:nvPr/>
          </p:nvCxnSpPr>
          <p:spPr>
            <a:xfrm>
              <a:off x="5257800" y="2895600"/>
              <a:ext cx="2590800" cy="76200"/>
            </a:xfrm>
            <a:prstGeom prst="line">
              <a:avLst/>
            </a:prstGeom>
            <a:ln>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62" name="Oval 61"/>
            <p:cNvSpPr/>
            <p:nvPr/>
          </p:nvSpPr>
          <p:spPr>
            <a:xfrm>
              <a:off x="7620000" y="2743200"/>
              <a:ext cx="457200" cy="381000"/>
            </a:xfrm>
            <a:prstGeom prst="ellips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4" name="Right Arrow 63"/>
          <p:cNvSpPr/>
          <p:nvPr/>
        </p:nvSpPr>
        <p:spPr>
          <a:xfrm rot="19857427">
            <a:off x="3363118" y="3402282"/>
            <a:ext cx="1258464" cy="435622"/>
          </a:xfrm>
          <a:prstGeom prst="rightArrow">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TextBox 64"/>
          <p:cNvSpPr txBox="1"/>
          <p:nvPr/>
        </p:nvSpPr>
        <p:spPr>
          <a:xfrm>
            <a:off x="3505200" y="3048000"/>
            <a:ext cx="753027" cy="400110"/>
          </a:xfrm>
          <a:prstGeom prst="rect">
            <a:avLst/>
          </a:prstGeom>
          <a:noFill/>
        </p:spPr>
        <p:txBody>
          <a:bodyPr wrap="none" rtlCol="0">
            <a:spAutoFit/>
          </a:bodyPr>
          <a:lstStyle/>
          <a:p>
            <a:r>
              <a:rPr lang="en-US" sz="2000" dirty="0" smtClean="0"/>
              <a:t>Index</a:t>
            </a:r>
            <a:endParaRPr lang="en-US" sz="2000" dirty="0"/>
          </a:p>
        </p:txBody>
      </p:sp>
      <p:sp>
        <p:nvSpPr>
          <p:cNvPr id="66" name="TextBox 65"/>
          <p:cNvSpPr txBox="1"/>
          <p:nvPr/>
        </p:nvSpPr>
        <p:spPr>
          <a:xfrm>
            <a:off x="5943600" y="1905000"/>
            <a:ext cx="1205779" cy="461665"/>
          </a:xfrm>
          <a:prstGeom prst="rect">
            <a:avLst/>
          </a:prstGeom>
          <a:noFill/>
        </p:spPr>
        <p:txBody>
          <a:bodyPr wrap="none" rtlCol="0">
            <a:spAutoFit/>
          </a:bodyPr>
          <a:lstStyle/>
          <a:p>
            <a:r>
              <a:rPr lang="en-US" sz="2400" dirty="0" smtClean="0"/>
              <a:t>Channel</a:t>
            </a:r>
            <a:endParaRPr lang="en-US" sz="2400" dirty="0"/>
          </a:p>
        </p:txBody>
      </p:sp>
      <p:pic>
        <p:nvPicPr>
          <p:cNvPr id="67" name="Picture 66" descr="tmp.bmp"/>
          <p:cNvPicPr>
            <a:picLocks/>
          </p:cNvPicPr>
          <p:nvPr>
            <p:custDataLst>
              <p:tags r:id="rId1"/>
            </p:custDataLst>
          </p:nvPr>
        </p:nvPicPr>
        <p:blipFill>
          <a:blip r:embed="rId8" cstate="print">
            <a:clrChange>
              <a:clrFrom>
                <a:srgbClr val="FFFFFF"/>
              </a:clrFrom>
              <a:clrTo>
                <a:srgbClr val="FFFFFF">
                  <a:alpha val="0"/>
                </a:srgbClr>
              </a:clrTo>
            </a:clrChange>
          </a:blip>
          <a:stretch>
            <a:fillRect/>
          </a:stretch>
        </p:blipFill>
        <p:spPr>
          <a:xfrm>
            <a:off x="812800" y="1447800"/>
            <a:ext cx="635000" cy="431800"/>
          </a:xfrm>
          <a:prstGeom prst="rect">
            <a:avLst/>
          </a:prstGeom>
          <a:noFill/>
        </p:spPr>
      </p:pic>
      <p:pic>
        <p:nvPicPr>
          <p:cNvPr id="68" name="Content Placeholder 30" descr="tmp.bmp"/>
          <p:cNvPicPr>
            <a:picLocks/>
          </p:cNvPicPr>
          <p:nvPr>
            <p:custDataLst>
              <p:tags r:id="rId2"/>
            </p:custDataLst>
          </p:nvPr>
        </p:nvPicPr>
        <p:blipFill>
          <a:blip r:embed="rId9" cstate="print">
            <a:clrChange>
              <a:clrFrom>
                <a:srgbClr val="FFFFFF"/>
              </a:clrFrom>
              <a:clrTo>
                <a:srgbClr val="FFFFFF">
                  <a:alpha val="0"/>
                </a:srgbClr>
              </a:clrTo>
            </a:clrChange>
          </a:blip>
          <a:stretch>
            <a:fillRect/>
          </a:stretch>
        </p:blipFill>
        <p:spPr>
          <a:xfrm>
            <a:off x="4927600" y="1676400"/>
            <a:ext cx="787400" cy="406400"/>
          </a:xfrm>
          <a:prstGeom prst="rect">
            <a:avLst/>
          </a:prstGeom>
          <a:noFill/>
        </p:spPr>
      </p:pic>
      <p:pic>
        <p:nvPicPr>
          <p:cNvPr id="69" name="Picture 68" descr="tmp.bmp"/>
          <p:cNvPicPr>
            <a:picLocks/>
          </p:cNvPicPr>
          <p:nvPr>
            <p:custDataLst>
              <p:tags r:id="rId3"/>
            </p:custDataLst>
          </p:nvPr>
        </p:nvPicPr>
        <p:blipFill>
          <a:blip r:embed="rId10" cstate="print">
            <a:clrChange>
              <a:clrFrom>
                <a:srgbClr val="FFFFFF"/>
              </a:clrFrom>
              <a:clrTo>
                <a:srgbClr val="FFFFFF">
                  <a:alpha val="0"/>
                </a:srgbClr>
              </a:clrTo>
            </a:clrChange>
          </a:blip>
          <a:stretch>
            <a:fillRect/>
          </a:stretch>
        </p:blipFill>
        <p:spPr>
          <a:xfrm>
            <a:off x="7670800" y="1676400"/>
            <a:ext cx="711200" cy="406400"/>
          </a:xfrm>
          <a:prstGeom prst="rect">
            <a:avLst/>
          </a:prstGeom>
          <a:noFill/>
        </p:spPr>
      </p:pic>
      <p:pic>
        <p:nvPicPr>
          <p:cNvPr id="70" name="Picture 69" descr="tmp.bmp"/>
          <p:cNvPicPr>
            <a:picLocks/>
          </p:cNvPicPr>
          <p:nvPr>
            <p:custDataLst>
              <p:tags r:id="rId4"/>
            </p:custDataLst>
          </p:nvPr>
        </p:nvPicPr>
        <p:blipFill>
          <a:blip r:embed="rId11" cstate="print">
            <a:clrChange>
              <a:clrFrom>
                <a:srgbClr val="FFFFFF"/>
              </a:clrFrom>
              <a:clrTo>
                <a:srgbClr val="FFFFFF">
                  <a:alpha val="0"/>
                </a:srgbClr>
              </a:clrTo>
            </a:clrChange>
          </a:blip>
          <a:stretch>
            <a:fillRect/>
          </a:stretch>
        </p:blipFill>
        <p:spPr>
          <a:xfrm>
            <a:off x="1600200" y="5130800"/>
            <a:ext cx="635000" cy="508000"/>
          </a:xfrm>
          <a:prstGeom prst="rect">
            <a:avLst/>
          </a:prstGeom>
          <a:noFill/>
        </p:spPr>
      </p:pic>
      <p:grpSp>
        <p:nvGrpSpPr>
          <p:cNvPr id="78" name="Group 77"/>
          <p:cNvGrpSpPr/>
          <p:nvPr/>
        </p:nvGrpSpPr>
        <p:grpSpPr>
          <a:xfrm>
            <a:off x="4419600" y="4800600"/>
            <a:ext cx="4060663" cy="1524000"/>
            <a:chOff x="4419600" y="4800600"/>
            <a:chExt cx="4060663" cy="1524000"/>
          </a:xfrm>
        </p:grpSpPr>
        <p:sp>
          <p:nvSpPr>
            <p:cNvPr id="71" name="TextBox 70"/>
            <p:cNvSpPr txBox="1"/>
            <p:nvPr/>
          </p:nvSpPr>
          <p:spPr>
            <a:xfrm>
              <a:off x="4419600" y="4800600"/>
              <a:ext cx="4060663" cy="461665"/>
            </a:xfrm>
            <a:prstGeom prst="rect">
              <a:avLst/>
            </a:prstGeom>
            <a:noFill/>
          </p:spPr>
          <p:txBody>
            <a:bodyPr wrap="none" rtlCol="0">
              <a:spAutoFit/>
            </a:bodyPr>
            <a:lstStyle/>
            <a:p>
              <a:r>
                <a:rPr lang="en-US" sz="2400" dirty="0" smtClean="0">
                  <a:solidFill>
                    <a:schemeClr val="accent2">
                      <a:lumMod val="50000"/>
                    </a:schemeClr>
                  </a:solidFill>
                </a:rPr>
                <a:t>Achieves product distributions:</a:t>
              </a:r>
              <a:endParaRPr lang="en-US" sz="2400" dirty="0">
                <a:solidFill>
                  <a:schemeClr val="accent2">
                    <a:lumMod val="50000"/>
                  </a:schemeClr>
                </a:solidFill>
              </a:endParaRPr>
            </a:p>
          </p:txBody>
        </p:sp>
        <p:pic>
          <p:nvPicPr>
            <p:cNvPr id="74" name="Picture 73" descr="tmp.bmp"/>
            <p:cNvPicPr>
              <a:picLocks/>
            </p:cNvPicPr>
            <p:nvPr>
              <p:custDataLst>
                <p:tags r:id="rId5"/>
              </p:custDataLst>
            </p:nvPr>
          </p:nvPicPr>
          <p:blipFill>
            <a:blip r:embed="rId12" cstate="print">
              <a:clrChange>
                <a:clrFrom>
                  <a:srgbClr val="FFFFFF"/>
                </a:clrFrom>
                <a:clrTo>
                  <a:srgbClr val="FFFFFF">
                    <a:alpha val="0"/>
                  </a:srgbClr>
                </a:clrTo>
              </a:clrChange>
            </a:blip>
            <a:stretch>
              <a:fillRect/>
            </a:stretch>
          </p:blipFill>
          <p:spPr>
            <a:xfrm>
              <a:off x="5410200" y="5384800"/>
              <a:ext cx="2057400" cy="342900"/>
            </a:xfrm>
            <a:prstGeom prst="rect">
              <a:avLst/>
            </a:prstGeom>
            <a:noFill/>
          </p:spPr>
        </p:pic>
        <p:pic>
          <p:nvPicPr>
            <p:cNvPr id="76" name="Picture 75" descr="tmp.bmp"/>
            <p:cNvPicPr>
              <a:picLocks/>
            </p:cNvPicPr>
            <p:nvPr>
              <p:custDataLst>
                <p:tags r:id="rId6"/>
              </p:custDataLst>
            </p:nvPr>
          </p:nvPicPr>
          <p:blipFill>
            <a:blip r:embed="rId13" cstate="print">
              <a:clrChange>
                <a:clrFrom>
                  <a:srgbClr val="FFFFFF"/>
                </a:clrFrom>
                <a:clrTo>
                  <a:srgbClr val="FFFFFF">
                    <a:alpha val="0"/>
                  </a:srgbClr>
                </a:clrTo>
              </a:clrChange>
            </a:blip>
            <a:stretch>
              <a:fillRect/>
            </a:stretch>
          </p:blipFill>
          <p:spPr>
            <a:xfrm>
              <a:off x="5715000" y="5943601"/>
              <a:ext cx="2590800" cy="335844"/>
            </a:xfrm>
            <a:prstGeom prst="rect">
              <a:avLst/>
            </a:prstGeom>
            <a:noFill/>
          </p:spPr>
        </p:pic>
        <p:sp>
          <p:nvSpPr>
            <p:cNvPr id="77" name="TextBox 76"/>
            <p:cNvSpPr txBox="1"/>
            <p:nvPr/>
          </p:nvSpPr>
          <p:spPr>
            <a:xfrm>
              <a:off x="4495800" y="5955268"/>
              <a:ext cx="1052981" cy="369332"/>
            </a:xfrm>
            <a:prstGeom prst="rect">
              <a:avLst/>
            </a:prstGeom>
            <a:noFill/>
          </p:spPr>
          <p:txBody>
            <a:bodyPr wrap="none" rtlCol="0">
              <a:spAutoFit/>
            </a:bodyPr>
            <a:lstStyle/>
            <a:p>
              <a:r>
                <a:rPr lang="en-US" dirty="0"/>
                <a:t>s</a:t>
              </a:r>
              <a:r>
                <a:rPr lang="en-US" dirty="0" smtClean="0"/>
                <a:t>uch that</a:t>
              </a:r>
              <a:endParaRPr lang="en-US"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BMPWIDTH" val="200"/>
  <p:tag name="BMPHEIGHT" val="133"/>
  <p:tag name="SOURCE" val="\documentclass{slides}&#10;\pagestyle{empty}&#10;\usepackage{color}&#10;\begin{document}&#10;%\color{blue}&#10;$S^n$&#10;\end{document} "/>
  <p:tag name="TRANSPARENT" val="True"/>
</p:tagLst>
</file>

<file path=ppt/tags/tag10.xml><?xml version="1.0" encoding="utf-8"?>
<p:tagLst xmlns:a="http://schemas.openxmlformats.org/drawingml/2006/main" xmlns:r="http://schemas.openxmlformats.org/officeDocument/2006/relationships" xmlns:p="http://schemas.openxmlformats.org/presentationml/2006/main">
  <p:tag name="BMPWIDTH" val="250"/>
  <p:tag name="BMPHEIGHT" val="125"/>
  <p:tag name="SOURCE" val="\documentclass{slides}&#10;\pagestyle{empty}&#10;\usepackage{color}&#10;\begin{document}&#10;%\color{blue}&#10;$X^n$&#10;\end{document} "/>
  <p:tag name="TRANSPARENT" val="True"/>
</p:tagLst>
</file>

<file path=ppt/tags/tag11.xml><?xml version="1.0" encoding="utf-8"?>
<p:tagLst xmlns:a="http://schemas.openxmlformats.org/drawingml/2006/main" xmlns:r="http://schemas.openxmlformats.org/officeDocument/2006/relationships" xmlns:p="http://schemas.openxmlformats.org/presentationml/2006/main">
  <p:tag name="BMPWIDTH" val="225"/>
  <p:tag name="BMPHEIGHT" val="125"/>
  <p:tag name="SOURCE" val="\documentclass{slides}&#10;\pagestyle{empty}&#10;\usepackage{color}&#10;\begin{document}&#10;%\color{blue}&#10;$Y^n$&#10;\end{document} "/>
  <p:tag name="TRANSPARENT" val="True"/>
</p:tagLst>
</file>

<file path=ppt/tags/tag12.xml><?xml version="1.0" encoding="utf-8"?>
<p:tagLst xmlns:a="http://schemas.openxmlformats.org/drawingml/2006/main" xmlns:r="http://schemas.openxmlformats.org/officeDocument/2006/relationships" xmlns:p="http://schemas.openxmlformats.org/presentationml/2006/main">
  <p:tag name="BMPWIDTH" val="200"/>
  <p:tag name="BMPHEIGHT" val="158"/>
  <p:tag name="SOURCE" val="\documentclass{slides}&#10;\pagestyle{empty}&#10;\usepackage{color}&#10;\begin{document}&#10;%\color{blue}&#10;$\hat{S}^n$&#10;\end{document} "/>
  <p:tag name="TRANSPARENT" val="True"/>
</p:tagLst>
</file>

<file path=ppt/tags/tag13.xml><?xml version="1.0" encoding="utf-8"?>
<p:tagLst xmlns:a="http://schemas.openxmlformats.org/drawingml/2006/main" xmlns:r="http://schemas.openxmlformats.org/officeDocument/2006/relationships" xmlns:p="http://schemas.openxmlformats.org/presentationml/2006/main">
  <p:tag name="BMPWIDTH" val="200"/>
  <p:tag name="BMPHEIGHT" val="133"/>
  <p:tag name="SOURCE" val="\documentclass{slides}&#10;\pagestyle{empty}&#10;\usepackage{color}&#10;\begin{document}&#10;%\color{blue}&#10;$S^n$&#10;\end{document} "/>
  <p:tag name="TRANSPARENT" val="True"/>
</p:tagLst>
</file>

<file path=ppt/tags/tag14.xml><?xml version="1.0" encoding="utf-8"?>
<p:tagLst xmlns:a="http://schemas.openxmlformats.org/drawingml/2006/main" xmlns:r="http://schemas.openxmlformats.org/officeDocument/2006/relationships" xmlns:p="http://schemas.openxmlformats.org/presentationml/2006/main">
  <p:tag name="BMPWIDTH" val="250"/>
  <p:tag name="BMPHEIGHT" val="125"/>
  <p:tag name="SOURCE" val="\documentclass{slides}&#10;\pagestyle{empty}&#10;\usepackage{color}&#10;\begin{document}&#10;%\color{blue}&#10;$X^n$&#10;\end{document} "/>
  <p:tag name="TRANSPARENT" val="True"/>
</p:tagLst>
</file>

<file path=ppt/tags/tag15.xml><?xml version="1.0" encoding="utf-8"?>
<p:tagLst xmlns:a="http://schemas.openxmlformats.org/drawingml/2006/main" xmlns:r="http://schemas.openxmlformats.org/officeDocument/2006/relationships" xmlns:p="http://schemas.openxmlformats.org/presentationml/2006/main">
  <p:tag name="BMPWIDTH" val="225"/>
  <p:tag name="BMPHEIGHT" val="125"/>
  <p:tag name="SOURCE" val="\documentclass{slides}&#10;\pagestyle{empty}&#10;\usepackage{color}&#10;\begin{document}&#10;%\color{blue}&#10;$Y^n$&#10;\end{document} "/>
  <p:tag name="TRANSPARENT" val="True"/>
</p:tagLst>
</file>

<file path=ppt/tags/tag16.xml><?xml version="1.0" encoding="utf-8"?>
<p:tagLst xmlns:a="http://schemas.openxmlformats.org/drawingml/2006/main" xmlns:r="http://schemas.openxmlformats.org/officeDocument/2006/relationships" xmlns:p="http://schemas.openxmlformats.org/presentationml/2006/main">
  <p:tag name="BMPWIDTH" val="200"/>
  <p:tag name="BMPHEIGHT" val="158"/>
  <p:tag name="SOURCE" val="\documentclass{slides}&#10;\pagestyle{empty}&#10;\usepackage{color}&#10;\begin{document}&#10;%\color{blue}&#10;$\hat{S}^n$&#10;\end{document} "/>
  <p:tag name="TRANSPARENT" val="True"/>
</p:tagLst>
</file>

<file path=ppt/tags/tag17.xml><?xml version="1.0" encoding="utf-8"?>
<p:tagLst xmlns:a="http://schemas.openxmlformats.org/drawingml/2006/main" xmlns:r="http://schemas.openxmlformats.org/officeDocument/2006/relationships" xmlns:p="http://schemas.openxmlformats.org/presentationml/2006/main">
  <p:tag name="BMPWIDTH" val="3408"/>
  <p:tag name="BMPHEIGHT" val="241"/>
  <p:tag name="SOURCE" val="\documentclass{slides}&#10;\pagestyle{empty}&#10;\usepackage{color}&#10;\begin{document}&#10;%\color{blue}&#10;$P_{A^n,B^n}(a,b) \; = \; \frac{1}{n} \sum_{i=1}^n \mathbf{1}((A_i,B_i) = (a,b))$&#10;\end{document} "/>
  <p:tag name="TRANSPARENT" val="True"/>
</p:tagLst>
</file>

<file path=ppt/tags/tag18.xml><?xml version="1.0" encoding="utf-8"?>
<p:tagLst xmlns:a="http://schemas.openxmlformats.org/drawingml/2006/main" xmlns:r="http://schemas.openxmlformats.org/officeDocument/2006/relationships" xmlns:p="http://schemas.openxmlformats.org/presentationml/2006/main">
  <p:tag name="BMPWIDTH" val="3316"/>
  <p:tag name="BMPHEIGHT" val="275"/>
  <p:tag name="SOURCE" val="\documentclass{slides}&#10;\pagestyle{empty}&#10;\usepackage{color}&#10;\begin{document}&#10;%\color{blue}&#10;$P \; \left( \left\| P_{S^n,\hat{S}^n,X^n,Y^n} - p_{S,\hat{S},X,Y} \right\|_{TV} &gt; \epsilon \right) \; &lt; \; \epsilon$&#10;\end{document} "/>
  <p:tag name="TRANSPARENT" val="True"/>
</p:tagLst>
</file>

<file path=ppt/tags/tag19.xml><?xml version="1.0" encoding="utf-8"?>
<p:tagLst xmlns:a="http://schemas.openxmlformats.org/drawingml/2006/main" xmlns:r="http://schemas.openxmlformats.org/officeDocument/2006/relationships" xmlns:p="http://schemas.openxmlformats.org/presentationml/2006/main">
  <p:tag name="BMPWIDTH" val="1425"/>
  <p:tag name="BMPHEIGHT" val="158"/>
  <p:tag name="SOURCE" val="\documentclass{slides}&#10;\pagestyle{empty}&#10;\usepackage{color}&#10;\begin{document}&#10;%\color{blue}&#10;$\forall \epsilon&gt;0, \quad \exists n, f, g:$&#10;\end{document} "/>
  <p:tag name="TRANSPARENT" val="True"/>
</p:tagLst>
</file>

<file path=ppt/tags/tag2.xml><?xml version="1.0" encoding="utf-8"?>
<p:tagLst xmlns:a="http://schemas.openxmlformats.org/drawingml/2006/main" xmlns:r="http://schemas.openxmlformats.org/officeDocument/2006/relationships" xmlns:p="http://schemas.openxmlformats.org/presentationml/2006/main">
  <p:tag name="BMPWIDTH" val="250"/>
  <p:tag name="BMPHEIGHT" val="125"/>
  <p:tag name="SOURCE" val="\documentclass{slides}&#10;\pagestyle{empty}&#10;\usepackage{color}&#10;\begin{document}&#10;%\color{blue}&#10;$X^n$&#10;\end{document} "/>
  <p:tag name="TRANSPARENT" val="True"/>
</p:tagLst>
</file>

<file path=ppt/tags/tag20.xml><?xml version="1.0" encoding="utf-8"?>
<p:tagLst xmlns:a="http://schemas.openxmlformats.org/drawingml/2006/main" xmlns:r="http://schemas.openxmlformats.org/officeDocument/2006/relationships" xmlns:p="http://schemas.openxmlformats.org/presentationml/2006/main">
  <p:tag name="BMPWIDTH" val="641"/>
  <p:tag name="BMPHEIGHT" val="166"/>
  <p:tag name="SOURCE" val="\documentclass{slides}&#10;\pagestyle{empty}&#10;\usepackage{color}&#10;\begin{document}&#10;%\color{blue}&#10;$p_{S,\hat{S},X,Y}$&#10;\end{document} "/>
  <p:tag name="TRANSPARENT" val="True"/>
</p:tagLst>
</file>

<file path=ppt/tags/tag21.xml><?xml version="1.0" encoding="utf-8"?>
<p:tagLst xmlns:a="http://schemas.openxmlformats.org/drawingml/2006/main" xmlns:r="http://schemas.openxmlformats.org/officeDocument/2006/relationships" xmlns:p="http://schemas.openxmlformats.org/presentationml/2006/main">
  <p:tag name="BMPWIDTH" val="200"/>
  <p:tag name="BMPHEIGHT" val="133"/>
  <p:tag name="SOURCE" val="\documentclass{slides}&#10;\pagestyle{empty}&#10;\usepackage{color}&#10;\begin{document}&#10;%\color{blue}&#10;$S^n$&#10;\end{document} "/>
  <p:tag name="TRANSPARENT" val="True"/>
</p:tagLst>
</file>

<file path=ppt/tags/tag22.xml><?xml version="1.0" encoding="utf-8"?>
<p:tagLst xmlns:a="http://schemas.openxmlformats.org/drawingml/2006/main" xmlns:r="http://schemas.openxmlformats.org/officeDocument/2006/relationships" xmlns:p="http://schemas.openxmlformats.org/presentationml/2006/main">
  <p:tag name="BMPWIDTH" val="250"/>
  <p:tag name="BMPHEIGHT" val="125"/>
  <p:tag name="SOURCE" val="\documentclass{slides}&#10;\pagestyle{empty}&#10;\usepackage{color}&#10;\begin{document}&#10;%\color{blue}&#10;$X^n$&#10;\end{document} "/>
  <p:tag name="TRANSPARENT" val="True"/>
</p:tagLst>
</file>

<file path=ppt/tags/tag23.xml><?xml version="1.0" encoding="utf-8"?>
<p:tagLst xmlns:a="http://schemas.openxmlformats.org/drawingml/2006/main" xmlns:r="http://schemas.openxmlformats.org/officeDocument/2006/relationships" xmlns:p="http://schemas.openxmlformats.org/presentationml/2006/main">
  <p:tag name="BMPWIDTH" val="225"/>
  <p:tag name="BMPHEIGHT" val="125"/>
  <p:tag name="SOURCE" val="\documentclass{slides}&#10;\pagestyle{empty}&#10;\usepackage{color}&#10;\begin{document}&#10;%\color{blue}&#10;$Y^n$&#10;\end{document} "/>
  <p:tag name="TRANSPARENT" val="True"/>
</p:tagLst>
</file>

<file path=ppt/tags/tag24.xml><?xml version="1.0" encoding="utf-8"?>
<p:tagLst xmlns:a="http://schemas.openxmlformats.org/drawingml/2006/main" xmlns:r="http://schemas.openxmlformats.org/officeDocument/2006/relationships" xmlns:p="http://schemas.openxmlformats.org/presentationml/2006/main">
  <p:tag name="BMPWIDTH" val="200"/>
  <p:tag name="BMPHEIGHT" val="158"/>
  <p:tag name="SOURCE" val="\documentclass{slides}&#10;\pagestyle{empty}&#10;\usepackage{color}&#10;\begin{document}&#10;%\color{blue}&#10;$\hat{S}^n$&#10;\end{document} "/>
  <p:tag name="TRANSPARENT" val="True"/>
</p:tagLst>
</file>

<file path=ppt/tags/tag25.xml><?xml version="1.0" encoding="utf-8"?>
<p:tagLst xmlns:a="http://schemas.openxmlformats.org/drawingml/2006/main" xmlns:r="http://schemas.openxmlformats.org/officeDocument/2006/relationships" xmlns:p="http://schemas.openxmlformats.org/presentationml/2006/main">
  <p:tag name="BMPWIDTH" val="1008"/>
  <p:tag name="BMPHEIGHT" val="166"/>
  <p:tag name="SOURCE" val="\documentclass{slides}&#10;\pagestyle{empty}&#10;\usepackage{color}&#10;\begin{document}&#10;%\color{blue}&#10;$p(s,\hat{s})p(x,y)$&#10;\end{document} "/>
  <p:tag name="TRANSPARENT" val="True"/>
</p:tagLst>
</file>

<file path=ppt/tags/tag26.xml><?xml version="1.0" encoding="utf-8"?>
<p:tagLst xmlns:a="http://schemas.openxmlformats.org/drawingml/2006/main" xmlns:r="http://schemas.openxmlformats.org/officeDocument/2006/relationships" xmlns:p="http://schemas.openxmlformats.org/presentationml/2006/main">
  <p:tag name="BMPWIDTH" val="1416"/>
  <p:tag name="BMPHEIGHT" val="183"/>
  <p:tag name="SOURCE" val="\documentclass{slides}&#10;\pagestyle{empty}&#10;\usepackage{color}&#10;\begin{document}&#10;%\color{blue}&#10;$I(S;\hat{S}) \leq I(X;Y)$&#10;\end{document} "/>
  <p:tag name="TRANSPARENT" val="True"/>
</p:tagLst>
</file>

<file path=ppt/tags/tag27.xml><?xml version="1.0" encoding="utf-8"?>
<p:tagLst xmlns:a="http://schemas.openxmlformats.org/drawingml/2006/main" xmlns:r="http://schemas.openxmlformats.org/officeDocument/2006/relationships" xmlns:p="http://schemas.openxmlformats.org/presentationml/2006/main">
  <p:tag name="BMPWIDTH" val="200"/>
  <p:tag name="BMPHEIGHT" val="133"/>
  <p:tag name="SOURCE" val="\documentclass{slides}&#10;\pagestyle{empty}&#10;\usepackage{color}&#10;\begin{document}&#10;%\color{blue}&#10;$S^n$&#10;\end{document} "/>
  <p:tag name="TRANSPARENT" val="True"/>
</p:tagLst>
</file>

<file path=ppt/tags/tag28.xml><?xml version="1.0" encoding="utf-8"?>
<p:tagLst xmlns:a="http://schemas.openxmlformats.org/drawingml/2006/main" xmlns:r="http://schemas.openxmlformats.org/officeDocument/2006/relationships" xmlns:p="http://schemas.openxmlformats.org/presentationml/2006/main">
  <p:tag name="BMPWIDTH" val="250"/>
  <p:tag name="BMPHEIGHT" val="125"/>
  <p:tag name="SOURCE" val="\documentclass{slides}&#10;\pagestyle{empty}&#10;\usepackage{color}&#10;\begin{document}&#10;%\color{blue}&#10;$X^n$&#10;\end{document} "/>
  <p:tag name="TRANSPARENT" val="True"/>
</p:tagLst>
</file>

<file path=ppt/tags/tag29.xml><?xml version="1.0" encoding="utf-8"?>
<p:tagLst xmlns:a="http://schemas.openxmlformats.org/drawingml/2006/main" xmlns:r="http://schemas.openxmlformats.org/officeDocument/2006/relationships" xmlns:p="http://schemas.openxmlformats.org/presentationml/2006/main">
  <p:tag name="BMPWIDTH" val="225"/>
  <p:tag name="BMPHEIGHT" val="125"/>
  <p:tag name="SOURCE" val="\documentclass{slides}&#10;\pagestyle{empty}&#10;\usepackage{color}&#10;\begin{document}&#10;%\color{blue}&#10;$Y^n$&#10;\end{document} "/>
  <p:tag name="TRANSPARENT" val="True"/>
</p:tagLst>
</file>

<file path=ppt/tags/tag3.xml><?xml version="1.0" encoding="utf-8"?>
<p:tagLst xmlns:a="http://schemas.openxmlformats.org/drawingml/2006/main" xmlns:r="http://schemas.openxmlformats.org/officeDocument/2006/relationships" xmlns:p="http://schemas.openxmlformats.org/presentationml/2006/main">
  <p:tag name="BMPWIDTH" val="225"/>
  <p:tag name="BMPHEIGHT" val="125"/>
  <p:tag name="SOURCE" val="\documentclass{slides}&#10;\pagestyle{empty}&#10;\usepackage{color}&#10;\begin{document}&#10;%\color{blue}&#10;$Y^n$&#10;\end{document} "/>
  <p:tag name="TRANSPARENT" val="True"/>
</p:tagLst>
</file>

<file path=ppt/tags/tag30.xml><?xml version="1.0" encoding="utf-8"?>
<p:tagLst xmlns:a="http://schemas.openxmlformats.org/drawingml/2006/main" xmlns:r="http://schemas.openxmlformats.org/officeDocument/2006/relationships" xmlns:p="http://schemas.openxmlformats.org/presentationml/2006/main">
  <p:tag name="BMPWIDTH" val="216"/>
  <p:tag name="BMPHEIGHT" val="158"/>
  <p:tag name="SOURCE" val="\documentclass{slides}&#10;\pagestyle{empty}&#10;\usepackage{color}&#10;\begin{document}&#10;%\color{blue}&#10;$\hat{U}^n$&#10;\end{document} "/>
  <p:tag name="TRANSPARENT" val="True"/>
</p:tagLst>
</file>

<file path=ppt/tags/tag31.xml><?xml version="1.0" encoding="utf-8"?>
<p:tagLst xmlns:a="http://schemas.openxmlformats.org/drawingml/2006/main" xmlns:r="http://schemas.openxmlformats.org/officeDocument/2006/relationships" xmlns:p="http://schemas.openxmlformats.org/presentationml/2006/main">
  <p:tag name="BMPWIDTH" val="625"/>
  <p:tag name="BMPHEIGHT" val="166"/>
  <p:tag name="SOURCE" val="\documentclass{slides}&#10;\pagestyle{empty}&#10;\usepackage{color}&#10;\begin{document}&#10;%\color{blue}&#10;$X(S,U)$&#10;\end{document} "/>
  <p:tag name="TRANSPARENT" val="True"/>
</p:tagLst>
</file>

<file path=ppt/tags/tag32.xml><?xml version="1.0" encoding="utf-8"?>
<p:tagLst xmlns:a="http://schemas.openxmlformats.org/drawingml/2006/main" xmlns:r="http://schemas.openxmlformats.org/officeDocument/2006/relationships" xmlns:p="http://schemas.openxmlformats.org/presentationml/2006/main">
  <p:tag name="BMPWIDTH" val="200"/>
  <p:tag name="BMPHEIGHT" val="158"/>
  <p:tag name="SOURCE" val="\documentclass{slides}&#10;\pagestyle{empty}&#10;\usepackage{color}&#10;\begin{document}&#10;%\color{blue}&#10;$\hat{S}^n$&#10;\end{document} "/>
  <p:tag name="TRANSPARENT" val="True"/>
</p:tagLst>
</file>

<file path=ppt/tags/tag33.xml><?xml version="1.0" encoding="utf-8"?>
<p:tagLst xmlns:a="http://schemas.openxmlformats.org/drawingml/2006/main" xmlns:r="http://schemas.openxmlformats.org/officeDocument/2006/relationships" xmlns:p="http://schemas.openxmlformats.org/presentationml/2006/main">
  <p:tag name="BMPWIDTH" val="583"/>
  <p:tag name="BMPHEIGHT" val="183"/>
  <p:tag name="SOURCE" val="\documentclass{slides}&#10;\pagestyle{empty}&#10;\usepackage{color}&#10;\begin{document}&#10;%\color{blue}&#10;$\hat{S}(Y,U)$&#10;\end{document} "/>
  <p:tag name="TRANSPARENT" val="True"/>
</p:tagLst>
</file>

<file path=ppt/tags/tag34.xml><?xml version="1.0" encoding="utf-8"?>
<p:tagLst xmlns:a="http://schemas.openxmlformats.org/drawingml/2006/main" xmlns:r="http://schemas.openxmlformats.org/officeDocument/2006/relationships" xmlns:p="http://schemas.openxmlformats.org/presentationml/2006/main">
  <p:tag name="BMPWIDTH" val="641"/>
  <p:tag name="BMPHEIGHT" val="166"/>
  <p:tag name="SOURCE" val="\documentclass{slides}&#10;\pagestyle{empty}&#10;\usepackage{color}&#10;\begin{document}&#10;%\color{blue}&#10;$p_{S,\hat{S},X,Y}$&#10;\end{document} "/>
  <p:tag name="TRANSPARENT" val="True"/>
</p:tagLst>
</file>

<file path=ppt/tags/tag35.xml><?xml version="1.0" encoding="utf-8"?>
<p:tagLst xmlns:a="http://schemas.openxmlformats.org/drawingml/2006/main" xmlns:r="http://schemas.openxmlformats.org/officeDocument/2006/relationships" xmlns:p="http://schemas.openxmlformats.org/presentationml/2006/main">
  <p:tag name="BMPWIDTH" val="658"/>
  <p:tag name="BMPHEIGHT" val="166"/>
  <p:tag name="SOURCE" val="\documentclass{slides}&#10;\pagestyle{empty}&#10;\usepackage{color}&#10;\begin{document}&#10;%\color{blue}&#10;$S \sim p(s)$&#10;\end{document} "/>
  <p:tag name="TRANSPARENT" val="True"/>
</p:tagLst>
</file>

<file path=ppt/tags/tag36.xml><?xml version="1.0" encoding="utf-8"?>
<p:tagLst xmlns:a="http://schemas.openxmlformats.org/drawingml/2006/main" xmlns:r="http://schemas.openxmlformats.org/officeDocument/2006/relationships" xmlns:p="http://schemas.openxmlformats.org/presentationml/2006/main">
  <p:tag name="BMPWIDTH" val="275"/>
  <p:tag name="BMPHEIGHT" val="133"/>
  <p:tag name="SOURCE" val="\documentclass{slides}&#10;\pagestyle{empty}&#10;\usepackage{color}&#10;\begin{document}&#10;%\color{blue}&#10;$\exists \; U$&#10;\end{document} "/>
  <p:tag name="TRANSPARENT" val="True"/>
</p:tagLst>
</file>

<file path=ppt/tags/tag37.xml><?xml version="1.0" encoding="utf-8"?>
<p:tagLst xmlns:a="http://schemas.openxmlformats.org/drawingml/2006/main" xmlns:r="http://schemas.openxmlformats.org/officeDocument/2006/relationships" xmlns:p="http://schemas.openxmlformats.org/presentationml/2006/main">
  <p:tag name="BMPWIDTH" val="1050"/>
  <p:tag name="BMPHEIGHT" val="183"/>
  <p:tag name="SOURCE" val="\documentclass{slides}&#10;\pagestyle{empty}&#10;\usepackage{color}&#10;\begin{document}&#10;%\color{blue}&#10;$Y|X \sim p(y|x)$&#10;\end{document} "/>
  <p:tag name="TRANSPARENT" val="True"/>
</p:tagLst>
</file>

<file path=ppt/tags/tag38.xml><?xml version="1.0" encoding="utf-8"?>
<p:tagLst xmlns:a="http://schemas.openxmlformats.org/drawingml/2006/main" xmlns:r="http://schemas.openxmlformats.org/officeDocument/2006/relationships" xmlns:p="http://schemas.openxmlformats.org/presentationml/2006/main">
  <p:tag name="BMPWIDTH" val="1191"/>
  <p:tag name="BMPHEIGHT" val="166"/>
  <p:tag name="SOURCE" val="\documentclass{slides}&#10;\pagestyle{empty}&#10;\usepackage{color}&#10;\begin{document}&#10;%\color{blue}&#10;$(S,U)-X-Y$&#10;\end{document} "/>
  <p:tag name="TRANSPARENT" val="True"/>
</p:tagLst>
</file>

<file path=ppt/tags/tag39.xml><?xml version="1.0" encoding="utf-8"?>
<p:tagLst xmlns:a="http://schemas.openxmlformats.org/drawingml/2006/main" xmlns:r="http://schemas.openxmlformats.org/officeDocument/2006/relationships" xmlns:p="http://schemas.openxmlformats.org/presentationml/2006/main">
  <p:tag name="BMPWIDTH" val="1191"/>
  <p:tag name="BMPHEIGHT" val="183"/>
  <p:tag name="SOURCE" val="\documentclass{slides}&#10;\pagestyle{empty}&#10;\usepackage{color}&#10;\begin{document}&#10;%\color{blue}&#10;$H(X|S,U)=0$&#10;\end{document} "/>
  <p:tag name="TRANSPARENT" val="True"/>
</p:tagLst>
</file>

<file path=ppt/tags/tag4.xml><?xml version="1.0" encoding="utf-8"?>
<p:tagLst xmlns:a="http://schemas.openxmlformats.org/drawingml/2006/main" xmlns:r="http://schemas.openxmlformats.org/officeDocument/2006/relationships" xmlns:p="http://schemas.openxmlformats.org/presentationml/2006/main">
  <p:tag name="BMPWIDTH" val="200"/>
  <p:tag name="BMPHEIGHT" val="158"/>
  <p:tag name="SOURCE" val="\documentclass{slides}&#10;\pagestyle{empty}&#10;\usepackage{color}&#10;\begin{document}&#10;%\color{blue}&#10;$\hat{S}^n$&#10;\end{document} "/>
  <p:tag name="TRANSPARENT" val="True"/>
</p:tagLst>
</file>

<file path=ppt/tags/tag40.xml><?xml version="1.0" encoding="utf-8"?>
<p:tagLst xmlns:a="http://schemas.openxmlformats.org/drawingml/2006/main" xmlns:r="http://schemas.openxmlformats.org/officeDocument/2006/relationships" xmlns:p="http://schemas.openxmlformats.org/presentationml/2006/main">
  <p:tag name="BMPWIDTH" val="1158"/>
  <p:tag name="BMPHEIGHT" val="191"/>
  <p:tag name="SOURCE" val="\documentclass{slides}&#10;\pagestyle{empty}&#10;\usepackage{color}&#10;\begin{document}&#10;%\color{blue}&#10;$H(\hat{S}|Y,U)=0$&#10;\end{document} "/>
  <p:tag name="TRANSPARENT" val="True"/>
</p:tagLst>
</file>

<file path=ppt/tags/tag41.xml><?xml version="1.0" encoding="utf-8"?>
<p:tagLst xmlns:a="http://schemas.openxmlformats.org/drawingml/2006/main" xmlns:r="http://schemas.openxmlformats.org/officeDocument/2006/relationships" xmlns:p="http://schemas.openxmlformats.org/presentationml/2006/main">
  <p:tag name="BMPWIDTH" val="1416"/>
  <p:tag name="BMPHEIGHT" val="166"/>
  <p:tag name="SOURCE" val="\documentclass{slides}&#10;\pagestyle{empty}&#10;\usepackage{color}&#10;\begin{document}&#10;\color{blue}&#10;$I(U;S) \leq I(U;Y)$&#10;\end{document} "/>
  <p:tag name="TRANSPARENT" val="True"/>
</p:tagLst>
</file>

<file path=ppt/tags/tag42.xml><?xml version="1.0" encoding="utf-8"?>
<p:tagLst xmlns:a="http://schemas.openxmlformats.org/drawingml/2006/main" xmlns:r="http://schemas.openxmlformats.org/officeDocument/2006/relationships" xmlns:p="http://schemas.openxmlformats.org/presentationml/2006/main">
  <p:tag name="BMPWIDTH" val="200"/>
  <p:tag name="BMPHEIGHT" val="133"/>
  <p:tag name="SOURCE" val="\documentclass{slides}&#10;\pagestyle{empty}&#10;\usepackage{color}&#10;\begin{document}&#10;%\color{blue}&#10;$S^n$&#10;\end{document} "/>
  <p:tag name="TRANSPARENT" val="True"/>
</p:tagLst>
</file>

<file path=ppt/tags/tag43.xml><?xml version="1.0" encoding="utf-8"?>
<p:tagLst xmlns:a="http://schemas.openxmlformats.org/drawingml/2006/main" xmlns:r="http://schemas.openxmlformats.org/officeDocument/2006/relationships" xmlns:p="http://schemas.openxmlformats.org/presentationml/2006/main">
  <p:tag name="BMPWIDTH" val="250"/>
  <p:tag name="BMPHEIGHT" val="125"/>
  <p:tag name="SOURCE" val="\documentclass{slides}&#10;\pagestyle{empty}&#10;\usepackage{color}&#10;\begin{document}&#10;%\color{blue}&#10;$X^n$&#10;\end{document} "/>
  <p:tag name="TRANSPARENT" val="True"/>
</p:tagLst>
</file>

<file path=ppt/tags/tag44.xml><?xml version="1.0" encoding="utf-8"?>
<p:tagLst xmlns:a="http://schemas.openxmlformats.org/drawingml/2006/main" xmlns:r="http://schemas.openxmlformats.org/officeDocument/2006/relationships" xmlns:p="http://schemas.openxmlformats.org/presentationml/2006/main">
  <p:tag name="BMPWIDTH" val="225"/>
  <p:tag name="BMPHEIGHT" val="125"/>
  <p:tag name="SOURCE" val="\documentclass{slides}&#10;\pagestyle{empty}&#10;\usepackage{color}&#10;\begin{document}&#10;%\color{blue}&#10;$Y^n$&#10;\end{document} "/>
  <p:tag name="TRANSPARENT" val="True"/>
</p:tagLst>
</file>

<file path=ppt/tags/tag45.xml><?xml version="1.0" encoding="utf-8"?>
<p:tagLst xmlns:a="http://schemas.openxmlformats.org/drawingml/2006/main" xmlns:r="http://schemas.openxmlformats.org/officeDocument/2006/relationships" xmlns:p="http://schemas.openxmlformats.org/presentationml/2006/main">
  <p:tag name="BMPWIDTH" val="200"/>
  <p:tag name="BMPHEIGHT" val="158"/>
  <p:tag name="SOURCE" val="\documentclass{slides}&#10;\pagestyle{empty}&#10;\usepackage{color}&#10;\begin{document}&#10;%\color{blue}&#10;$\hat{S}^n$&#10;\end{document} "/>
  <p:tag name="TRANSPARENT" val="True"/>
</p:tagLst>
</file>

<file path=ppt/tags/tag46.xml><?xml version="1.0" encoding="utf-8"?>
<p:tagLst xmlns:a="http://schemas.openxmlformats.org/drawingml/2006/main" xmlns:r="http://schemas.openxmlformats.org/officeDocument/2006/relationships" xmlns:p="http://schemas.openxmlformats.org/presentationml/2006/main">
  <p:tag name="BMPWIDTH" val="641"/>
  <p:tag name="BMPHEIGHT" val="166"/>
  <p:tag name="SOURCE" val="\documentclass{slides}&#10;\pagestyle{empty}&#10;\usepackage{color}&#10;\begin{document}&#10;%\color{blue}&#10;$p_{S,\hat{S},X,Y}$&#10;\end{document} "/>
  <p:tag name="TRANSPARENT" val="True"/>
</p:tagLst>
</file>

<file path=ppt/tags/tag47.xml><?xml version="1.0" encoding="utf-8"?>
<p:tagLst xmlns:a="http://schemas.openxmlformats.org/drawingml/2006/main" xmlns:r="http://schemas.openxmlformats.org/officeDocument/2006/relationships" xmlns:p="http://schemas.openxmlformats.org/presentationml/2006/main">
  <p:tag name="BMPWIDTH" val="658"/>
  <p:tag name="BMPHEIGHT" val="166"/>
  <p:tag name="SOURCE" val="\documentclass{slides}&#10;\pagestyle{empty}&#10;\usepackage{color}&#10;\begin{document}&#10;%\color{blue}&#10;$S \sim p(s)$&#10;\end{document} "/>
  <p:tag name="TRANSPARENT" val="True"/>
</p:tagLst>
</file>

<file path=ppt/tags/tag48.xml><?xml version="1.0" encoding="utf-8"?>
<p:tagLst xmlns:a="http://schemas.openxmlformats.org/drawingml/2006/main" xmlns:r="http://schemas.openxmlformats.org/officeDocument/2006/relationships" xmlns:p="http://schemas.openxmlformats.org/presentationml/2006/main">
  <p:tag name="BMPWIDTH" val="1050"/>
  <p:tag name="BMPHEIGHT" val="183"/>
  <p:tag name="SOURCE" val="\documentclass{slides}&#10;\pagestyle{empty}&#10;\usepackage{color}&#10;\begin{document}&#10;%\color{blue}&#10;$Y|X \sim p(y|x)$&#10;\end{document} "/>
  <p:tag name="TRANSPARENT" val="True"/>
</p:tagLst>
</file>

<file path=ppt/tags/tag49.xml><?xml version="1.0" encoding="utf-8"?>
<p:tagLst xmlns:a="http://schemas.openxmlformats.org/drawingml/2006/main" xmlns:r="http://schemas.openxmlformats.org/officeDocument/2006/relationships" xmlns:p="http://schemas.openxmlformats.org/presentationml/2006/main">
  <p:tag name="BMPWIDTH" val="1191"/>
  <p:tag name="BMPHEIGHT" val="183"/>
  <p:tag name="SOURCE" val="\documentclass{slides}&#10;\pagestyle{empty}&#10;\usepackage{color}&#10;\begin{document}&#10;%\color{blue}&#10;$H(X|S,U)=0$&#10;\end{document} "/>
  <p:tag name="TRANSPARENT" val="True"/>
</p:tagLst>
</file>

<file path=ppt/tags/tag5.xml><?xml version="1.0" encoding="utf-8"?>
<p:tagLst xmlns:a="http://schemas.openxmlformats.org/drawingml/2006/main" xmlns:r="http://schemas.openxmlformats.org/officeDocument/2006/relationships" xmlns:p="http://schemas.openxmlformats.org/presentationml/2006/main">
  <p:tag name="BMPWIDTH" val="2075"/>
  <p:tag name="BMPHEIGHT" val="225"/>
  <p:tag name="SOURCE" val="\documentclass{slides}&#10;\pagestyle{empty}&#10;\usepackage{color}&#10;\begin{document}&#10;%\color{blue}&#10;$I(S,\hat{S}) \leq \max_{p(x)} I(X;Y)$&#10;\end{document} "/>
  <p:tag name="TRANSPARENT" val="True"/>
</p:tagLst>
</file>

<file path=ppt/tags/tag50.xml><?xml version="1.0" encoding="utf-8"?>
<p:tagLst xmlns:a="http://schemas.openxmlformats.org/drawingml/2006/main" xmlns:r="http://schemas.openxmlformats.org/officeDocument/2006/relationships" xmlns:p="http://schemas.openxmlformats.org/presentationml/2006/main">
  <p:tag name="BMPWIDTH" val="475"/>
  <p:tag name="BMPHEIGHT" val="158"/>
  <p:tag name="SOURCE" val="\documentclass{slides}&#10;\pagestyle{empty}&#10;\usepackage{color}&#10;\begin{document}&#10;%\color{blue}&#10;$\exists \; U,V$&#10;\end{document} "/>
  <p:tag name="TRANSPARENT" val="True"/>
</p:tagLst>
</file>

<file path=ppt/tags/tag51.xml><?xml version="1.0" encoding="utf-8"?>
<p:tagLst xmlns:a="http://schemas.openxmlformats.org/drawingml/2006/main" xmlns:r="http://schemas.openxmlformats.org/officeDocument/2006/relationships" xmlns:p="http://schemas.openxmlformats.org/presentationml/2006/main">
  <p:tag name="BMPWIDTH" val="1391"/>
  <p:tag name="BMPHEIGHT" val="166"/>
  <p:tag name="SOURCE" val="\documentclass{slides}&#10;\pagestyle{empty}&#10;\usepackage{color}&#10;\begin{document}&#10;%\color{blue}&#10;$(S,U,V)-X-Y$&#10;\end{document} "/>
  <p:tag name="TRANSPARENT" val="True"/>
</p:tagLst>
</file>

<file path=ppt/tags/tag52.xml><?xml version="1.0" encoding="utf-8"?>
<p:tagLst xmlns:a="http://schemas.openxmlformats.org/drawingml/2006/main" xmlns:r="http://schemas.openxmlformats.org/officeDocument/2006/relationships" xmlns:p="http://schemas.openxmlformats.org/presentationml/2006/main">
  <p:tag name="BMPWIDTH" val="1358"/>
  <p:tag name="BMPHEIGHT" val="191"/>
  <p:tag name="SOURCE" val="\documentclass{slides}&#10;\pagestyle{empty}&#10;\usepackage{color}&#10;\begin{document}&#10;%\color{blue}&#10;$H(\hat{S}|Y,U,V)=0$&#10;\end{document} "/>
  <p:tag name="TRANSPARENT" val="True"/>
</p:tagLst>
</file>

<file path=ppt/tags/tag53.xml><?xml version="1.0" encoding="utf-8"?>
<p:tagLst xmlns:a="http://schemas.openxmlformats.org/drawingml/2006/main" xmlns:r="http://schemas.openxmlformats.org/officeDocument/2006/relationships" xmlns:p="http://schemas.openxmlformats.org/presentationml/2006/main">
  <p:tag name="BMPWIDTH" val="1816"/>
  <p:tag name="BMPHEIGHT" val="166"/>
  <p:tag name="SOURCE" val="\documentclass{slides}&#10;\pagestyle{empty}&#10;\usepackage{color}&#10;\begin{document}&#10;\color{blue}&#10;$I(U,V;S) \leq I(U,V;Y)$&#10;\end{document} "/>
  <p:tag name="TRANSPARENT" val="True"/>
</p:tagLst>
</file>

<file path=ppt/tags/tag54.xml><?xml version="1.0" encoding="utf-8"?>
<p:tagLst xmlns:a="http://schemas.openxmlformats.org/drawingml/2006/main" xmlns:r="http://schemas.openxmlformats.org/officeDocument/2006/relationships" xmlns:p="http://schemas.openxmlformats.org/presentationml/2006/main">
  <p:tag name="BMPWIDTH" val="483"/>
  <p:tag name="BMPHEIGHT" val="133"/>
  <p:tag name="SOURCE" val="\documentclass{slides}&#10;\pagestyle{empty}&#10;\usepackage{color}&#10;\begin{document}&#10;\color{blue}&#10;$U \perp S$&#10;\end{document} "/>
  <p:tag name="TRANSPARENT" val="True"/>
</p:tagLst>
</file>

<file path=ppt/tags/tag55.xml><?xml version="1.0" encoding="utf-8"?>
<p:tagLst xmlns:a="http://schemas.openxmlformats.org/drawingml/2006/main" xmlns:r="http://schemas.openxmlformats.org/officeDocument/2006/relationships" xmlns:p="http://schemas.openxmlformats.org/presentationml/2006/main">
  <p:tag name="BMPWIDTH" val="641"/>
  <p:tag name="BMPHEIGHT" val="166"/>
  <p:tag name="SOURCE" val="\documentclass{slides}&#10;\pagestyle{empty}&#10;\usepackage{color}&#10;\begin{document}&#10;%\color{blue}&#10;$p_{S,\hat{S},X,Y}$&#10;\end{document} "/>
  <p:tag name="TRANSPARENT" val="True"/>
</p:tagLst>
</file>

<file path=ppt/tags/tag56.xml><?xml version="1.0" encoding="utf-8"?>
<p:tagLst xmlns:a="http://schemas.openxmlformats.org/drawingml/2006/main" xmlns:r="http://schemas.openxmlformats.org/officeDocument/2006/relationships" xmlns:p="http://schemas.openxmlformats.org/presentationml/2006/main">
  <p:tag name="BMPWIDTH" val="658"/>
  <p:tag name="BMPHEIGHT" val="166"/>
  <p:tag name="SOURCE" val="\documentclass{slides}&#10;\pagestyle{empty}&#10;\usepackage{color}&#10;\begin{document}&#10;%\color{blue}&#10;$S \sim p(s)$&#10;\end{document} "/>
  <p:tag name="TRANSPARENT" val="True"/>
</p:tagLst>
</file>

<file path=ppt/tags/tag57.xml><?xml version="1.0" encoding="utf-8"?>
<p:tagLst xmlns:a="http://schemas.openxmlformats.org/drawingml/2006/main" xmlns:r="http://schemas.openxmlformats.org/officeDocument/2006/relationships" xmlns:p="http://schemas.openxmlformats.org/presentationml/2006/main">
  <p:tag name="BMPWIDTH" val="1050"/>
  <p:tag name="BMPHEIGHT" val="183"/>
  <p:tag name="SOURCE" val="\documentclass{slides}&#10;\pagestyle{empty}&#10;\usepackage{color}&#10;\begin{document}&#10;%\color{blue}&#10;$Y|X \sim p(y|x)$&#10;\end{document} "/>
  <p:tag name="TRANSPARENT" val="True"/>
</p:tagLst>
</file>

<file path=ppt/tags/tag58.xml><?xml version="1.0" encoding="utf-8"?>
<p:tagLst xmlns:a="http://schemas.openxmlformats.org/drawingml/2006/main" xmlns:r="http://schemas.openxmlformats.org/officeDocument/2006/relationships" xmlns:p="http://schemas.openxmlformats.org/presentationml/2006/main">
  <p:tag name="BMPWIDTH" val="1191"/>
  <p:tag name="BMPHEIGHT" val="183"/>
  <p:tag name="SOURCE" val="\documentclass{slides}&#10;\pagestyle{empty}&#10;\usepackage{color}&#10;\begin{document}&#10;%\color{blue}&#10;$H(X|S,U)=0$&#10;\end{document} "/>
  <p:tag name="TRANSPARENT" val="True"/>
</p:tagLst>
</file>

<file path=ppt/tags/tag59.xml><?xml version="1.0" encoding="utf-8"?>
<p:tagLst xmlns:a="http://schemas.openxmlformats.org/drawingml/2006/main" xmlns:r="http://schemas.openxmlformats.org/officeDocument/2006/relationships" xmlns:p="http://schemas.openxmlformats.org/presentationml/2006/main">
  <p:tag name="BMPWIDTH" val="275"/>
  <p:tag name="BMPHEIGHT" val="133"/>
  <p:tag name="SOURCE" val="\documentclass{slides}&#10;\pagestyle{empty}&#10;\usepackage{color}&#10;\begin{document}&#10;%\color{blue}&#10;$\exists \; V$&#10;\end{document} "/>
  <p:tag name="TRANSPARENT" val="True"/>
</p:tagLst>
</file>

<file path=ppt/tags/tag6.xml><?xml version="1.0" encoding="utf-8"?>
<p:tagLst xmlns:a="http://schemas.openxmlformats.org/drawingml/2006/main" xmlns:r="http://schemas.openxmlformats.org/officeDocument/2006/relationships" xmlns:p="http://schemas.openxmlformats.org/presentationml/2006/main">
  <p:tag name="BMPWIDTH" val="200"/>
  <p:tag name="BMPHEIGHT" val="133"/>
  <p:tag name="SOURCE" val="\documentclass{slides}&#10;\pagestyle{empty}&#10;\usepackage{color}&#10;\begin{document}&#10;%\color{blue}&#10;$S^n$&#10;\end{document} "/>
  <p:tag name="TRANSPARENT" val="True"/>
</p:tagLst>
</file>

<file path=ppt/tags/tag60.xml><?xml version="1.0" encoding="utf-8"?>
<p:tagLst xmlns:a="http://schemas.openxmlformats.org/drawingml/2006/main" xmlns:r="http://schemas.openxmlformats.org/officeDocument/2006/relationships" xmlns:p="http://schemas.openxmlformats.org/presentationml/2006/main">
  <p:tag name="BMPWIDTH" val="1200"/>
  <p:tag name="BMPHEIGHT" val="166"/>
  <p:tag name="SOURCE" val="\documentclass{slides}&#10;\pagestyle{empty}&#10;\usepackage{color}&#10;\begin{document}&#10;%\color{blue}&#10;$(S,V)-X-Y$&#10;\end{document} "/>
  <p:tag name="TRANSPARENT" val="True"/>
</p:tagLst>
</file>

<file path=ppt/tags/tag61.xml><?xml version="1.0" encoding="utf-8"?>
<p:tagLst xmlns:a="http://schemas.openxmlformats.org/drawingml/2006/main" xmlns:r="http://schemas.openxmlformats.org/officeDocument/2006/relationships" xmlns:p="http://schemas.openxmlformats.org/presentationml/2006/main">
  <p:tag name="BMPWIDTH" val="508"/>
  <p:tag name="BMPHEIGHT" val="133"/>
  <p:tag name="SOURCE" val="\documentclass{slides}&#10;\pagestyle{empty}&#10;\usepackage{color}&#10;\begin{document}&#10;\color{blue}&#10;$X \perp S$&#10;\end{document} "/>
  <p:tag name="TRANSPARENT" val="True"/>
</p:tagLst>
</file>

<file path=ppt/tags/tag62.xml><?xml version="1.0" encoding="utf-8"?>
<p:tagLst xmlns:a="http://schemas.openxmlformats.org/drawingml/2006/main" xmlns:r="http://schemas.openxmlformats.org/officeDocument/2006/relationships" xmlns:p="http://schemas.openxmlformats.org/presentationml/2006/main">
  <p:tag name="BMPWIDTH" val="1391"/>
  <p:tag name="BMPHEIGHT" val="191"/>
  <p:tag name="SOURCE" val="\documentclass{slides}&#10;\pagestyle{empty}&#10;\usepackage{color}&#10;\begin{document}&#10;%\color{blue}&#10;$H(\hat{S}|Y,X,V)=0$&#10;\end{document} "/>
  <p:tag name="TRANSPARENT" val="True"/>
</p:tagLst>
</file>

<file path=ppt/tags/tag63.xml><?xml version="1.0" encoding="utf-8"?>
<p:tagLst xmlns:a="http://schemas.openxmlformats.org/drawingml/2006/main" xmlns:r="http://schemas.openxmlformats.org/officeDocument/2006/relationships" xmlns:p="http://schemas.openxmlformats.org/presentationml/2006/main">
  <p:tag name="BMPWIDTH" val="1875"/>
  <p:tag name="BMPHEIGHT" val="166"/>
  <p:tag name="SOURCE" val="\documentclass{slides}&#10;\pagestyle{empty}&#10;\usepackage{color}&#10;\begin{document}&#10;\color{blue}&#10;$I(X,V;S) \leq I(X,V;Y)$&#10;\end{document} "/>
  <p:tag name="TRANSPARENT" val="True"/>
</p:tagLst>
</file>

<file path=ppt/tags/tag7.xml><?xml version="1.0" encoding="utf-8"?>
<p:tagLst xmlns:a="http://schemas.openxmlformats.org/drawingml/2006/main" xmlns:r="http://schemas.openxmlformats.org/officeDocument/2006/relationships" xmlns:p="http://schemas.openxmlformats.org/presentationml/2006/main">
  <p:tag name="BMPWIDTH" val="225"/>
  <p:tag name="BMPHEIGHT" val="125"/>
  <p:tag name="SOURCE" val="\documentclass{slides}&#10;\pagestyle{empty}&#10;\usepackage{color}&#10;\begin{document}&#10;%\color{blue}&#10;$Y^n$&#10;\end{document} "/>
  <p:tag name="TRANSPARENT" val="True"/>
</p:tagLst>
</file>

<file path=ppt/tags/tag8.xml><?xml version="1.0" encoding="utf-8"?>
<p:tagLst xmlns:a="http://schemas.openxmlformats.org/drawingml/2006/main" xmlns:r="http://schemas.openxmlformats.org/officeDocument/2006/relationships" xmlns:p="http://schemas.openxmlformats.org/presentationml/2006/main">
  <p:tag name="BMPWIDTH" val="200"/>
  <p:tag name="BMPHEIGHT" val="158"/>
  <p:tag name="SOURCE" val="\documentclass{slides}&#10;\pagestyle{empty}&#10;\usepackage{color}&#10;\begin{document}&#10;%\color{blue}&#10;$\hat{S}^n$&#10;\end{document} "/>
  <p:tag name="TRANSPARENT" val="True"/>
</p:tagLst>
</file>

<file path=ppt/tags/tag9.xml><?xml version="1.0" encoding="utf-8"?>
<p:tagLst xmlns:a="http://schemas.openxmlformats.org/drawingml/2006/main" xmlns:r="http://schemas.openxmlformats.org/officeDocument/2006/relationships" xmlns:p="http://schemas.openxmlformats.org/presentationml/2006/main">
  <p:tag name="BMPWIDTH" val="200"/>
  <p:tag name="BMPHEIGHT" val="133"/>
  <p:tag name="SOURCE" val="\documentclass{slides}&#10;\pagestyle{empty}&#10;\usepackage{color}&#10;\begin{document}&#10;%\color{blue}&#10;$S^n$&#10;\end{document} "/>
  <p:tag name="TRANSPARENT" val="Tru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570</TotalTime>
  <Words>981</Words>
  <Application>Microsoft Office PowerPoint</Application>
  <PresentationFormat>On-screen Show (4:3)</PresentationFormat>
  <Paragraphs>123</Paragraphs>
  <Slides>16</Slides>
  <Notes>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Hybrid Codes and the Point-to-Point Channel</vt:lpstr>
      <vt:lpstr>Source-Channel Coding</vt:lpstr>
      <vt:lpstr>Video Transmission (example)</vt:lpstr>
      <vt:lpstr>Systematic Transmission (example)</vt:lpstr>
      <vt:lpstr>Copy-Robust Documents (example)</vt:lpstr>
      <vt:lpstr>Connection to General Point-to-Point Channel Setting</vt:lpstr>
      <vt:lpstr>Digital Watermark (example)</vt:lpstr>
      <vt:lpstr>Define Empirical Coordination</vt:lpstr>
      <vt:lpstr>Separation Method</vt:lpstr>
      <vt:lpstr>A Better Idea (Hybrid Codes)</vt:lpstr>
      <vt:lpstr>Hybrid Codes</vt:lpstr>
      <vt:lpstr>Achievable Inner Bound</vt:lpstr>
      <vt:lpstr>Binary Example</vt:lpstr>
      <vt:lpstr>State Amplification</vt:lpstr>
      <vt:lpstr>Causal Achievable Region</vt:lpstr>
      <vt:lpstr>Strictly-Causal Achievable Region</vt:lpstr>
    </vt:vector>
  </TitlesOfParts>
  <Company>Princeton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Paul Cuff</dc:creator>
  <cp:lastModifiedBy>Paul Cuff</cp:lastModifiedBy>
  <cp:revision>30</cp:revision>
  <dcterms:created xsi:type="dcterms:W3CDTF">2011-09-28T05:34:00Z</dcterms:created>
  <dcterms:modified xsi:type="dcterms:W3CDTF">2011-10-03T16:18:03Z</dcterms:modified>
</cp:coreProperties>
</file>