
<file path=[Content_Types].xml><?xml version="1.0" encoding="utf-8"?>
<Types xmlns="http://schemas.openxmlformats.org/package/2006/content-types">
  <Override PartName="/ppt/tags/tag8.xml" ContentType="application/vnd.openxmlformats-officedocument.presentationml.tags+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notesSlides/notesSlide7.xml" ContentType="application/vnd.openxmlformats-officedocument.presentationml.notesSlide+xml"/>
  <Override PartName="/ppt/tags/tag50.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tags/tag7.xml" ContentType="application/vnd.openxmlformats-officedocument.presentationml.tag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notesSlides/notesSlide6.xml" ContentType="application/vnd.openxmlformats-officedocument.presentationml.notesSlide+xml"/>
  <Override PartName="/ppt/tags/tag51.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20.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7"/>
  </p:notes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80" r:id="rId24"/>
    <p:sldId id="278" r:id="rId25"/>
    <p:sldId id="281" r:id="rId26"/>
  </p:sldIdLst>
  <p:sldSz cx="9144000" cy="6858000" type="screen4x3"/>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171" autoAdjust="0"/>
    <p:restoredTop sz="94655" autoAdjust="0"/>
  </p:normalViewPr>
  <p:slideViewPr>
    <p:cSldViewPr>
      <p:cViewPr varScale="1">
        <p:scale>
          <a:sx n="73" d="100"/>
          <a:sy n="73" d="100"/>
        </p:scale>
        <p:origin x="-1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4AE3C5-3623-4FE0-BD2B-BC01AAB8BCD6}" type="datetimeFigureOut">
              <a:rPr lang="en-US" smtClean="0"/>
              <a:pPr/>
              <a:t>8/26/2010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C4005C-E6FE-4E34-AD1B-B5414D37849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Julius Caesar used this cipher,</a:t>
            </a:r>
            <a:r>
              <a:rPr lang="en-US" baseline="0" dirty="0" smtClean="0"/>
              <a:t> with a shift of 3.  His nephew, Augustus, used a shift of 1.</a:t>
            </a:r>
            <a:endParaRPr lang="en-US" dirty="0"/>
          </a:p>
        </p:txBody>
      </p:sp>
      <p:sp>
        <p:nvSpPr>
          <p:cNvPr id="4" name="Slide Number Placeholder 3"/>
          <p:cNvSpPr>
            <a:spLocks noGrp="1"/>
          </p:cNvSpPr>
          <p:nvPr>
            <p:ph type="sldNum" sz="quarter" idx="10"/>
          </p:nvPr>
        </p:nvSpPr>
        <p:spPr/>
        <p:txBody>
          <a:bodyPr/>
          <a:lstStyle/>
          <a:p>
            <a:fld id="{4DC4005C-E6FE-4E34-AD1B-B5414D378490}"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26! Is about 4 x 10^26</a:t>
            </a:r>
            <a:r>
              <a:rPr lang="en-US" baseline="0" dirty="0" smtClean="0"/>
              <a:t> (the number of atoms in my chair).  88.4 bits</a:t>
            </a:r>
          </a:p>
          <a:p>
            <a:r>
              <a:rPr lang="en-US" baseline="0" dirty="0" smtClean="0"/>
              <a:t>Redundancy of English is about 3.75 5bits per letter.  (without spaces it’s 3.7)</a:t>
            </a:r>
          </a:p>
          <a:p>
            <a:r>
              <a:rPr lang="en-US" baseline="0" dirty="0" smtClean="0"/>
              <a:t>About 25 letters needed to decode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DC4005C-E6FE-4E34-AD1B-B5414D378490}"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couple of aspects</a:t>
            </a:r>
            <a:r>
              <a:rPr lang="en-US" baseline="0" dirty="0" smtClean="0"/>
              <a:t> have been integrated in the study of information theoretic secrecy.  One observation is that channel noise can be used, as the key is, to hide the information from an eavesdropper.  The other development has been the study of partial secrecy.</a:t>
            </a:r>
          </a:p>
          <a:p>
            <a:endParaRPr lang="en-US" baseline="0" dirty="0" smtClean="0"/>
          </a:p>
          <a:p>
            <a:r>
              <a:rPr lang="en-US" baseline="0" dirty="0" smtClean="0"/>
              <a:t>Insert a diagram if I have time.</a:t>
            </a:r>
            <a:endParaRPr lang="en-US" dirty="0"/>
          </a:p>
        </p:txBody>
      </p:sp>
      <p:sp>
        <p:nvSpPr>
          <p:cNvPr id="4" name="Slide Number Placeholder 3"/>
          <p:cNvSpPr>
            <a:spLocks noGrp="1"/>
          </p:cNvSpPr>
          <p:nvPr>
            <p:ph type="sldNum" sz="quarter" idx="10"/>
          </p:nvPr>
        </p:nvSpPr>
        <p:spPr/>
        <p:txBody>
          <a:bodyPr/>
          <a:lstStyle/>
          <a:p>
            <a:fld id="{4DC4005C-E6FE-4E34-AD1B-B5414D378490}"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Jam</a:t>
            </a:r>
            <a:r>
              <a:rPr lang="en-US" baseline="0" dirty="0" smtClean="0"/>
              <a:t> a communication channel; break into a network, counter a military attack; overload a power grid.</a:t>
            </a:r>
            <a:endParaRPr lang="en-US" dirty="0"/>
          </a:p>
        </p:txBody>
      </p:sp>
      <p:sp>
        <p:nvSpPr>
          <p:cNvPr id="4" name="Slide Number Placeholder 3"/>
          <p:cNvSpPr>
            <a:spLocks noGrp="1"/>
          </p:cNvSpPr>
          <p:nvPr>
            <p:ph type="sldNum" sz="quarter" idx="10"/>
          </p:nvPr>
        </p:nvSpPr>
        <p:spPr/>
        <p:txBody>
          <a:bodyPr/>
          <a:lstStyle/>
          <a:p>
            <a:fld id="{4DC4005C-E6FE-4E34-AD1B-B5414D378490}"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Jam</a:t>
            </a:r>
            <a:r>
              <a:rPr lang="en-US" baseline="0" dirty="0" smtClean="0"/>
              <a:t> a communication channel; break into a network, counter a military attack; overload a power grid.</a:t>
            </a:r>
            <a:endParaRPr lang="en-US" dirty="0"/>
          </a:p>
        </p:txBody>
      </p:sp>
      <p:sp>
        <p:nvSpPr>
          <p:cNvPr id="4" name="Slide Number Placeholder 3"/>
          <p:cNvSpPr>
            <a:spLocks noGrp="1"/>
          </p:cNvSpPr>
          <p:nvPr>
            <p:ph type="sldNum" sz="quarter" idx="10"/>
          </p:nvPr>
        </p:nvSpPr>
        <p:spPr/>
        <p:txBody>
          <a:bodyPr/>
          <a:lstStyle/>
          <a:p>
            <a:fld id="{4DC4005C-E6FE-4E34-AD1B-B5414D378490}" type="slidenum">
              <a:rPr lang="en-US" smtClean="0"/>
              <a:pPr/>
              <a:t>12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Can think of the processors as an encoder and a decoder.</a:t>
            </a:r>
            <a:endParaRPr lang="en-US" dirty="0"/>
          </a:p>
        </p:txBody>
      </p:sp>
      <p:sp>
        <p:nvSpPr>
          <p:cNvPr id="4" name="Slide Number Placeholder 3"/>
          <p:cNvSpPr>
            <a:spLocks noGrp="1"/>
          </p:cNvSpPr>
          <p:nvPr>
            <p:ph type="sldNum" sz="quarter" idx="10"/>
          </p:nvPr>
        </p:nvSpPr>
        <p:spPr/>
        <p:txBody>
          <a:bodyPr/>
          <a:lstStyle/>
          <a:p>
            <a:fld id="{4DC4005C-E6FE-4E34-AD1B-B5414D378490}" type="slidenum">
              <a:rPr lang="en-US" smtClean="0"/>
              <a:pPr/>
              <a:t>20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Alice</a:t>
            </a:r>
            <a:r>
              <a:rPr lang="en-US" baseline="0" dirty="0" smtClean="0"/>
              <a:t> and Bob game defined an objective function.</a:t>
            </a:r>
            <a:endParaRPr lang="en-US" dirty="0"/>
          </a:p>
        </p:txBody>
      </p:sp>
      <p:sp>
        <p:nvSpPr>
          <p:cNvPr id="4" name="Slide Number Placeholder 3"/>
          <p:cNvSpPr>
            <a:spLocks noGrp="1"/>
          </p:cNvSpPr>
          <p:nvPr>
            <p:ph type="sldNum" sz="quarter" idx="10"/>
          </p:nvPr>
        </p:nvSpPr>
        <p:spPr/>
        <p:txBody>
          <a:bodyPr/>
          <a:lstStyle/>
          <a:p>
            <a:fld id="{4DC4005C-E6FE-4E34-AD1B-B5414D378490}"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51320B7-0FD0-42BE-9230-00DF607E5B7B}" type="datetimeFigureOut">
              <a:rPr lang="en-US" smtClean="0"/>
              <a:pPr/>
              <a:t>8/26/2010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E860146-6A9B-4DD4-B5D4-915B1E9D35B2}"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20B7-0FD0-42BE-9230-00DF607E5B7B}" type="datetimeFigureOut">
              <a:rPr lang="en-US" smtClean="0"/>
              <a:pPr/>
              <a:t>8/26/2010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860146-6A9B-4DD4-B5D4-915B1E9D35B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E860146-6A9B-4DD4-B5D4-915B1E9D35B2}"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320B7-0FD0-42BE-9230-00DF607E5B7B}" type="datetimeFigureOut">
              <a:rPr lang="en-US" smtClean="0"/>
              <a:pPr/>
              <a:t>8/26/2010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51320B7-0FD0-42BE-9230-00DF607E5B7B}" type="datetimeFigureOut">
              <a:rPr lang="en-US" smtClean="0"/>
              <a:pPr/>
              <a:t>8/26/2010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E860146-6A9B-4DD4-B5D4-915B1E9D35B2}"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251320B7-0FD0-42BE-9230-00DF607E5B7B}" type="datetimeFigureOut">
              <a:rPr lang="en-US" smtClean="0"/>
              <a:pPr/>
              <a:t>8/26/2010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E860146-6A9B-4DD4-B5D4-915B1E9D35B2}"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251320B7-0FD0-42BE-9230-00DF607E5B7B}" type="datetimeFigureOut">
              <a:rPr lang="en-US" smtClean="0"/>
              <a:pPr/>
              <a:t>8/26/2010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860146-6A9B-4DD4-B5D4-915B1E9D35B2}"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51320B7-0FD0-42BE-9230-00DF607E5B7B}" type="datetimeFigureOut">
              <a:rPr lang="en-US" smtClean="0"/>
              <a:pPr/>
              <a:t>8/26/2010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E860146-6A9B-4DD4-B5D4-915B1E9D35B2}"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1320B7-0FD0-42BE-9230-00DF607E5B7B}" type="datetimeFigureOut">
              <a:rPr lang="en-US" smtClean="0"/>
              <a:pPr/>
              <a:t>8/26/2010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E860146-6A9B-4DD4-B5D4-915B1E9D35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51320B7-0FD0-42BE-9230-00DF607E5B7B}" type="datetimeFigureOut">
              <a:rPr lang="en-US" smtClean="0"/>
              <a:pPr/>
              <a:t>8/26/2010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E860146-6A9B-4DD4-B5D4-915B1E9D35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E860146-6A9B-4DD4-B5D4-915B1E9D35B2}"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51320B7-0FD0-42BE-9230-00DF607E5B7B}" type="datetimeFigureOut">
              <a:rPr lang="en-US" smtClean="0"/>
              <a:pPr/>
              <a:t>8/26/2010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E860146-6A9B-4DD4-B5D4-915B1E9D35B2}"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251320B7-0FD0-42BE-9230-00DF607E5B7B}" type="datetimeFigureOut">
              <a:rPr lang="en-US" smtClean="0"/>
              <a:pPr/>
              <a:t>8/26/2010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51320B7-0FD0-42BE-9230-00DF607E5B7B}" type="datetimeFigureOut">
              <a:rPr lang="en-US" smtClean="0"/>
              <a:pPr/>
              <a:t>8/26/2010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E860146-6A9B-4DD4-B5D4-915B1E9D35B2}"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tags" Target="../tags/tag20.xml"/><Relationship Id="rId13" Type="http://schemas.openxmlformats.org/officeDocument/2006/relationships/image" Target="../media/image8.png"/><Relationship Id="rId18" Type="http://schemas.openxmlformats.org/officeDocument/2006/relationships/image" Target="../media/image18.png"/><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image" Target="../media/image7.png"/><Relationship Id="rId17" Type="http://schemas.openxmlformats.org/officeDocument/2006/relationships/image" Target="../media/image17.png"/><Relationship Id="rId2" Type="http://schemas.openxmlformats.org/officeDocument/2006/relationships/tags" Target="../tags/tag14.xml"/><Relationship Id="rId16" Type="http://schemas.openxmlformats.org/officeDocument/2006/relationships/image" Target="../media/image16.png"/><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image" Target="../media/image6.png"/><Relationship Id="rId5" Type="http://schemas.openxmlformats.org/officeDocument/2006/relationships/tags" Target="../tags/tag17.xml"/><Relationship Id="rId15" Type="http://schemas.openxmlformats.org/officeDocument/2006/relationships/image" Target="../media/image15.png"/><Relationship Id="rId10" Type="http://schemas.openxmlformats.org/officeDocument/2006/relationships/notesSlide" Target="../notesSlides/notesSlide4.xml"/><Relationship Id="rId4" Type="http://schemas.openxmlformats.org/officeDocument/2006/relationships/tags" Target="../tags/tag16.xml"/><Relationship Id="rId9" Type="http://schemas.openxmlformats.org/officeDocument/2006/relationships/slideLayout" Target="../slideLayouts/slideLayout2.xml"/><Relationship Id="rId1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tags" Target="../tags/tag23.xml"/><Relationship Id="rId7" Type="http://schemas.openxmlformats.org/officeDocument/2006/relationships/image" Target="../media/image21.png"/><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13" Type="http://schemas.openxmlformats.org/officeDocument/2006/relationships/image" Target="../media/image15.png"/><Relationship Id="rId3" Type="http://schemas.openxmlformats.org/officeDocument/2006/relationships/tags" Target="../tags/tag26.xml"/><Relationship Id="rId7" Type="http://schemas.openxmlformats.org/officeDocument/2006/relationships/tags" Target="../tags/tag30.xml"/><Relationship Id="rId12" Type="http://schemas.openxmlformats.org/officeDocument/2006/relationships/image" Target="../media/image8.png"/><Relationship Id="rId2" Type="http://schemas.openxmlformats.org/officeDocument/2006/relationships/tags" Target="../tags/tag25.xml"/><Relationship Id="rId16" Type="http://schemas.openxmlformats.org/officeDocument/2006/relationships/image" Target="../media/image24.png"/><Relationship Id="rId1" Type="http://schemas.openxmlformats.org/officeDocument/2006/relationships/tags" Target="../tags/tag24.xml"/><Relationship Id="rId6" Type="http://schemas.openxmlformats.org/officeDocument/2006/relationships/tags" Target="../tags/tag29.xml"/><Relationship Id="rId11" Type="http://schemas.openxmlformats.org/officeDocument/2006/relationships/image" Target="../media/image7.png"/><Relationship Id="rId5" Type="http://schemas.openxmlformats.org/officeDocument/2006/relationships/tags" Target="../tags/tag28.xml"/><Relationship Id="rId15" Type="http://schemas.openxmlformats.org/officeDocument/2006/relationships/image" Target="../media/image23.png"/><Relationship Id="rId10" Type="http://schemas.openxmlformats.org/officeDocument/2006/relationships/image" Target="../media/image6.png"/><Relationship Id="rId4" Type="http://schemas.openxmlformats.org/officeDocument/2006/relationships/tags" Target="../tags/tag27.xml"/><Relationship Id="rId9" Type="http://schemas.openxmlformats.org/officeDocument/2006/relationships/notesSlide" Target="../notesSlides/notesSlide5.xml"/><Relationship Id="rId14"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14.xml.rels><?xml version="1.0" encoding="UTF-8" standalone="yes"?>
<Relationships xmlns="http://schemas.openxmlformats.org/package/2006/relationships"><Relationship Id="rId8" Type="http://schemas.openxmlformats.org/officeDocument/2006/relationships/tags" Target="../tags/tag39.xml"/><Relationship Id="rId13" Type="http://schemas.openxmlformats.org/officeDocument/2006/relationships/image" Target="../media/image29.png"/><Relationship Id="rId3" Type="http://schemas.openxmlformats.org/officeDocument/2006/relationships/tags" Target="../tags/tag34.xml"/><Relationship Id="rId7" Type="http://schemas.openxmlformats.org/officeDocument/2006/relationships/tags" Target="../tags/tag38.xml"/><Relationship Id="rId12" Type="http://schemas.openxmlformats.org/officeDocument/2006/relationships/image" Target="../media/image28.png"/><Relationship Id="rId17" Type="http://schemas.openxmlformats.org/officeDocument/2006/relationships/image" Target="../media/image33.png"/><Relationship Id="rId2" Type="http://schemas.openxmlformats.org/officeDocument/2006/relationships/tags" Target="../tags/tag33.xml"/><Relationship Id="rId16" Type="http://schemas.openxmlformats.org/officeDocument/2006/relationships/image" Target="../media/image32.png"/><Relationship Id="rId1" Type="http://schemas.openxmlformats.org/officeDocument/2006/relationships/tags" Target="../tags/tag32.xml"/><Relationship Id="rId6" Type="http://schemas.openxmlformats.org/officeDocument/2006/relationships/tags" Target="../tags/tag37.xml"/><Relationship Id="rId11" Type="http://schemas.openxmlformats.org/officeDocument/2006/relationships/image" Target="../media/image27.png"/><Relationship Id="rId5" Type="http://schemas.openxmlformats.org/officeDocument/2006/relationships/tags" Target="../tags/tag36.xml"/><Relationship Id="rId15" Type="http://schemas.openxmlformats.org/officeDocument/2006/relationships/image" Target="../media/image31.png"/><Relationship Id="rId10" Type="http://schemas.openxmlformats.org/officeDocument/2006/relationships/image" Target="../media/image26.png"/><Relationship Id="rId4" Type="http://schemas.openxmlformats.org/officeDocument/2006/relationships/tags" Target="../tags/tag35.xml"/><Relationship Id="rId9" Type="http://schemas.openxmlformats.org/officeDocument/2006/relationships/slideLayout" Target="../slideLayouts/slideLayout2.xml"/><Relationship Id="rId14" Type="http://schemas.openxmlformats.org/officeDocument/2006/relationships/image" Target="../media/image3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tags" Target="../tags/tag42.xml"/><Relationship Id="rId7" Type="http://schemas.openxmlformats.org/officeDocument/2006/relationships/image" Target="../media/image8.png"/><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notesSlide" Target="../notesSlides/notesSlide6.xml"/><Relationship Id="rId5" Type="http://schemas.openxmlformats.org/officeDocument/2006/relationships/slideLayout" Target="../slideLayouts/slideLayout2.xml"/><Relationship Id="rId10" Type="http://schemas.openxmlformats.org/officeDocument/2006/relationships/image" Target="../media/image38.png"/><Relationship Id="rId4" Type="http://schemas.openxmlformats.org/officeDocument/2006/relationships/tags" Target="../tags/tag43.xml"/><Relationship Id="rId9" Type="http://schemas.openxmlformats.org/officeDocument/2006/relationships/image" Target="../media/image15.png"/></Relationships>
</file>

<file path=ppt/slides/_rels/slide21.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tags" Target="../tags/tag46.xml"/><Relationship Id="rId7" Type="http://schemas.openxmlformats.org/officeDocument/2006/relationships/image" Target="../media/image39.png"/><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notesSlide" Target="../notesSlides/notesSlide7.xml"/><Relationship Id="rId5" Type="http://schemas.openxmlformats.org/officeDocument/2006/relationships/slideLayout" Target="../slideLayouts/slideLayout5.xml"/><Relationship Id="rId10" Type="http://schemas.openxmlformats.org/officeDocument/2006/relationships/image" Target="../media/image42.png"/><Relationship Id="rId4" Type="http://schemas.openxmlformats.org/officeDocument/2006/relationships/tags" Target="../tags/tag47.xml"/><Relationship Id="rId9" Type="http://schemas.openxmlformats.org/officeDocument/2006/relationships/image" Target="../media/image41.png"/></Relationships>
</file>

<file path=ppt/slides/_rels/slide22.xml.rels><?xml version="1.0" encoding="UTF-8" standalone="yes"?>
<Relationships xmlns="http://schemas.openxmlformats.org/package/2006/relationships"><Relationship Id="rId3" Type="http://schemas.openxmlformats.org/officeDocument/2006/relationships/tags" Target="../tags/tag50.xml"/><Relationship Id="rId7" Type="http://schemas.openxmlformats.org/officeDocument/2006/relationships/image" Target="../media/image39.png"/><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tags" Target="../tags/tag53.xml"/><Relationship Id="rId7" Type="http://schemas.openxmlformats.org/officeDocument/2006/relationships/image" Target="../media/image45.png"/><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image" Target="../media/image39.png"/><Relationship Id="rId5" Type="http://schemas.openxmlformats.org/officeDocument/2006/relationships/image" Target="../media/image44.png"/><Relationship Id="rId4"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6.xml"/><Relationship Id="rId7" Type="http://schemas.openxmlformats.org/officeDocument/2006/relationships/notesSlide" Target="../notesSlides/notesSlide2.xml"/><Relationship Id="rId12" Type="http://schemas.openxmlformats.org/officeDocument/2006/relationships/image" Target="../media/image10.pn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slideLayout" Target="../slideLayouts/slideLayout2.xml"/><Relationship Id="rId11" Type="http://schemas.openxmlformats.org/officeDocument/2006/relationships/image" Target="../media/image9.png"/><Relationship Id="rId5" Type="http://schemas.openxmlformats.org/officeDocument/2006/relationships/tags" Target="../tags/tag8.xml"/><Relationship Id="rId10" Type="http://schemas.openxmlformats.org/officeDocument/2006/relationships/image" Target="../media/image8.png"/><Relationship Id="rId4" Type="http://schemas.openxmlformats.org/officeDocument/2006/relationships/tags" Target="../tags/tag7.xml"/><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Paul Cuff</a:t>
            </a:r>
          </a:p>
          <a:p>
            <a:r>
              <a:rPr lang="en-US" dirty="0" smtClean="0"/>
              <a:t>Electrical Engineering</a:t>
            </a:r>
          </a:p>
          <a:p>
            <a:r>
              <a:rPr lang="en-US" dirty="0" smtClean="0"/>
              <a:t>Princeton University</a:t>
            </a:r>
            <a:endParaRPr lang="en-US" dirty="0"/>
          </a:p>
        </p:txBody>
      </p:sp>
      <p:sp>
        <p:nvSpPr>
          <p:cNvPr id="2" name="Title 1"/>
          <p:cNvSpPr>
            <a:spLocks noGrp="1"/>
          </p:cNvSpPr>
          <p:nvPr>
            <p:ph type="ctrTitle"/>
          </p:nvPr>
        </p:nvSpPr>
        <p:spPr/>
        <p:txBody>
          <a:bodyPr>
            <a:normAutofit/>
          </a:bodyPr>
          <a:lstStyle/>
          <a:p>
            <a:r>
              <a:rPr lang="en-US" dirty="0" smtClean="0"/>
              <a:t>Information Theory for</a:t>
            </a:r>
            <a:br>
              <a:rPr lang="en-US" dirty="0" smtClean="0"/>
            </a:br>
            <a:r>
              <a:rPr lang="en-US" dirty="0" smtClean="0"/>
              <a:t>Secrecy and Control</a:t>
            </a:r>
            <a:endParaRPr lang="en-US" dirty="0"/>
          </a:p>
        </p:txBody>
      </p:sp>
      <p:pic>
        <p:nvPicPr>
          <p:cNvPr id="2050" name="Picture 2" descr="C:\Users\cuff\Documents\BYU talk 2010\princeton_university.gif"/>
          <p:cNvPicPr>
            <a:picLocks noChangeAspect="1" noChangeArrowheads="1"/>
          </p:cNvPicPr>
          <p:nvPr/>
        </p:nvPicPr>
        <p:blipFill>
          <a:blip r:embed="rId2" cstate="print"/>
          <a:srcRect/>
          <a:stretch>
            <a:fillRect/>
          </a:stretch>
        </p:blipFill>
        <p:spPr bwMode="auto">
          <a:xfrm>
            <a:off x="228600" y="228600"/>
            <a:ext cx="1762125" cy="52387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Secrecy for Dynamic Systems</a:t>
            </a:r>
            <a:endParaRPr lang="en-US" dirty="0"/>
          </a:p>
        </p:txBody>
      </p:sp>
      <p:sp>
        <p:nvSpPr>
          <p:cNvPr id="28" name="Content Placeholder 27"/>
          <p:cNvSpPr>
            <a:spLocks noGrp="1"/>
          </p:cNvSpPr>
          <p:nvPr>
            <p:ph sz="quarter" idx="1"/>
          </p:nvPr>
        </p:nvSpPr>
        <p:spPr/>
        <p:txBody>
          <a:bodyPr/>
          <a:lstStyle/>
          <a:p>
            <a:r>
              <a:rPr lang="en-US" dirty="0" smtClean="0"/>
              <a:t>An adversary tries to interfere with a system</a:t>
            </a:r>
          </a:p>
          <a:p>
            <a:r>
              <a:rPr lang="en-US" dirty="0" smtClean="0"/>
              <a:t>Cost inflicted by adversary</a:t>
            </a:r>
          </a:p>
          <a:p>
            <a:r>
              <a:rPr lang="en-US" dirty="0" smtClean="0"/>
              <a:t>Objectives</a:t>
            </a:r>
          </a:p>
          <a:p>
            <a:pPr lvl="1"/>
            <a:r>
              <a:rPr lang="en-US" dirty="0" smtClean="0"/>
              <a:t>Reliable transition</a:t>
            </a:r>
          </a:p>
          <a:p>
            <a:pPr lvl="1"/>
            <a:r>
              <a:rPr lang="en-US" dirty="0" smtClean="0"/>
              <a:t>Minimize cost</a:t>
            </a:r>
          </a:p>
        </p:txBody>
      </p:sp>
      <p:grpSp>
        <p:nvGrpSpPr>
          <p:cNvPr id="31" name="Group 30"/>
          <p:cNvGrpSpPr/>
          <p:nvPr/>
        </p:nvGrpSpPr>
        <p:grpSpPr>
          <a:xfrm>
            <a:off x="762000" y="3962400"/>
            <a:ext cx="7687988" cy="2420526"/>
            <a:chOff x="1066800" y="1828800"/>
            <a:chExt cx="7687988" cy="2420526"/>
          </a:xfrm>
        </p:grpSpPr>
        <p:sp>
          <p:nvSpPr>
            <p:cNvPr id="4" name="Rounded Rectangle 3"/>
            <p:cNvSpPr/>
            <p:nvPr/>
          </p:nvSpPr>
          <p:spPr>
            <a:xfrm>
              <a:off x="2133600" y="27432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Encipherer</a:t>
              </a:r>
              <a:endParaRPr lang="en-US" dirty="0"/>
            </a:p>
          </p:txBody>
        </p:sp>
        <p:sp>
          <p:nvSpPr>
            <p:cNvPr id="5" name="Rounded Rectangle 4"/>
            <p:cNvSpPr/>
            <p:nvPr/>
          </p:nvSpPr>
          <p:spPr>
            <a:xfrm>
              <a:off x="5638800" y="27432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Decipherer</a:t>
              </a:r>
              <a:endParaRPr lang="en-US" dirty="0"/>
            </a:p>
          </p:txBody>
        </p:sp>
        <p:cxnSp>
          <p:nvCxnSpPr>
            <p:cNvPr id="6" name="Straight Arrow Connector 5"/>
            <p:cNvCxnSpPr>
              <a:stCxn id="4" idx="3"/>
              <a:endCxn id="5" idx="1"/>
            </p:cNvCxnSpPr>
            <p:nvPr/>
          </p:nvCxnSpPr>
          <p:spPr>
            <a:xfrm>
              <a:off x="3505200" y="3048000"/>
              <a:ext cx="2133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endCxn id="4" idx="1"/>
            </p:cNvCxnSpPr>
            <p:nvPr/>
          </p:nvCxnSpPr>
          <p:spPr>
            <a:xfrm>
              <a:off x="1600200" y="30480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5" idx="3"/>
            </p:cNvCxnSpPr>
            <p:nvPr/>
          </p:nvCxnSpPr>
          <p:spPr>
            <a:xfrm>
              <a:off x="7010400" y="30480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038600" y="2667000"/>
              <a:ext cx="1056700" cy="369332"/>
            </a:xfrm>
            <a:prstGeom prst="rect">
              <a:avLst/>
            </a:prstGeom>
            <a:noFill/>
          </p:spPr>
          <p:txBody>
            <a:bodyPr wrap="none" rtlCol="0">
              <a:spAutoFit/>
            </a:bodyPr>
            <a:lstStyle/>
            <a:p>
              <a:r>
                <a:rPr lang="en-US" dirty="0" smtClean="0"/>
                <a:t>Message</a:t>
              </a:r>
              <a:endParaRPr lang="en-US" dirty="0"/>
            </a:p>
          </p:txBody>
        </p:sp>
        <p:cxnSp>
          <p:nvCxnSpPr>
            <p:cNvPr id="10" name="Straight Arrow Connector 9"/>
            <p:cNvCxnSpPr>
              <a:endCxn id="4" idx="0"/>
            </p:cNvCxnSpPr>
            <p:nvPr/>
          </p:nvCxnSpPr>
          <p:spPr>
            <a:xfrm rot="5400000">
              <a:off x="2705100" y="26289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endCxn id="5" idx="0"/>
            </p:cNvCxnSpPr>
            <p:nvPr/>
          </p:nvCxnSpPr>
          <p:spPr>
            <a:xfrm rot="5400000">
              <a:off x="6210300" y="26289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91000" y="1828800"/>
              <a:ext cx="591829" cy="369332"/>
            </a:xfrm>
            <a:prstGeom prst="rect">
              <a:avLst/>
            </a:prstGeom>
            <a:noFill/>
          </p:spPr>
          <p:txBody>
            <a:bodyPr wrap="none" rtlCol="0">
              <a:spAutoFit/>
            </a:bodyPr>
            <a:lstStyle/>
            <a:p>
              <a:r>
                <a:rPr lang="en-US" dirty="0" smtClean="0"/>
                <a:t>Key</a:t>
              </a:r>
              <a:endParaRPr lang="en-US" dirty="0"/>
            </a:p>
          </p:txBody>
        </p:sp>
        <p:sp>
          <p:nvSpPr>
            <p:cNvPr id="14" name="TextBox 13"/>
            <p:cNvSpPr txBox="1"/>
            <p:nvPr/>
          </p:nvSpPr>
          <p:spPr>
            <a:xfrm>
              <a:off x="1066800" y="2667000"/>
              <a:ext cx="883575" cy="369332"/>
            </a:xfrm>
            <a:prstGeom prst="rect">
              <a:avLst/>
            </a:prstGeom>
            <a:noFill/>
          </p:spPr>
          <p:txBody>
            <a:bodyPr wrap="none" rtlCol="0">
              <a:spAutoFit/>
            </a:bodyPr>
            <a:lstStyle/>
            <a:p>
              <a:r>
                <a:rPr lang="en-US" dirty="0" smtClean="0"/>
                <a:t>Source</a:t>
              </a:r>
              <a:endParaRPr lang="en-US" dirty="0"/>
            </a:p>
          </p:txBody>
        </p:sp>
        <p:sp>
          <p:nvSpPr>
            <p:cNvPr id="15" name="TextBox 14"/>
            <p:cNvSpPr txBox="1"/>
            <p:nvPr/>
          </p:nvSpPr>
          <p:spPr>
            <a:xfrm>
              <a:off x="7010400" y="2667000"/>
              <a:ext cx="1744388" cy="369332"/>
            </a:xfrm>
            <a:prstGeom prst="rect">
              <a:avLst/>
            </a:prstGeom>
            <a:noFill/>
          </p:spPr>
          <p:txBody>
            <a:bodyPr wrap="none" rtlCol="0">
              <a:spAutoFit/>
            </a:bodyPr>
            <a:lstStyle/>
            <a:p>
              <a:r>
                <a:rPr lang="en-US" dirty="0" smtClean="0"/>
                <a:t>Reconstruction</a:t>
              </a:r>
            </a:p>
          </p:txBody>
        </p:sp>
        <p:sp>
          <p:nvSpPr>
            <p:cNvPr id="16" name="Rounded Rectangle 15"/>
            <p:cNvSpPr/>
            <p:nvPr/>
          </p:nvSpPr>
          <p:spPr>
            <a:xfrm>
              <a:off x="5638800" y="36576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Adversary</a:t>
              </a:r>
              <a:endParaRPr lang="en-US" dirty="0"/>
            </a:p>
          </p:txBody>
        </p:sp>
        <p:cxnSp>
          <p:nvCxnSpPr>
            <p:cNvPr id="17" name="Shape 16"/>
            <p:cNvCxnSpPr>
              <a:endCxn id="16" idx="1"/>
            </p:cNvCxnSpPr>
            <p:nvPr/>
          </p:nvCxnSpPr>
          <p:spPr>
            <a:xfrm rot="16200000" flipH="1">
              <a:off x="5010150" y="3295650"/>
              <a:ext cx="876300" cy="381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pic>
          <p:nvPicPr>
            <p:cNvPr id="18" name="Picture 17" descr="tmp.bmp"/>
            <p:cNvPicPr>
              <a:picLocks/>
            </p:cNvPicPr>
            <p:nvPr>
              <p:custDataLst>
                <p:tags r:id="rId4"/>
              </p:custDataLst>
            </p:nvPr>
          </p:nvPicPr>
          <p:blipFill>
            <a:blip r:embed="rId11" cstate="print">
              <a:clrChange>
                <a:clrFrom>
                  <a:srgbClr val="FFFFFF"/>
                </a:clrFrom>
                <a:clrTo>
                  <a:srgbClr val="FFFFFF">
                    <a:alpha val="0"/>
                  </a:srgbClr>
                </a:clrTo>
              </a:clrChange>
            </a:blip>
            <a:stretch>
              <a:fillRect/>
            </a:stretch>
          </p:blipFill>
          <p:spPr>
            <a:xfrm>
              <a:off x="4114800" y="3124200"/>
              <a:ext cx="990600" cy="261257"/>
            </a:xfrm>
            <a:prstGeom prst="rect">
              <a:avLst/>
            </a:prstGeom>
            <a:noFill/>
          </p:spPr>
        </p:pic>
        <p:pic>
          <p:nvPicPr>
            <p:cNvPr id="19" name="Picture 18" descr="tmp.bmp"/>
            <p:cNvPicPr>
              <a:picLocks/>
            </p:cNvPicPr>
            <p:nvPr>
              <p:custDataLst>
                <p:tags r:id="rId5"/>
              </p:custDataLst>
            </p:nvPr>
          </p:nvPicPr>
          <p:blipFill>
            <a:blip r:embed="rId12" cstate="print">
              <a:clrChange>
                <a:clrFrom>
                  <a:srgbClr val="FFFFFF"/>
                </a:clrFrom>
                <a:clrTo>
                  <a:srgbClr val="FFFFFF">
                    <a:alpha val="0"/>
                  </a:srgbClr>
                </a:clrTo>
              </a:clrChange>
            </a:blip>
            <a:stretch>
              <a:fillRect/>
            </a:stretch>
          </p:blipFill>
          <p:spPr>
            <a:xfrm>
              <a:off x="4876800" y="1905000"/>
              <a:ext cx="1155700" cy="266700"/>
            </a:xfrm>
            <a:prstGeom prst="rect">
              <a:avLst/>
            </a:prstGeom>
            <a:noFill/>
          </p:spPr>
        </p:pic>
        <p:pic>
          <p:nvPicPr>
            <p:cNvPr id="20" name="Picture 19" descr="tmp.bmp"/>
            <p:cNvPicPr>
              <a:picLocks/>
            </p:cNvPicPr>
            <p:nvPr>
              <p:custDataLst>
                <p:tags r:id="rId6"/>
              </p:custDataLst>
            </p:nvPr>
          </p:nvPicPr>
          <p:blipFill>
            <a:blip r:embed="rId13" cstate="print">
              <a:clrChange>
                <a:clrFrom>
                  <a:srgbClr val="FFFFFF"/>
                </a:clrFrom>
                <a:clrTo>
                  <a:srgbClr val="FFFFFF">
                    <a:alpha val="0"/>
                  </a:srgbClr>
                </a:clrTo>
              </a:clrChange>
            </a:blip>
            <a:stretch>
              <a:fillRect/>
            </a:stretch>
          </p:blipFill>
          <p:spPr>
            <a:xfrm>
              <a:off x="1295400" y="3124200"/>
              <a:ext cx="381000" cy="193524"/>
            </a:xfrm>
            <a:prstGeom prst="rect">
              <a:avLst/>
            </a:prstGeom>
            <a:noFill/>
          </p:spPr>
        </p:pic>
        <p:pic>
          <p:nvPicPr>
            <p:cNvPr id="21" name="Picture 20" descr="tmp.bmp"/>
            <p:cNvPicPr>
              <a:picLocks/>
            </p:cNvPicPr>
            <p:nvPr>
              <p:custDataLst>
                <p:tags r:id="rId7"/>
              </p:custDataLst>
            </p:nvPr>
          </p:nvPicPr>
          <p:blipFill>
            <a:blip r:embed="rId14" cstate="print">
              <a:clrChange>
                <a:clrFrom>
                  <a:srgbClr val="FFFFFF"/>
                </a:clrFrom>
                <a:clrTo>
                  <a:srgbClr val="FFFFFF">
                    <a:alpha val="0"/>
                  </a:srgbClr>
                </a:clrTo>
              </a:clrChange>
            </a:blip>
            <a:stretch>
              <a:fillRect/>
            </a:stretch>
          </p:blipFill>
          <p:spPr>
            <a:xfrm>
              <a:off x="7543800" y="3124200"/>
              <a:ext cx="381001" cy="229810"/>
            </a:xfrm>
            <a:prstGeom prst="rect">
              <a:avLst/>
            </a:prstGeom>
            <a:noFill/>
          </p:spPr>
        </p:pic>
        <p:cxnSp>
          <p:nvCxnSpPr>
            <p:cNvPr id="22" name="Straight Connector 21"/>
            <p:cNvCxnSpPr/>
            <p:nvPr/>
          </p:nvCxnSpPr>
          <p:spPr>
            <a:xfrm rot="10800000" flipV="1">
              <a:off x="2819400" y="2133600"/>
              <a:ext cx="16002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572000" y="2133600"/>
              <a:ext cx="17526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7010400" y="39624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7" name="Picture 26" descr="tmp.bmp"/>
            <p:cNvPicPr>
              <a:picLocks/>
            </p:cNvPicPr>
            <p:nvPr>
              <p:custDataLst>
                <p:tags r:id="rId8"/>
              </p:custDataLst>
            </p:nvPr>
          </p:nvPicPr>
          <p:blipFill>
            <a:blip r:embed="rId15" cstate="print">
              <a:clrChange>
                <a:clrFrom>
                  <a:srgbClr val="FFFFFF"/>
                </a:clrFrom>
                <a:clrTo>
                  <a:srgbClr val="FFFFFF">
                    <a:alpha val="0"/>
                  </a:srgbClr>
                </a:clrTo>
              </a:clrChange>
            </a:blip>
            <a:stretch>
              <a:fillRect/>
            </a:stretch>
          </p:blipFill>
          <p:spPr>
            <a:xfrm>
              <a:off x="7543800" y="4038600"/>
              <a:ext cx="355600" cy="210726"/>
            </a:xfrm>
            <a:prstGeom prst="rect">
              <a:avLst/>
            </a:prstGeom>
            <a:noFill/>
          </p:spPr>
        </p:pic>
        <p:sp>
          <p:nvSpPr>
            <p:cNvPr id="30" name="TextBox 29"/>
            <p:cNvSpPr txBox="1"/>
            <p:nvPr/>
          </p:nvSpPr>
          <p:spPr>
            <a:xfrm>
              <a:off x="7086600" y="3581400"/>
              <a:ext cx="1444626" cy="369332"/>
            </a:xfrm>
            <a:prstGeom prst="rect">
              <a:avLst/>
            </a:prstGeom>
            <a:noFill/>
          </p:spPr>
          <p:txBody>
            <a:bodyPr wrap="none" rtlCol="0">
              <a:spAutoFit/>
            </a:bodyPr>
            <a:lstStyle/>
            <a:p>
              <a:r>
                <a:rPr lang="en-US" dirty="0" smtClean="0"/>
                <a:t>Interference</a:t>
              </a:r>
            </a:p>
          </p:txBody>
        </p:sp>
      </p:grpSp>
      <p:pic>
        <p:nvPicPr>
          <p:cNvPr id="33" name="Picture 32" descr="tmp.bmp"/>
          <p:cNvPicPr>
            <a:picLocks/>
          </p:cNvPicPr>
          <p:nvPr>
            <p:custDataLst>
              <p:tags r:id="rId1"/>
            </p:custDataLst>
          </p:nvPr>
        </p:nvPicPr>
        <p:blipFill>
          <a:blip r:embed="rId16" cstate="print">
            <a:clrChange>
              <a:clrFrom>
                <a:srgbClr val="FFFFFF"/>
              </a:clrFrom>
              <a:clrTo>
                <a:srgbClr val="FFFFFF">
                  <a:alpha val="0"/>
                </a:srgbClr>
              </a:clrTo>
            </a:clrChange>
          </a:blip>
          <a:stretch>
            <a:fillRect/>
          </a:stretch>
        </p:blipFill>
        <p:spPr>
          <a:xfrm>
            <a:off x="3810000" y="3048000"/>
            <a:ext cx="2133600" cy="279400"/>
          </a:xfrm>
          <a:prstGeom prst="rect">
            <a:avLst/>
          </a:prstGeom>
          <a:noFill/>
        </p:spPr>
      </p:pic>
      <p:cxnSp>
        <p:nvCxnSpPr>
          <p:cNvPr id="39" name="Straight Connector 38"/>
          <p:cNvCxnSpPr/>
          <p:nvPr/>
        </p:nvCxnSpPr>
        <p:spPr>
          <a:xfrm flipV="1">
            <a:off x="609600" y="3886200"/>
            <a:ext cx="7863840" cy="91440"/>
          </a:xfrm>
          <a:prstGeom prst="line">
            <a:avLst/>
          </a:prstGeom>
          <a:ln w="38100"/>
        </p:spPr>
        <p:style>
          <a:lnRef idx="1">
            <a:schemeClr val="dk1"/>
          </a:lnRef>
          <a:fillRef idx="0">
            <a:schemeClr val="dk1"/>
          </a:fillRef>
          <a:effectRef idx="0">
            <a:schemeClr val="dk1"/>
          </a:effectRef>
          <a:fontRef idx="minor">
            <a:schemeClr val="tx1"/>
          </a:fontRef>
        </p:style>
      </p:cxnSp>
      <p:pic>
        <p:nvPicPr>
          <p:cNvPr id="40" name="Picture 39" descr="tmp.bmp"/>
          <p:cNvPicPr>
            <a:picLocks/>
          </p:cNvPicPr>
          <p:nvPr>
            <p:custDataLst>
              <p:tags r:id="rId2"/>
            </p:custDataLst>
          </p:nvPr>
        </p:nvPicPr>
        <p:blipFill>
          <a:blip r:embed="rId17" cstate="print">
            <a:clrChange>
              <a:clrFrom>
                <a:srgbClr val="FFFFFF"/>
              </a:clrFrom>
              <a:clrTo>
                <a:srgbClr val="FFFFFF">
                  <a:alpha val="0"/>
                </a:srgbClr>
              </a:clrTo>
            </a:clrChange>
          </a:blip>
          <a:stretch>
            <a:fillRect/>
          </a:stretch>
        </p:blipFill>
        <p:spPr>
          <a:xfrm>
            <a:off x="2895600" y="3429000"/>
            <a:ext cx="5676900" cy="406400"/>
          </a:xfrm>
          <a:prstGeom prst="rect">
            <a:avLst/>
          </a:prstGeom>
          <a:noFill/>
        </p:spPr>
      </p:pic>
      <p:pic>
        <p:nvPicPr>
          <p:cNvPr id="42" name="Picture 41" descr="tmp.bmp"/>
          <p:cNvPicPr>
            <a:picLocks/>
          </p:cNvPicPr>
          <p:nvPr>
            <p:custDataLst>
              <p:tags r:id="rId3"/>
            </p:custDataLst>
          </p:nvPr>
        </p:nvPicPr>
        <p:blipFill>
          <a:blip r:embed="rId18" cstate="print">
            <a:clrChange>
              <a:clrFrom>
                <a:srgbClr val="FFFFFF"/>
              </a:clrFrom>
              <a:clrTo>
                <a:srgbClr val="FFFFFF">
                  <a:alpha val="0"/>
                </a:srgbClr>
              </a:clrTo>
            </a:clrChange>
          </a:blip>
          <a:stretch>
            <a:fillRect/>
          </a:stretch>
        </p:blipFill>
        <p:spPr>
          <a:xfrm>
            <a:off x="5105400" y="2057400"/>
            <a:ext cx="1384300" cy="48050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Cost-Rate Function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Minimum achievable average cost</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Method:  First reveal a correlated sequence     			without encryption</a:t>
            </a:r>
          </a:p>
        </p:txBody>
      </p:sp>
      <p:grpSp>
        <p:nvGrpSpPr>
          <p:cNvPr id="22" name="Group 21"/>
          <p:cNvGrpSpPr/>
          <p:nvPr/>
        </p:nvGrpSpPr>
        <p:grpSpPr>
          <a:xfrm>
            <a:off x="457200" y="2057400"/>
            <a:ext cx="8382000" cy="2819400"/>
            <a:chOff x="381000" y="2743200"/>
            <a:chExt cx="8382000" cy="2819400"/>
          </a:xfrm>
        </p:grpSpPr>
        <p:sp>
          <p:nvSpPr>
            <p:cNvPr id="17" name="Rounded Rectangle 16"/>
            <p:cNvSpPr/>
            <p:nvPr/>
          </p:nvSpPr>
          <p:spPr>
            <a:xfrm>
              <a:off x="381000" y="2743200"/>
              <a:ext cx="838200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descr="tmp.bmp"/>
            <p:cNvPicPr>
              <a:picLocks/>
            </p:cNvPicPr>
            <p:nvPr>
              <p:custDataLst>
                <p:tags r:id="rId3"/>
              </p:custDataLst>
            </p:nvPr>
          </p:nvPicPr>
          <p:blipFill>
            <a:blip r:embed="rId5" cstate="print">
              <a:clrChange>
                <a:clrFrom>
                  <a:srgbClr val="FFFFFF"/>
                </a:clrFrom>
                <a:clrTo>
                  <a:srgbClr val="FFFFFF">
                    <a:alpha val="0"/>
                  </a:srgbClr>
                </a:clrTo>
              </a:clrChange>
            </a:blip>
            <a:stretch>
              <a:fillRect/>
            </a:stretch>
          </p:blipFill>
          <p:spPr>
            <a:xfrm>
              <a:off x="762000" y="3810000"/>
              <a:ext cx="7937500" cy="1054100"/>
            </a:xfrm>
            <a:prstGeom prst="rect">
              <a:avLst/>
            </a:prstGeom>
            <a:noFill/>
          </p:spPr>
        </p:pic>
        <p:sp>
          <p:nvSpPr>
            <p:cNvPr id="19" name="TextBox 18"/>
            <p:cNvSpPr txBox="1"/>
            <p:nvPr/>
          </p:nvSpPr>
          <p:spPr>
            <a:xfrm>
              <a:off x="609600" y="2895600"/>
              <a:ext cx="1950508" cy="584775"/>
            </a:xfrm>
            <a:prstGeom prst="rect">
              <a:avLst/>
            </a:prstGeom>
            <a:noFill/>
          </p:spPr>
          <p:txBody>
            <a:bodyPr wrap="square" rtlCol="0">
              <a:spAutoFit/>
            </a:bodyPr>
            <a:lstStyle/>
            <a:p>
              <a:r>
                <a:rPr lang="en-US" sz="3200" dirty="0" smtClean="0"/>
                <a:t>Theorem:</a:t>
              </a:r>
              <a:endParaRPr lang="en-US" sz="3200" dirty="0"/>
            </a:p>
          </p:txBody>
        </p:sp>
        <p:cxnSp>
          <p:nvCxnSpPr>
            <p:cNvPr id="21" name="Straight Connector 20"/>
            <p:cNvCxnSpPr/>
            <p:nvPr/>
          </p:nvCxnSpPr>
          <p:spPr>
            <a:xfrm>
              <a:off x="609600" y="3505200"/>
              <a:ext cx="3505200" cy="0"/>
            </a:xfrm>
            <a:prstGeom prst="line">
              <a:avLst/>
            </a:prstGeom>
            <a:ln w="79375" cmpd="thickThin"/>
          </p:spPr>
          <p:style>
            <a:lnRef idx="1">
              <a:schemeClr val="dk1"/>
            </a:lnRef>
            <a:fillRef idx="0">
              <a:schemeClr val="dk1"/>
            </a:fillRef>
            <a:effectRef idx="0">
              <a:schemeClr val="dk1"/>
            </a:effectRef>
            <a:fontRef idx="minor">
              <a:schemeClr val="tx1"/>
            </a:fontRef>
          </p:style>
        </p:cxnSp>
      </p:grpSp>
      <p:pic>
        <p:nvPicPr>
          <p:cNvPr id="24" name="Picture 23" descr="tmp.bmp"/>
          <p:cNvPicPr>
            <a:picLocks/>
          </p:cNvPicPr>
          <p:nvPr>
            <p:custDataLst>
              <p:tags r:id="rId1"/>
            </p:custDataLst>
          </p:nvPr>
        </p:nvPicPr>
        <p:blipFill>
          <a:blip r:embed="rId6" cstate="print">
            <a:clrChange>
              <a:clrFrom>
                <a:srgbClr val="FFFFFF"/>
              </a:clrFrom>
              <a:clrTo>
                <a:srgbClr val="FFFFFF">
                  <a:alpha val="0"/>
                </a:srgbClr>
              </a:clrTo>
            </a:clrChange>
          </a:blip>
          <a:stretch>
            <a:fillRect/>
          </a:stretch>
        </p:blipFill>
        <p:spPr>
          <a:xfrm>
            <a:off x="7391400" y="5257800"/>
            <a:ext cx="381000" cy="239889"/>
          </a:xfrm>
          <a:prstGeom prst="rect">
            <a:avLst/>
          </a:prstGeom>
          <a:noFill/>
        </p:spPr>
      </p:pic>
      <p:grpSp>
        <p:nvGrpSpPr>
          <p:cNvPr id="30" name="Group 29"/>
          <p:cNvGrpSpPr/>
          <p:nvPr/>
        </p:nvGrpSpPr>
        <p:grpSpPr>
          <a:xfrm>
            <a:off x="838200" y="4343400"/>
            <a:ext cx="4191000" cy="461665"/>
            <a:chOff x="838200" y="4343400"/>
            <a:chExt cx="4191000" cy="461665"/>
          </a:xfrm>
        </p:grpSpPr>
        <p:pic>
          <p:nvPicPr>
            <p:cNvPr id="26" name="Picture 25" descr="tmp.bmp"/>
            <p:cNvPicPr>
              <a:picLocks/>
            </p:cNvPicPr>
            <p:nvPr>
              <p:custDataLst>
                <p:tags r:id="rId2"/>
              </p:custDataLst>
            </p:nvPr>
          </p:nvPicPr>
          <p:blipFill>
            <a:blip r:embed="rId7" cstate="print">
              <a:clrChange>
                <a:clrFrom>
                  <a:srgbClr val="FFFFFF"/>
                </a:clrFrom>
                <a:clrTo>
                  <a:srgbClr val="FFFFFF">
                    <a:alpha val="0"/>
                  </a:srgbClr>
                </a:clrTo>
              </a:clrChange>
            </a:blip>
            <a:stretch>
              <a:fillRect/>
            </a:stretch>
          </p:blipFill>
          <p:spPr>
            <a:xfrm>
              <a:off x="3048000" y="4419600"/>
              <a:ext cx="1981200" cy="363364"/>
            </a:xfrm>
            <a:prstGeom prst="rect">
              <a:avLst/>
            </a:prstGeom>
            <a:noFill/>
          </p:spPr>
        </p:pic>
        <p:sp>
          <p:nvSpPr>
            <p:cNvPr id="27" name="TextBox 26"/>
            <p:cNvSpPr txBox="1"/>
            <p:nvPr/>
          </p:nvSpPr>
          <p:spPr>
            <a:xfrm>
              <a:off x="838200" y="4343400"/>
              <a:ext cx="2438400" cy="461665"/>
            </a:xfrm>
            <a:prstGeom prst="rect">
              <a:avLst/>
            </a:prstGeom>
            <a:noFill/>
          </p:spPr>
          <p:txBody>
            <a:bodyPr wrap="square" rtlCol="0">
              <a:spAutoFit/>
            </a:bodyPr>
            <a:lstStyle/>
            <a:p>
              <a:r>
                <a:rPr lang="en-US" sz="2400" dirty="0" smtClean="0"/>
                <a:t>Also required:</a:t>
              </a:r>
              <a:endParaRPr lang="en-US" sz="24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Secrecy (Generalized)</a:t>
            </a:r>
            <a:endParaRPr lang="en-US" dirty="0"/>
          </a:p>
        </p:txBody>
      </p:sp>
      <p:sp>
        <p:nvSpPr>
          <p:cNvPr id="28" name="Content Placeholder 27"/>
          <p:cNvSpPr>
            <a:spLocks noGrp="1"/>
          </p:cNvSpPr>
          <p:nvPr>
            <p:ph sz="quarter" idx="1"/>
          </p:nvPr>
        </p:nvSpPr>
        <p:spPr/>
        <p:txBody>
          <a:bodyPr/>
          <a:lstStyle/>
          <a:p>
            <a:r>
              <a:rPr lang="en-US" dirty="0" smtClean="0"/>
              <a:t>More flexibility at the receiver</a:t>
            </a:r>
          </a:p>
          <a:p>
            <a:r>
              <a:rPr lang="en-US" dirty="0" smtClean="0"/>
              <a:t>Cost imposed by adversary</a:t>
            </a:r>
          </a:p>
          <a:p>
            <a:r>
              <a:rPr lang="en-US" dirty="0" smtClean="0"/>
              <a:t>Objectives</a:t>
            </a:r>
          </a:p>
          <a:p>
            <a:pPr lvl="1"/>
            <a:r>
              <a:rPr lang="en-US" dirty="0" smtClean="0"/>
              <a:t>Minimize cost</a:t>
            </a:r>
          </a:p>
        </p:txBody>
      </p:sp>
      <p:sp>
        <p:nvSpPr>
          <p:cNvPr id="4" name="Rounded Rectangle 3"/>
          <p:cNvSpPr/>
          <p:nvPr/>
        </p:nvSpPr>
        <p:spPr>
          <a:xfrm>
            <a:off x="1828800" y="48768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Encipherer</a:t>
            </a:r>
            <a:endParaRPr lang="en-US" dirty="0"/>
          </a:p>
        </p:txBody>
      </p:sp>
      <p:sp>
        <p:nvSpPr>
          <p:cNvPr id="5" name="Rounded Rectangle 4"/>
          <p:cNvSpPr/>
          <p:nvPr/>
        </p:nvSpPr>
        <p:spPr>
          <a:xfrm>
            <a:off x="5334000" y="48768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Decipherer</a:t>
            </a:r>
            <a:endParaRPr lang="en-US" dirty="0"/>
          </a:p>
        </p:txBody>
      </p:sp>
      <p:cxnSp>
        <p:nvCxnSpPr>
          <p:cNvPr id="6" name="Straight Arrow Connector 5"/>
          <p:cNvCxnSpPr>
            <a:stCxn id="4" idx="3"/>
            <a:endCxn id="5" idx="1"/>
          </p:cNvCxnSpPr>
          <p:nvPr/>
        </p:nvCxnSpPr>
        <p:spPr>
          <a:xfrm>
            <a:off x="3200400" y="5181600"/>
            <a:ext cx="2133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endCxn id="4" idx="1"/>
          </p:cNvCxnSpPr>
          <p:nvPr/>
        </p:nvCxnSpPr>
        <p:spPr>
          <a:xfrm>
            <a:off x="1295400" y="51816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5" idx="3"/>
          </p:cNvCxnSpPr>
          <p:nvPr/>
        </p:nvCxnSpPr>
        <p:spPr>
          <a:xfrm>
            <a:off x="6705600" y="51816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733800" y="4800600"/>
            <a:ext cx="1056700" cy="369332"/>
          </a:xfrm>
          <a:prstGeom prst="rect">
            <a:avLst/>
          </a:prstGeom>
          <a:noFill/>
        </p:spPr>
        <p:txBody>
          <a:bodyPr wrap="none" rtlCol="0">
            <a:spAutoFit/>
          </a:bodyPr>
          <a:lstStyle/>
          <a:p>
            <a:r>
              <a:rPr lang="en-US" dirty="0" smtClean="0"/>
              <a:t>Message</a:t>
            </a:r>
            <a:endParaRPr lang="en-US" dirty="0"/>
          </a:p>
        </p:txBody>
      </p:sp>
      <p:cxnSp>
        <p:nvCxnSpPr>
          <p:cNvPr id="10" name="Straight Arrow Connector 9"/>
          <p:cNvCxnSpPr>
            <a:endCxn id="4" idx="0"/>
          </p:cNvCxnSpPr>
          <p:nvPr/>
        </p:nvCxnSpPr>
        <p:spPr>
          <a:xfrm rot="5400000">
            <a:off x="2400300" y="47625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endCxn id="5" idx="0"/>
          </p:cNvCxnSpPr>
          <p:nvPr/>
        </p:nvCxnSpPr>
        <p:spPr>
          <a:xfrm rot="5400000">
            <a:off x="5905500" y="47625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886200" y="3962400"/>
            <a:ext cx="591829" cy="369332"/>
          </a:xfrm>
          <a:prstGeom prst="rect">
            <a:avLst/>
          </a:prstGeom>
          <a:noFill/>
        </p:spPr>
        <p:txBody>
          <a:bodyPr wrap="none" rtlCol="0">
            <a:spAutoFit/>
          </a:bodyPr>
          <a:lstStyle/>
          <a:p>
            <a:r>
              <a:rPr lang="en-US" dirty="0" smtClean="0"/>
              <a:t>Key</a:t>
            </a:r>
            <a:endParaRPr lang="en-US" dirty="0"/>
          </a:p>
        </p:txBody>
      </p:sp>
      <p:sp>
        <p:nvSpPr>
          <p:cNvPr id="14" name="TextBox 13"/>
          <p:cNvSpPr txBox="1"/>
          <p:nvPr/>
        </p:nvSpPr>
        <p:spPr>
          <a:xfrm>
            <a:off x="762000" y="4800600"/>
            <a:ext cx="883575" cy="369332"/>
          </a:xfrm>
          <a:prstGeom prst="rect">
            <a:avLst/>
          </a:prstGeom>
          <a:noFill/>
        </p:spPr>
        <p:txBody>
          <a:bodyPr wrap="none" rtlCol="0">
            <a:spAutoFit/>
          </a:bodyPr>
          <a:lstStyle/>
          <a:p>
            <a:r>
              <a:rPr lang="en-US" dirty="0" smtClean="0"/>
              <a:t>Source</a:t>
            </a:r>
            <a:endParaRPr lang="en-US" dirty="0"/>
          </a:p>
        </p:txBody>
      </p:sp>
      <p:sp>
        <p:nvSpPr>
          <p:cNvPr id="15" name="TextBox 14"/>
          <p:cNvSpPr txBox="1"/>
          <p:nvPr/>
        </p:nvSpPr>
        <p:spPr>
          <a:xfrm>
            <a:off x="6705600" y="4800600"/>
            <a:ext cx="1744388" cy="369332"/>
          </a:xfrm>
          <a:prstGeom prst="rect">
            <a:avLst/>
          </a:prstGeom>
          <a:noFill/>
        </p:spPr>
        <p:txBody>
          <a:bodyPr wrap="none" rtlCol="0">
            <a:spAutoFit/>
          </a:bodyPr>
          <a:lstStyle/>
          <a:p>
            <a:r>
              <a:rPr lang="en-US" dirty="0" smtClean="0"/>
              <a:t>Reconstruction</a:t>
            </a:r>
          </a:p>
        </p:txBody>
      </p:sp>
      <p:sp>
        <p:nvSpPr>
          <p:cNvPr id="16" name="Rounded Rectangle 15"/>
          <p:cNvSpPr/>
          <p:nvPr/>
        </p:nvSpPr>
        <p:spPr>
          <a:xfrm>
            <a:off x="5334000" y="57912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Adversary</a:t>
            </a:r>
            <a:endParaRPr lang="en-US" dirty="0"/>
          </a:p>
        </p:txBody>
      </p:sp>
      <p:cxnSp>
        <p:nvCxnSpPr>
          <p:cNvPr id="17" name="Shape 16"/>
          <p:cNvCxnSpPr>
            <a:endCxn id="16" idx="1"/>
          </p:cNvCxnSpPr>
          <p:nvPr/>
        </p:nvCxnSpPr>
        <p:spPr>
          <a:xfrm rot="16200000" flipH="1">
            <a:off x="4705350" y="5429250"/>
            <a:ext cx="876300" cy="381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pic>
        <p:nvPicPr>
          <p:cNvPr id="18" name="Picture 17" descr="tmp.bmp"/>
          <p:cNvPicPr>
            <a:picLocks/>
          </p:cNvPicPr>
          <p:nvPr>
            <p:custDataLst>
              <p:tags r:id="rId1"/>
            </p:custDataLst>
          </p:nvPr>
        </p:nvPicPr>
        <p:blipFill>
          <a:blip r:embed="rId10" cstate="print">
            <a:clrChange>
              <a:clrFrom>
                <a:srgbClr val="FFFFFF"/>
              </a:clrFrom>
              <a:clrTo>
                <a:srgbClr val="FFFFFF">
                  <a:alpha val="0"/>
                </a:srgbClr>
              </a:clrTo>
            </a:clrChange>
          </a:blip>
          <a:stretch>
            <a:fillRect/>
          </a:stretch>
        </p:blipFill>
        <p:spPr>
          <a:xfrm>
            <a:off x="3810000" y="5257800"/>
            <a:ext cx="990600" cy="261257"/>
          </a:xfrm>
          <a:prstGeom prst="rect">
            <a:avLst/>
          </a:prstGeom>
          <a:noFill/>
        </p:spPr>
      </p:pic>
      <p:pic>
        <p:nvPicPr>
          <p:cNvPr id="19" name="Picture 18" descr="tmp.bmp"/>
          <p:cNvPicPr>
            <a:picLocks/>
          </p:cNvPicPr>
          <p:nvPr>
            <p:custDataLst>
              <p:tags r:id="rId2"/>
            </p:custDataLst>
          </p:nvPr>
        </p:nvPicPr>
        <p:blipFill>
          <a:blip r:embed="rId11" cstate="print">
            <a:clrChange>
              <a:clrFrom>
                <a:srgbClr val="FFFFFF"/>
              </a:clrFrom>
              <a:clrTo>
                <a:srgbClr val="FFFFFF">
                  <a:alpha val="0"/>
                </a:srgbClr>
              </a:clrTo>
            </a:clrChange>
          </a:blip>
          <a:stretch>
            <a:fillRect/>
          </a:stretch>
        </p:blipFill>
        <p:spPr>
          <a:xfrm>
            <a:off x="4572000" y="4038600"/>
            <a:ext cx="1155700" cy="266700"/>
          </a:xfrm>
          <a:prstGeom prst="rect">
            <a:avLst/>
          </a:prstGeom>
          <a:noFill/>
        </p:spPr>
      </p:pic>
      <p:pic>
        <p:nvPicPr>
          <p:cNvPr id="20" name="Picture 19" descr="tmp.bmp"/>
          <p:cNvPicPr>
            <a:picLocks/>
          </p:cNvPicPr>
          <p:nvPr>
            <p:custDataLst>
              <p:tags r:id="rId3"/>
            </p:custDataLst>
          </p:nvPr>
        </p:nvPicPr>
        <p:blipFill>
          <a:blip r:embed="rId12" cstate="print">
            <a:clrChange>
              <a:clrFrom>
                <a:srgbClr val="FFFFFF"/>
              </a:clrFrom>
              <a:clrTo>
                <a:srgbClr val="FFFFFF">
                  <a:alpha val="0"/>
                </a:srgbClr>
              </a:clrTo>
            </a:clrChange>
          </a:blip>
          <a:stretch>
            <a:fillRect/>
          </a:stretch>
        </p:blipFill>
        <p:spPr>
          <a:xfrm>
            <a:off x="990600" y="5257800"/>
            <a:ext cx="381000" cy="193524"/>
          </a:xfrm>
          <a:prstGeom prst="rect">
            <a:avLst/>
          </a:prstGeom>
          <a:noFill/>
        </p:spPr>
      </p:pic>
      <p:cxnSp>
        <p:nvCxnSpPr>
          <p:cNvPr id="22" name="Straight Connector 21"/>
          <p:cNvCxnSpPr/>
          <p:nvPr/>
        </p:nvCxnSpPr>
        <p:spPr>
          <a:xfrm rot="10800000" flipV="1">
            <a:off x="2514600" y="4267200"/>
            <a:ext cx="16002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267200" y="4267200"/>
            <a:ext cx="17526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6705600" y="60960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7" name="Picture 26" descr="tmp.bmp"/>
          <p:cNvPicPr>
            <a:picLocks/>
          </p:cNvPicPr>
          <p:nvPr>
            <p:custDataLst>
              <p:tags r:id="rId4"/>
            </p:custDataLst>
          </p:nvPr>
        </p:nvPicPr>
        <p:blipFill>
          <a:blip r:embed="rId13" cstate="print">
            <a:clrChange>
              <a:clrFrom>
                <a:srgbClr val="FFFFFF"/>
              </a:clrFrom>
              <a:clrTo>
                <a:srgbClr val="FFFFFF">
                  <a:alpha val="0"/>
                </a:srgbClr>
              </a:clrTo>
            </a:clrChange>
          </a:blip>
          <a:stretch>
            <a:fillRect/>
          </a:stretch>
        </p:blipFill>
        <p:spPr>
          <a:xfrm>
            <a:off x="7239000" y="6172200"/>
            <a:ext cx="355600" cy="210726"/>
          </a:xfrm>
          <a:prstGeom prst="rect">
            <a:avLst/>
          </a:prstGeom>
          <a:noFill/>
        </p:spPr>
      </p:pic>
      <p:sp>
        <p:nvSpPr>
          <p:cNvPr id="30" name="TextBox 29"/>
          <p:cNvSpPr txBox="1"/>
          <p:nvPr/>
        </p:nvSpPr>
        <p:spPr>
          <a:xfrm>
            <a:off x="6781800" y="5715000"/>
            <a:ext cx="1444626" cy="369332"/>
          </a:xfrm>
          <a:prstGeom prst="rect">
            <a:avLst/>
          </a:prstGeom>
          <a:noFill/>
        </p:spPr>
        <p:txBody>
          <a:bodyPr wrap="none" rtlCol="0">
            <a:spAutoFit/>
          </a:bodyPr>
          <a:lstStyle/>
          <a:p>
            <a:r>
              <a:rPr lang="en-US" dirty="0" smtClean="0"/>
              <a:t>Interference</a:t>
            </a:r>
          </a:p>
        </p:txBody>
      </p:sp>
      <p:cxnSp>
        <p:nvCxnSpPr>
          <p:cNvPr id="39" name="Straight Connector 38"/>
          <p:cNvCxnSpPr/>
          <p:nvPr/>
        </p:nvCxnSpPr>
        <p:spPr>
          <a:xfrm flipV="1">
            <a:off x="609600" y="3886200"/>
            <a:ext cx="7863840" cy="91440"/>
          </a:xfrm>
          <a:prstGeom prst="line">
            <a:avLst/>
          </a:prstGeom>
          <a:ln w="38100"/>
        </p:spPr>
        <p:style>
          <a:lnRef idx="1">
            <a:schemeClr val="dk1"/>
          </a:lnRef>
          <a:fillRef idx="0">
            <a:schemeClr val="dk1"/>
          </a:fillRef>
          <a:effectRef idx="0">
            <a:schemeClr val="dk1"/>
          </a:effectRef>
          <a:fontRef idx="minor">
            <a:schemeClr val="tx1"/>
          </a:fontRef>
        </p:style>
      </p:cxnSp>
      <p:pic>
        <p:nvPicPr>
          <p:cNvPr id="31" name="Picture 30" descr="tmp.bmp"/>
          <p:cNvPicPr>
            <a:picLocks/>
          </p:cNvPicPr>
          <p:nvPr>
            <p:custDataLst>
              <p:tags r:id="rId5"/>
            </p:custDataLst>
          </p:nvPr>
        </p:nvPicPr>
        <p:blipFill>
          <a:blip r:embed="rId14" cstate="print">
            <a:clrChange>
              <a:clrFrom>
                <a:srgbClr val="FFFFFF"/>
              </a:clrFrom>
              <a:clrTo>
                <a:srgbClr val="FFFFFF">
                  <a:alpha val="0"/>
                </a:srgbClr>
              </a:clrTo>
            </a:clrChange>
          </a:blip>
          <a:stretch>
            <a:fillRect/>
          </a:stretch>
        </p:blipFill>
        <p:spPr>
          <a:xfrm>
            <a:off x="5105400" y="2057400"/>
            <a:ext cx="1879600" cy="482600"/>
          </a:xfrm>
          <a:prstGeom prst="rect">
            <a:avLst/>
          </a:prstGeom>
          <a:noFill/>
        </p:spPr>
      </p:pic>
      <p:pic>
        <p:nvPicPr>
          <p:cNvPr id="32" name="Picture 31" descr="tmp.bmp"/>
          <p:cNvPicPr>
            <a:picLocks/>
          </p:cNvPicPr>
          <p:nvPr>
            <p:custDataLst>
              <p:tags r:id="rId6"/>
            </p:custDataLst>
          </p:nvPr>
        </p:nvPicPr>
        <p:blipFill>
          <a:blip r:embed="rId15" cstate="print">
            <a:clrChange>
              <a:clrFrom>
                <a:srgbClr val="FFFFFF"/>
              </a:clrFrom>
              <a:clrTo>
                <a:srgbClr val="FFFFFF">
                  <a:alpha val="0"/>
                </a:srgbClr>
              </a:clrTo>
            </a:clrChange>
          </a:blip>
          <a:stretch>
            <a:fillRect/>
          </a:stretch>
        </p:blipFill>
        <p:spPr>
          <a:xfrm>
            <a:off x="1219200" y="3429000"/>
            <a:ext cx="6515100" cy="406400"/>
          </a:xfrm>
          <a:prstGeom prst="rect">
            <a:avLst/>
          </a:prstGeom>
          <a:noFill/>
        </p:spPr>
      </p:pic>
      <p:pic>
        <p:nvPicPr>
          <p:cNvPr id="34" name="Picture 33" descr="tmp.bmp"/>
          <p:cNvPicPr>
            <a:picLocks/>
          </p:cNvPicPr>
          <p:nvPr>
            <p:custDataLst>
              <p:tags r:id="rId7"/>
            </p:custDataLst>
          </p:nvPr>
        </p:nvPicPr>
        <p:blipFill>
          <a:blip r:embed="rId16" cstate="print">
            <a:clrChange>
              <a:clrFrom>
                <a:srgbClr val="FFFFFF"/>
              </a:clrFrom>
              <a:clrTo>
                <a:srgbClr val="FFFFFF">
                  <a:alpha val="0"/>
                </a:srgbClr>
              </a:clrTo>
            </a:clrChange>
          </a:blip>
          <a:stretch>
            <a:fillRect/>
          </a:stretch>
        </p:blipFill>
        <p:spPr>
          <a:xfrm>
            <a:off x="7239000" y="5257800"/>
            <a:ext cx="342900" cy="1905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Cost-Rate Function (Generalized)</a:t>
            </a:r>
            <a:endParaRPr lang="en-US" dirty="0"/>
          </a:p>
        </p:txBody>
      </p:sp>
      <p:sp>
        <p:nvSpPr>
          <p:cNvPr id="3" name="Content Placeholder 2"/>
          <p:cNvSpPr>
            <a:spLocks noGrp="1"/>
          </p:cNvSpPr>
          <p:nvPr>
            <p:ph sz="quarter" idx="1"/>
          </p:nvPr>
        </p:nvSpPr>
        <p:spPr/>
        <p:txBody>
          <a:bodyPr>
            <a:normAutofit/>
          </a:bodyPr>
          <a:lstStyle/>
          <a:p>
            <a:r>
              <a:rPr lang="en-US" dirty="0" smtClean="0"/>
              <a:t>Minimum achievable average cost</a:t>
            </a:r>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r>
              <a:rPr lang="en-US" dirty="0" smtClean="0"/>
              <a:t>Complex Relationship between the two rates.</a:t>
            </a:r>
          </a:p>
          <a:p>
            <a:r>
              <a:rPr lang="en-US" dirty="0" smtClean="0"/>
              <a:t>Just beginning to explore this</a:t>
            </a:r>
          </a:p>
        </p:txBody>
      </p:sp>
      <p:sp>
        <p:nvSpPr>
          <p:cNvPr id="17" name="Rounded Rectangle 16"/>
          <p:cNvSpPr/>
          <p:nvPr/>
        </p:nvSpPr>
        <p:spPr>
          <a:xfrm>
            <a:off x="457200" y="2057400"/>
            <a:ext cx="838200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685800" y="2209800"/>
            <a:ext cx="1950508" cy="584775"/>
          </a:xfrm>
          <a:prstGeom prst="rect">
            <a:avLst/>
          </a:prstGeom>
          <a:noFill/>
        </p:spPr>
        <p:txBody>
          <a:bodyPr wrap="square" rtlCol="0">
            <a:spAutoFit/>
          </a:bodyPr>
          <a:lstStyle/>
          <a:p>
            <a:r>
              <a:rPr lang="en-US" sz="3200" dirty="0" smtClean="0"/>
              <a:t>Theorem:</a:t>
            </a:r>
            <a:endParaRPr lang="en-US" sz="3200" dirty="0"/>
          </a:p>
        </p:txBody>
      </p:sp>
      <p:cxnSp>
        <p:nvCxnSpPr>
          <p:cNvPr id="21" name="Straight Connector 20"/>
          <p:cNvCxnSpPr/>
          <p:nvPr/>
        </p:nvCxnSpPr>
        <p:spPr>
          <a:xfrm>
            <a:off x="685800" y="2819400"/>
            <a:ext cx="3505200" cy="0"/>
          </a:xfrm>
          <a:prstGeom prst="line">
            <a:avLst/>
          </a:prstGeom>
          <a:ln w="79375" cmpd="thickThin"/>
        </p:spPr>
        <p:style>
          <a:lnRef idx="1">
            <a:schemeClr val="dk1"/>
          </a:lnRef>
          <a:fillRef idx="0">
            <a:schemeClr val="dk1"/>
          </a:fillRef>
          <a:effectRef idx="0">
            <a:schemeClr val="dk1"/>
          </a:effectRef>
          <a:fontRef idx="minor">
            <a:schemeClr val="tx1"/>
          </a:fontRef>
        </p:style>
      </p:cxnSp>
      <p:pic>
        <p:nvPicPr>
          <p:cNvPr id="14" name="Picture 13" descr="tmp.bmp"/>
          <p:cNvPicPr>
            <a:picLocks/>
          </p:cNvPicPr>
          <p:nvPr>
            <p:custDataLst>
              <p:tags r:id="rId1"/>
            </p:custDataLst>
          </p:nvPr>
        </p:nvPicPr>
        <p:blipFill>
          <a:blip r:embed="rId3" cstate="print">
            <a:clrChange>
              <a:clrFrom>
                <a:srgbClr val="FFFFFF"/>
              </a:clrFrom>
              <a:clrTo>
                <a:srgbClr val="FFFFFF">
                  <a:alpha val="0"/>
                </a:srgbClr>
              </a:clrTo>
            </a:clrChange>
          </a:blip>
          <a:stretch>
            <a:fillRect/>
          </a:stretch>
        </p:blipFill>
        <p:spPr>
          <a:xfrm>
            <a:off x="838200" y="3124200"/>
            <a:ext cx="7759700" cy="13843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Binary-Hamming Case</a:t>
            </a:r>
            <a:endParaRPr lang="en-US" dirty="0"/>
          </a:p>
        </p:txBody>
      </p:sp>
      <p:sp>
        <p:nvSpPr>
          <p:cNvPr id="3" name="Content Placeholder 2"/>
          <p:cNvSpPr>
            <a:spLocks noGrp="1"/>
          </p:cNvSpPr>
          <p:nvPr>
            <p:ph sz="quarter" idx="1"/>
          </p:nvPr>
        </p:nvSpPr>
        <p:spPr/>
        <p:txBody>
          <a:bodyPr/>
          <a:lstStyle/>
          <a:p>
            <a:r>
              <a:rPr lang="en-US" dirty="0" smtClean="0"/>
              <a:t>Binary Source:</a:t>
            </a:r>
          </a:p>
          <a:p>
            <a:r>
              <a:rPr lang="en-US" dirty="0" smtClean="0"/>
              <a:t>Cost </a:t>
            </a:r>
            <a:r>
              <a:rPr lang="en-US" dirty="0" smtClean="0"/>
              <a:t>equals</a:t>
            </a:r>
            <a:r>
              <a:rPr lang="en-US" dirty="0" smtClean="0"/>
              <a:t> </a:t>
            </a:r>
            <a:r>
              <a:rPr lang="en-US" dirty="0" smtClean="0"/>
              <a:t>1 unit if</a:t>
            </a:r>
          </a:p>
          <a:p>
            <a:r>
              <a:rPr lang="en-US" dirty="0" smtClean="0"/>
              <a:t>Naïve approach</a:t>
            </a:r>
          </a:p>
          <a:p>
            <a:pPr lvl="1"/>
            <a:r>
              <a:rPr lang="en-US" dirty="0" smtClean="0"/>
              <a:t>Random hashing or time-sharing</a:t>
            </a:r>
          </a:p>
          <a:p>
            <a:r>
              <a:rPr lang="en-US" dirty="0" smtClean="0"/>
              <a:t>Optimal approach</a:t>
            </a:r>
          </a:p>
          <a:p>
            <a:pPr lvl="1"/>
            <a:r>
              <a:rPr lang="en-US" dirty="0" smtClean="0"/>
              <a:t>Reveal excess 0’s or 1’s to condition the hidden bits</a:t>
            </a:r>
          </a:p>
        </p:txBody>
      </p:sp>
      <p:graphicFrame>
        <p:nvGraphicFramePr>
          <p:cNvPr id="4" name="Table 3"/>
          <p:cNvGraphicFramePr>
            <a:graphicFrameLocks noGrp="1"/>
          </p:cNvGraphicFramePr>
          <p:nvPr/>
        </p:nvGraphicFramePr>
        <p:xfrm>
          <a:off x="2133600" y="4953000"/>
          <a:ext cx="6096000" cy="74168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1</a:t>
                      </a:r>
                      <a:endParaRPr lang="en-US" dirty="0"/>
                    </a:p>
                  </a:txBody>
                  <a:tcPr/>
                </a:tc>
              </a:tr>
              <a:tr h="370840">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r>
                        <a:rPr lang="en-US" dirty="0" smtClean="0"/>
                        <a:t>0</a:t>
                      </a:r>
                      <a:endParaRPr lang="en-US" dirty="0"/>
                    </a:p>
                  </a:txBody>
                  <a:tcPr/>
                </a:tc>
                <a:tc>
                  <a:txBody>
                    <a:bodyPr/>
                    <a:lstStyle/>
                    <a:p>
                      <a:r>
                        <a:rPr lang="en-US" dirty="0" smtClean="0"/>
                        <a:t>*</a:t>
                      </a:r>
                      <a:endParaRPr lang="en-US" dirty="0"/>
                    </a:p>
                  </a:txBody>
                  <a:tcPr/>
                </a:tc>
                <a:tc>
                  <a:txBody>
                    <a:bodyPr/>
                    <a:lstStyle/>
                    <a:p>
                      <a:r>
                        <a:rPr lang="en-US" dirty="0" smtClean="0"/>
                        <a:t>0</a:t>
                      </a:r>
                      <a:endParaRPr lang="en-US" dirty="0"/>
                    </a:p>
                  </a:txBody>
                  <a:tcPr/>
                </a:tc>
                <a:tc>
                  <a:txBody>
                    <a:bodyPr/>
                    <a:lstStyle/>
                    <a:p>
                      <a:r>
                        <a:rPr lang="en-US" dirty="0" smtClean="0"/>
                        <a:t>*</a:t>
                      </a:r>
                      <a:endParaRPr lang="en-US" dirty="0"/>
                    </a:p>
                  </a:txBody>
                  <a:tcPr/>
                </a:tc>
              </a:tr>
            </a:tbl>
          </a:graphicData>
        </a:graphic>
      </p:graphicFrame>
      <p:sp>
        <p:nvSpPr>
          <p:cNvPr id="5" name="TextBox 4"/>
          <p:cNvSpPr txBox="1"/>
          <p:nvPr/>
        </p:nvSpPr>
        <p:spPr>
          <a:xfrm>
            <a:off x="1066800" y="4953000"/>
            <a:ext cx="883575" cy="369332"/>
          </a:xfrm>
          <a:prstGeom prst="rect">
            <a:avLst/>
          </a:prstGeom>
          <a:noFill/>
        </p:spPr>
        <p:txBody>
          <a:bodyPr wrap="none" rtlCol="0">
            <a:spAutoFit/>
          </a:bodyPr>
          <a:lstStyle/>
          <a:p>
            <a:r>
              <a:rPr lang="en-US" dirty="0" smtClean="0"/>
              <a:t>Source</a:t>
            </a:r>
            <a:endParaRPr lang="en-US" dirty="0"/>
          </a:p>
        </p:txBody>
      </p:sp>
      <p:sp>
        <p:nvSpPr>
          <p:cNvPr id="6" name="TextBox 5"/>
          <p:cNvSpPr txBox="1"/>
          <p:nvPr/>
        </p:nvSpPr>
        <p:spPr>
          <a:xfrm>
            <a:off x="228600" y="5334000"/>
            <a:ext cx="1742785" cy="369332"/>
          </a:xfrm>
          <a:prstGeom prst="rect">
            <a:avLst/>
          </a:prstGeom>
          <a:noFill/>
        </p:spPr>
        <p:txBody>
          <a:bodyPr wrap="none" rtlCol="0">
            <a:spAutoFit/>
          </a:bodyPr>
          <a:lstStyle/>
          <a:p>
            <a:r>
              <a:rPr lang="en-US" dirty="0" smtClean="0"/>
              <a:t>Public message</a:t>
            </a:r>
          </a:p>
        </p:txBody>
      </p:sp>
      <p:grpSp>
        <p:nvGrpSpPr>
          <p:cNvPr id="103" name="Group 102"/>
          <p:cNvGrpSpPr/>
          <p:nvPr/>
        </p:nvGrpSpPr>
        <p:grpSpPr>
          <a:xfrm>
            <a:off x="2743200" y="4419600"/>
            <a:ext cx="3581400" cy="1865376"/>
            <a:chOff x="1828800" y="4419600"/>
            <a:chExt cx="3581400" cy="1865376"/>
          </a:xfrm>
        </p:grpSpPr>
        <p:pic>
          <p:nvPicPr>
            <p:cNvPr id="58" name="Picture 57" descr="tmp.bmp"/>
            <p:cNvPicPr>
              <a:picLocks/>
            </p:cNvPicPr>
            <p:nvPr>
              <p:custDataLst>
                <p:tags r:id="rId3"/>
              </p:custDataLst>
            </p:nvPr>
          </p:nvPicPr>
          <p:blipFill>
            <a:blip r:embed="rId10" cstate="print">
              <a:clrChange>
                <a:clrFrom>
                  <a:srgbClr val="FFFFFF"/>
                </a:clrFrom>
                <a:clrTo>
                  <a:srgbClr val="FFFFFF">
                    <a:alpha val="0"/>
                  </a:srgbClr>
                </a:clrTo>
              </a:clrChange>
            </a:blip>
            <a:stretch>
              <a:fillRect/>
            </a:stretch>
          </p:blipFill>
          <p:spPr>
            <a:xfrm>
              <a:off x="2209800" y="4419600"/>
              <a:ext cx="192741" cy="198582"/>
            </a:xfrm>
            <a:prstGeom prst="rect">
              <a:avLst/>
            </a:prstGeom>
            <a:noFill/>
          </p:spPr>
        </p:pic>
        <p:pic>
          <p:nvPicPr>
            <p:cNvPr id="61" name="Picture 60" descr="tmp.bmp"/>
            <p:cNvPicPr>
              <a:picLocks/>
            </p:cNvPicPr>
            <p:nvPr>
              <p:custDataLst>
                <p:tags r:id="rId4"/>
              </p:custDataLst>
            </p:nvPr>
          </p:nvPicPr>
          <p:blipFill>
            <a:blip r:embed="rId11" cstate="print">
              <a:clrChange>
                <a:clrFrom>
                  <a:srgbClr val="FFFFFF"/>
                </a:clrFrom>
                <a:clrTo>
                  <a:srgbClr val="FFFFFF">
                    <a:alpha val="0"/>
                  </a:srgbClr>
                </a:clrTo>
              </a:clrChange>
            </a:blip>
            <a:stretch>
              <a:fillRect/>
            </a:stretch>
          </p:blipFill>
          <p:spPr>
            <a:xfrm>
              <a:off x="4114800" y="5943600"/>
              <a:ext cx="762000" cy="333375"/>
            </a:xfrm>
            <a:prstGeom prst="rect">
              <a:avLst/>
            </a:prstGeom>
            <a:noFill/>
          </p:spPr>
        </p:pic>
        <p:pic>
          <p:nvPicPr>
            <p:cNvPr id="63" name="Picture 62" descr="tmp.bmp"/>
            <p:cNvPicPr>
              <a:picLocks/>
            </p:cNvPicPr>
            <p:nvPr>
              <p:custDataLst>
                <p:tags r:id="rId5"/>
              </p:custDataLst>
            </p:nvPr>
          </p:nvPicPr>
          <p:blipFill>
            <a:blip r:embed="rId12" cstate="print">
              <a:clrChange>
                <a:clrFrom>
                  <a:srgbClr val="FFFFFF"/>
                </a:clrFrom>
                <a:clrTo>
                  <a:srgbClr val="FFFFFF">
                    <a:alpha val="0"/>
                  </a:srgbClr>
                </a:clrTo>
              </a:clrChange>
            </a:blip>
            <a:stretch>
              <a:fillRect/>
            </a:stretch>
          </p:blipFill>
          <p:spPr>
            <a:xfrm>
              <a:off x="3657600" y="6019800"/>
              <a:ext cx="228600" cy="265176"/>
            </a:xfrm>
            <a:prstGeom prst="rect">
              <a:avLst/>
            </a:prstGeom>
            <a:noFill/>
          </p:spPr>
        </p:pic>
        <p:pic>
          <p:nvPicPr>
            <p:cNvPr id="66" name="Picture 65" descr="tmp.bmp"/>
            <p:cNvPicPr>
              <a:picLocks/>
            </p:cNvPicPr>
            <p:nvPr>
              <p:custDataLst>
                <p:tags r:id="rId6"/>
              </p:custDataLst>
            </p:nvPr>
          </p:nvPicPr>
          <p:blipFill>
            <a:blip r:embed="rId13" cstate="print">
              <a:clrChange>
                <a:clrFrom>
                  <a:srgbClr val="FFFFFF"/>
                </a:clrFrom>
                <a:clrTo>
                  <a:srgbClr val="FFFFFF">
                    <a:alpha val="0"/>
                  </a:srgbClr>
                </a:clrTo>
              </a:clrChange>
            </a:blip>
            <a:stretch>
              <a:fillRect/>
            </a:stretch>
          </p:blipFill>
          <p:spPr>
            <a:xfrm>
              <a:off x="5181600" y="5867400"/>
              <a:ext cx="228600" cy="175260"/>
            </a:xfrm>
            <a:prstGeom prst="rect">
              <a:avLst/>
            </a:prstGeom>
            <a:noFill/>
          </p:spPr>
        </p:pic>
        <p:pic>
          <p:nvPicPr>
            <p:cNvPr id="69" name="Picture 68" descr="tmp.bmp"/>
            <p:cNvPicPr>
              <a:picLocks/>
            </p:cNvPicPr>
            <p:nvPr>
              <p:custDataLst>
                <p:tags r:id="rId7"/>
              </p:custDataLst>
            </p:nvPr>
          </p:nvPicPr>
          <p:blipFill>
            <a:blip r:embed="rId14" cstate="print">
              <a:clrChange>
                <a:clrFrom>
                  <a:srgbClr val="FFFFFF"/>
                </a:clrFrom>
                <a:clrTo>
                  <a:srgbClr val="FFFFFF">
                    <a:alpha val="0"/>
                  </a:srgbClr>
                </a:clrTo>
              </a:clrChange>
            </a:blip>
            <a:stretch>
              <a:fillRect/>
            </a:stretch>
          </p:blipFill>
          <p:spPr>
            <a:xfrm>
              <a:off x="1828800" y="5105400"/>
              <a:ext cx="561109" cy="228600"/>
            </a:xfrm>
            <a:prstGeom prst="rect">
              <a:avLst/>
            </a:prstGeom>
            <a:noFill/>
          </p:spPr>
        </p:pic>
        <p:pic>
          <p:nvPicPr>
            <p:cNvPr id="95" name="Picture 94" descr="tmp.bmp"/>
            <p:cNvPicPr>
              <a:picLocks/>
            </p:cNvPicPr>
            <p:nvPr>
              <p:custDataLst>
                <p:tags r:id="rId8"/>
              </p:custDataLst>
            </p:nvPr>
          </p:nvPicPr>
          <p:blipFill>
            <a:blip r:embed="rId15" cstate="print">
              <a:clrChange>
                <a:clrFrom>
                  <a:srgbClr val="FFFFFF"/>
                </a:clrFrom>
                <a:clrTo>
                  <a:srgbClr val="FFFFFF">
                    <a:alpha val="0"/>
                  </a:srgbClr>
                </a:clrTo>
              </a:clrChange>
            </a:blip>
            <a:stretch>
              <a:fillRect/>
            </a:stretch>
          </p:blipFill>
          <p:spPr>
            <a:xfrm>
              <a:off x="2209800" y="4800600"/>
              <a:ext cx="99848" cy="152400"/>
            </a:xfrm>
            <a:prstGeom prst="rect">
              <a:avLst/>
            </a:prstGeom>
            <a:noFill/>
          </p:spPr>
        </p:pic>
        <p:grpSp>
          <p:nvGrpSpPr>
            <p:cNvPr id="100" name="Group 99"/>
            <p:cNvGrpSpPr/>
            <p:nvPr/>
          </p:nvGrpSpPr>
          <p:grpSpPr>
            <a:xfrm>
              <a:off x="2514600" y="4419600"/>
              <a:ext cx="2514600" cy="1447800"/>
              <a:chOff x="4724399" y="1524001"/>
              <a:chExt cx="3429002" cy="1371599"/>
            </a:xfrm>
          </p:grpSpPr>
          <p:grpSp>
            <p:nvGrpSpPr>
              <p:cNvPr id="55" name="Group 54"/>
              <p:cNvGrpSpPr/>
              <p:nvPr/>
            </p:nvGrpSpPr>
            <p:grpSpPr>
              <a:xfrm>
                <a:off x="4724399" y="1524001"/>
                <a:ext cx="3429002" cy="1371599"/>
                <a:chOff x="6704804" y="1665818"/>
                <a:chExt cx="1748820" cy="926569"/>
              </a:xfrm>
            </p:grpSpPr>
            <p:cxnSp>
              <p:nvCxnSpPr>
                <p:cNvPr id="8" name="Straight Arrow Connector 7"/>
                <p:cNvCxnSpPr/>
                <p:nvPr/>
              </p:nvCxnSpPr>
              <p:spPr>
                <a:xfrm>
                  <a:off x="6705600" y="2590799"/>
                  <a:ext cx="174802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rot="5400000" flipH="1" flipV="1">
                  <a:off x="6241917" y="2128706"/>
                  <a:ext cx="925778"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6704804" y="1923198"/>
                  <a:ext cx="1399055" cy="257381"/>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8064997" y="2180578"/>
                  <a:ext cx="376424" cy="18198"/>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a:off x="6704805" y="1923198"/>
                  <a:ext cx="932703" cy="25738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598645" y="2180578"/>
                  <a:ext cx="457200" cy="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91" name="Straight Connector 90"/>
              <p:cNvCxnSpPr/>
              <p:nvPr/>
            </p:nvCxnSpPr>
            <p:spPr>
              <a:xfrm rot="5400000">
                <a:off x="6248400" y="2590800"/>
                <a:ext cx="609600" cy="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93" name="Straight Connector 92"/>
              <p:cNvCxnSpPr/>
              <p:nvPr/>
            </p:nvCxnSpPr>
            <p:spPr>
              <a:xfrm rot="5400000">
                <a:off x="7086600" y="2590800"/>
                <a:ext cx="609600" cy="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99" name="Straight Connector 98"/>
              <p:cNvCxnSpPr/>
              <p:nvPr/>
            </p:nvCxnSpPr>
            <p:spPr>
              <a:xfrm rot="10800000">
                <a:off x="4724400" y="2286000"/>
                <a:ext cx="1828800" cy="0"/>
              </a:xfrm>
              <a:prstGeom prst="line">
                <a:avLst/>
              </a:prstGeom>
              <a:ln>
                <a:prstDash val="dash"/>
              </a:ln>
            </p:spPr>
            <p:style>
              <a:lnRef idx="1">
                <a:schemeClr val="dk1"/>
              </a:lnRef>
              <a:fillRef idx="0">
                <a:schemeClr val="dk1"/>
              </a:fillRef>
              <a:effectRef idx="0">
                <a:schemeClr val="dk1"/>
              </a:effectRef>
              <a:fontRef idx="minor">
                <a:schemeClr val="tx1"/>
              </a:fontRef>
            </p:style>
          </p:cxnSp>
        </p:grpSp>
      </p:grpSp>
      <p:sp>
        <p:nvSpPr>
          <p:cNvPr id="101" name="TextBox 100"/>
          <p:cNvSpPr txBox="1"/>
          <p:nvPr/>
        </p:nvSpPr>
        <p:spPr>
          <a:xfrm>
            <a:off x="3733800" y="2590800"/>
            <a:ext cx="1451038" cy="369332"/>
          </a:xfrm>
          <a:prstGeom prst="rect">
            <a:avLst/>
          </a:prstGeom>
          <a:noFill/>
        </p:spPr>
        <p:txBody>
          <a:bodyPr wrap="none" rtlCol="0">
            <a:spAutoFit/>
          </a:bodyPr>
          <a:lstStyle/>
          <a:p>
            <a:r>
              <a:rPr lang="en-US" dirty="0" smtClean="0"/>
              <a:t>(black line</a:t>
            </a:r>
            <a:r>
              <a:rPr lang="en-US" dirty="0" smtClean="0"/>
              <a:t>)`</a:t>
            </a:r>
            <a:endParaRPr lang="en-US" dirty="0"/>
          </a:p>
        </p:txBody>
      </p:sp>
      <p:sp>
        <p:nvSpPr>
          <p:cNvPr id="102" name="TextBox 101"/>
          <p:cNvSpPr txBox="1"/>
          <p:nvPr/>
        </p:nvSpPr>
        <p:spPr>
          <a:xfrm>
            <a:off x="3733800" y="3505200"/>
            <a:ext cx="1497526" cy="369332"/>
          </a:xfrm>
          <a:prstGeom prst="rect">
            <a:avLst/>
          </a:prstGeom>
          <a:noFill/>
        </p:spPr>
        <p:txBody>
          <a:bodyPr wrap="none" rtlCol="0">
            <a:spAutoFit/>
          </a:bodyPr>
          <a:lstStyle/>
          <a:p>
            <a:r>
              <a:rPr lang="en-US" dirty="0" smtClean="0"/>
              <a:t>(</a:t>
            </a:r>
            <a:r>
              <a:rPr lang="en-US" dirty="0" smtClean="0">
                <a:solidFill>
                  <a:schemeClr val="accent1"/>
                </a:solidFill>
              </a:rPr>
              <a:t>orange</a:t>
            </a:r>
            <a:r>
              <a:rPr lang="en-US" dirty="0" smtClean="0"/>
              <a:t> line)</a:t>
            </a:r>
            <a:endParaRPr lang="en-US" dirty="0"/>
          </a:p>
        </p:txBody>
      </p:sp>
      <p:pic>
        <p:nvPicPr>
          <p:cNvPr id="28" name="Picture 27" descr="tmp.bmp"/>
          <p:cNvPicPr>
            <a:picLocks/>
          </p:cNvPicPr>
          <p:nvPr>
            <p:custDataLst>
              <p:tags r:id="rId1"/>
            </p:custDataLst>
          </p:nvPr>
        </p:nvPicPr>
        <p:blipFill>
          <a:blip r:embed="rId16" cstate="print">
            <a:clrChange>
              <a:clrFrom>
                <a:srgbClr val="FFFFFF"/>
              </a:clrFrom>
              <a:clrTo>
                <a:srgbClr val="FFFFFF">
                  <a:alpha val="0"/>
                </a:srgbClr>
              </a:clrTo>
            </a:clrChange>
          </a:blip>
          <a:stretch>
            <a:fillRect/>
          </a:stretch>
        </p:blipFill>
        <p:spPr>
          <a:xfrm>
            <a:off x="3810000" y="2209800"/>
            <a:ext cx="838200" cy="182765"/>
          </a:xfrm>
          <a:prstGeom prst="rect">
            <a:avLst/>
          </a:prstGeom>
          <a:noFill/>
        </p:spPr>
      </p:pic>
      <p:pic>
        <p:nvPicPr>
          <p:cNvPr id="30" name="Picture 29" descr="tmp.bmp"/>
          <p:cNvPicPr>
            <a:picLocks/>
          </p:cNvPicPr>
          <p:nvPr>
            <p:custDataLst>
              <p:tags r:id="rId2"/>
            </p:custDataLst>
          </p:nvPr>
        </p:nvPicPr>
        <p:blipFill>
          <a:blip r:embed="rId17" cstate="print">
            <a:clrChange>
              <a:clrFrom>
                <a:srgbClr val="FFFFFF"/>
              </a:clrFrom>
              <a:clrTo>
                <a:srgbClr val="FFFFFF">
                  <a:alpha val="0"/>
                </a:srgbClr>
              </a:clrTo>
            </a:clrChange>
          </a:blip>
          <a:stretch>
            <a:fillRect/>
          </a:stretch>
        </p:blipFill>
        <p:spPr>
          <a:xfrm>
            <a:off x="3124200" y="1676400"/>
            <a:ext cx="2133600" cy="296726"/>
          </a:xfrm>
          <a:prstGeom prst="rect">
            <a:avLst/>
          </a:prstGeom>
          <a:noFill/>
        </p:spPr>
      </p:pic>
      <p:cxnSp>
        <p:nvCxnSpPr>
          <p:cNvPr id="31" name="Straight Connector 30"/>
          <p:cNvCxnSpPr/>
          <p:nvPr/>
        </p:nvCxnSpPr>
        <p:spPr>
          <a:xfrm>
            <a:off x="609600" y="2514600"/>
            <a:ext cx="7863840" cy="0"/>
          </a:xfrm>
          <a:prstGeom prst="line">
            <a:avLst/>
          </a:prstGeom>
          <a:ln w="38100"/>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0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1" grpId="0"/>
      <p:bldP spid="10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 (Embedding Digital in Analog)</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Correlate signals by embedding information</a:t>
            </a:r>
          </a:p>
          <a:p>
            <a:pPr lvl="1"/>
            <a:endParaRPr lang="en-US" dirty="0" smtClean="0"/>
          </a:p>
          <a:p>
            <a:pPr lvl="1"/>
            <a:r>
              <a:rPr lang="en-US" dirty="0" smtClean="0"/>
              <a:t>Digital Watermarking</a:t>
            </a:r>
          </a:p>
          <a:p>
            <a:pPr lvl="1"/>
            <a:endParaRPr lang="en-US" dirty="0" smtClean="0"/>
          </a:p>
          <a:p>
            <a:pPr lvl="1"/>
            <a:r>
              <a:rPr lang="en-US" dirty="0" err="1" smtClean="0"/>
              <a:t>Steganography</a:t>
            </a:r>
            <a:endParaRPr lang="en-US" dirty="0" smtClean="0"/>
          </a:p>
          <a:p>
            <a:pPr lvl="1"/>
            <a:endParaRPr lang="en-US" dirty="0" smtClean="0"/>
          </a:p>
          <a:p>
            <a:pPr lvl="1"/>
            <a:r>
              <a:rPr lang="en-US" dirty="0" smtClean="0"/>
              <a:t>New Results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Alice and Bob Game</a:t>
            </a:r>
            <a:endParaRPr lang="en-US" dirty="0"/>
          </a:p>
        </p:txBody>
      </p:sp>
      <p:pic>
        <p:nvPicPr>
          <p:cNvPr id="5" name="Content Placeholder 4" descr="imgres.jpg"/>
          <p:cNvPicPr>
            <a:picLocks noGrp="1" noChangeAspect="1"/>
          </p:cNvPicPr>
          <p:nvPr>
            <p:ph sz="quarter" idx="1"/>
          </p:nvPr>
        </p:nvPicPr>
        <p:blipFill>
          <a:blip r:embed="rId2" cstate="print"/>
          <a:stretch>
            <a:fillRect/>
          </a:stretch>
        </p:blipFill>
        <p:spPr>
          <a:xfrm>
            <a:off x="2209800" y="1524000"/>
            <a:ext cx="4724400" cy="3132482"/>
          </a:xfrm>
        </p:spPr>
      </p:pic>
      <p:sp>
        <p:nvSpPr>
          <p:cNvPr id="6" name="Rectangle 5"/>
          <p:cNvSpPr/>
          <p:nvPr/>
        </p:nvSpPr>
        <p:spPr>
          <a:xfrm>
            <a:off x="2057400" y="4800600"/>
            <a:ext cx="5170005" cy="156966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2400" b="1" cap="none" spc="0" dirty="0" smtClean="0">
                <a:ln w="11430"/>
                <a:solidFill>
                  <a:srgbClr val="FF0000"/>
                </a:solidFill>
                <a:effectLst>
                  <a:outerShdw blurRad="80000" dist="40000" dir="5040000" algn="tl">
                    <a:srgbClr val="000000">
                      <a:alpha val="30000"/>
                    </a:srgbClr>
                  </a:outerShdw>
                </a:effectLst>
              </a:rPr>
              <a:t>Binary Answers</a:t>
            </a:r>
          </a:p>
          <a:p>
            <a:r>
              <a:rPr lang="en-US" sz="2400" b="1" dirty="0" smtClean="0">
                <a:ln w="11430"/>
                <a:solidFill>
                  <a:srgbClr val="FF0000"/>
                </a:solidFill>
                <a:effectLst>
                  <a:outerShdw blurRad="80000" dist="40000" dir="5040000" algn="tl">
                    <a:srgbClr val="000000">
                      <a:alpha val="30000"/>
                    </a:srgbClr>
                  </a:outerShdw>
                </a:effectLst>
              </a:rPr>
              <a:t>Alice is Given Answers Ahead</a:t>
            </a:r>
          </a:p>
          <a:p>
            <a:r>
              <a:rPr lang="en-US" sz="2400" b="1" cap="none" spc="0" dirty="0" smtClean="0">
                <a:ln w="11430"/>
                <a:solidFill>
                  <a:srgbClr val="FF0000"/>
                </a:solidFill>
                <a:effectLst>
                  <a:outerShdw blurRad="80000" dist="40000" dir="5040000" algn="tl">
                    <a:srgbClr val="000000">
                      <a:alpha val="30000"/>
                    </a:srgbClr>
                  </a:outerShdw>
                </a:effectLst>
              </a:rPr>
              <a:t>Score by Both Guessing Correct</a:t>
            </a:r>
          </a:p>
          <a:p>
            <a:r>
              <a:rPr lang="en-US" sz="2400" b="1" dirty="0" smtClean="0">
                <a:ln w="11430"/>
                <a:solidFill>
                  <a:srgbClr val="FF0000"/>
                </a:solidFill>
                <a:effectLst>
                  <a:outerShdw blurRad="80000" dist="40000" dir="5040000" algn="tl">
                    <a:srgbClr val="000000">
                      <a:alpha val="30000"/>
                    </a:srgbClr>
                  </a:outerShdw>
                </a:effectLst>
              </a:rPr>
              <a:t>They Collude</a:t>
            </a:r>
            <a:endParaRPr lang="en-US" sz="2400" b="1" cap="none" spc="0" dirty="0">
              <a:ln w="11430"/>
              <a:solidFill>
                <a:srgbClr val="FF0000"/>
              </a:soli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Coordination in Distributed Systems</a:t>
            </a:r>
            <a:endParaRPr lang="en-US" dirty="0"/>
          </a:p>
        </p:txBody>
      </p:sp>
      <p:sp>
        <p:nvSpPr>
          <p:cNvPr id="3" name="Content Placeholder 2"/>
          <p:cNvSpPr>
            <a:spLocks noGrp="1"/>
          </p:cNvSpPr>
          <p:nvPr>
            <p:ph sz="quarter" idx="1"/>
          </p:nvPr>
        </p:nvSpPr>
        <p:spPr/>
        <p:txBody>
          <a:bodyPr/>
          <a:lstStyle/>
          <a:p>
            <a:r>
              <a:rPr lang="en-US" dirty="0" smtClean="0"/>
              <a:t>Alice and Bob:</a:t>
            </a:r>
          </a:p>
          <a:p>
            <a:pPr lvl="1"/>
            <a:r>
              <a:rPr lang="en-US" dirty="0" smtClean="0"/>
              <a:t>Dilemma:  communication vs. optimal action</a:t>
            </a:r>
          </a:p>
          <a:p>
            <a:endParaRPr lang="en-US" dirty="0" smtClean="0"/>
          </a:p>
          <a:p>
            <a:r>
              <a:rPr lang="en-US" dirty="0" smtClean="0"/>
              <a:t>Watermarking and </a:t>
            </a:r>
            <a:r>
              <a:rPr lang="en-US" dirty="0" err="1" smtClean="0"/>
              <a:t>Steganography</a:t>
            </a:r>
            <a:endParaRPr lang="en-US" dirty="0" smtClean="0"/>
          </a:p>
          <a:p>
            <a:pPr lvl="1"/>
            <a:r>
              <a:rPr lang="en-US" dirty="0" smtClean="0"/>
              <a:t>Information requires distortion</a:t>
            </a:r>
          </a:p>
          <a:p>
            <a:pPr lvl="1"/>
            <a:endParaRPr lang="en-US" dirty="0" smtClean="0"/>
          </a:p>
          <a:p>
            <a:r>
              <a:rPr lang="en-US" dirty="0" smtClean="0"/>
              <a:t>Digital Information in Analog Control Signals</a:t>
            </a:r>
          </a:p>
          <a:p>
            <a:pPr lvl="1"/>
            <a:r>
              <a:rPr lang="en-US" dirty="0" smtClean="0"/>
              <a:t>Embedded information is related to the control signal</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Steganography</a:t>
            </a:r>
            <a:r>
              <a:rPr lang="en-US" dirty="0" smtClean="0"/>
              <a:t> Example</a:t>
            </a:r>
            <a:endParaRPr lang="en-US" dirty="0"/>
          </a:p>
        </p:txBody>
      </p:sp>
      <p:sp>
        <p:nvSpPr>
          <p:cNvPr id="3" name="Content Placeholder 2"/>
          <p:cNvSpPr>
            <a:spLocks noGrp="1"/>
          </p:cNvSpPr>
          <p:nvPr>
            <p:ph sz="quarter" idx="1"/>
          </p:nvPr>
        </p:nvSpPr>
        <p:spPr/>
        <p:txBody>
          <a:bodyPr/>
          <a:lstStyle/>
          <a:p>
            <a:r>
              <a:rPr lang="en-US" dirty="0" smtClean="0"/>
              <a:t>Hide information in least significant bits</a:t>
            </a:r>
            <a:endParaRPr lang="en-US" dirty="0"/>
          </a:p>
        </p:txBody>
      </p:sp>
      <p:pic>
        <p:nvPicPr>
          <p:cNvPr id="2051" name="Picture 3" descr="C:\Users\cuff\Documents\BYU talk 2010\File-StenographyOriginal.png"/>
          <p:cNvPicPr>
            <a:picLocks noChangeAspect="1" noChangeArrowheads="1"/>
          </p:cNvPicPr>
          <p:nvPr/>
        </p:nvPicPr>
        <p:blipFill>
          <a:blip r:embed="rId2" cstate="print"/>
          <a:srcRect/>
          <a:stretch>
            <a:fillRect/>
          </a:stretch>
        </p:blipFill>
        <p:spPr bwMode="auto">
          <a:xfrm>
            <a:off x="1066800" y="2514600"/>
            <a:ext cx="3048000" cy="3048000"/>
          </a:xfrm>
          <a:prstGeom prst="rect">
            <a:avLst/>
          </a:prstGeom>
          <a:noFill/>
        </p:spPr>
      </p:pic>
      <p:pic>
        <p:nvPicPr>
          <p:cNvPr id="2052" name="Picture 4" descr="C:\Users\cuff\Documents\BYU talk 2010\File-StenographyRecovered.png"/>
          <p:cNvPicPr>
            <a:picLocks noChangeAspect="1" noChangeArrowheads="1"/>
          </p:cNvPicPr>
          <p:nvPr/>
        </p:nvPicPr>
        <p:blipFill>
          <a:blip r:embed="rId3" cstate="print"/>
          <a:srcRect/>
          <a:stretch>
            <a:fillRect/>
          </a:stretch>
        </p:blipFill>
        <p:spPr bwMode="auto">
          <a:xfrm>
            <a:off x="5257800" y="2514600"/>
            <a:ext cx="3048000" cy="3048000"/>
          </a:xfrm>
          <a:prstGeom prst="rect">
            <a:avLst/>
          </a:prstGeom>
          <a:noFill/>
        </p:spPr>
      </p:pic>
      <p:sp>
        <p:nvSpPr>
          <p:cNvPr id="7" name="TextBox 6"/>
          <p:cNvSpPr txBox="1"/>
          <p:nvPr/>
        </p:nvSpPr>
        <p:spPr>
          <a:xfrm>
            <a:off x="1752600" y="5715000"/>
            <a:ext cx="1372492" cy="369332"/>
          </a:xfrm>
          <a:prstGeom prst="rect">
            <a:avLst/>
          </a:prstGeom>
          <a:noFill/>
        </p:spPr>
        <p:txBody>
          <a:bodyPr wrap="none" rtlCol="0">
            <a:spAutoFit/>
          </a:bodyPr>
          <a:lstStyle/>
          <a:p>
            <a:r>
              <a:rPr lang="en-US" dirty="0" smtClean="0"/>
              <a:t>Host Image</a:t>
            </a:r>
            <a:endParaRPr lang="en-US" dirty="0"/>
          </a:p>
        </p:txBody>
      </p:sp>
      <p:sp>
        <p:nvSpPr>
          <p:cNvPr id="8" name="TextBox 7"/>
          <p:cNvSpPr txBox="1"/>
          <p:nvPr/>
        </p:nvSpPr>
        <p:spPr>
          <a:xfrm>
            <a:off x="5486400" y="5715000"/>
            <a:ext cx="2547492" cy="369332"/>
          </a:xfrm>
          <a:prstGeom prst="rect">
            <a:avLst/>
          </a:prstGeom>
          <a:noFill/>
        </p:spPr>
        <p:txBody>
          <a:bodyPr wrap="none" rtlCol="0">
            <a:spAutoFit/>
          </a:bodyPr>
          <a:lstStyle/>
          <a:p>
            <a:r>
              <a:rPr lang="en-US" dirty="0" smtClean="0"/>
              <a:t>Hidden image in 2 LSB</a:t>
            </a:r>
            <a:endParaRPr lang="en-US" dirty="0"/>
          </a:p>
        </p:txBody>
      </p:sp>
      <p:sp>
        <p:nvSpPr>
          <p:cNvPr id="9" name="Footer Placeholder 42"/>
          <p:cNvSpPr>
            <a:spLocks noGrp="1"/>
          </p:cNvSpPr>
          <p:nvPr>
            <p:ph type="ftr" sz="quarter" idx="11"/>
          </p:nvPr>
        </p:nvSpPr>
        <p:spPr>
          <a:xfrm>
            <a:off x="304800" y="6410848"/>
            <a:ext cx="8534400" cy="365760"/>
          </a:xfrm>
        </p:spPr>
        <p:txBody>
          <a:bodyPr/>
          <a:lstStyle/>
          <a:p>
            <a:r>
              <a:rPr lang="en-US" dirty="0" smtClean="0"/>
              <a:t>Wikipedia:  </a:t>
            </a:r>
            <a:r>
              <a:rPr lang="en-US" dirty="0" err="1" smtClean="0"/>
              <a:t>Seganography</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Watermark Model</a:t>
            </a:r>
            <a:endParaRPr lang="en-US" dirty="0"/>
          </a:p>
        </p:txBody>
      </p:sp>
      <p:sp>
        <p:nvSpPr>
          <p:cNvPr id="3" name="Content Placeholder 2"/>
          <p:cNvSpPr>
            <a:spLocks noGrp="1"/>
          </p:cNvSpPr>
          <p:nvPr>
            <p:ph sz="quarter" idx="1"/>
          </p:nvPr>
        </p:nvSpPr>
        <p:spPr/>
        <p:txBody>
          <a:bodyPr/>
          <a:lstStyle/>
          <a:p>
            <a:r>
              <a:rPr lang="en-US" dirty="0" smtClean="0"/>
              <a:t>Embedded information should be robust</a:t>
            </a:r>
            <a:endParaRPr lang="en-US" dirty="0"/>
          </a:p>
        </p:txBody>
      </p:sp>
      <p:pic>
        <p:nvPicPr>
          <p:cNvPr id="3075" name="Picture 3" descr="C:\Users\cuff\Documents\BYU talk 2010\File-Watermark_life_cycle.png"/>
          <p:cNvPicPr>
            <a:picLocks noChangeAspect="1" noChangeArrowheads="1"/>
          </p:cNvPicPr>
          <p:nvPr/>
        </p:nvPicPr>
        <p:blipFill>
          <a:blip r:embed="rId2" cstate="print"/>
          <a:srcRect/>
          <a:stretch>
            <a:fillRect/>
          </a:stretch>
        </p:blipFill>
        <p:spPr bwMode="auto">
          <a:xfrm>
            <a:off x="228600" y="2590800"/>
            <a:ext cx="8684704" cy="252435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Parts</a:t>
            </a:r>
            <a:endParaRPr lang="en-US" dirty="0"/>
          </a:p>
        </p:txBody>
      </p:sp>
      <p:sp>
        <p:nvSpPr>
          <p:cNvPr id="3" name="Content Placeholder 2"/>
          <p:cNvSpPr>
            <a:spLocks noGrp="1"/>
          </p:cNvSpPr>
          <p:nvPr>
            <p:ph sz="quarter" idx="1"/>
          </p:nvPr>
        </p:nvSpPr>
        <p:spPr/>
        <p:txBody>
          <a:bodyPr/>
          <a:lstStyle/>
          <a:p>
            <a:r>
              <a:rPr lang="en-US" dirty="0" smtClean="0"/>
              <a:t>Secrecy for competitive settings</a:t>
            </a:r>
          </a:p>
          <a:p>
            <a:pPr lvl="1"/>
            <a:r>
              <a:rPr lang="en-US" dirty="0" smtClean="0"/>
              <a:t>Historic Results</a:t>
            </a:r>
          </a:p>
          <a:p>
            <a:pPr lvl="1"/>
            <a:r>
              <a:rPr lang="en-US" dirty="0" smtClean="0"/>
              <a:t>New Metric for Secrecy</a:t>
            </a:r>
          </a:p>
          <a:p>
            <a:pPr lvl="1"/>
            <a:endParaRPr lang="en-US" dirty="0"/>
          </a:p>
          <a:p>
            <a:r>
              <a:rPr lang="en-US" dirty="0" smtClean="0"/>
              <a:t>Embedding information in analog signals</a:t>
            </a:r>
          </a:p>
          <a:p>
            <a:pPr lvl="1"/>
            <a:r>
              <a:rPr lang="en-US" dirty="0" smtClean="0"/>
              <a:t>Background of watermarking</a:t>
            </a:r>
          </a:p>
          <a:p>
            <a:pPr lvl="1"/>
            <a:r>
              <a:rPr lang="en-US" dirty="0" smtClean="0"/>
              <a:t>Theoretical limit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Coordination of Sequences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Three sequences</a:t>
            </a:r>
          </a:p>
          <a:p>
            <a:pPr lvl="1"/>
            <a:r>
              <a:rPr lang="en-US" dirty="0" smtClean="0"/>
              <a:t>First is random</a:t>
            </a:r>
          </a:p>
          <a:p>
            <a:pPr lvl="1"/>
            <a:r>
              <a:rPr lang="en-US" dirty="0" smtClean="0"/>
              <a:t>Second processed from first</a:t>
            </a:r>
          </a:p>
          <a:p>
            <a:pPr lvl="1"/>
            <a:r>
              <a:rPr lang="en-US" dirty="0" smtClean="0"/>
              <a:t>Third processed from second</a:t>
            </a:r>
          </a:p>
          <a:p>
            <a:pPr lvl="1"/>
            <a:endParaRPr lang="en-US" dirty="0" smtClean="0"/>
          </a:p>
          <a:p>
            <a:pPr lvl="1"/>
            <a:endParaRPr lang="en-US" dirty="0" smtClean="0"/>
          </a:p>
          <a:p>
            <a:pPr lvl="1"/>
            <a:endParaRPr lang="en-US" dirty="0" smtClean="0"/>
          </a:p>
          <a:p>
            <a:pPr lvl="1"/>
            <a:endParaRPr lang="en-US" dirty="0" smtClean="0"/>
          </a:p>
          <a:p>
            <a:r>
              <a:rPr lang="en-US" dirty="0" smtClean="0"/>
              <a:t>Sequence</a:t>
            </a:r>
          </a:p>
          <a:p>
            <a:pPr lvl="1"/>
            <a:r>
              <a:rPr lang="en-US" dirty="0" smtClean="0"/>
              <a:t>Carries information</a:t>
            </a:r>
          </a:p>
          <a:p>
            <a:pPr lvl="1"/>
            <a:r>
              <a:rPr lang="en-US" dirty="0" smtClean="0"/>
              <a:t>Important control sequence</a:t>
            </a:r>
            <a:endParaRPr lang="en-US" dirty="0"/>
          </a:p>
        </p:txBody>
      </p:sp>
      <p:grpSp>
        <p:nvGrpSpPr>
          <p:cNvPr id="44" name="Group 43"/>
          <p:cNvGrpSpPr/>
          <p:nvPr/>
        </p:nvGrpSpPr>
        <p:grpSpPr>
          <a:xfrm>
            <a:off x="990600" y="3505200"/>
            <a:ext cx="7086862" cy="685800"/>
            <a:chOff x="685800" y="4267200"/>
            <a:chExt cx="7086862" cy="685800"/>
          </a:xfrm>
        </p:grpSpPr>
        <p:grpSp>
          <p:nvGrpSpPr>
            <p:cNvPr id="17" name="Group 16"/>
            <p:cNvGrpSpPr/>
            <p:nvPr/>
          </p:nvGrpSpPr>
          <p:grpSpPr>
            <a:xfrm>
              <a:off x="685800" y="4267200"/>
              <a:ext cx="7086862" cy="685800"/>
              <a:chOff x="1066800" y="2667000"/>
              <a:chExt cx="7086862" cy="685800"/>
            </a:xfrm>
          </p:grpSpPr>
          <p:sp>
            <p:nvSpPr>
              <p:cNvPr id="18" name="Rounded Rectangle 17"/>
              <p:cNvSpPr/>
              <p:nvPr/>
            </p:nvSpPr>
            <p:spPr>
              <a:xfrm>
                <a:off x="2133600" y="27432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Processor</a:t>
                </a:r>
                <a:endParaRPr lang="en-US" dirty="0"/>
              </a:p>
            </p:txBody>
          </p:sp>
          <p:sp>
            <p:nvSpPr>
              <p:cNvPr id="19" name="Rounded Rectangle 18"/>
              <p:cNvSpPr/>
              <p:nvPr/>
            </p:nvSpPr>
            <p:spPr>
              <a:xfrm>
                <a:off x="5638800" y="27432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Processor</a:t>
                </a:r>
                <a:endParaRPr lang="en-US" dirty="0"/>
              </a:p>
            </p:txBody>
          </p:sp>
          <p:cxnSp>
            <p:nvCxnSpPr>
              <p:cNvPr id="20" name="Straight Arrow Connector 19"/>
              <p:cNvCxnSpPr>
                <a:stCxn id="18" idx="3"/>
                <a:endCxn id="19" idx="1"/>
              </p:cNvCxnSpPr>
              <p:nvPr/>
            </p:nvCxnSpPr>
            <p:spPr>
              <a:xfrm>
                <a:off x="3505200" y="3048000"/>
                <a:ext cx="2133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18" idx="1"/>
              </p:cNvCxnSpPr>
              <p:nvPr/>
            </p:nvCxnSpPr>
            <p:spPr>
              <a:xfrm>
                <a:off x="1600200" y="30480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9" idx="3"/>
              </p:cNvCxnSpPr>
              <p:nvPr/>
            </p:nvCxnSpPr>
            <p:spPr>
              <a:xfrm>
                <a:off x="7010400" y="30480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038600" y="2667000"/>
                <a:ext cx="1114408" cy="369332"/>
              </a:xfrm>
              <a:prstGeom prst="rect">
                <a:avLst/>
              </a:prstGeom>
              <a:noFill/>
            </p:spPr>
            <p:txBody>
              <a:bodyPr wrap="none" rtlCol="0">
                <a:spAutoFit/>
              </a:bodyPr>
              <a:lstStyle/>
              <a:p>
                <a:r>
                  <a:rPr lang="en-US" dirty="0" smtClean="0"/>
                  <a:t>Control 1</a:t>
                </a:r>
                <a:endParaRPr lang="en-US" dirty="0"/>
              </a:p>
            </p:txBody>
          </p:sp>
          <p:sp>
            <p:nvSpPr>
              <p:cNvPr id="27" name="TextBox 26"/>
              <p:cNvSpPr txBox="1"/>
              <p:nvPr/>
            </p:nvSpPr>
            <p:spPr>
              <a:xfrm>
                <a:off x="1066800" y="2667000"/>
                <a:ext cx="883575" cy="369332"/>
              </a:xfrm>
              <a:prstGeom prst="rect">
                <a:avLst/>
              </a:prstGeom>
              <a:noFill/>
            </p:spPr>
            <p:txBody>
              <a:bodyPr wrap="none" rtlCol="0">
                <a:spAutoFit/>
              </a:bodyPr>
              <a:lstStyle/>
              <a:p>
                <a:r>
                  <a:rPr lang="en-US" dirty="0" smtClean="0"/>
                  <a:t>Source</a:t>
                </a:r>
                <a:endParaRPr lang="en-US" dirty="0"/>
              </a:p>
            </p:txBody>
          </p:sp>
          <p:sp>
            <p:nvSpPr>
              <p:cNvPr id="28" name="TextBox 27"/>
              <p:cNvSpPr txBox="1"/>
              <p:nvPr/>
            </p:nvSpPr>
            <p:spPr>
              <a:xfrm>
                <a:off x="7010400" y="2667000"/>
                <a:ext cx="1143262" cy="369332"/>
              </a:xfrm>
              <a:prstGeom prst="rect">
                <a:avLst/>
              </a:prstGeom>
              <a:noFill/>
            </p:spPr>
            <p:txBody>
              <a:bodyPr wrap="none" rtlCol="0">
                <a:spAutoFit/>
              </a:bodyPr>
              <a:lstStyle/>
              <a:p>
                <a:r>
                  <a:rPr lang="en-US" dirty="0" smtClean="0"/>
                  <a:t>Control 2</a:t>
                </a:r>
              </a:p>
            </p:txBody>
          </p:sp>
          <p:pic>
            <p:nvPicPr>
              <p:cNvPr id="33" name="Picture 32" descr="tmp.bmp"/>
              <p:cNvPicPr>
                <a:picLocks/>
              </p:cNvPicPr>
              <p:nvPr>
                <p:custDataLst>
                  <p:tags r:id="rId4"/>
                </p:custDataLst>
              </p:nvPr>
            </p:nvPicPr>
            <p:blipFill>
              <a:blip r:embed="rId7" cstate="print">
                <a:clrChange>
                  <a:clrFrom>
                    <a:srgbClr val="FFFFFF"/>
                  </a:clrFrom>
                  <a:clrTo>
                    <a:srgbClr val="FFFFFF">
                      <a:alpha val="0"/>
                    </a:srgbClr>
                  </a:clrTo>
                </a:clrChange>
              </a:blip>
              <a:stretch>
                <a:fillRect/>
              </a:stretch>
            </p:blipFill>
            <p:spPr>
              <a:xfrm>
                <a:off x="1295400" y="3124200"/>
                <a:ext cx="381000" cy="193524"/>
              </a:xfrm>
              <a:prstGeom prst="rect">
                <a:avLst/>
              </a:prstGeom>
              <a:noFill/>
            </p:spPr>
          </p:pic>
        </p:grpSp>
        <p:pic>
          <p:nvPicPr>
            <p:cNvPr id="41" name="Picture 40" descr="tmp.bmp"/>
            <p:cNvPicPr>
              <a:picLocks/>
            </p:cNvPicPr>
            <p:nvPr>
              <p:custDataLst>
                <p:tags r:id="rId2"/>
              </p:custDataLst>
            </p:nvPr>
          </p:nvPicPr>
          <p:blipFill>
            <a:blip r:embed="rId8" cstate="print">
              <a:clrChange>
                <a:clrFrom>
                  <a:srgbClr val="FFFFFF"/>
                </a:clrFrom>
                <a:clrTo>
                  <a:srgbClr val="FFFFFF">
                    <a:alpha val="0"/>
                  </a:srgbClr>
                </a:clrTo>
              </a:clrChange>
            </a:blip>
            <a:stretch>
              <a:fillRect/>
            </a:stretch>
          </p:blipFill>
          <p:spPr>
            <a:xfrm>
              <a:off x="3962400" y="4724400"/>
              <a:ext cx="381000" cy="217714"/>
            </a:xfrm>
            <a:prstGeom prst="rect">
              <a:avLst/>
            </a:prstGeom>
            <a:noFill/>
          </p:spPr>
        </p:pic>
        <p:pic>
          <p:nvPicPr>
            <p:cNvPr id="43" name="Picture 42" descr="tmp.bmp"/>
            <p:cNvPicPr>
              <a:picLocks/>
            </p:cNvPicPr>
            <p:nvPr>
              <p:custDataLst>
                <p:tags r:id="rId3"/>
              </p:custDataLst>
            </p:nvPr>
          </p:nvPicPr>
          <p:blipFill>
            <a:blip r:embed="rId9" cstate="print">
              <a:clrChange>
                <a:clrFrom>
                  <a:srgbClr val="FFFFFF"/>
                </a:clrFrom>
                <a:clrTo>
                  <a:srgbClr val="FFFFFF">
                    <a:alpha val="0"/>
                  </a:srgbClr>
                </a:clrTo>
              </a:clrChange>
            </a:blip>
            <a:stretch>
              <a:fillRect/>
            </a:stretch>
          </p:blipFill>
          <p:spPr>
            <a:xfrm>
              <a:off x="7010400" y="4724400"/>
              <a:ext cx="342900" cy="203200"/>
            </a:xfrm>
            <a:prstGeom prst="rect">
              <a:avLst/>
            </a:prstGeom>
            <a:noFill/>
          </p:spPr>
        </p:pic>
      </p:grpSp>
      <p:pic>
        <p:nvPicPr>
          <p:cNvPr id="46" name="Picture 45" descr="tmp.bmp"/>
          <p:cNvPicPr>
            <a:picLocks/>
          </p:cNvPicPr>
          <p:nvPr>
            <p:custDataLst>
              <p:tags r:id="rId1"/>
            </p:custDataLst>
          </p:nvPr>
        </p:nvPicPr>
        <p:blipFill>
          <a:blip r:embed="rId10" cstate="print">
            <a:clrChange>
              <a:clrFrom>
                <a:srgbClr val="FFFFFF"/>
              </a:clrFrom>
              <a:clrTo>
                <a:srgbClr val="FFFFFF">
                  <a:alpha val="0"/>
                </a:srgbClr>
              </a:clrTo>
            </a:clrChange>
          </a:blip>
          <a:stretch>
            <a:fillRect/>
          </a:stretch>
        </p:blipFill>
        <p:spPr>
          <a:xfrm>
            <a:off x="2362200" y="4572000"/>
            <a:ext cx="533400" cy="30480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r>
              <a:rPr lang="en-US" dirty="0" smtClean="0"/>
              <a:t>Achieve a distribution</a:t>
            </a:r>
            <a:endParaRPr lang="en-US" dirty="0"/>
          </a:p>
        </p:txBody>
      </p:sp>
      <p:sp>
        <p:nvSpPr>
          <p:cNvPr id="5" name="Text Placeholder 4"/>
          <p:cNvSpPr>
            <a:spLocks noGrp="1"/>
          </p:cNvSpPr>
          <p:nvPr>
            <p:ph type="body" sz="half" idx="3"/>
          </p:nvPr>
        </p:nvSpPr>
        <p:spPr/>
        <p:txBody>
          <a:bodyPr/>
          <a:lstStyle/>
          <a:p>
            <a:r>
              <a:rPr lang="en-US" dirty="0" smtClean="0"/>
              <a:t>Minimize average cost</a:t>
            </a:r>
            <a:endParaRPr lang="en-US" dirty="0"/>
          </a:p>
        </p:txBody>
      </p:sp>
      <p:sp>
        <p:nvSpPr>
          <p:cNvPr id="3" name="Content Placeholder 2"/>
          <p:cNvSpPr>
            <a:spLocks noGrp="1"/>
          </p:cNvSpPr>
          <p:nvPr>
            <p:ph sz="quarter" idx="2"/>
          </p:nvPr>
        </p:nvSpPr>
        <p:spPr/>
        <p:txBody>
          <a:bodyPr/>
          <a:lstStyle/>
          <a:p>
            <a:r>
              <a:rPr lang="en-US" dirty="0" smtClean="0"/>
              <a:t>Desire distribution</a:t>
            </a:r>
          </a:p>
          <a:p>
            <a:endParaRPr lang="en-US" dirty="0" smtClean="0"/>
          </a:p>
          <a:p>
            <a:endParaRPr lang="en-US" dirty="0" smtClean="0"/>
          </a:p>
          <a:p>
            <a:r>
              <a:rPr lang="en-US" dirty="0" smtClean="0"/>
              <a:t>Empirical distribution</a:t>
            </a:r>
          </a:p>
        </p:txBody>
      </p:sp>
      <p:sp>
        <p:nvSpPr>
          <p:cNvPr id="6" name="Content Placeholder 5"/>
          <p:cNvSpPr>
            <a:spLocks noGrp="1"/>
          </p:cNvSpPr>
          <p:nvPr>
            <p:ph sz="quarter" idx="4"/>
          </p:nvPr>
        </p:nvSpPr>
        <p:spPr/>
        <p:txBody>
          <a:bodyPr/>
          <a:lstStyle/>
          <a:p>
            <a:r>
              <a:rPr lang="en-US" dirty="0" smtClean="0"/>
              <a:t>Cost function</a:t>
            </a:r>
          </a:p>
          <a:p>
            <a:endParaRPr lang="en-US" dirty="0" smtClean="0"/>
          </a:p>
          <a:p>
            <a:endParaRPr lang="en-US" dirty="0" smtClean="0"/>
          </a:p>
          <a:p>
            <a:r>
              <a:rPr lang="en-US" dirty="0" smtClean="0"/>
              <a:t>Average cost</a:t>
            </a:r>
            <a:endParaRPr lang="en-US" dirty="0"/>
          </a:p>
        </p:txBody>
      </p:sp>
      <p:sp>
        <p:nvSpPr>
          <p:cNvPr id="2" name="Title 1"/>
          <p:cNvSpPr>
            <a:spLocks noGrp="1"/>
          </p:cNvSpPr>
          <p:nvPr>
            <p:ph type="title"/>
          </p:nvPr>
        </p:nvSpPr>
        <p:spPr/>
        <p:txBody>
          <a:bodyPr/>
          <a:lstStyle/>
          <a:p>
            <a:r>
              <a:rPr lang="en-US" dirty="0" smtClean="0"/>
              <a:t>Definition of Coordination</a:t>
            </a:r>
            <a:endParaRPr lang="en-US" dirty="0"/>
          </a:p>
        </p:txBody>
      </p:sp>
      <p:pic>
        <p:nvPicPr>
          <p:cNvPr id="8" name="Picture 7" descr="tmp.bmp"/>
          <p:cNvPicPr>
            <a:picLocks/>
          </p:cNvPicPr>
          <p:nvPr>
            <p:custDataLst>
              <p:tags r:id="rId1"/>
            </p:custDataLst>
          </p:nvPr>
        </p:nvPicPr>
        <p:blipFill>
          <a:blip r:embed="rId7" cstate="print">
            <a:clrChange>
              <a:clrFrom>
                <a:srgbClr val="FFFFFF"/>
              </a:clrFrom>
              <a:clrTo>
                <a:srgbClr val="FFFFFF">
                  <a:alpha val="0"/>
                </a:srgbClr>
              </a:clrTo>
            </a:clrChange>
          </a:blip>
          <a:stretch>
            <a:fillRect/>
          </a:stretch>
        </p:blipFill>
        <p:spPr>
          <a:xfrm>
            <a:off x="1371600" y="3124200"/>
            <a:ext cx="2095500" cy="584200"/>
          </a:xfrm>
          <a:prstGeom prst="rect">
            <a:avLst/>
          </a:prstGeom>
          <a:noFill/>
        </p:spPr>
      </p:pic>
      <p:pic>
        <p:nvPicPr>
          <p:cNvPr id="10" name="Picture 9" descr="tmp.bmp"/>
          <p:cNvPicPr>
            <a:picLocks/>
          </p:cNvPicPr>
          <p:nvPr>
            <p:custDataLst>
              <p:tags r:id="rId2"/>
            </p:custDataLst>
          </p:nvPr>
        </p:nvPicPr>
        <p:blipFill>
          <a:blip r:embed="rId8" cstate="print">
            <a:clrChange>
              <a:clrFrom>
                <a:srgbClr val="FFFFFF"/>
              </a:clrFrom>
              <a:clrTo>
                <a:srgbClr val="FFFFFF">
                  <a:alpha val="0"/>
                </a:srgbClr>
              </a:clrTo>
            </a:clrChange>
          </a:blip>
          <a:stretch>
            <a:fillRect/>
          </a:stretch>
        </p:blipFill>
        <p:spPr>
          <a:xfrm>
            <a:off x="5715000" y="3124200"/>
            <a:ext cx="2095500" cy="533400"/>
          </a:xfrm>
          <a:prstGeom prst="rect">
            <a:avLst/>
          </a:prstGeom>
          <a:noFill/>
        </p:spPr>
      </p:pic>
      <p:pic>
        <p:nvPicPr>
          <p:cNvPr id="12" name="Picture 11" descr="tmp.bmp"/>
          <p:cNvPicPr>
            <a:picLocks/>
          </p:cNvPicPr>
          <p:nvPr>
            <p:custDataLst>
              <p:tags r:id="rId3"/>
            </p:custDataLst>
          </p:nvPr>
        </p:nvPicPr>
        <p:blipFill>
          <a:blip r:embed="rId9" cstate="print">
            <a:clrChange>
              <a:clrFrom>
                <a:srgbClr val="FFFFFF"/>
              </a:clrFrom>
              <a:clrTo>
                <a:srgbClr val="FFFFFF">
                  <a:alpha val="0"/>
                </a:srgbClr>
              </a:clrTo>
            </a:clrChange>
          </a:blip>
          <a:stretch>
            <a:fillRect/>
          </a:stretch>
        </p:blipFill>
        <p:spPr>
          <a:xfrm>
            <a:off x="685800" y="4876800"/>
            <a:ext cx="3733800" cy="517640"/>
          </a:xfrm>
          <a:prstGeom prst="rect">
            <a:avLst/>
          </a:prstGeom>
          <a:noFill/>
        </p:spPr>
      </p:pic>
      <p:pic>
        <p:nvPicPr>
          <p:cNvPr id="14" name="Picture 13" descr="tmp.bmp"/>
          <p:cNvPicPr>
            <a:picLocks/>
          </p:cNvPicPr>
          <p:nvPr>
            <p:custDataLst>
              <p:tags r:id="rId4"/>
            </p:custDataLst>
          </p:nvPr>
        </p:nvPicPr>
        <p:blipFill>
          <a:blip r:embed="rId10" cstate="print">
            <a:clrChange>
              <a:clrFrom>
                <a:srgbClr val="FFFFFF"/>
              </a:clrFrom>
              <a:clrTo>
                <a:srgbClr val="FFFFFF">
                  <a:alpha val="0"/>
                </a:srgbClr>
              </a:clrTo>
            </a:clrChange>
          </a:blip>
          <a:stretch>
            <a:fillRect/>
          </a:stretch>
        </p:blipFill>
        <p:spPr>
          <a:xfrm>
            <a:off x="5181600" y="4800600"/>
            <a:ext cx="3261608" cy="5334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sz="quarter" idx="1"/>
          </p:nvPr>
        </p:nvSpPr>
        <p:spPr/>
        <p:txBody>
          <a:bodyPr>
            <a:normAutofit/>
          </a:bodyPr>
          <a:lstStyle/>
          <a:p>
            <a:r>
              <a:rPr lang="en-US" dirty="0" smtClean="0"/>
              <a:t>Achievable Distributions</a:t>
            </a:r>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r>
              <a:rPr lang="en-US" dirty="0" smtClean="0"/>
              <a:t>Left side:  information carrying content</a:t>
            </a:r>
          </a:p>
          <a:p>
            <a:r>
              <a:rPr lang="en-US" dirty="0" smtClean="0"/>
              <a:t>Right side:  signal correlation</a:t>
            </a:r>
          </a:p>
        </p:txBody>
      </p:sp>
      <p:sp>
        <p:nvSpPr>
          <p:cNvPr id="17" name="Rounded Rectangle 16"/>
          <p:cNvSpPr/>
          <p:nvPr/>
        </p:nvSpPr>
        <p:spPr>
          <a:xfrm>
            <a:off x="457200" y="2057400"/>
            <a:ext cx="838200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685800" y="2209800"/>
            <a:ext cx="1950508" cy="584775"/>
          </a:xfrm>
          <a:prstGeom prst="rect">
            <a:avLst/>
          </a:prstGeom>
          <a:noFill/>
        </p:spPr>
        <p:txBody>
          <a:bodyPr wrap="square" rtlCol="0">
            <a:spAutoFit/>
          </a:bodyPr>
          <a:lstStyle/>
          <a:p>
            <a:r>
              <a:rPr lang="en-US" sz="3200" dirty="0" smtClean="0"/>
              <a:t>Theorem:</a:t>
            </a:r>
            <a:endParaRPr lang="en-US" sz="3200" dirty="0"/>
          </a:p>
        </p:txBody>
      </p:sp>
      <p:cxnSp>
        <p:nvCxnSpPr>
          <p:cNvPr id="21" name="Straight Connector 20"/>
          <p:cNvCxnSpPr/>
          <p:nvPr/>
        </p:nvCxnSpPr>
        <p:spPr>
          <a:xfrm>
            <a:off x="762000" y="2819400"/>
            <a:ext cx="3505200" cy="0"/>
          </a:xfrm>
          <a:prstGeom prst="line">
            <a:avLst/>
          </a:prstGeom>
          <a:ln w="79375" cmpd="thickThin"/>
        </p:spPr>
        <p:style>
          <a:lnRef idx="1">
            <a:schemeClr val="dk1"/>
          </a:lnRef>
          <a:fillRef idx="0">
            <a:schemeClr val="dk1"/>
          </a:fillRef>
          <a:effectRef idx="0">
            <a:schemeClr val="dk1"/>
          </a:effectRef>
          <a:fontRef idx="minor">
            <a:schemeClr val="tx1"/>
          </a:fontRef>
        </p:style>
      </p:cxnSp>
      <p:pic>
        <p:nvPicPr>
          <p:cNvPr id="10" name="Picture 9" descr="tmp.bmp"/>
          <p:cNvPicPr>
            <a:picLocks/>
          </p:cNvPicPr>
          <p:nvPr>
            <p:custDataLst>
              <p:tags r:id="rId1"/>
            </p:custDataLst>
          </p:nvPr>
        </p:nvPicPr>
        <p:blipFill>
          <a:blip r:embed="rId5" cstate="print">
            <a:clrChange>
              <a:clrFrom>
                <a:srgbClr val="FFFFFF"/>
              </a:clrFrom>
              <a:clrTo>
                <a:srgbClr val="FFFFFF">
                  <a:alpha val="0"/>
                </a:srgbClr>
              </a:clrTo>
            </a:clrChange>
          </a:blip>
          <a:stretch>
            <a:fillRect/>
          </a:stretch>
        </p:blipFill>
        <p:spPr>
          <a:xfrm>
            <a:off x="2133600" y="3810000"/>
            <a:ext cx="4737100" cy="533400"/>
          </a:xfrm>
          <a:prstGeom prst="rect">
            <a:avLst/>
          </a:prstGeom>
          <a:noFill/>
        </p:spPr>
      </p:pic>
      <p:pic>
        <p:nvPicPr>
          <p:cNvPr id="12" name="Picture 11" descr="tmp.bmp"/>
          <p:cNvPicPr>
            <a:picLocks/>
          </p:cNvPicPr>
          <p:nvPr>
            <p:custDataLst>
              <p:tags r:id="rId2"/>
            </p:custDataLst>
          </p:nvPr>
        </p:nvPicPr>
        <p:blipFill>
          <a:blip r:embed="rId6" cstate="print">
            <a:clrChange>
              <a:clrFrom>
                <a:srgbClr val="FFFFFF"/>
              </a:clrFrom>
              <a:clrTo>
                <a:srgbClr val="FFFFFF">
                  <a:alpha val="0"/>
                </a:srgbClr>
              </a:clrTo>
            </a:clrChange>
          </a:blip>
          <a:stretch>
            <a:fillRect/>
          </a:stretch>
        </p:blipFill>
        <p:spPr>
          <a:xfrm>
            <a:off x="1676400" y="3048000"/>
            <a:ext cx="914400" cy="451821"/>
          </a:xfrm>
          <a:prstGeom prst="rect">
            <a:avLst/>
          </a:prstGeom>
          <a:noFill/>
        </p:spPr>
      </p:pic>
      <p:pic>
        <p:nvPicPr>
          <p:cNvPr id="15" name="Picture 14" descr="tmp.bmp"/>
          <p:cNvPicPr>
            <a:picLocks/>
          </p:cNvPicPr>
          <p:nvPr>
            <p:custDataLst>
              <p:tags r:id="rId3"/>
            </p:custDataLst>
          </p:nvPr>
        </p:nvPicPr>
        <p:blipFill>
          <a:blip r:embed="rId7" cstate="print">
            <a:clrChange>
              <a:clrFrom>
                <a:srgbClr val="FFFFFF"/>
              </a:clrFrom>
              <a:clrTo>
                <a:srgbClr val="FFFFFF">
                  <a:alpha val="0"/>
                </a:srgbClr>
              </a:clrTo>
            </a:clrChange>
          </a:blip>
          <a:stretch>
            <a:fillRect/>
          </a:stretch>
        </p:blipFill>
        <p:spPr>
          <a:xfrm>
            <a:off x="5105400" y="3048000"/>
            <a:ext cx="1524000" cy="424873"/>
          </a:xfrm>
          <a:prstGeom prst="rect">
            <a:avLst/>
          </a:prstGeom>
          <a:noFill/>
        </p:spPr>
      </p:pic>
      <p:sp>
        <p:nvSpPr>
          <p:cNvPr id="16" name="TextBox 15"/>
          <p:cNvSpPr txBox="1"/>
          <p:nvPr/>
        </p:nvSpPr>
        <p:spPr>
          <a:xfrm>
            <a:off x="685800" y="3048000"/>
            <a:ext cx="8100294" cy="461665"/>
          </a:xfrm>
          <a:prstGeom prst="rect">
            <a:avLst/>
          </a:prstGeom>
          <a:noFill/>
        </p:spPr>
        <p:txBody>
          <a:bodyPr wrap="none" rtlCol="0">
            <a:spAutoFit/>
          </a:bodyPr>
          <a:lstStyle/>
          <a:p>
            <a:r>
              <a:rPr lang="en-US" sz="2400" dirty="0" smtClean="0"/>
              <a:t>Given              , the distribution		        must satisfy, </a:t>
            </a:r>
            <a:endParaRPr lang="en-US"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Causality</a:t>
            </a:r>
            <a:endParaRPr lang="en-US" dirty="0"/>
          </a:p>
        </p:txBody>
      </p:sp>
      <p:sp>
        <p:nvSpPr>
          <p:cNvPr id="3" name="Content Placeholder 2"/>
          <p:cNvSpPr>
            <a:spLocks noGrp="1"/>
          </p:cNvSpPr>
          <p:nvPr>
            <p:ph sz="quarter" idx="1"/>
          </p:nvPr>
        </p:nvSpPr>
        <p:spPr/>
        <p:txBody>
          <a:bodyPr>
            <a:normAutofit/>
          </a:bodyPr>
          <a:lstStyle/>
          <a:p>
            <a:r>
              <a:rPr lang="en-US" dirty="0" smtClean="0"/>
              <a:t>Second processor is causal</a:t>
            </a:r>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r>
              <a:rPr lang="en-US" dirty="0" smtClean="0"/>
              <a:t>Left side:  information carrying content</a:t>
            </a:r>
          </a:p>
          <a:p>
            <a:r>
              <a:rPr lang="en-US" dirty="0" smtClean="0"/>
              <a:t>Right side:  signal correlation</a:t>
            </a:r>
          </a:p>
        </p:txBody>
      </p:sp>
      <p:sp>
        <p:nvSpPr>
          <p:cNvPr id="17" name="Rounded Rectangle 16"/>
          <p:cNvSpPr/>
          <p:nvPr/>
        </p:nvSpPr>
        <p:spPr>
          <a:xfrm>
            <a:off x="457200" y="2057400"/>
            <a:ext cx="838200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685800" y="2209800"/>
            <a:ext cx="1950508" cy="584775"/>
          </a:xfrm>
          <a:prstGeom prst="rect">
            <a:avLst/>
          </a:prstGeom>
          <a:noFill/>
        </p:spPr>
        <p:txBody>
          <a:bodyPr wrap="square" rtlCol="0">
            <a:spAutoFit/>
          </a:bodyPr>
          <a:lstStyle/>
          <a:p>
            <a:r>
              <a:rPr lang="en-US" sz="3200" dirty="0" smtClean="0"/>
              <a:t>Theorem:</a:t>
            </a:r>
            <a:endParaRPr lang="en-US" sz="3200" dirty="0"/>
          </a:p>
        </p:txBody>
      </p:sp>
      <p:cxnSp>
        <p:nvCxnSpPr>
          <p:cNvPr id="21" name="Straight Connector 20"/>
          <p:cNvCxnSpPr/>
          <p:nvPr/>
        </p:nvCxnSpPr>
        <p:spPr>
          <a:xfrm>
            <a:off x="762000" y="2819400"/>
            <a:ext cx="3505200" cy="0"/>
          </a:xfrm>
          <a:prstGeom prst="line">
            <a:avLst/>
          </a:prstGeom>
          <a:ln w="79375" cmpd="thickThin"/>
        </p:spPr>
        <p:style>
          <a:lnRef idx="1">
            <a:schemeClr val="dk1"/>
          </a:lnRef>
          <a:fillRef idx="0">
            <a:schemeClr val="dk1"/>
          </a:fillRef>
          <a:effectRef idx="0">
            <a:schemeClr val="dk1"/>
          </a:effectRef>
          <a:fontRef idx="minor">
            <a:schemeClr val="tx1"/>
          </a:fontRef>
        </p:style>
      </p:cxnSp>
      <p:pic>
        <p:nvPicPr>
          <p:cNvPr id="12" name="Picture 11" descr="tmp.bmp"/>
          <p:cNvPicPr>
            <a:picLocks/>
          </p:cNvPicPr>
          <p:nvPr>
            <p:custDataLst>
              <p:tags r:id="rId1"/>
            </p:custDataLst>
          </p:nvPr>
        </p:nvPicPr>
        <p:blipFill>
          <a:blip r:embed="rId5" cstate="print">
            <a:clrChange>
              <a:clrFrom>
                <a:srgbClr val="FFFFFF"/>
              </a:clrFrom>
              <a:clrTo>
                <a:srgbClr val="FFFFFF">
                  <a:alpha val="0"/>
                </a:srgbClr>
              </a:clrTo>
            </a:clrChange>
          </a:blip>
          <a:stretch>
            <a:fillRect/>
          </a:stretch>
        </p:blipFill>
        <p:spPr>
          <a:xfrm>
            <a:off x="1676400" y="3048000"/>
            <a:ext cx="914400" cy="451821"/>
          </a:xfrm>
          <a:prstGeom prst="rect">
            <a:avLst/>
          </a:prstGeom>
          <a:noFill/>
        </p:spPr>
      </p:pic>
      <p:pic>
        <p:nvPicPr>
          <p:cNvPr id="15" name="Picture 14" descr="tmp.bmp"/>
          <p:cNvPicPr>
            <a:picLocks/>
          </p:cNvPicPr>
          <p:nvPr>
            <p:custDataLst>
              <p:tags r:id="rId2"/>
            </p:custDataLst>
          </p:nvPr>
        </p:nvPicPr>
        <p:blipFill>
          <a:blip r:embed="rId6" cstate="print">
            <a:clrChange>
              <a:clrFrom>
                <a:srgbClr val="FFFFFF"/>
              </a:clrFrom>
              <a:clrTo>
                <a:srgbClr val="FFFFFF">
                  <a:alpha val="0"/>
                </a:srgbClr>
              </a:clrTo>
            </a:clrChange>
          </a:blip>
          <a:stretch>
            <a:fillRect/>
          </a:stretch>
        </p:blipFill>
        <p:spPr>
          <a:xfrm>
            <a:off x="5105400" y="3048000"/>
            <a:ext cx="1524000" cy="424873"/>
          </a:xfrm>
          <a:prstGeom prst="rect">
            <a:avLst/>
          </a:prstGeom>
          <a:noFill/>
        </p:spPr>
      </p:pic>
      <p:sp>
        <p:nvSpPr>
          <p:cNvPr id="16" name="TextBox 15"/>
          <p:cNvSpPr txBox="1"/>
          <p:nvPr/>
        </p:nvSpPr>
        <p:spPr>
          <a:xfrm>
            <a:off x="685800" y="3048000"/>
            <a:ext cx="8100294" cy="461665"/>
          </a:xfrm>
          <a:prstGeom prst="rect">
            <a:avLst/>
          </a:prstGeom>
          <a:noFill/>
        </p:spPr>
        <p:txBody>
          <a:bodyPr wrap="none" rtlCol="0">
            <a:spAutoFit/>
          </a:bodyPr>
          <a:lstStyle/>
          <a:p>
            <a:r>
              <a:rPr lang="en-US" sz="2400" dirty="0" smtClean="0"/>
              <a:t>Given              , the distribution		        must satisfy, </a:t>
            </a:r>
            <a:endParaRPr lang="en-US" sz="2400" dirty="0"/>
          </a:p>
        </p:txBody>
      </p:sp>
      <p:pic>
        <p:nvPicPr>
          <p:cNvPr id="11" name="Picture 10" descr="tmp.bmp"/>
          <p:cNvPicPr>
            <a:picLocks/>
          </p:cNvPicPr>
          <p:nvPr>
            <p:custDataLst>
              <p:tags r:id="rId3"/>
            </p:custDataLst>
          </p:nvPr>
        </p:nvPicPr>
        <p:blipFill>
          <a:blip r:embed="rId7" cstate="print">
            <a:clrChange>
              <a:clrFrom>
                <a:srgbClr val="FFFFFF"/>
              </a:clrFrom>
              <a:clrTo>
                <a:srgbClr val="FFFFFF">
                  <a:alpha val="0"/>
                </a:srgbClr>
              </a:clrTo>
            </a:clrChange>
          </a:blip>
          <a:stretch>
            <a:fillRect/>
          </a:stretch>
        </p:blipFill>
        <p:spPr>
          <a:xfrm>
            <a:off x="990600" y="3810000"/>
            <a:ext cx="7416800" cy="53340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Communication Channels</a:t>
            </a:r>
            <a:endParaRPr lang="en-US" dirty="0"/>
          </a:p>
        </p:txBody>
      </p:sp>
      <p:grpSp>
        <p:nvGrpSpPr>
          <p:cNvPr id="77" name="Group 76"/>
          <p:cNvGrpSpPr/>
          <p:nvPr/>
        </p:nvGrpSpPr>
        <p:grpSpPr>
          <a:xfrm>
            <a:off x="1219200" y="2590800"/>
            <a:ext cx="1371600" cy="2514600"/>
            <a:chOff x="1447800" y="2667000"/>
            <a:chExt cx="1371600" cy="2514600"/>
          </a:xfrm>
        </p:grpSpPr>
        <p:grpSp>
          <p:nvGrpSpPr>
            <p:cNvPr id="31" name="Group 30"/>
            <p:cNvGrpSpPr/>
            <p:nvPr/>
          </p:nvGrpSpPr>
          <p:grpSpPr>
            <a:xfrm>
              <a:off x="1447800" y="4038600"/>
              <a:ext cx="685800" cy="1143000"/>
              <a:chOff x="1447800" y="4038600"/>
              <a:chExt cx="685800" cy="1143000"/>
            </a:xfrm>
          </p:grpSpPr>
          <p:cxnSp>
            <p:nvCxnSpPr>
              <p:cNvPr id="5" name="Straight Connector 4"/>
              <p:cNvCxnSpPr/>
              <p:nvPr/>
            </p:nvCxnSpPr>
            <p:spPr>
              <a:xfrm>
                <a:off x="1447800" y="40386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600200" y="41910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752600" y="43434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6200000" flipH="1">
                <a:off x="1676400" y="4114800"/>
                <a:ext cx="304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1600200" y="4800600"/>
                <a:ext cx="762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56" name="Group 55"/>
            <p:cNvGrpSpPr/>
            <p:nvPr/>
          </p:nvGrpSpPr>
          <p:grpSpPr>
            <a:xfrm>
              <a:off x="2133600" y="2667000"/>
              <a:ext cx="685800" cy="1143000"/>
              <a:chOff x="1447800" y="4038600"/>
              <a:chExt cx="685800" cy="1143000"/>
            </a:xfrm>
          </p:grpSpPr>
          <p:cxnSp>
            <p:nvCxnSpPr>
              <p:cNvPr id="57" name="Straight Connector 56"/>
              <p:cNvCxnSpPr/>
              <p:nvPr/>
            </p:nvCxnSpPr>
            <p:spPr>
              <a:xfrm>
                <a:off x="1447800" y="40386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1600200" y="41910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1752600" y="43434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1676400" y="4114800"/>
                <a:ext cx="304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1600200" y="4800600"/>
                <a:ext cx="762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2" name="Group 71"/>
            <p:cNvGrpSpPr/>
            <p:nvPr/>
          </p:nvGrpSpPr>
          <p:grpSpPr>
            <a:xfrm>
              <a:off x="1828800" y="3352800"/>
              <a:ext cx="228600" cy="533400"/>
              <a:chOff x="1828800" y="3352800"/>
              <a:chExt cx="228600" cy="533400"/>
            </a:xfrm>
          </p:grpSpPr>
          <p:cxnSp>
            <p:nvCxnSpPr>
              <p:cNvPr id="65" name="Straight Connector 64"/>
              <p:cNvCxnSpPr/>
              <p:nvPr/>
            </p:nvCxnSpPr>
            <p:spPr>
              <a:xfrm rot="5400000" flipH="1" flipV="1">
                <a:off x="1676400" y="36576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5400000" flipH="1" flipV="1">
                <a:off x="1828800" y="35052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V="1">
                <a:off x="1828800" y="3581400"/>
                <a:ext cx="228600" cy="7620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73" name="Group 72"/>
            <p:cNvGrpSpPr/>
            <p:nvPr/>
          </p:nvGrpSpPr>
          <p:grpSpPr>
            <a:xfrm>
              <a:off x="2057400" y="3505200"/>
              <a:ext cx="228600" cy="533400"/>
              <a:chOff x="1828800" y="3352800"/>
              <a:chExt cx="228600" cy="533400"/>
            </a:xfrm>
          </p:grpSpPr>
          <p:cxnSp>
            <p:nvCxnSpPr>
              <p:cNvPr id="74" name="Straight Connector 73"/>
              <p:cNvCxnSpPr/>
              <p:nvPr/>
            </p:nvCxnSpPr>
            <p:spPr>
              <a:xfrm rot="5400000" flipH="1" flipV="1">
                <a:off x="1676400" y="36576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5400000" flipH="1" flipV="1">
                <a:off x="1828800" y="35052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V="1">
                <a:off x="1828800" y="3581400"/>
                <a:ext cx="228600" cy="76200"/>
              </a:xfrm>
              <a:prstGeom prst="line">
                <a:avLst/>
              </a:prstGeom>
            </p:spPr>
            <p:style>
              <a:lnRef idx="1">
                <a:schemeClr val="accent1"/>
              </a:lnRef>
              <a:fillRef idx="0">
                <a:schemeClr val="accent1"/>
              </a:fillRef>
              <a:effectRef idx="0">
                <a:schemeClr val="accent1"/>
              </a:effectRef>
              <a:fontRef idx="minor">
                <a:schemeClr val="tx1"/>
              </a:fontRef>
            </p:style>
          </p:cxnSp>
        </p:grpSp>
      </p:grpSp>
      <p:grpSp>
        <p:nvGrpSpPr>
          <p:cNvPr id="78" name="Group 77"/>
          <p:cNvGrpSpPr/>
          <p:nvPr/>
        </p:nvGrpSpPr>
        <p:grpSpPr>
          <a:xfrm>
            <a:off x="3810000" y="2590800"/>
            <a:ext cx="1371600" cy="2514600"/>
            <a:chOff x="1447800" y="2667000"/>
            <a:chExt cx="1371600" cy="2514600"/>
          </a:xfrm>
        </p:grpSpPr>
        <p:grpSp>
          <p:nvGrpSpPr>
            <p:cNvPr id="79" name="Group 30"/>
            <p:cNvGrpSpPr/>
            <p:nvPr/>
          </p:nvGrpSpPr>
          <p:grpSpPr>
            <a:xfrm>
              <a:off x="1447800" y="4038600"/>
              <a:ext cx="685800" cy="1143000"/>
              <a:chOff x="1447800" y="4038600"/>
              <a:chExt cx="685800" cy="1143000"/>
            </a:xfrm>
          </p:grpSpPr>
          <p:cxnSp>
            <p:nvCxnSpPr>
              <p:cNvPr id="94" name="Straight Connector 4"/>
              <p:cNvCxnSpPr/>
              <p:nvPr/>
            </p:nvCxnSpPr>
            <p:spPr>
              <a:xfrm>
                <a:off x="1447800" y="40386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1600200" y="41910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1752600" y="43434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rot="16200000" flipH="1">
                <a:off x="1676400" y="4114800"/>
                <a:ext cx="304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rot="5400000">
                <a:off x="1600200" y="4800600"/>
                <a:ext cx="762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0" name="Group 55"/>
            <p:cNvGrpSpPr/>
            <p:nvPr/>
          </p:nvGrpSpPr>
          <p:grpSpPr>
            <a:xfrm>
              <a:off x="2133600" y="2667000"/>
              <a:ext cx="685800" cy="1143000"/>
              <a:chOff x="1447800" y="4038600"/>
              <a:chExt cx="685800" cy="1143000"/>
            </a:xfrm>
          </p:grpSpPr>
          <p:cxnSp>
            <p:nvCxnSpPr>
              <p:cNvPr id="89" name="Straight Connector 88"/>
              <p:cNvCxnSpPr/>
              <p:nvPr/>
            </p:nvCxnSpPr>
            <p:spPr>
              <a:xfrm>
                <a:off x="1447800" y="40386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1600200" y="41910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1752600" y="43434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rot="16200000" flipH="1">
                <a:off x="1676400" y="4114800"/>
                <a:ext cx="304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rot="5400000">
                <a:off x="1600200" y="4800600"/>
                <a:ext cx="762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1" name="Group 71"/>
            <p:cNvGrpSpPr/>
            <p:nvPr/>
          </p:nvGrpSpPr>
          <p:grpSpPr>
            <a:xfrm>
              <a:off x="1828800" y="3352800"/>
              <a:ext cx="228600" cy="533400"/>
              <a:chOff x="1828800" y="3352800"/>
              <a:chExt cx="228600" cy="533400"/>
            </a:xfrm>
          </p:grpSpPr>
          <p:cxnSp>
            <p:nvCxnSpPr>
              <p:cNvPr id="86" name="Straight Connector 85"/>
              <p:cNvCxnSpPr/>
              <p:nvPr/>
            </p:nvCxnSpPr>
            <p:spPr>
              <a:xfrm rot="5400000" flipH="1" flipV="1">
                <a:off x="1676400" y="36576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5400000" flipH="1" flipV="1">
                <a:off x="1828800" y="35052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16200000" flipV="1">
                <a:off x="1828800" y="3581400"/>
                <a:ext cx="228600" cy="7620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82" name="Group 72"/>
            <p:cNvGrpSpPr/>
            <p:nvPr/>
          </p:nvGrpSpPr>
          <p:grpSpPr>
            <a:xfrm>
              <a:off x="2057400" y="3505200"/>
              <a:ext cx="228600" cy="533400"/>
              <a:chOff x="1828800" y="3352800"/>
              <a:chExt cx="228600" cy="533400"/>
            </a:xfrm>
          </p:grpSpPr>
          <p:cxnSp>
            <p:nvCxnSpPr>
              <p:cNvPr id="83" name="Straight Connector 82"/>
              <p:cNvCxnSpPr/>
              <p:nvPr/>
            </p:nvCxnSpPr>
            <p:spPr>
              <a:xfrm rot="5400000" flipH="1" flipV="1">
                <a:off x="1676400" y="36576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5400000" flipH="1" flipV="1">
                <a:off x="1828800" y="35052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V="1">
                <a:off x="1828800" y="3581400"/>
                <a:ext cx="228600" cy="76200"/>
              </a:xfrm>
              <a:prstGeom prst="line">
                <a:avLst/>
              </a:prstGeom>
            </p:spPr>
            <p:style>
              <a:lnRef idx="1">
                <a:schemeClr val="accent1"/>
              </a:lnRef>
              <a:fillRef idx="0">
                <a:schemeClr val="accent1"/>
              </a:fillRef>
              <a:effectRef idx="0">
                <a:schemeClr val="accent1"/>
              </a:effectRef>
              <a:fontRef idx="minor">
                <a:schemeClr val="tx1"/>
              </a:fontRef>
            </p:style>
          </p:cxnSp>
        </p:grpSp>
      </p:grpSp>
      <p:grpSp>
        <p:nvGrpSpPr>
          <p:cNvPr id="99" name="Group 98"/>
          <p:cNvGrpSpPr/>
          <p:nvPr/>
        </p:nvGrpSpPr>
        <p:grpSpPr>
          <a:xfrm>
            <a:off x="5867400" y="1524000"/>
            <a:ext cx="2743200" cy="5029200"/>
            <a:chOff x="1447800" y="2667000"/>
            <a:chExt cx="1371600" cy="2514600"/>
          </a:xfrm>
        </p:grpSpPr>
        <p:grpSp>
          <p:nvGrpSpPr>
            <p:cNvPr id="100" name="Group 30"/>
            <p:cNvGrpSpPr/>
            <p:nvPr/>
          </p:nvGrpSpPr>
          <p:grpSpPr>
            <a:xfrm>
              <a:off x="1447800" y="4038600"/>
              <a:ext cx="685800" cy="1143000"/>
              <a:chOff x="1447800" y="4038600"/>
              <a:chExt cx="685800" cy="1143000"/>
            </a:xfrm>
          </p:grpSpPr>
          <p:cxnSp>
            <p:nvCxnSpPr>
              <p:cNvPr id="115" name="Straight Connector 4"/>
              <p:cNvCxnSpPr/>
              <p:nvPr/>
            </p:nvCxnSpPr>
            <p:spPr>
              <a:xfrm>
                <a:off x="1447800" y="40386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1600200" y="41910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a:off x="1752600" y="43434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rot="16200000" flipH="1">
                <a:off x="1676400" y="4114800"/>
                <a:ext cx="304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rot="5400000">
                <a:off x="1600200" y="4800600"/>
                <a:ext cx="762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01" name="Group 55"/>
            <p:cNvGrpSpPr/>
            <p:nvPr/>
          </p:nvGrpSpPr>
          <p:grpSpPr>
            <a:xfrm>
              <a:off x="2133600" y="2667000"/>
              <a:ext cx="685800" cy="1143000"/>
              <a:chOff x="1447800" y="4038600"/>
              <a:chExt cx="685800" cy="1143000"/>
            </a:xfrm>
          </p:grpSpPr>
          <p:cxnSp>
            <p:nvCxnSpPr>
              <p:cNvPr id="110" name="Straight Connector 109"/>
              <p:cNvCxnSpPr/>
              <p:nvPr/>
            </p:nvCxnSpPr>
            <p:spPr>
              <a:xfrm>
                <a:off x="1447800" y="40386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1600200" y="41910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1752600" y="4343400"/>
                <a:ext cx="381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rot="16200000" flipH="1">
                <a:off x="1676400" y="4114800"/>
                <a:ext cx="304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rot="5400000">
                <a:off x="1600200" y="4800600"/>
                <a:ext cx="762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02" name="Group 71"/>
            <p:cNvGrpSpPr/>
            <p:nvPr/>
          </p:nvGrpSpPr>
          <p:grpSpPr>
            <a:xfrm>
              <a:off x="1828800" y="3352800"/>
              <a:ext cx="228600" cy="533400"/>
              <a:chOff x="1828800" y="3352800"/>
              <a:chExt cx="228600" cy="533400"/>
            </a:xfrm>
          </p:grpSpPr>
          <p:cxnSp>
            <p:nvCxnSpPr>
              <p:cNvPr id="107" name="Straight Connector 106"/>
              <p:cNvCxnSpPr/>
              <p:nvPr/>
            </p:nvCxnSpPr>
            <p:spPr>
              <a:xfrm rot="5400000" flipH="1" flipV="1">
                <a:off x="1676400" y="36576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5400000" flipH="1" flipV="1">
                <a:off x="1828800" y="35052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16200000" flipV="1">
                <a:off x="1828800" y="3581400"/>
                <a:ext cx="228600" cy="7620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03" name="Group 72"/>
            <p:cNvGrpSpPr/>
            <p:nvPr/>
          </p:nvGrpSpPr>
          <p:grpSpPr>
            <a:xfrm>
              <a:off x="2057400" y="3505200"/>
              <a:ext cx="228600" cy="533400"/>
              <a:chOff x="1828800" y="3352800"/>
              <a:chExt cx="228600" cy="533400"/>
            </a:xfrm>
          </p:grpSpPr>
          <p:cxnSp>
            <p:nvCxnSpPr>
              <p:cNvPr id="104" name="Straight Connector 103"/>
              <p:cNvCxnSpPr/>
              <p:nvPr/>
            </p:nvCxnSpPr>
            <p:spPr>
              <a:xfrm rot="5400000" flipH="1" flipV="1">
                <a:off x="1676400" y="36576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flipH="1" flipV="1">
                <a:off x="1828800" y="3505200"/>
                <a:ext cx="3810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16200000" flipV="1">
                <a:off x="1828800" y="3581400"/>
                <a:ext cx="228600" cy="76200"/>
              </a:xfrm>
              <a:prstGeom prst="line">
                <a:avLst/>
              </a:prstGeom>
            </p:spPr>
            <p:style>
              <a:lnRef idx="1">
                <a:schemeClr val="accent1"/>
              </a:lnRef>
              <a:fillRef idx="0">
                <a:schemeClr val="accent1"/>
              </a:fillRef>
              <a:effectRef idx="0">
                <a:schemeClr val="accent1"/>
              </a:effectRef>
              <a:fontRef idx="minor">
                <a:schemeClr val="tx1"/>
              </a:fontRef>
            </p:style>
          </p:cxnSp>
        </p:grpSp>
      </p:grpSp>
      <p:sp>
        <p:nvSpPr>
          <p:cNvPr id="120" name="TextBox 119"/>
          <p:cNvSpPr txBox="1"/>
          <p:nvPr/>
        </p:nvSpPr>
        <p:spPr>
          <a:xfrm>
            <a:off x="381000" y="1676400"/>
            <a:ext cx="4259499" cy="523220"/>
          </a:xfrm>
          <a:prstGeom prst="rect">
            <a:avLst/>
          </a:prstGeom>
          <a:noFill/>
        </p:spPr>
        <p:txBody>
          <a:bodyPr wrap="none" rtlCol="0">
            <a:spAutoFit/>
          </a:bodyPr>
          <a:lstStyle/>
          <a:p>
            <a:r>
              <a:rPr lang="en-US" sz="2800" dirty="0" smtClean="0"/>
              <a:t>Three frequency channels</a:t>
            </a:r>
            <a:endParaRPr lang="en-US" sz="2800" dirty="0"/>
          </a:p>
        </p:txBody>
      </p:sp>
      <p:sp>
        <p:nvSpPr>
          <p:cNvPr id="121" name="TextBox 120"/>
          <p:cNvSpPr txBox="1"/>
          <p:nvPr/>
        </p:nvSpPr>
        <p:spPr>
          <a:xfrm>
            <a:off x="381000" y="5181600"/>
            <a:ext cx="2911374" cy="369332"/>
          </a:xfrm>
          <a:prstGeom prst="rect">
            <a:avLst/>
          </a:prstGeom>
          <a:noFill/>
        </p:spPr>
        <p:txBody>
          <a:bodyPr wrap="none" rtlCol="0">
            <a:spAutoFit/>
          </a:bodyPr>
          <a:lstStyle/>
          <a:p>
            <a:r>
              <a:rPr lang="en-US" dirty="0" smtClean="0"/>
              <a:t>Random hopping schedule</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sz="quarter" idx="1"/>
          </p:nvPr>
        </p:nvSpPr>
        <p:spPr/>
        <p:txBody>
          <a:bodyPr/>
          <a:lstStyle/>
          <a:p>
            <a:r>
              <a:rPr lang="en-US" dirty="0" smtClean="0"/>
              <a:t>Framework for Encryption</a:t>
            </a:r>
          </a:p>
          <a:p>
            <a:pPr lvl="1"/>
            <a:r>
              <a:rPr lang="en-US" dirty="0" smtClean="0"/>
              <a:t>Average cost inflicted by eavesdropper</a:t>
            </a:r>
          </a:p>
          <a:p>
            <a:pPr lvl="1"/>
            <a:r>
              <a:rPr lang="en-US" dirty="0" smtClean="0"/>
              <a:t>Move away from “equivocation”</a:t>
            </a:r>
          </a:p>
          <a:p>
            <a:pPr lvl="1"/>
            <a:endParaRPr lang="en-US" dirty="0" smtClean="0"/>
          </a:p>
          <a:p>
            <a:pPr lvl="1"/>
            <a:endParaRPr lang="en-US" dirty="0" smtClean="0"/>
          </a:p>
          <a:p>
            <a:r>
              <a:rPr lang="en-US" dirty="0" smtClean="0"/>
              <a:t>Embedding information in control signals</a:t>
            </a:r>
          </a:p>
          <a:p>
            <a:pPr lvl="1"/>
            <a:r>
              <a:rPr lang="en-US" dirty="0" smtClean="0"/>
              <a:t>Related to watermarking</a:t>
            </a:r>
          </a:p>
          <a:p>
            <a:pPr lvl="1"/>
            <a:r>
              <a:rPr lang="en-US" dirty="0" smtClean="0"/>
              <a:t>Many unexplored questions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Cipher</a:t>
            </a:r>
            <a:endParaRPr lang="en-US" dirty="0"/>
          </a:p>
        </p:txBody>
      </p:sp>
      <p:sp>
        <p:nvSpPr>
          <p:cNvPr id="4" name="Content Placeholder 3"/>
          <p:cNvSpPr>
            <a:spLocks noGrp="1"/>
          </p:cNvSpPr>
          <p:nvPr>
            <p:ph sz="quarter" idx="1"/>
          </p:nvPr>
        </p:nvSpPr>
        <p:spPr/>
        <p:txBody>
          <a:bodyPr/>
          <a:lstStyle/>
          <a:p>
            <a:r>
              <a:rPr lang="en-US" dirty="0" smtClean="0">
                <a:solidFill>
                  <a:srgbClr val="0070C0"/>
                </a:solidFill>
              </a:rPr>
              <a:t>Plaintext</a:t>
            </a:r>
            <a:r>
              <a:rPr lang="en-US" dirty="0" smtClean="0"/>
              <a:t>:  Source of information:</a:t>
            </a:r>
          </a:p>
          <a:p>
            <a:pPr lvl="1"/>
            <a:r>
              <a:rPr lang="en-US" dirty="0" smtClean="0"/>
              <a:t>Example:  English text:  </a:t>
            </a:r>
            <a:r>
              <a:rPr lang="en-US" dirty="0" smtClean="0">
                <a:solidFill>
                  <a:srgbClr val="00B050"/>
                </a:solidFill>
              </a:rPr>
              <a:t>Mountain West Conference</a:t>
            </a:r>
          </a:p>
          <a:p>
            <a:pPr>
              <a:buNone/>
            </a:pPr>
            <a:endParaRPr lang="en-US" dirty="0" smtClean="0"/>
          </a:p>
          <a:p>
            <a:r>
              <a:rPr lang="en-US" dirty="0" err="1" smtClean="0">
                <a:solidFill>
                  <a:srgbClr val="0070C0"/>
                </a:solidFill>
              </a:rPr>
              <a:t>Ciphertext</a:t>
            </a:r>
            <a:r>
              <a:rPr lang="en-US" dirty="0" smtClean="0"/>
              <a:t>:  Encrypted sequence:</a:t>
            </a:r>
          </a:p>
          <a:p>
            <a:pPr lvl="1"/>
            <a:r>
              <a:rPr lang="en-US" dirty="0" smtClean="0"/>
              <a:t>Example:  Non-sense text:  </a:t>
            </a:r>
            <a:r>
              <a:rPr lang="en-US" dirty="0" smtClean="0">
                <a:solidFill>
                  <a:srgbClr val="00B050"/>
                </a:solidFill>
              </a:rPr>
              <a:t>boohoo2u4tcubsu</a:t>
            </a:r>
          </a:p>
        </p:txBody>
      </p:sp>
      <p:pic>
        <p:nvPicPr>
          <p:cNvPr id="6" name="Picture 5" descr="tmp.bmp"/>
          <p:cNvPicPr>
            <a:picLocks/>
          </p:cNvPicPr>
          <p:nvPr>
            <p:custDataLst>
              <p:tags r:id="rId1"/>
            </p:custDataLst>
          </p:nvPr>
        </p:nvPicPr>
        <p:blipFill>
          <a:blip r:embed="rId4" cstate="print">
            <a:clrChange>
              <a:clrFrom>
                <a:srgbClr val="FFFFFF"/>
              </a:clrFrom>
              <a:clrTo>
                <a:srgbClr val="FFFFFF">
                  <a:alpha val="0"/>
                </a:srgbClr>
              </a:clrTo>
            </a:clrChange>
          </a:blip>
          <a:stretch>
            <a:fillRect/>
          </a:stretch>
        </p:blipFill>
        <p:spPr>
          <a:xfrm>
            <a:off x="6248400" y="1676400"/>
            <a:ext cx="2049780" cy="304800"/>
          </a:xfrm>
          <a:prstGeom prst="rect">
            <a:avLst/>
          </a:prstGeom>
          <a:noFill/>
        </p:spPr>
      </p:pic>
      <p:grpSp>
        <p:nvGrpSpPr>
          <p:cNvPr id="30" name="Group 29"/>
          <p:cNvGrpSpPr/>
          <p:nvPr/>
        </p:nvGrpSpPr>
        <p:grpSpPr>
          <a:xfrm>
            <a:off x="838200" y="4343400"/>
            <a:ext cx="7337160" cy="1143000"/>
            <a:chOff x="1066800" y="4800600"/>
            <a:chExt cx="7337160" cy="1143000"/>
          </a:xfrm>
        </p:grpSpPr>
        <p:sp>
          <p:nvSpPr>
            <p:cNvPr id="7" name="Rounded Rectangle 6"/>
            <p:cNvSpPr/>
            <p:nvPr/>
          </p:nvSpPr>
          <p:spPr>
            <a:xfrm>
              <a:off x="2286000" y="53340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Encipherer</a:t>
              </a:r>
              <a:endParaRPr lang="en-US" dirty="0"/>
            </a:p>
          </p:txBody>
        </p:sp>
        <p:sp>
          <p:nvSpPr>
            <p:cNvPr id="8" name="Rounded Rectangle 7"/>
            <p:cNvSpPr/>
            <p:nvPr/>
          </p:nvSpPr>
          <p:spPr>
            <a:xfrm>
              <a:off x="5791200" y="53340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Decipherer</a:t>
              </a:r>
              <a:endParaRPr lang="en-US" dirty="0"/>
            </a:p>
          </p:txBody>
        </p:sp>
        <p:cxnSp>
          <p:nvCxnSpPr>
            <p:cNvPr id="10" name="Straight Arrow Connector 9"/>
            <p:cNvCxnSpPr>
              <a:stCxn id="7" idx="3"/>
              <a:endCxn id="8" idx="1"/>
            </p:cNvCxnSpPr>
            <p:nvPr/>
          </p:nvCxnSpPr>
          <p:spPr>
            <a:xfrm>
              <a:off x="3657600" y="5638800"/>
              <a:ext cx="2133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endCxn id="7" idx="1"/>
            </p:cNvCxnSpPr>
            <p:nvPr/>
          </p:nvCxnSpPr>
          <p:spPr>
            <a:xfrm>
              <a:off x="1752600" y="56388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3"/>
            </p:cNvCxnSpPr>
            <p:nvPr/>
          </p:nvCxnSpPr>
          <p:spPr>
            <a:xfrm>
              <a:off x="7162800" y="56388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114800" y="5257800"/>
              <a:ext cx="1271502" cy="369332"/>
            </a:xfrm>
            <a:prstGeom prst="rect">
              <a:avLst/>
            </a:prstGeom>
            <a:noFill/>
          </p:spPr>
          <p:txBody>
            <a:bodyPr wrap="none" rtlCol="0">
              <a:spAutoFit/>
            </a:bodyPr>
            <a:lstStyle/>
            <a:p>
              <a:r>
                <a:rPr lang="en-US" dirty="0" err="1" smtClean="0"/>
                <a:t>Ciphertext</a:t>
              </a:r>
              <a:endParaRPr lang="en-US" dirty="0"/>
            </a:p>
          </p:txBody>
        </p:sp>
        <p:cxnSp>
          <p:nvCxnSpPr>
            <p:cNvPr id="18" name="Straight Arrow Connector 17"/>
            <p:cNvCxnSpPr>
              <a:endCxn id="7" idx="0"/>
            </p:cNvCxnSpPr>
            <p:nvPr/>
          </p:nvCxnSpPr>
          <p:spPr>
            <a:xfrm rot="5400000">
              <a:off x="2857500" y="52197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endCxn id="8" idx="0"/>
            </p:cNvCxnSpPr>
            <p:nvPr/>
          </p:nvCxnSpPr>
          <p:spPr>
            <a:xfrm rot="5400000">
              <a:off x="6362700" y="52197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667000" y="4800600"/>
              <a:ext cx="591829" cy="369332"/>
            </a:xfrm>
            <a:prstGeom prst="rect">
              <a:avLst/>
            </a:prstGeom>
            <a:noFill/>
          </p:spPr>
          <p:txBody>
            <a:bodyPr wrap="none" rtlCol="0">
              <a:spAutoFit/>
            </a:bodyPr>
            <a:lstStyle/>
            <a:p>
              <a:r>
                <a:rPr lang="en-US" dirty="0" smtClean="0"/>
                <a:t>Key</a:t>
              </a:r>
              <a:endParaRPr lang="en-US" dirty="0"/>
            </a:p>
          </p:txBody>
        </p:sp>
        <p:sp>
          <p:nvSpPr>
            <p:cNvPr id="27" name="TextBox 26"/>
            <p:cNvSpPr txBox="1"/>
            <p:nvPr/>
          </p:nvSpPr>
          <p:spPr>
            <a:xfrm>
              <a:off x="6172200" y="4800600"/>
              <a:ext cx="591829" cy="369332"/>
            </a:xfrm>
            <a:prstGeom prst="rect">
              <a:avLst/>
            </a:prstGeom>
            <a:noFill/>
          </p:spPr>
          <p:txBody>
            <a:bodyPr wrap="none" rtlCol="0">
              <a:spAutoFit/>
            </a:bodyPr>
            <a:lstStyle/>
            <a:p>
              <a:r>
                <a:rPr lang="en-US" dirty="0" smtClean="0"/>
                <a:t>Key</a:t>
              </a:r>
              <a:endParaRPr lang="en-US" dirty="0"/>
            </a:p>
          </p:txBody>
        </p:sp>
        <p:sp>
          <p:nvSpPr>
            <p:cNvPr id="28" name="TextBox 27"/>
            <p:cNvSpPr txBox="1"/>
            <p:nvPr/>
          </p:nvSpPr>
          <p:spPr>
            <a:xfrm>
              <a:off x="1066800" y="5257800"/>
              <a:ext cx="1088760" cy="369332"/>
            </a:xfrm>
            <a:prstGeom prst="rect">
              <a:avLst/>
            </a:prstGeom>
            <a:noFill/>
          </p:spPr>
          <p:txBody>
            <a:bodyPr wrap="none" rtlCol="0">
              <a:spAutoFit/>
            </a:bodyPr>
            <a:lstStyle/>
            <a:p>
              <a:r>
                <a:rPr lang="en-US" dirty="0" smtClean="0"/>
                <a:t>Plaintext</a:t>
              </a:r>
              <a:endParaRPr lang="en-US" dirty="0"/>
            </a:p>
          </p:txBody>
        </p:sp>
        <p:sp>
          <p:nvSpPr>
            <p:cNvPr id="29" name="TextBox 28"/>
            <p:cNvSpPr txBox="1"/>
            <p:nvPr/>
          </p:nvSpPr>
          <p:spPr>
            <a:xfrm>
              <a:off x="7315200" y="5257800"/>
              <a:ext cx="1088760" cy="369332"/>
            </a:xfrm>
            <a:prstGeom prst="rect">
              <a:avLst/>
            </a:prstGeom>
            <a:noFill/>
          </p:spPr>
          <p:txBody>
            <a:bodyPr wrap="none" rtlCol="0">
              <a:spAutoFit/>
            </a:bodyPr>
            <a:lstStyle/>
            <a:p>
              <a:r>
                <a:rPr lang="en-US" dirty="0" smtClean="0"/>
                <a:t>Plaintext</a:t>
              </a:r>
              <a:endParaRPr lang="en-US" dirty="0"/>
            </a:p>
          </p:txBody>
        </p:sp>
      </p:grpSp>
      <p:pic>
        <p:nvPicPr>
          <p:cNvPr id="32" name="Picture 31" descr="tmp.bmp"/>
          <p:cNvPicPr>
            <a:picLocks/>
          </p:cNvPicPr>
          <p:nvPr>
            <p:custDataLst>
              <p:tags r:id="rId2"/>
            </p:custDataLst>
          </p:nvPr>
        </p:nvPicPr>
        <p:blipFill>
          <a:blip r:embed="rId5" cstate="print">
            <a:clrChange>
              <a:clrFrom>
                <a:srgbClr val="FFFFFF"/>
              </a:clrFrom>
              <a:clrTo>
                <a:srgbClr val="FFFFFF">
                  <a:alpha val="0"/>
                </a:srgbClr>
              </a:clrTo>
            </a:clrChange>
          </a:blip>
          <a:stretch>
            <a:fillRect/>
          </a:stretch>
        </p:blipFill>
        <p:spPr>
          <a:xfrm>
            <a:off x="6324600" y="3048000"/>
            <a:ext cx="1981200" cy="31447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Substitution Cipher</a:t>
            </a:r>
            <a:endParaRPr lang="en-US" dirty="0"/>
          </a:p>
        </p:txBody>
      </p:sp>
      <p:graphicFrame>
        <p:nvGraphicFramePr>
          <p:cNvPr id="4" name="Content Placeholder 3"/>
          <p:cNvGraphicFramePr>
            <a:graphicFrameLocks noGrp="1"/>
          </p:cNvGraphicFramePr>
          <p:nvPr>
            <p:ph sz="quarter" idx="1"/>
          </p:nvPr>
        </p:nvGraphicFramePr>
        <p:xfrm>
          <a:off x="2438400" y="1905000"/>
          <a:ext cx="5029200" cy="838200"/>
        </p:xfrm>
        <a:graphic>
          <a:graphicData uri="http://schemas.openxmlformats.org/drawingml/2006/table">
            <a:tbl>
              <a:tblPr firstRow="1" bandRow="1">
                <a:tableStyleId>{5C22544A-7EE6-4342-B048-85BDC9FD1C3A}</a:tableStyleId>
              </a:tblPr>
              <a:tblGrid>
                <a:gridCol w="2178591"/>
                <a:gridCol w="2850609"/>
              </a:tblGrid>
              <a:tr h="385959">
                <a:tc>
                  <a:txBody>
                    <a:bodyPr/>
                    <a:lstStyle/>
                    <a:p>
                      <a:r>
                        <a:rPr lang="en-US" dirty="0" smtClean="0"/>
                        <a:t>Alphabet</a:t>
                      </a:r>
                      <a:endParaRPr lang="en-US" dirty="0"/>
                    </a:p>
                  </a:txBody>
                  <a:tcPr marL="152314" marR="152314"/>
                </a:tc>
                <a:tc>
                  <a:txBody>
                    <a:bodyPr/>
                    <a:lstStyle/>
                    <a:p>
                      <a:r>
                        <a:rPr lang="en-US" dirty="0" smtClean="0"/>
                        <a:t>A B C D E</a:t>
                      </a:r>
                      <a:r>
                        <a:rPr lang="en-US" baseline="0" dirty="0" smtClean="0"/>
                        <a:t> </a:t>
                      </a:r>
                      <a:r>
                        <a:rPr lang="en-US" dirty="0" smtClean="0"/>
                        <a:t>…</a:t>
                      </a:r>
                      <a:endParaRPr lang="en-US" dirty="0"/>
                    </a:p>
                  </a:txBody>
                  <a:tcPr marL="152314" marR="152314"/>
                </a:tc>
              </a:tr>
              <a:tr h="452241">
                <a:tc>
                  <a:txBody>
                    <a:bodyPr/>
                    <a:lstStyle/>
                    <a:p>
                      <a:r>
                        <a:rPr lang="en-US" dirty="0" smtClean="0"/>
                        <a:t>Mixed</a:t>
                      </a:r>
                      <a:r>
                        <a:rPr lang="en-US" baseline="0" dirty="0" smtClean="0"/>
                        <a:t> Alphabet</a:t>
                      </a:r>
                      <a:endParaRPr lang="en-US" dirty="0"/>
                    </a:p>
                  </a:txBody>
                  <a:tcPr marL="152314" marR="152314"/>
                </a:tc>
                <a:tc>
                  <a:txBody>
                    <a:bodyPr/>
                    <a:lstStyle/>
                    <a:p>
                      <a:r>
                        <a:rPr lang="en-US" dirty="0" smtClean="0"/>
                        <a:t>F  Q  S A R …</a:t>
                      </a:r>
                      <a:endParaRPr lang="en-US" dirty="0"/>
                    </a:p>
                  </a:txBody>
                  <a:tcPr marL="152314" marR="152314"/>
                </a:tc>
              </a:tr>
            </a:tbl>
          </a:graphicData>
        </a:graphic>
      </p:graphicFrame>
      <p:sp>
        <p:nvSpPr>
          <p:cNvPr id="5" name="Content Placeholder 4"/>
          <p:cNvSpPr>
            <a:spLocks noGrp="1"/>
          </p:cNvSpPr>
          <p:nvPr>
            <p:ph sz="half" idx="4294967295"/>
          </p:nvPr>
        </p:nvSpPr>
        <p:spPr>
          <a:xfrm>
            <a:off x="152400" y="1371600"/>
            <a:ext cx="8839200" cy="5334000"/>
          </a:xfrm>
        </p:spPr>
        <p:txBody>
          <a:bodyPr/>
          <a:lstStyle/>
          <a:p>
            <a:r>
              <a:rPr lang="en-US" dirty="0" smtClean="0"/>
              <a:t>Simple Substitution</a:t>
            </a:r>
          </a:p>
          <a:p>
            <a:endParaRPr lang="en-US" dirty="0" smtClean="0"/>
          </a:p>
          <a:p>
            <a:pPr>
              <a:buNone/>
            </a:pPr>
            <a:endParaRPr lang="en-US" dirty="0" smtClean="0"/>
          </a:p>
          <a:p>
            <a:pPr lvl="1"/>
            <a:r>
              <a:rPr lang="en-US" dirty="0" smtClean="0"/>
              <a:t>Example:   </a:t>
            </a:r>
          </a:p>
          <a:p>
            <a:pPr lvl="2"/>
            <a:r>
              <a:rPr lang="en-US" dirty="0" smtClean="0"/>
              <a:t>Plaintext: 	</a:t>
            </a:r>
            <a:r>
              <a:rPr lang="en-US" dirty="0" smtClean="0">
                <a:solidFill>
                  <a:srgbClr val="00B050"/>
                </a:solidFill>
              </a:rPr>
              <a:t>…D IT CAME TO P…</a:t>
            </a:r>
          </a:p>
          <a:p>
            <a:pPr lvl="2"/>
            <a:r>
              <a:rPr lang="en-US" dirty="0" err="1" smtClean="0"/>
              <a:t>Ciphertext</a:t>
            </a:r>
            <a:r>
              <a:rPr lang="en-US" dirty="0" smtClean="0"/>
              <a:t>:</a:t>
            </a:r>
            <a:r>
              <a:rPr lang="en-US" dirty="0" smtClean="0">
                <a:solidFill>
                  <a:srgbClr val="00B050"/>
                </a:solidFill>
              </a:rPr>
              <a:t>	…A TM SFUR MZ I…</a:t>
            </a:r>
          </a:p>
          <a:p>
            <a:pPr lvl="2"/>
            <a:endParaRPr lang="en-US" dirty="0" smtClean="0">
              <a:solidFill>
                <a:srgbClr val="00B050"/>
              </a:solidFill>
            </a:endParaRPr>
          </a:p>
          <a:p>
            <a:r>
              <a:rPr lang="en-US" dirty="0" smtClean="0"/>
              <a:t>Caesar Cipher</a:t>
            </a:r>
            <a:endParaRPr lang="en-US" dirty="0" smtClean="0">
              <a:solidFill>
                <a:srgbClr val="00B050"/>
              </a:solidFill>
            </a:endParaRPr>
          </a:p>
        </p:txBody>
      </p:sp>
      <p:graphicFrame>
        <p:nvGraphicFramePr>
          <p:cNvPr id="6" name="Content Placeholder 3"/>
          <p:cNvGraphicFramePr>
            <a:graphicFrameLocks/>
          </p:cNvGraphicFramePr>
          <p:nvPr/>
        </p:nvGraphicFramePr>
        <p:xfrm>
          <a:off x="2438400" y="5105400"/>
          <a:ext cx="5029200" cy="838200"/>
        </p:xfrm>
        <a:graphic>
          <a:graphicData uri="http://schemas.openxmlformats.org/drawingml/2006/table">
            <a:tbl>
              <a:tblPr firstRow="1" bandRow="1">
                <a:tableStyleId>{5C22544A-7EE6-4342-B048-85BDC9FD1C3A}</a:tableStyleId>
              </a:tblPr>
              <a:tblGrid>
                <a:gridCol w="2178591"/>
                <a:gridCol w="2850609"/>
              </a:tblGrid>
              <a:tr h="385959">
                <a:tc>
                  <a:txBody>
                    <a:bodyPr/>
                    <a:lstStyle/>
                    <a:p>
                      <a:r>
                        <a:rPr lang="en-US" dirty="0" smtClean="0"/>
                        <a:t>Alphabet</a:t>
                      </a:r>
                      <a:endParaRPr lang="en-US" dirty="0"/>
                    </a:p>
                  </a:txBody>
                  <a:tcPr marL="152314" marR="152314"/>
                </a:tc>
                <a:tc>
                  <a:txBody>
                    <a:bodyPr/>
                    <a:lstStyle/>
                    <a:p>
                      <a:r>
                        <a:rPr lang="en-US" dirty="0" smtClean="0"/>
                        <a:t>A B C D E</a:t>
                      </a:r>
                      <a:r>
                        <a:rPr lang="en-US" baseline="0" dirty="0" smtClean="0"/>
                        <a:t> </a:t>
                      </a:r>
                      <a:r>
                        <a:rPr lang="en-US" dirty="0" smtClean="0"/>
                        <a:t>…</a:t>
                      </a:r>
                      <a:endParaRPr lang="en-US" dirty="0"/>
                    </a:p>
                  </a:txBody>
                  <a:tcPr marL="152314" marR="152314"/>
                </a:tc>
              </a:tr>
              <a:tr h="452241">
                <a:tc>
                  <a:txBody>
                    <a:bodyPr/>
                    <a:lstStyle/>
                    <a:p>
                      <a:r>
                        <a:rPr lang="en-US" dirty="0" smtClean="0"/>
                        <a:t>Mixed</a:t>
                      </a:r>
                      <a:r>
                        <a:rPr lang="en-US" baseline="0" dirty="0" smtClean="0"/>
                        <a:t> Alphabet</a:t>
                      </a:r>
                      <a:endParaRPr lang="en-US" dirty="0"/>
                    </a:p>
                  </a:txBody>
                  <a:tcPr marL="152314" marR="152314"/>
                </a:tc>
                <a:tc>
                  <a:txBody>
                    <a:bodyPr/>
                    <a:lstStyle/>
                    <a:p>
                      <a:r>
                        <a:rPr lang="en-US" dirty="0" smtClean="0"/>
                        <a:t>D E  F G H …</a:t>
                      </a:r>
                      <a:endParaRPr lang="en-US" dirty="0"/>
                    </a:p>
                  </a:txBody>
                  <a:tcPr marL="152314" marR="152314"/>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Shannon Model</a:t>
            </a:r>
            <a:endParaRPr lang="en-US" dirty="0"/>
          </a:p>
        </p:txBody>
      </p:sp>
      <p:sp>
        <p:nvSpPr>
          <p:cNvPr id="3" name="Content Placeholder 2"/>
          <p:cNvSpPr>
            <a:spLocks noGrp="1"/>
          </p:cNvSpPr>
          <p:nvPr>
            <p:ph sz="quarter" idx="1"/>
          </p:nvPr>
        </p:nvSpPr>
        <p:spPr/>
        <p:txBody>
          <a:bodyPr>
            <a:normAutofit/>
          </a:bodyPr>
          <a:lstStyle/>
          <a:p>
            <a:r>
              <a:rPr lang="en-US" dirty="0" smtClean="0"/>
              <a:t>Schematic</a:t>
            </a:r>
          </a:p>
          <a:p>
            <a:endParaRPr lang="en-US" dirty="0" smtClean="0"/>
          </a:p>
          <a:p>
            <a:endParaRPr lang="en-US" dirty="0" smtClean="0"/>
          </a:p>
          <a:p>
            <a:endParaRPr lang="en-US" dirty="0" smtClean="0"/>
          </a:p>
          <a:p>
            <a:pPr>
              <a:buNone/>
            </a:pPr>
            <a:endParaRPr lang="en-US" dirty="0" smtClean="0"/>
          </a:p>
          <a:p>
            <a:r>
              <a:rPr lang="en-US" dirty="0" smtClean="0"/>
              <a:t>Assumption</a:t>
            </a:r>
          </a:p>
          <a:p>
            <a:pPr lvl="1"/>
            <a:r>
              <a:rPr lang="en-US" dirty="0" smtClean="0"/>
              <a:t>Enemy knows everything about the system except the key</a:t>
            </a:r>
          </a:p>
          <a:p>
            <a:r>
              <a:rPr lang="en-US" dirty="0" smtClean="0"/>
              <a:t>Requirement</a:t>
            </a:r>
          </a:p>
          <a:p>
            <a:pPr lvl="1"/>
            <a:r>
              <a:rPr lang="en-US" dirty="0" smtClean="0"/>
              <a:t>The decipherer accurately reconstructs the information</a:t>
            </a:r>
          </a:p>
        </p:txBody>
      </p:sp>
      <p:sp>
        <p:nvSpPr>
          <p:cNvPr id="6" name="Rounded Rectangle 5"/>
          <p:cNvSpPr/>
          <p:nvPr/>
        </p:nvSpPr>
        <p:spPr>
          <a:xfrm>
            <a:off x="2133600" y="27432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Encipherer</a:t>
            </a:r>
            <a:endParaRPr lang="en-US" dirty="0"/>
          </a:p>
        </p:txBody>
      </p:sp>
      <p:sp>
        <p:nvSpPr>
          <p:cNvPr id="7" name="Rounded Rectangle 6"/>
          <p:cNvSpPr/>
          <p:nvPr/>
        </p:nvSpPr>
        <p:spPr>
          <a:xfrm>
            <a:off x="5638800" y="2743200"/>
            <a:ext cx="13716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Decipherer</a:t>
            </a:r>
            <a:endParaRPr lang="en-US" dirty="0"/>
          </a:p>
        </p:txBody>
      </p:sp>
      <p:cxnSp>
        <p:nvCxnSpPr>
          <p:cNvPr id="8" name="Straight Arrow Connector 7"/>
          <p:cNvCxnSpPr>
            <a:stCxn id="6" idx="3"/>
            <a:endCxn id="7" idx="1"/>
          </p:cNvCxnSpPr>
          <p:nvPr/>
        </p:nvCxnSpPr>
        <p:spPr>
          <a:xfrm>
            <a:off x="3505200" y="3048000"/>
            <a:ext cx="2133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endCxn id="6" idx="1"/>
          </p:cNvCxnSpPr>
          <p:nvPr/>
        </p:nvCxnSpPr>
        <p:spPr>
          <a:xfrm>
            <a:off x="1600200" y="30480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7" idx="3"/>
          </p:cNvCxnSpPr>
          <p:nvPr/>
        </p:nvCxnSpPr>
        <p:spPr>
          <a:xfrm>
            <a:off x="7010400" y="30480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962400" y="2667000"/>
            <a:ext cx="1271502" cy="369332"/>
          </a:xfrm>
          <a:prstGeom prst="rect">
            <a:avLst/>
          </a:prstGeom>
          <a:noFill/>
        </p:spPr>
        <p:txBody>
          <a:bodyPr wrap="none" rtlCol="0">
            <a:spAutoFit/>
          </a:bodyPr>
          <a:lstStyle/>
          <a:p>
            <a:r>
              <a:rPr lang="en-US" dirty="0" err="1" smtClean="0"/>
              <a:t>Ciphertext</a:t>
            </a:r>
            <a:endParaRPr lang="en-US" dirty="0"/>
          </a:p>
        </p:txBody>
      </p:sp>
      <p:cxnSp>
        <p:nvCxnSpPr>
          <p:cNvPr id="12" name="Straight Arrow Connector 11"/>
          <p:cNvCxnSpPr>
            <a:endCxn id="6" idx="0"/>
          </p:cNvCxnSpPr>
          <p:nvPr/>
        </p:nvCxnSpPr>
        <p:spPr>
          <a:xfrm rot="5400000">
            <a:off x="2705100" y="26289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endCxn id="7" idx="0"/>
          </p:cNvCxnSpPr>
          <p:nvPr/>
        </p:nvCxnSpPr>
        <p:spPr>
          <a:xfrm rot="5400000">
            <a:off x="6210300" y="26289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514600" y="2209800"/>
            <a:ext cx="591829" cy="369332"/>
          </a:xfrm>
          <a:prstGeom prst="rect">
            <a:avLst/>
          </a:prstGeom>
          <a:noFill/>
        </p:spPr>
        <p:txBody>
          <a:bodyPr wrap="none" rtlCol="0">
            <a:spAutoFit/>
          </a:bodyPr>
          <a:lstStyle/>
          <a:p>
            <a:r>
              <a:rPr lang="en-US" dirty="0" smtClean="0"/>
              <a:t>Key</a:t>
            </a:r>
            <a:endParaRPr lang="en-US" dirty="0"/>
          </a:p>
        </p:txBody>
      </p:sp>
      <p:sp>
        <p:nvSpPr>
          <p:cNvPr id="15" name="TextBox 14"/>
          <p:cNvSpPr txBox="1"/>
          <p:nvPr/>
        </p:nvSpPr>
        <p:spPr>
          <a:xfrm>
            <a:off x="6019800" y="2209800"/>
            <a:ext cx="591829" cy="369332"/>
          </a:xfrm>
          <a:prstGeom prst="rect">
            <a:avLst/>
          </a:prstGeom>
          <a:noFill/>
        </p:spPr>
        <p:txBody>
          <a:bodyPr wrap="none" rtlCol="0">
            <a:spAutoFit/>
          </a:bodyPr>
          <a:lstStyle/>
          <a:p>
            <a:r>
              <a:rPr lang="en-US" dirty="0" smtClean="0"/>
              <a:t>Key</a:t>
            </a:r>
            <a:endParaRPr lang="en-US" dirty="0"/>
          </a:p>
        </p:txBody>
      </p:sp>
      <p:sp>
        <p:nvSpPr>
          <p:cNvPr id="16" name="TextBox 15"/>
          <p:cNvSpPr txBox="1"/>
          <p:nvPr/>
        </p:nvSpPr>
        <p:spPr>
          <a:xfrm>
            <a:off x="914400" y="2667000"/>
            <a:ext cx="1088760" cy="369332"/>
          </a:xfrm>
          <a:prstGeom prst="rect">
            <a:avLst/>
          </a:prstGeom>
          <a:noFill/>
        </p:spPr>
        <p:txBody>
          <a:bodyPr wrap="none" rtlCol="0">
            <a:spAutoFit/>
          </a:bodyPr>
          <a:lstStyle/>
          <a:p>
            <a:r>
              <a:rPr lang="en-US" dirty="0" smtClean="0"/>
              <a:t>Plaintext</a:t>
            </a:r>
            <a:endParaRPr lang="en-US" dirty="0"/>
          </a:p>
        </p:txBody>
      </p:sp>
      <p:sp>
        <p:nvSpPr>
          <p:cNvPr id="17" name="TextBox 16"/>
          <p:cNvSpPr txBox="1"/>
          <p:nvPr/>
        </p:nvSpPr>
        <p:spPr>
          <a:xfrm>
            <a:off x="7162800" y="2667000"/>
            <a:ext cx="1088760" cy="369332"/>
          </a:xfrm>
          <a:prstGeom prst="rect">
            <a:avLst/>
          </a:prstGeom>
          <a:noFill/>
        </p:spPr>
        <p:txBody>
          <a:bodyPr wrap="none" rtlCol="0">
            <a:spAutoFit/>
          </a:bodyPr>
          <a:lstStyle/>
          <a:p>
            <a:r>
              <a:rPr lang="en-US" dirty="0" smtClean="0"/>
              <a:t>Plaintext</a:t>
            </a:r>
            <a:endParaRPr lang="en-US" dirty="0"/>
          </a:p>
        </p:txBody>
      </p:sp>
      <p:sp>
        <p:nvSpPr>
          <p:cNvPr id="18" name="Rounded Rectangle 17"/>
          <p:cNvSpPr/>
          <p:nvPr/>
        </p:nvSpPr>
        <p:spPr>
          <a:xfrm>
            <a:off x="5638800" y="36576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Adversary</a:t>
            </a:r>
            <a:endParaRPr lang="en-US" dirty="0"/>
          </a:p>
        </p:txBody>
      </p:sp>
      <p:cxnSp>
        <p:nvCxnSpPr>
          <p:cNvPr id="22" name="Shape 21"/>
          <p:cNvCxnSpPr>
            <a:endCxn id="18" idx="1"/>
          </p:cNvCxnSpPr>
          <p:nvPr/>
        </p:nvCxnSpPr>
        <p:spPr>
          <a:xfrm rot="16200000" flipH="1">
            <a:off x="5010150" y="3295650"/>
            <a:ext cx="876300" cy="3810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pic>
        <p:nvPicPr>
          <p:cNvPr id="24" name="Picture 23" descr="tmp.bmp"/>
          <p:cNvPicPr>
            <a:picLocks/>
          </p:cNvPicPr>
          <p:nvPr>
            <p:custDataLst>
              <p:tags r:id="rId1"/>
            </p:custDataLst>
          </p:nvPr>
        </p:nvPicPr>
        <p:blipFill>
          <a:blip r:embed="rId8" cstate="print">
            <a:clrChange>
              <a:clrFrom>
                <a:srgbClr val="FFFFFF"/>
              </a:clrFrom>
              <a:clrTo>
                <a:srgbClr val="FFFFFF">
                  <a:alpha val="0"/>
                </a:srgbClr>
              </a:clrTo>
            </a:clrChange>
          </a:blip>
          <a:stretch>
            <a:fillRect/>
          </a:stretch>
        </p:blipFill>
        <p:spPr>
          <a:xfrm>
            <a:off x="4114800" y="3124200"/>
            <a:ext cx="990600" cy="261257"/>
          </a:xfrm>
          <a:prstGeom prst="rect">
            <a:avLst/>
          </a:prstGeom>
          <a:noFill/>
        </p:spPr>
      </p:pic>
      <p:pic>
        <p:nvPicPr>
          <p:cNvPr id="26" name="Picture 25" descr="tmp.bmp"/>
          <p:cNvPicPr>
            <a:picLocks/>
          </p:cNvPicPr>
          <p:nvPr>
            <p:custDataLst>
              <p:tags r:id="rId2"/>
            </p:custDataLst>
          </p:nvPr>
        </p:nvPicPr>
        <p:blipFill>
          <a:blip r:embed="rId9" cstate="print">
            <a:clrChange>
              <a:clrFrom>
                <a:srgbClr val="FFFFFF"/>
              </a:clrFrom>
              <a:clrTo>
                <a:srgbClr val="FFFFFF">
                  <a:alpha val="0"/>
                </a:srgbClr>
              </a:clrTo>
            </a:clrChange>
          </a:blip>
          <a:stretch>
            <a:fillRect/>
          </a:stretch>
        </p:blipFill>
        <p:spPr>
          <a:xfrm>
            <a:off x="4876800" y="1905000"/>
            <a:ext cx="1155700" cy="266700"/>
          </a:xfrm>
          <a:prstGeom prst="rect">
            <a:avLst/>
          </a:prstGeom>
          <a:noFill/>
        </p:spPr>
      </p:pic>
      <p:pic>
        <p:nvPicPr>
          <p:cNvPr id="28" name="Picture 27" descr="tmp.bmp"/>
          <p:cNvPicPr>
            <a:picLocks/>
          </p:cNvPicPr>
          <p:nvPr>
            <p:custDataLst>
              <p:tags r:id="rId3"/>
            </p:custDataLst>
          </p:nvPr>
        </p:nvPicPr>
        <p:blipFill>
          <a:blip r:embed="rId10" cstate="print">
            <a:clrChange>
              <a:clrFrom>
                <a:srgbClr val="FFFFFF"/>
              </a:clrFrom>
              <a:clrTo>
                <a:srgbClr val="FFFFFF">
                  <a:alpha val="0"/>
                </a:srgbClr>
              </a:clrTo>
            </a:clrChange>
          </a:blip>
          <a:stretch>
            <a:fillRect/>
          </a:stretch>
        </p:blipFill>
        <p:spPr>
          <a:xfrm>
            <a:off x="1295400" y="3124200"/>
            <a:ext cx="381000" cy="193524"/>
          </a:xfrm>
          <a:prstGeom prst="rect">
            <a:avLst/>
          </a:prstGeom>
          <a:noFill/>
        </p:spPr>
      </p:pic>
      <p:pic>
        <p:nvPicPr>
          <p:cNvPr id="30" name="Picture 29" descr="tmp.bmp"/>
          <p:cNvPicPr>
            <a:picLocks/>
          </p:cNvPicPr>
          <p:nvPr>
            <p:custDataLst>
              <p:tags r:id="rId4"/>
            </p:custDataLst>
          </p:nvPr>
        </p:nvPicPr>
        <p:blipFill>
          <a:blip r:embed="rId11" cstate="print">
            <a:clrChange>
              <a:clrFrom>
                <a:srgbClr val="FFFFFF"/>
              </a:clrFrom>
              <a:clrTo>
                <a:srgbClr val="FFFFFF">
                  <a:alpha val="0"/>
                </a:srgbClr>
              </a:clrTo>
            </a:clrChange>
          </a:blip>
          <a:stretch>
            <a:fillRect/>
          </a:stretch>
        </p:blipFill>
        <p:spPr>
          <a:xfrm>
            <a:off x="7543800" y="3124200"/>
            <a:ext cx="381001" cy="229810"/>
          </a:xfrm>
          <a:prstGeom prst="rect">
            <a:avLst/>
          </a:prstGeom>
          <a:noFill/>
        </p:spPr>
      </p:pic>
      <p:cxnSp>
        <p:nvCxnSpPr>
          <p:cNvPr id="40" name="Straight Connector 39"/>
          <p:cNvCxnSpPr/>
          <p:nvPr/>
        </p:nvCxnSpPr>
        <p:spPr>
          <a:xfrm rot="10800000" flipV="1">
            <a:off x="2819400" y="2133600"/>
            <a:ext cx="16002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4572000" y="2133600"/>
            <a:ext cx="1752600" cy="381000"/>
          </a:xfrm>
          <a:prstGeom prst="line">
            <a:avLst/>
          </a:prstGeom>
        </p:spPr>
        <p:style>
          <a:lnRef idx="1">
            <a:schemeClr val="accent1"/>
          </a:lnRef>
          <a:fillRef idx="0">
            <a:schemeClr val="accent1"/>
          </a:fillRef>
          <a:effectRef idx="0">
            <a:schemeClr val="accent1"/>
          </a:effectRef>
          <a:fontRef idx="minor">
            <a:schemeClr val="tx1"/>
          </a:fontRef>
        </p:style>
      </p:cxnSp>
      <p:sp>
        <p:nvSpPr>
          <p:cNvPr id="43" name="Footer Placeholder 42"/>
          <p:cNvSpPr>
            <a:spLocks noGrp="1"/>
          </p:cNvSpPr>
          <p:nvPr>
            <p:ph type="ftr" sz="quarter" idx="11"/>
          </p:nvPr>
        </p:nvSpPr>
        <p:spPr>
          <a:xfrm>
            <a:off x="304800" y="6410848"/>
            <a:ext cx="8534400" cy="365760"/>
          </a:xfrm>
        </p:spPr>
        <p:txBody>
          <a:bodyPr/>
          <a:lstStyle/>
          <a:p>
            <a:r>
              <a:rPr lang="en-US" dirty="0" smtClean="0"/>
              <a:t>C. Shannon, "Communication Theory of Secrecy Systems," Bell Systems Technical Journal, vol. 28, pp. 656-715, Oct. 1949.</a:t>
            </a:r>
            <a:endParaRPr lang="en-US" dirty="0"/>
          </a:p>
        </p:txBody>
      </p:sp>
      <p:grpSp>
        <p:nvGrpSpPr>
          <p:cNvPr id="47" name="Group 46"/>
          <p:cNvGrpSpPr/>
          <p:nvPr/>
        </p:nvGrpSpPr>
        <p:grpSpPr>
          <a:xfrm>
            <a:off x="2514600" y="5943600"/>
            <a:ext cx="3810000" cy="369332"/>
            <a:chOff x="2362200" y="5943600"/>
            <a:chExt cx="3810000" cy="369332"/>
          </a:xfrm>
        </p:grpSpPr>
        <p:sp>
          <p:nvSpPr>
            <p:cNvPr id="44" name="TextBox 43"/>
            <p:cNvSpPr txBox="1"/>
            <p:nvPr/>
          </p:nvSpPr>
          <p:spPr>
            <a:xfrm>
              <a:off x="2362200" y="5943600"/>
              <a:ext cx="2637260" cy="369332"/>
            </a:xfrm>
            <a:prstGeom prst="rect">
              <a:avLst/>
            </a:prstGeom>
            <a:noFill/>
          </p:spPr>
          <p:txBody>
            <a:bodyPr wrap="none" rtlCol="0">
              <a:spAutoFit/>
            </a:bodyPr>
            <a:lstStyle/>
            <a:p>
              <a:r>
                <a:rPr lang="en-US" dirty="0" smtClean="0"/>
                <a:t>For simple substitution:</a:t>
              </a:r>
              <a:endParaRPr lang="en-US" dirty="0"/>
            </a:p>
          </p:txBody>
        </p:sp>
        <p:pic>
          <p:nvPicPr>
            <p:cNvPr id="46" name="Picture 45" descr="tmp.bmp"/>
            <p:cNvPicPr>
              <a:picLocks/>
            </p:cNvPicPr>
            <p:nvPr>
              <p:custDataLst>
                <p:tags r:id="rId5"/>
              </p:custDataLst>
            </p:nvPr>
          </p:nvPicPr>
          <p:blipFill>
            <a:blip r:embed="rId12" cstate="print">
              <a:clrChange>
                <a:clrFrom>
                  <a:srgbClr val="FFFFFF"/>
                </a:clrFrom>
                <a:clrTo>
                  <a:srgbClr val="FFFFFF">
                    <a:alpha val="0"/>
                  </a:srgbClr>
                </a:clrTo>
              </a:clrChange>
            </a:blip>
            <a:stretch>
              <a:fillRect/>
            </a:stretch>
          </p:blipFill>
          <p:spPr>
            <a:xfrm>
              <a:off x="5105400" y="6019800"/>
              <a:ext cx="1066800" cy="243509"/>
            </a:xfrm>
            <a:prstGeom prst="rect">
              <a:avLst/>
            </a:prstGeom>
            <a:noFill/>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2000"/>
                                        <p:tgtEl>
                                          <p:spTgt spid="18"/>
                                        </p:tgtEl>
                                      </p:cBhvr>
                                    </p:animEffect>
                                  </p:childTnLst>
                                </p:cTn>
                              </p:par>
                              <p:par>
                                <p:cTn id="8" presetID="10" presetClass="entr" presetSubtype="0"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20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0" nodeType="clickEffect">
                                  <p:stCondLst>
                                    <p:cond delay="0"/>
                                  </p:stCondLst>
                                  <p:childTnLst>
                                    <p:animMotion origin="layout" path="M -1.66667E-6 8.51852E-6 L 0.18334 -0.05555 " pathEditMode="relative" ptsTypes="AA">
                                      <p:cBhvr>
                                        <p:cTn id="14" dur="1000" fill="hold"/>
                                        <p:tgtEl>
                                          <p:spTgt spid="14"/>
                                        </p:tgtEl>
                                        <p:attrNameLst>
                                          <p:attrName>ppt_x</p:attrName>
                                          <p:attrName>ppt_y</p:attrName>
                                        </p:attrNameLst>
                                      </p:cBhvr>
                                    </p:animMotion>
                                  </p:childTnLst>
                                </p:cTn>
                              </p:par>
                              <p:par>
                                <p:cTn id="15" presetID="0" presetClass="path" presetSubtype="0" accel="50000" decel="50000" fill="hold" grpId="0" nodeType="withEffect">
                                  <p:stCondLst>
                                    <p:cond delay="0"/>
                                  </p:stCondLst>
                                  <p:childTnLst>
                                    <p:animMotion origin="layout" path="M 8.33333E-6 8.51852E-6 L -0.2 -0.05555 " pathEditMode="relative" ptsTypes="AA">
                                      <p:cBhvr>
                                        <p:cTn id="16" dur="1000" fill="hold"/>
                                        <p:tgtEl>
                                          <p:spTgt spid="15"/>
                                        </p:tgtEl>
                                        <p:attrNameLst>
                                          <p:attrName>ppt_x</p:attrName>
                                          <p:attrName>ppt_y</p:attrName>
                                        </p:attrNameLst>
                                      </p:cBhvr>
                                    </p:animMotion>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40"/>
                                        </p:tgtEl>
                                        <p:attrNameLst>
                                          <p:attrName>style.visibility</p:attrName>
                                        </p:attrNameLst>
                                      </p:cBhvr>
                                      <p:to>
                                        <p:strVal val="visible"/>
                                      </p:to>
                                    </p:set>
                                    <p:animEffect transition="in" filter="fade">
                                      <p:cBhvr>
                                        <p:cTn id="20" dur="1000"/>
                                        <p:tgtEl>
                                          <p:spTgt spid="40"/>
                                        </p:tgtEl>
                                      </p:cBhvr>
                                    </p:animEffect>
                                  </p:childTnLst>
                                </p:cTn>
                              </p:par>
                              <p:par>
                                <p:cTn id="21" presetID="10" presetClass="entr" presetSubtype="0" fill="hold" nodeType="withEffect">
                                  <p:stCondLst>
                                    <p:cond delay="0"/>
                                  </p:stCondLst>
                                  <p:childTnLst>
                                    <p:set>
                                      <p:cBhvr>
                                        <p:cTn id="22" dur="1" fill="hold">
                                          <p:stCondLst>
                                            <p:cond delay="0"/>
                                          </p:stCondLst>
                                        </p:cTn>
                                        <p:tgtEl>
                                          <p:spTgt spid="42"/>
                                        </p:tgtEl>
                                        <p:attrNameLst>
                                          <p:attrName>style.visibility</p:attrName>
                                        </p:attrNameLst>
                                      </p:cBhvr>
                                      <p:to>
                                        <p:strVal val="visible"/>
                                      </p:to>
                                    </p:set>
                                    <p:animEffect transition="in" filter="fade">
                                      <p:cBhvr>
                                        <p:cTn id="23" dur="1000"/>
                                        <p:tgtEl>
                                          <p:spTgt spid="42"/>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6"/>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24"/>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30"/>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28"/>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4" grpId="0"/>
      <p:bldP spid="15" grpId="0"/>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Shannon Analysis</a:t>
            </a:r>
            <a:endParaRPr lang="en-US" dirty="0"/>
          </a:p>
        </p:txBody>
      </p:sp>
      <p:sp>
        <p:nvSpPr>
          <p:cNvPr id="3" name="Content Placeholder 2"/>
          <p:cNvSpPr>
            <a:spLocks noGrp="1"/>
          </p:cNvSpPr>
          <p:nvPr>
            <p:ph sz="quarter" idx="1"/>
          </p:nvPr>
        </p:nvSpPr>
        <p:spPr/>
        <p:txBody>
          <a:bodyPr/>
          <a:lstStyle/>
          <a:p>
            <a:r>
              <a:rPr lang="en-US" dirty="0" smtClean="0"/>
              <a:t>Perfect Secrecy</a:t>
            </a:r>
          </a:p>
          <a:p>
            <a:pPr lvl="1"/>
            <a:r>
              <a:rPr lang="en-US" dirty="0" smtClean="0"/>
              <a:t>Adversary learns nothing about the information</a:t>
            </a:r>
          </a:p>
          <a:p>
            <a:pPr lvl="1"/>
            <a:r>
              <a:rPr lang="en-US" dirty="0" smtClean="0"/>
              <a:t>Only possible if the key is larger than the information</a:t>
            </a:r>
            <a:endParaRPr lang="en-US" dirty="0"/>
          </a:p>
        </p:txBody>
      </p:sp>
      <p:pic>
        <p:nvPicPr>
          <p:cNvPr id="5" name="Picture 4" descr="tmp.bmp"/>
          <p:cNvPicPr>
            <a:picLocks/>
          </p:cNvPicPr>
          <p:nvPr>
            <p:custDataLst>
              <p:tags r:id="rId1"/>
            </p:custDataLst>
          </p:nvPr>
        </p:nvPicPr>
        <p:blipFill>
          <a:blip r:embed="rId3" cstate="print">
            <a:clrChange>
              <a:clrFrom>
                <a:srgbClr val="FFFFFF"/>
              </a:clrFrom>
              <a:clrTo>
                <a:srgbClr val="FFFFFF">
                  <a:alpha val="0"/>
                </a:srgbClr>
              </a:clrTo>
            </a:clrChange>
          </a:blip>
          <a:stretch>
            <a:fillRect/>
          </a:stretch>
        </p:blipFill>
        <p:spPr>
          <a:xfrm>
            <a:off x="2971800" y="3657600"/>
            <a:ext cx="2882900" cy="533400"/>
          </a:xfrm>
          <a:prstGeom prst="rect">
            <a:avLst/>
          </a:prstGeom>
          <a:noFill/>
        </p:spPr>
      </p:pic>
      <p:sp>
        <p:nvSpPr>
          <p:cNvPr id="6" name="Footer Placeholder 42"/>
          <p:cNvSpPr>
            <a:spLocks noGrp="1"/>
          </p:cNvSpPr>
          <p:nvPr>
            <p:ph type="ftr" sz="quarter" idx="11"/>
          </p:nvPr>
        </p:nvSpPr>
        <p:spPr>
          <a:xfrm>
            <a:off x="304800" y="6410848"/>
            <a:ext cx="8534400" cy="365760"/>
          </a:xfrm>
        </p:spPr>
        <p:txBody>
          <a:bodyPr/>
          <a:lstStyle/>
          <a:p>
            <a:r>
              <a:rPr lang="en-US" dirty="0" smtClean="0"/>
              <a:t>C. Shannon, "Communication Theory of Secrecy Systems," Bell Systems Technical Journal, vol. 28, pp. 656-715, Oct. 1949.</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Shannon Analysis</a:t>
            </a:r>
            <a:endParaRPr lang="en-US" dirty="0"/>
          </a:p>
        </p:txBody>
      </p:sp>
      <p:sp>
        <p:nvSpPr>
          <p:cNvPr id="3" name="Content Placeholder 2"/>
          <p:cNvSpPr>
            <a:spLocks noGrp="1"/>
          </p:cNvSpPr>
          <p:nvPr>
            <p:ph sz="quarter" idx="1"/>
          </p:nvPr>
        </p:nvSpPr>
        <p:spPr/>
        <p:txBody>
          <a:bodyPr/>
          <a:lstStyle/>
          <a:p>
            <a:r>
              <a:rPr lang="en-US" dirty="0" smtClean="0"/>
              <a:t>Equivocation </a:t>
            </a:r>
            <a:r>
              <a:rPr lang="en-US" dirty="0" err="1" smtClean="0"/>
              <a:t>vs</a:t>
            </a:r>
            <a:r>
              <a:rPr lang="en-US" dirty="0" smtClean="0"/>
              <a:t> Redundancy</a:t>
            </a:r>
          </a:p>
          <a:p>
            <a:pPr lvl="1"/>
            <a:r>
              <a:rPr lang="en-US" dirty="0" smtClean="0"/>
              <a:t>Equivocation is conditional entropy:</a:t>
            </a:r>
          </a:p>
          <a:p>
            <a:pPr lvl="1"/>
            <a:r>
              <a:rPr lang="en-US" dirty="0" smtClean="0"/>
              <a:t>Redundancy is lack of entropy of the source:</a:t>
            </a:r>
          </a:p>
          <a:p>
            <a:pPr lvl="1"/>
            <a:r>
              <a:rPr lang="en-US" dirty="0" smtClean="0"/>
              <a:t>Equivocation reduces with redundancy:</a:t>
            </a:r>
            <a:endParaRPr lang="en-US" dirty="0"/>
          </a:p>
        </p:txBody>
      </p:sp>
      <p:pic>
        <p:nvPicPr>
          <p:cNvPr id="1026" name="Picture 2"/>
          <p:cNvPicPr>
            <a:picLocks noChangeAspect="1" noChangeArrowheads="1"/>
          </p:cNvPicPr>
          <p:nvPr/>
        </p:nvPicPr>
        <p:blipFill>
          <a:blip r:embed="rId4" cstate="print"/>
          <a:srcRect/>
          <a:stretch>
            <a:fillRect/>
          </a:stretch>
        </p:blipFill>
        <p:spPr bwMode="auto">
          <a:xfrm>
            <a:off x="1981200" y="3352800"/>
            <a:ext cx="5334000" cy="2907969"/>
          </a:xfrm>
          <a:prstGeom prst="rect">
            <a:avLst/>
          </a:prstGeom>
          <a:noFill/>
          <a:ln w="9525">
            <a:noFill/>
            <a:miter lim="800000"/>
            <a:headEnd/>
            <a:tailEnd/>
          </a:ln>
        </p:spPr>
      </p:pic>
      <p:pic>
        <p:nvPicPr>
          <p:cNvPr id="6" name="Picture 5" descr="tmp.bmp"/>
          <p:cNvPicPr>
            <a:picLocks/>
          </p:cNvPicPr>
          <p:nvPr>
            <p:custDataLst>
              <p:tags r:id="rId1"/>
            </p:custDataLst>
          </p:nvPr>
        </p:nvPicPr>
        <p:blipFill>
          <a:blip r:embed="rId5" cstate="print">
            <a:clrChange>
              <a:clrFrom>
                <a:srgbClr val="FFFFFF"/>
              </a:clrFrom>
              <a:clrTo>
                <a:srgbClr val="FFFFFF">
                  <a:alpha val="0"/>
                </a:srgbClr>
              </a:clrTo>
            </a:clrChange>
          </a:blip>
          <a:stretch>
            <a:fillRect/>
          </a:stretch>
        </p:blipFill>
        <p:spPr>
          <a:xfrm>
            <a:off x="6858000" y="2133600"/>
            <a:ext cx="1172819" cy="304800"/>
          </a:xfrm>
          <a:prstGeom prst="rect">
            <a:avLst/>
          </a:prstGeom>
          <a:noFill/>
        </p:spPr>
      </p:pic>
      <p:pic>
        <p:nvPicPr>
          <p:cNvPr id="9" name="Picture 8" descr="tmp.bmp"/>
          <p:cNvPicPr>
            <a:picLocks/>
          </p:cNvPicPr>
          <p:nvPr>
            <p:custDataLst>
              <p:tags r:id="rId2"/>
            </p:custDataLst>
          </p:nvPr>
        </p:nvPicPr>
        <p:blipFill>
          <a:blip r:embed="rId6" cstate="print">
            <a:clrChange>
              <a:clrFrom>
                <a:srgbClr val="FFFFFF"/>
              </a:clrFrom>
              <a:clrTo>
                <a:srgbClr val="FFFFFF">
                  <a:alpha val="0"/>
                </a:srgbClr>
              </a:clrTo>
            </a:clrChange>
          </a:blip>
          <a:stretch>
            <a:fillRect/>
          </a:stretch>
        </p:blipFill>
        <p:spPr>
          <a:xfrm>
            <a:off x="6858000" y="2514600"/>
            <a:ext cx="1905000" cy="266700"/>
          </a:xfrm>
          <a:prstGeom prst="rect">
            <a:avLst/>
          </a:prstGeom>
          <a:noFill/>
        </p:spPr>
      </p:pic>
      <p:sp>
        <p:nvSpPr>
          <p:cNvPr id="10" name="Footer Placeholder 42"/>
          <p:cNvSpPr>
            <a:spLocks noGrp="1"/>
          </p:cNvSpPr>
          <p:nvPr>
            <p:ph type="ftr" sz="quarter" idx="11"/>
          </p:nvPr>
        </p:nvSpPr>
        <p:spPr>
          <a:xfrm>
            <a:off x="304800" y="6410848"/>
            <a:ext cx="8534400" cy="365760"/>
          </a:xfrm>
        </p:spPr>
        <p:txBody>
          <a:bodyPr/>
          <a:lstStyle/>
          <a:p>
            <a:r>
              <a:rPr lang="en-US" dirty="0" smtClean="0"/>
              <a:t>C. Shannon, "Communication Theory of Secrecy Systems," Bell Systems Technical Journal, vol. 28, pp. 656-715, Oct. 1949.</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Computational Secrecy</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Some imperfect secrecy is difficult to crack</a:t>
            </a:r>
          </a:p>
          <a:p>
            <a:r>
              <a:rPr lang="en-US" dirty="0" smtClean="0"/>
              <a:t>Public Key Encryption</a:t>
            </a:r>
          </a:p>
          <a:p>
            <a:pPr lvl="1"/>
            <a:r>
              <a:rPr lang="en-US" dirty="0" smtClean="0"/>
              <a:t>Trapdoor Functions</a:t>
            </a:r>
          </a:p>
          <a:p>
            <a:pPr lvl="1"/>
            <a:endParaRPr lang="en-US" dirty="0" smtClean="0"/>
          </a:p>
          <a:p>
            <a:pPr lvl="1"/>
            <a:endParaRPr lang="en-US" dirty="0" smtClean="0"/>
          </a:p>
          <a:p>
            <a:pPr lvl="1"/>
            <a:endParaRPr lang="en-US" dirty="0" smtClean="0"/>
          </a:p>
          <a:p>
            <a:pPr lvl="1"/>
            <a:endParaRPr lang="en-US" dirty="0" smtClean="0"/>
          </a:p>
          <a:p>
            <a:pPr lvl="1">
              <a:buNone/>
            </a:pPr>
            <a:endParaRPr lang="en-US" dirty="0" smtClean="0"/>
          </a:p>
          <a:p>
            <a:r>
              <a:rPr lang="en-US" dirty="0" smtClean="0"/>
              <a:t>Difficulty not proven</a:t>
            </a:r>
          </a:p>
          <a:p>
            <a:pPr lvl="1"/>
            <a:r>
              <a:rPr lang="en-US" dirty="0" smtClean="0"/>
              <a:t>Often “cat and mouse” game</a:t>
            </a:r>
          </a:p>
          <a:p>
            <a:r>
              <a:rPr lang="en-US" dirty="0" smtClean="0"/>
              <a:t>Vulnerable to quantum computer attack</a:t>
            </a:r>
          </a:p>
        </p:txBody>
      </p:sp>
      <p:sp>
        <p:nvSpPr>
          <p:cNvPr id="6" name="Footer Placeholder 42"/>
          <p:cNvSpPr>
            <a:spLocks noGrp="1"/>
          </p:cNvSpPr>
          <p:nvPr>
            <p:ph type="ftr" sz="quarter" idx="11"/>
          </p:nvPr>
        </p:nvSpPr>
        <p:spPr>
          <a:xfrm>
            <a:off x="304800" y="6410848"/>
            <a:ext cx="8534400" cy="365760"/>
          </a:xfrm>
        </p:spPr>
        <p:txBody>
          <a:bodyPr/>
          <a:lstStyle/>
          <a:p>
            <a:r>
              <a:rPr lang="en-US" dirty="0" smtClean="0"/>
              <a:t>W. </a:t>
            </a:r>
            <a:r>
              <a:rPr lang="en-US" dirty="0" err="1" smtClean="0"/>
              <a:t>Diffie</a:t>
            </a:r>
            <a:r>
              <a:rPr lang="en-US" dirty="0" smtClean="0"/>
              <a:t> and M. Hellman, “New Directions in Cryptography,” IEEE Trans. on Info. Theory, 22(6), pp. 644-654, 1976.</a:t>
            </a:r>
            <a:endParaRPr lang="en-US" dirty="0"/>
          </a:p>
        </p:txBody>
      </p:sp>
      <p:grpSp>
        <p:nvGrpSpPr>
          <p:cNvPr id="18" name="Group 17"/>
          <p:cNvGrpSpPr/>
          <p:nvPr/>
        </p:nvGrpSpPr>
        <p:grpSpPr>
          <a:xfrm>
            <a:off x="609600" y="2971800"/>
            <a:ext cx="7981738" cy="1436132"/>
            <a:chOff x="609600" y="4114800"/>
            <a:chExt cx="7981738" cy="1436132"/>
          </a:xfrm>
        </p:grpSpPr>
        <p:sp>
          <p:nvSpPr>
            <p:cNvPr id="13" name="Right Arrow 12"/>
            <p:cNvSpPr/>
            <p:nvPr/>
          </p:nvSpPr>
          <p:spPr>
            <a:xfrm>
              <a:off x="2667000" y="4572000"/>
              <a:ext cx="3124200" cy="838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019800" y="4800600"/>
              <a:ext cx="2571538" cy="369332"/>
            </a:xfrm>
            <a:prstGeom prst="rect">
              <a:avLst/>
            </a:prstGeom>
            <a:noFill/>
          </p:spPr>
          <p:txBody>
            <a:bodyPr wrap="none" rtlCol="0">
              <a:spAutoFit/>
            </a:bodyPr>
            <a:lstStyle/>
            <a:p>
              <a:r>
                <a:rPr lang="en-US" b="1" dirty="0" smtClean="0"/>
                <a:t>1125897758 834 689</a:t>
              </a:r>
              <a:endParaRPr lang="en-US" dirty="0"/>
            </a:p>
          </p:txBody>
        </p:sp>
        <p:sp>
          <p:nvSpPr>
            <p:cNvPr id="15" name="TextBox 14"/>
            <p:cNvSpPr txBox="1"/>
            <p:nvPr/>
          </p:nvSpPr>
          <p:spPr>
            <a:xfrm>
              <a:off x="914400" y="5181600"/>
              <a:ext cx="1045479" cy="369332"/>
            </a:xfrm>
            <a:prstGeom prst="rect">
              <a:avLst/>
            </a:prstGeom>
            <a:noFill/>
          </p:spPr>
          <p:txBody>
            <a:bodyPr wrap="none" rtlCol="0">
              <a:spAutoFit/>
            </a:bodyPr>
            <a:lstStyle/>
            <a:p>
              <a:r>
                <a:rPr lang="en-US" b="1" dirty="0" smtClean="0"/>
                <a:t>524287</a:t>
              </a:r>
              <a:endParaRPr lang="en-US" dirty="0"/>
            </a:p>
          </p:txBody>
        </p:sp>
        <p:sp>
          <p:nvSpPr>
            <p:cNvPr id="16" name="TextBox 15"/>
            <p:cNvSpPr txBox="1"/>
            <p:nvPr/>
          </p:nvSpPr>
          <p:spPr>
            <a:xfrm>
              <a:off x="609600" y="4648200"/>
              <a:ext cx="1600118" cy="369332"/>
            </a:xfrm>
            <a:prstGeom prst="rect">
              <a:avLst/>
            </a:prstGeom>
            <a:noFill/>
          </p:spPr>
          <p:txBody>
            <a:bodyPr wrap="none" rtlCol="0">
              <a:spAutoFit/>
            </a:bodyPr>
            <a:lstStyle/>
            <a:p>
              <a:r>
                <a:rPr lang="en-US" b="1" dirty="0" smtClean="0"/>
                <a:t>2147483647</a:t>
              </a:r>
              <a:endParaRPr lang="en-US" dirty="0"/>
            </a:p>
          </p:txBody>
        </p:sp>
        <p:sp>
          <p:nvSpPr>
            <p:cNvPr id="17" name="Oval 16"/>
            <p:cNvSpPr/>
            <p:nvPr/>
          </p:nvSpPr>
          <p:spPr>
            <a:xfrm>
              <a:off x="3657600" y="4114800"/>
              <a:ext cx="762000" cy="5334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X</a:t>
              </a:r>
              <a:endParaRPr 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Theoretic Secrecy</a:t>
            </a:r>
            <a:endParaRPr lang="en-US" dirty="0"/>
          </a:p>
        </p:txBody>
      </p:sp>
      <p:sp>
        <p:nvSpPr>
          <p:cNvPr id="3" name="Content Placeholder 2"/>
          <p:cNvSpPr>
            <a:spLocks noGrp="1"/>
          </p:cNvSpPr>
          <p:nvPr>
            <p:ph sz="quarter" idx="1"/>
          </p:nvPr>
        </p:nvSpPr>
        <p:spPr/>
        <p:txBody>
          <a:bodyPr/>
          <a:lstStyle/>
          <a:p>
            <a:r>
              <a:rPr lang="en-US" dirty="0" smtClean="0"/>
              <a:t>Achieve secrecy from randomness (key or channel), not from computational limit of adversary.</a:t>
            </a:r>
          </a:p>
          <a:p>
            <a:endParaRPr lang="en-US" dirty="0" smtClean="0"/>
          </a:p>
          <a:p>
            <a:pPr lvl="1"/>
            <a:r>
              <a:rPr lang="en-US" dirty="0" smtClean="0"/>
              <a:t>Physical layer secrecy</a:t>
            </a:r>
          </a:p>
          <a:p>
            <a:pPr lvl="2"/>
            <a:r>
              <a:rPr lang="en-US" dirty="0" err="1" smtClean="0"/>
              <a:t>Wyner’s</a:t>
            </a:r>
            <a:r>
              <a:rPr lang="en-US" dirty="0" smtClean="0"/>
              <a:t> Wiretap Channel [</a:t>
            </a:r>
            <a:r>
              <a:rPr lang="en-US" dirty="0" err="1" smtClean="0"/>
              <a:t>Wyner</a:t>
            </a:r>
            <a:r>
              <a:rPr lang="en-US" dirty="0" smtClean="0"/>
              <a:t> 1975]</a:t>
            </a:r>
          </a:p>
          <a:p>
            <a:pPr lvl="1"/>
            <a:endParaRPr lang="en-US" dirty="0" smtClean="0"/>
          </a:p>
          <a:p>
            <a:pPr lvl="1"/>
            <a:r>
              <a:rPr lang="en-US" dirty="0" smtClean="0"/>
              <a:t>Partial Secrecy</a:t>
            </a:r>
          </a:p>
          <a:p>
            <a:pPr lvl="2"/>
            <a:r>
              <a:rPr lang="en-US" dirty="0" smtClean="0"/>
              <a:t>Typically measured by “equivocation:”</a:t>
            </a:r>
          </a:p>
          <a:p>
            <a:pPr lvl="2"/>
            <a:r>
              <a:rPr lang="en-US" dirty="0" smtClean="0"/>
              <a:t>Other approaches:</a:t>
            </a:r>
          </a:p>
          <a:p>
            <a:pPr lvl="3"/>
            <a:r>
              <a:rPr lang="en-US" dirty="0" smtClean="0"/>
              <a:t>Error exponent for guessing eavesdropper [</a:t>
            </a:r>
            <a:r>
              <a:rPr lang="en-US" dirty="0" err="1" smtClean="0"/>
              <a:t>Merhav</a:t>
            </a:r>
            <a:r>
              <a:rPr lang="en-US" dirty="0" smtClean="0"/>
              <a:t> 2003]</a:t>
            </a:r>
          </a:p>
          <a:p>
            <a:pPr lvl="3"/>
            <a:r>
              <a:rPr lang="en-US" dirty="0" smtClean="0"/>
              <a:t>Cost inflicted by adversary [this talk]</a:t>
            </a:r>
          </a:p>
        </p:txBody>
      </p:sp>
      <p:pic>
        <p:nvPicPr>
          <p:cNvPr id="4" name="Picture 3" descr="tmp.bmp"/>
          <p:cNvPicPr>
            <a:picLocks/>
          </p:cNvPicPr>
          <p:nvPr>
            <p:custDataLst>
              <p:tags r:id="rId1"/>
            </p:custDataLst>
          </p:nvPr>
        </p:nvPicPr>
        <p:blipFill>
          <a:blip r:embed="rId4" cstate="print">
            <a:clrChange>
              <a:clrFrom>
                <a:srgbClr val="FFFFFF"/>
              </a:clrFrom>
              <a:clrTo>
                <a:srgbClr val="FFFFFF">
                  <a:alpha val="0"/>
                </a:srgbClr>
              </a:clrTo>
            </a:clrChange>
          </a:blip>
          <a:stretch>
            <a:fillRect/>
          </a:stretch>
        </p:blipFill>
        <p:spPr>
          <a:xfrm>
            <a:off x="5791200" y="4495800"/>
            <a:ext cx="1172819" cy="304800"/>
          </a:xfrm>
          <a:prstGeom prst="rect">
            <a:avLst/>
          </a:prstGeom>
          <a:noFill/>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IRSTCUFF@BKGLYHNFUVWYY57I" val="3567"/>
</p:tagLst>
</file>

<file path=ppt/tags/tag10.xml><?xml version="1.0" encoding="utf-8"?>
<p:tagLst xmlns:a="http://schemas.openxmlformats.org/drawingml/2006/main" xmlns:r="http://schemas.openxmlformats.org/officeDocument/2006/relationships" xmlns:p="http://schemas.openxmlformats.org/presentationml/2006/main">
  <p:tag name="BMPWIDTH" val="708"/>
  <p:tag name="BMPHEIGHT" val="183"/>
  <p:tag name="SOURCE" val="\documentclass{slides}&#10;\pagestyle{empty}&#10;\usepackage{color}&#10;\begin{document}&#10;\color{blue}&#10;$H(X^n|J)$&#10;\end{document} "/>
  <p:tag name="TRANSPARENT" val="True"/>
</p:tagLst>
</file>

<file path=ppt/tags/tag11.xml><?xml version="1.0" encoding="utf-8"?>
<p:tagLst xmlns:a="http://schemas.openxmlformats.org/drawingml/2006/main" xmlns:r="http://schemas.openxmlformats.org/officeDocument/2006/relationships" xmlns:p="http://schemas.openxmlformats.org/presentationml/2006/main">
  <p:tag name="BMPWIDTH" val="1216"/>
  <p:tag name="BMPHEIGHT" val="166"/>
  <p:tag name="SOURCE" val="\documentclass{slides}&#10;\pagestyle{empty}&#10;\usepackage{color}&#10;\begin{document}&#10;\color{blue}&#10;$\log({\cal X}) - H({\cal X})$&#10;\end{document} "/>
  <p:tag name="TRANSPARENT" val="True"/>
</p:tagLst>
</file>

<file path=ppt/tags/tag12.xml><?xml version="1.0" encoding="utf-8"?>
<p:tagLst xmlns:a="http://schemas.openxmlformats.org/drawingml/2006/main" xmlns:r="http://schemas.openxmlformats.org/officeDocument/2006/relationships" xmlns:p="http://schemas.openxmlformats.org/presentationml/2006/main">
  <p:tag name="BMPWIDTH" val="708"/>
  <p:tag name="BMPHEIGHT" val="183"/>
  <p:tag name="SOURCE" val="\documentclass{slides}&#10;\pagestyle{empty}&#10;\usepackage{color}&#10;\begin{document}&#10;\color{blue}&#10;$H(X^n|J)$&#10;\end{document} "/>
  <p:tag name="TRANSPARENT" val="True"/>
</p:tagLst>
</file>

<file path=ppt/tags/tag13.xml><?xml version="1.0" encoding="utf-8"?>
<p:tagLst xmlns:a="http://schemas.openxmlformats.org/drawingml/2006/main" xmlns:r="http://schemas.openxmlformats.org/officeDocument/2006/relationships" xmlns:p="http://schemas.openxmlformats.org/presentationml/2006/main">
  <p:tag name="BMPWIDTH" val="1425"/>
  <p:tag name="BMPHEIGHT" val="183"/>
  <p:tag name="SOURCE" val="\documentclass{slides}&#10;\pagestyle{empty}&#10;\usepackage{color}&#10;\begin{document}&#10;\color{blue}&#10;$P \; (X^n = \hat{X}^n) \approx 1$&#10;\end{document} "/>
  <p:tag name="TRANSPARENT" val="True"/>
</p:tagLst>
</file>

<file path=ppt/tags/tag14.xml><?xml version="1.0" encoding="utf-8"?>
<p:tagLst xmlns:a="http://schemas.openxmlformats.org/drawingml/2006/main" xmlns:r="http://schemas.openxmlformats.org/officeDocument/2006/relationships" xmlns:p="http://schemas.openxmlformats.org/presentationml/2006/main">
  <p:tag name="BMPWIDTH" val="3616"/>
  <p:tag name="BMPHEIGHT" val="258"/>
  <p:tag name="SOURCE" val="\documentclass{slides}&#10;\pagestyle{empty}&#10;\usepackage{color}&#10;\begin{document}&#10;\color{blue}&#10;$C = \max_{z_i(x^{i-1},J)} \mathbf{E} \; \frac{1}{n} \sum_{i=1}^n c(X_i,z_i(X^{i-1},J))$&#10;\end{document} "/>
  <p:tag name="TRANSPARENT" val="True"/>
</p:tagLst>
</file>

<file path=ppt/tags/tag15.xml><?xml version="1.0" encoding="utf-8"?>
<p:tagLst xmlns:a="http://schemas.openxmlformats.org/drawingml/2006/main" xmlns:r="http://schemas.openxmlformats.org/officeDocument/2006/relationships" xmlns:p="http://schemas.openxmlformats.org/presentationml/2006/main">
  <p:tag name="BMPWIDTH" val="483"/>
  <p:tag name="BMPHEIGHT" val="166"/>
  <p:tag name="SOURCE" val="\documentclass{slides}&#10;\pagestyle{empty}&#10;\usepackage{color}&#10;\begin{document}&#10;\color{blue}&#10;$c(x,z)$&#10;\end{document} "/>
  <p:tag name="TRANSPARENT" val="True"/>
</p:tagLst>
</file>

<file path=ppt/tags/tag16.xml><?xml version="1.0" encoding="utf-8"?>
<p:tagLst xmlns:a="http://schemas.openxmlformats.org/drawingml/2006/main" xmlns:r="http://schemas.openxmlformats.org/officeDocument/2006/relationships" xmlns:p="http://schemas.openxmlformats.org/presentationml/2006/main">
  <p:tag name="BMPWIDTH" val="725"/>
  <p:tag name="BMPHEIGHT" val="191"/>
  <p:tag name="SOURCE" val="\documentclass{slides}&#10;\pagestyle{empty}&#10;\usepackage{color}&#10;\begin{document}&#10;\color{blue}&#10;$J \in [ 2^{n R} ]$&#10;\end{document} "/>
  <p:tag name="TRANSPARENT" val="True"/>
</p:tagLst>
</file>

<file path=ppt/tags/tag17.xml><?xml version="1.0" encoding="utf-8"?>
<p:tagLst xmlns:a="http://schemas.openxmlformats.org/drawingml/2006/main" xmlns:r="http://schemas.openxmlformats.org/officeDocument/2006/relationships" xmlns:p="http://schemas.openxmlformats.org/presentationml/2006/main">
  <p:tag name="BMPWIDTH" val="850"/>
  <p:tag name="BMPHEIGHT" val="191"/>
  <p:tag name="SOURCE" val="\documentclass{slides}&#10;\pagestyle{empty}&#10;\usepackage{color}&#10;\begin{document}&#10;\color{blue}&#10;$K \in [ 2^{n R_0} ]$&#10;\end{document} "/>
  <p:tag name="TRANSPARENT" val="True"/>
</p:tagLst>
</file>

<file path=ppt/tags/tag18.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19.xml><?xml version="1.0" encoding="utf-8"?>
<p:tagLst xmlns:a="http://schemas.openxmlformats.org/drawingml/2006/main" xmlns:r="http://schemas.openxmlformats.org/officeDocument/2006/relationships" xmlns:p="http://schemas.openxmlformats.org/presentationml/2006/main">
  <p:tag name="BMPWIDTH" val="250"/>
  <p:tag name="BMPHEIGHT" val="150"/>
  <p:tag name="SOURCE" val="\documentclass{slides}&#10;\pagestyle{empty}&#10;\usepackage{color}&#10;\begin{document}&#10;\color{blue}&#10;$\hat{X}^n$&#10;\end{document} "/>
  <p:tag name="TRANSPARENT" val="True"/>
</p:tagLst>
</file>

<file path=ppt/tags/tag2.xml><?xml version="1.0" encoding="utf-8"?>
<p:tagLst xmlns:a="http://schemas.openxmlformats.org/drawingml/2006/main" xmlns:r="http://schemas.openxmlformats.org/officeDocument/2006/relationships" xmlns:p="http://schemas.openxmlformats.org/presentationml/2006/main">
  <p:tag name="BMPWIDTH" val="1075"/>
  <p:tag name="BMPHEIGHT" val="158"/>
  <p:tag name="SOURCE" val="\documentclass{slides}&#10;\pagestyle{empty}&#10;\usepackage{color}&#10;\begin{document}&#10;$X_1,X_2,X_3,...$&#10;\end{document} "/>
  <p:tag name="TRANSPARENT" val="True"/>
</p:tagLst>
</file>

<file path=ppt/tags/tag20.xml><?xml version="1.0" encoding="utf-8"?>
<p:tagLst xmlns:a="http://schemas.openxmlformats.org/drawingml/2006/main" xmlns:r="http://schemas.openxmlformats.org/officeDocument/2006/relationships" xmlns:p="http://schemas.openxmlformats.org/presentationml/2006/main">
  <p:tag name="BMPWIDTH" val="216"/>
  <p:tag name="BMPHEIGHT" val="125"/>
  <p:tag name="SOURCE" val="\documentclass{slides}&#10;\pagestyle{empty}&#10;\usepackage{color}&#10;\begin{document}&#10;\color{blue}&#10;$Z^n$&#10;\end{document} "/>
  <p:tag name="TRANSPARENT" val="True"/>
</p:tagLst>
</file>

<file path=ppt/tags/tag21.xml><?xml version="1.0" encoding="utf-8"?>
<p:tagLst xmlns:a="http://schemas.openxmlformats.org/drawingml/2006/main" xmlns:r="http://schemas.openxmlformats.org/officeDocument/2006/relationships" xmlns:p="http://schemas.openxmlformats.org/presentationml/2006/main">
  <p:tag name="BMPWIDTH" val="216"/>
  <p:tag name="BMPHEIGHT" val="133"/>
  <p:tag name="SOURCE" val="\documentclass{slides}&#10;\pagestyle{empty}&#10;\usepackage{color}&#10;\begin{document}&#10;$U^n$&#10;\end{document} "/>
  <p:tag name="TRANSPARENT" val="True"/>
</p:tagLst>
</file>

<file path=ppt/tags/tag22.xml><?xml version="1.0" encoding="utf-8"?>
<p:tagLst xmlns:a="http://schemas.openxmlformats.org/drawingml/2006/main" xmlns:r="http://schemas.openxmlformats.org/officeDocument/2006/relationships" xmlns:p="http://schemas.openxmlformats.org/presentationml/2006/main">
  <p:tag name="BMPWIDTH" val="916"/>
  <p:tag name="BMPHEIGHT" val="166"/>
  <p:tag name="SOURCE" val="\documentclass{slides}&#10;\pagestyle{empty}&#10;\usepackage{color}&#10;\begin{document}&#10;$R \; \geq \; H(X)$&#10;\end{document} "/>
  <p:tag name="TRANSPARENT" val="True"/>
</p:tagLst>
</file>

<file path=ppt/tags/tag23.xml><?xml version="1.0" encoding="utf-8"?>
<p:tagLst xmlns:a="http://schemas.openxmlformats.org/drawingml/2006/main" xmlns:r="http://schemas.openxmlformats.org/officeDocument/2006/relationships" xmlns:p="http://schemas.openxmlformats.org/presentationml/2006/main">
  <p:tag name="BMPWIDTH" val="4641"/>
  <p:tag name="BMPHEIGHT" val="616"/>
  <p:tag name="SOURCE" val="\documentclass{slides}&#10;\pagestyle{empty}&#10;\usepackage{color}&#10;\begin{document}&#10;$C(R_0) = \min \left\{ C \; :&#10;\begin{array}{rcl}&#10;\exists \; p(u|x) &amp; s.t. &amp; \\&#10;R_0 &amp; \geq &amp; H(X|U), \\&#10;C &amp; = &amp; \max_{z(u)} \mathbf{E} \; c(X,z(U).&#10;\end{array}&#10;\right\}$&#10;\end{document} "/>
  <p:tag name="TRANSPARENT" val="True"/>
</p:tagLst>
</file>

<file path=ppt/tags/tag24.xml><?xml version="1.0" encoding="utf-8"?>
<p:tagLst xmlns:a="http://schemas.openxmlformats.org/drawingml/2006/main" xmlns:r="http://schemas.openxmlformats.org/officeDocument/2006/relationships" xmlns:p="http://schemas.openxmlformats.org/presentationml/2006/main">
  <p:tag name="BMPWIDTH" val="725"/>
  <p:tag name="BMPHEIGHT" val="191"/>
  <p:tag name="SOURCE" val="\documentclass{slides}&#10;\pagestyle{empty}&#10;\usepackage{color}&#10;\begin{document}&#10;\color{blue}&#10;$J \in [ 2^{n R} ]$&#10;\end{document} "/>
  <p:tag name="TRANSPARENT" val="True"/>
</p:tagLst>
</file>

<file path=ppt/tags/tag25.xml><?xml version="1.0" encoding="utf-8"?>
<p:tagLst xmlns:a="http://schemas.openxmlformats.org/drawingml/2006/main" xmlns:r="http://schemas.openxmlformats.org/officeDocument/2006/relationships" xmlns:p="http://schemas.openxmlformats.org/presentationml/2006/main">
  <p:tag name="BMPWIDTH" val="850"/>
  <p:tag name="BMPHEIGHT" val="191"/>
  <p:tag name="SOURCE" val="\documentclass{slides}&#10;\pagestyle{empty}&#10;\usepackage{color}&#10;\begin{document}&#10;\color{blue}&#10;$K \in [ 2^{n R_0} ]$&#10;\end{document} "/>
  <p:tag name="TRANSPARENT" val="True"/>
</p:tagLst>
</file>

<file path=ppt/tags/tag26.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27.xml><?xml version="1.0" encoding="utf-8"?>
<p:tagLst xmlns:a="http://schemas.openxmlformats.org/drawingml/2006/main" xmlns:r="http://schemas.openxmlformats.org/officeDocument/2006/relationships" xmlns:p="http://schemas.openxmlformats.org/presentationml/2006/main">
  <p:tag name="BMPWIDTH" val="216"/>
  <p:tag name="BMPHEIGHT" val="125"/>
  <p:tag name="SOURCE" val="\documentclass{slides}&#10;\pagestyle{empty}&#10;\usepackage{color}&#10;\begin{document}&#10;\color{blue}&#10;$Z^n$&#10;\end{document} "/>
  <p:tag name="TRANSPARENT" val="True"/>
</p:tagLst>
</file>

<file path=ppt/tags/tag28.xml><?xml version="1.0" encoding="utf-8"?>
<p:tagLst xmlns:a="http://schemas.openxmlformats.org/drawingml/2006/main" xmlns:r="http://schemas.openxmlformats.org/officeDocument/2006/relationships" xmlns:p="http://schemas.openxmlformats.org/presentationml/2006/main">
  <p:tag name="BMPWIDTH" val="658"/>
  <p:tag name="BMPHEIGHT" val="166"/>
  <p:tag name="SOURCE" val="\documentclass{slides}&#10;\pagestyle{empty}&#10;\usepackage{color}&#10;\begin{document}&#10;\color{blue}&#10;$c(x,y,z)$&#10;\end{document} "/>
  <p:tag name="TRANSPARENT" val="True"/>
</p:tagLst>
</file>

<file path=ppt/tags/tag29.xml><?xml version="1.0" encoding="utf-8"?>
<p:tagLst xmlns:a="http://schemas.openxmlformats.org/drawingml/2006/main" xmlns:r="http://schemas.openxmlformats.org/officeDocument/2006/relationships" xmlns:p="http://schemas.openxmlformats.org/presentationml/2006/main">
  <p:tag name="BMPWIDTH" val="4150"/>
  <p:tag name="BMPHEIGHT" val="258"/>
  <p:tag name="SOURCE" val="\documentclass{slides}&#10;\pagestyle{empty}&#10;\usepackage{color}&#10;\begin{document}&#10;\color{blue}&#10;$C = \max_{z_i(x^{i-1},y^{i-1},j)} \mathbf{E} \; \frac{1}{n} \sum_{i=1}^n c(X_i,Y_i,z_i(X^{i-1},J))$&#10;\end{document} "/>
  <p:tag name="TRANSPARENT" val="True"/>
</p:tagLst>
</file>

<file path=ppt/tags/tag3.xml><?xml version="1.0" encoding="utf-8"?>
<p:tagLst xmlns:a="http://schemas.openxmlformats.org/drawingml/2006/main" xmlns:r="http://schemas.openxmlformats.org/officeDocument/2006/relationships" xmlns:p="http://schemas.openxmlformats.org/presentationml/2006/main">
  <p:tag name="BMPWIDTH" val="1008"/>
  <p:tag name="BMPHEIGHT" val="158"/>
  <p:tag name="SOURCE" val="\documentclass{slides}&#10;\pagestyle{empty}&#10;\usepackage{color}&#10;\begin{document}&#10;$C_1,C_2,C_3,...$&#10;\end{document} "/>
  <p:tag name="TRANSPARENT" val="True"/>
</p:tagLst>
</file>

<file path=ppt/tags/tag30.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color{blue}&#10;$Y^n$&#10;\end{document} "/>
  <p:tag name="TRANSPARENT" val="True"/>
</p:tagLst>
</file>

<file path=ppt/tags/tag31.xml><?xml version="1.0" encoding="utf-8"?>
<p:tagLst xmlns:a="http://schemas.openxmlformats.org/drawingml/2006/main" xmlns:r="http://schemas.openxmlformats.org/officeDocument/2006/relationships" xmlns:p="http://schemas.openxmlformats.org/presentationml/2006/main">
  <p:tag name="BMPWIDTH" val="4541"/>
  <p:tag name="BMPHEIGHT" val="808"/>
  <p:tag name="SOURCE" val="\documentclass{slides}&#10;\pagestyle{empty}&#10;\usepackage{color}&#10;\begin{document}&#10;$C(R,R_0) = \min \left\{ C \; :&#10;\begin{array}{rcl}&#10;&amp; &amp; \exists \; p(u,v|x)p(y|u,v) \; s.t. \\&#10;R &amp; \geq &amp; I(X;U,V), \\&#10;R_0 &amp; \geq &amp; I(X,Y;V|U), \\&#10;C &amp; = &amp; \max_{z(u)} \mathbf{E} \; c(X,Y,z(U).&#10;\end{array}&#10;\right\}$&#10;\end{document} "/>
  <p:tag name="TRANSPARENT" val="True"/>
</p:tagLst>
</file>

<file path=ppt/tags/tag32.xml><?xml version="1.0" encoding="utf-8"?>
<p:tagLst xmlns:a="http://schemas.openxmlformats.org/drawingml/2006/main" xmlns:r="http://schemas.openxmlformats.org/officeDocument/2006/relationships" xmlns:p="http://schemas.openxmlformats.org/presentationml/2006/main">
  <p:tag name="BMPWIDTH" val="533"/>
  <p:tag name="BMPHEIGHT" val="116"/>
  <p:tag name="SOURCE" val="\documentclass{slides}&#10;\pagestyle{empty}&#10;\usepackage{color}&#10;\begin{document}&#10;$Z=X$&#10;\end{document} "/>
  <p:tag name="TRANSPARENT" val="True"/>
</p:tagLst>
</file>

<file path=ppt/tags/tag33.xml><?xml version="1.0" encoding="utf-8"?>
<p:tagLst xmlns:a="http://schemas.openxmlformats.org/drawingml/2006/main" xmlns:r="http://schemas.openxmlformats.org/officeDocument/2006/relationships" xmlns:p="http://schemas.openxmlformats.org/presentationml/2006/main">
  <p:tag name="BMPWIDTH" val="1208"/>
  <p:tag name="BMPHEIGHT" val="166"/>
  <p:tag name="SOURCE" val="\documentclass{slides}&#10;\pagestyle{empty}&#10;\usepackage{color}&#10;\begin{document}&#10;$P \; (X=1) = p$&#10;\end{document} "/>
  <p:tag name="TRANSPARENT" val="True"/>
</p:tagLst>
</file>

<file path=ppt/tags/tag34.xml><?xml version="1.0" encoding="utf-8"?>
<p:tagLst xmlns:a="http://schemas.openxmlformats.org/drawingml/2006/main" xmlns:r="http://schemas.openxmlformats.org/officeDocument/2006/relationships" xmlns:p="http://schemas.openxmlformats.org/presentationml/2006/main">
  <p:tag name="BMPWIDTH" val="133"/>
  <p:tag name="BMPHEIGHT" val="133"/>
  <p:tag name="SOURCE" val="\documentclass{slides}&#10;\pagestyle{empty}&#10;\usepackage{color}&#10;\begin{document}&#10;$C$&#10;\end{document} "/>
  <p:tag name="TRANSPARENT" val="True"/>
</p:tagLst>
</file>

<file path=ppt/tags/tag35.xml><?xml version="1.0" encoding="utf-8"?>
<p:tagLst xmlns:a="http://schemas.openxmlformats.org/drawingml/2006/main" xmlns:r="http://schemas.openxmlformats.org/officeDocument/2006/relationships" xmlns:p="http://schemas.openxmlformats.org/presentationml/2006/main">
  <p:tag name="BMPWIDTH" val="383"/>
  <p:tag name="BMPHEIGHT" val="166"/>
  <p:tag name="SOURCE" val="\documentclass{slides}&#10;\pagestyle{empty}&#10;\usepackage{color}&#10;\begin{document}&#10;$H(p)$&#10;\end{document} "/>
  <p:tag name="TRANSPARENT" val="True"/>
</p:tagLst>
</file>

<file path=ppt/tags/tag36.xml><?xml version="1.0" encoding="utf-8"?>
<p:tagLst xmlns:a="http://schemas.openxmlformats.org/drawingml/2006/main" xmlns:r="http://schemas.openxmlformats.org/officeDocument/2006/relationships" xmlns:p="http://schemas.openxmlformats.org/presentationml/2006/main">
  <p:tag name="BMPWIDTH" val="100"/>
  <p:tag name="BMPHEIGHT" val="116"/>
  <p:tag name="SOURCE" val="\documentclass{slides}&#10;\pagestyle{empty}&#10;\usepackage{color}&#10;\begin{document}&#10;$p$&#10;\end{document} "/>
  <p:tag name="TRANSPARENT" val="True"/>
</p:tagLst>
</file>

<file path=ppt/tags/tag37.xml><?xml version="1.0" encoding="utf-8"?>
<p:tagLst xmlns:a="http://schemas.openxmlformats.org/drawingml/2006/main" xmlns:r="http://schemas.openxmlformats.org/officeDocument/2006/relationships" xmlns:p="http://schemas.openxmlformats.org/presentationml/2006/main">
  <p:tag name="BMPWIDTH" val="208"/>
  <p:tag name="BMPHEIGHT" val="158"/>
  <p:tag name="SOURCE" val="\documentclass{slides}&#10;\pagestyle{empty}&#10;\usepackage{color}&#10;\begin{document}&#10;$R_0$&#10;\end{document} "/>
  <p:tag name="TRANSPARENT" val="True"/>
</p:tagLst>
</file>

<file path=ppt/tags/tag38.xml><?xml version="1.0" encoding="utf-8"?>
<p:tagLst xmlns:a="http://schemas.openxmlformats.org/drawingml/2006/main" xmlns:r="http://schemas.openxmlformats.org/officeDocument/2006/relationships" xmlns:p="http://schemas.openxmlformats.org/presentationml/2006/main">
  <p:tag name="BMPWIDTH" val="391"/>
  <p:tag name="BMPHEIGHT" val="158"/>
  <p:tag name="SOURCE" val="\documentclass{slides}&#10;\pagestyle{empty}&#10;\usepackage{color}&#10;\begin{document}&#10;$1-p$&#10;\end{document} "/>
  <p:tag name="TRANSPARENT" val="True"/>
</p:tagLst>
</file>

<file path=ppt/tags/tag39.xml><?xml version="1.0" encoding="utf-8"?>
<p:tagLst xmlns:a="http://schemas.openxmlformats.org/drawingml/2006/main" xmlns:r="http://schemas.openxmlformats.org/officeDocument/2006/relationships" xmlns:p="http://schemas.openxmlformats.org/presentationml/2006/main">
  <p:tag name="BMPWIDTH" val="75"/>
  <p:tag name="BMPHEIGHT" val="116"/>
  <p:tag name="SOURCE" val="\documentclass{slides}&#10;\pagestyle{empty}&#10;\usepackage{color}&#10;\begin{document}&#10;$1$&#10;\end{document} "/>
  <p:tag name="TRANSPARENT" val="True"/>
</p:tagLst>
</file>

<file path=ppt/tags/tag4.xml><?xml version="1.0" encoding="utf-8"?>
<p:tagLst xmlns:a="http://schemas.openxmlformats.org/drawingml/2006/main" xmlns:r="http://schemas.openxmlformats.org/officeDocument/2006/relationships" xmlns:p="http://schemas.openxmlformats.org/presentationml/2006/main">
  <p:tag name="BMPWIDTH" val="725"/>
  <p:tag name="BMPHEIGHT" val="191"/>
  <p:tag name="SOURCE" val="\documentclass{slides}&#10;\pagestyle{empty}&#10;\usepackage{color}&#10;\begin{document}&#10;\color{blue}&#10;$J \in [ 2^{n R} ]$&#10;\end{document} "/>
  <p:tag name="TRANSPARENT" val="True"/>
</p:tagLst>
</file>

<file path=ppt/tags/tag40.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Y^n$&#10;\end{document} "/>
  <p:tag name="TRANSPARENT" val="True"/>
</p:tagLst>
</file>

<file path=ppt/tags/tag41.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color{blue}&#10;$Y^n$&#10;\end{document} "/>
  <p:tag name="TRANSPARENT" val="True"/>
</p:tagLst>
</file>

<file path=ppt/tags/tag42.xml><?xml version="1.0" encoding="utf-8"?>
<p:tagLst xmlns:a="http://schemas.openxmlformats.org/drawingml/2006/main" xmlns:r="http://schemas.openxmlformats.org/officeDocument/2006/relationships" xmlns:p="http://schemas.openxmlformats.org/presentationml/2006/main">
  <p:tag name="BMPWIDTH" val="216"/>
  <p:tag name="BMPHEIGHT" val="125"/>
  <p:tag name="SOURCE" val="\documentclass{slides}&#10;\pagestyle{empty}&#10;\usepackage{color}&#10;\begin{document}&#10;\color{blue}&#10;$Z^n$&#10;\end{document} "/>
  <p:tag name="TRANSPARENT" val="True"/>
</p:tagLst>
</file>

<file path=ppt/tags/tag43.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44.xml><?xml version="1.0" encoding="utf-8"?>
<p:tagLst xmlns:a="http://schemas.openxmlformats.org/drawingml/2006/main" xmlns:r="http://schemas.openxmlformats.org/officeDocument/2006/relationships" xmlns:p="http://schemas.openxmlformats.org/presentationml/2006/main">
  <p:tag name="BMPWIDTH" val="658"/>
  <p:tag name="BMPHEIGHT" val="183"/>
  <p:tag name="SOURCE" val="\documentclass{slides}&#10;\pagestyle{empty}&#10;\usepackage{color}&#10;\begin{document}&#10;$p(y,z|x)$&#10;\end{document} "/>
  <p:tag name="TRANSPARENT" val="True"/>
</p:tagLst>
</file>

<file path=ppt/tags/tag45.xml><?xml version="1.0" encoding="utf-8"?>
<p:tagLst xmlns:a="http://schemas.openxmlformats.org/drawingml/2006/main" xmlns:r="http://schemas.openxmlformats.org/officeDocument/2006/relationships" xmlns:p="http://schemas.openxmlformats.org/presentationml/2006/main">
  <p:tag name="BMPWIDTH" val="658"/>
  <p:tag name="BMPHEIGHT" val="166"/>
  <p:tag name="SOURCE" val="\documentclass{slides}&#10;\pagestyle{empty}&#10;\usepackage{color}&#10;\begin{document}&#10;$c(x,y,z)$&#10;\end{document} "/>
  <p:tag name="TRANSPARENT" val="True"/>
</p:tagLst>
</file>

<file path=ppt/tags/tag46.xml><?xml version="1.0" encoding="utf-8"?>
<p:tagLst xmlns:a="http://schemas.openxmlformats.org/drawingml/2006/main" xmlns:r="http://schemas.openxmlformats.org/officeDocument/2006/relationships" xmlns:p="http://schemas.openxmlformats.org/presentationml/2006/main">
  <p:tag name="BMPWIDTH" val="1758"/>
  <p:tag name="BMPHEIGHT" val="241"/>
  <p:tag name="SOURCE" val="\documentclass{slides}&#10;\pagestyle{empty}&#10;\usepackage{color}&#10;\begin{document}&#10;$\frac{1}{n} N(x,y,z|X^n,Y^n,Z^n)$&#10;\end{document} "/>
  <p:tag name="TRANSPARENT" val="True"/>
</p:tagLst>
</file>

<file path=ppt/tags/tag47.xml><?xml version="1.0" encoding="utf-8"?>
<p:tagLst xmlns:a="http://schemas.openxmlformats.org/drawingml/2006/main" xmlns:r="http://schemas.openxmlformats.org/officeDocument/2006/relationships" xmlns:p="http://schemas.openxmlformats.org/presentationml/2006/main">
  <p:tag name="BMPWIDTH" val="1491"/>
  <p:tag name="BMPHEIGHT" val="241"/>
  <p:tag name="SOURCE" val="\documentclass{slides}&#10;\pagestyle{empty}&#10;\usepackage{color}&#10;\begin{document}&#10;$\frac{1}{n} \sum_{i=1}^n c(X_i,Y_i,Z_i)$&#10;\end{document} "/>
  <p:tag name="TRANSPARENT" val="True"/>
</p:tagLst>
</file>

<file path=ppt/tags/tag48.xml><?xml version="1.0" encoding="utf-8"?>
<p:tagLst xmlns:a="http://schemas.openxmlformats.org/drawingml/2006/main" xmlns:r="http://schemas.openxmlformats.org/officeDocument/2006/relationships" xmlns:p="http://schemas.openxmlformats.org/presentationml/2006/main">
  <p:tag name="BMPWIDTH" val="1491"/>
  <p:tag name="BMPHEIGHT" val="166"/>
  <p:tag name="SOURCE" val="\documentclass{slides}&#10;\pagestyle{empty}&#10;\usepackage{color}&#10;\begin{document}&#10;$H(Y) \geq I(X;Y,Z)$&#10;\end{document} "/>
  <p:tag name="TRANSPARENT" val="True"/>
</p:tagLst>
</file>

<file path=ppt/tags/tag49.xml><?xml version="1.0" encoding="utf-8"?>
<p:tagLst xmlns:a="http://schemas.openxmlformats.org/drawingml/2006/main" xmlns:r="http://schemas.openxmlformats.org/officeDocument/2006/relationships" xmlns:p="http://schemas.openxmlformats.org/presentationml/2006/main">
  <p:tag name="BMPWIDTH" val="341"/>
  <p:tag name="BMPHEIGHT" val="166"/>
  <p:tag name="SOURCE" val="\documentclass{slides}&#10;\pagestyle{empty}&#10;\usepackage{color}&#10;\begin{document}&#10;$p(x)$&#10;\end{document} "/>
  <p:tag name="TRANSPARENT" val="True"/>
</p:tagLst>
</file>

<file path=ppt/tags/tag5.xml><?xml version="1.0" encoding="utf-8"?>
<p:tagLst xmlns:a="http://schemas.openxmlformats.org/drawingml/2006/main" xmlns:r="http://schemas.openxmlformats.org/officeDocument/2006/relationships" xmlns:p="http://schemas.openxmlformats.org/presentationml/2006/main">
  <p:tag name="BMPWIDTH" val="850"/>
  <p:tag name="BMPHEIGHT" val="191"/>
  <p:tag name="SOURCE" val="\documentclass{slides}&#10;\pagestyle{empty}&#10;\usepackage{color}&#10;\begin{document}&#10;\color{blue}&#10;$K \in [ 2^{n R_0} ]$&#10;\end{document} "/>
  <p:tag name="TRANSPARENT" val="True"/>
</p:tagLst>
</file>

<file path=ppt/tags/tag50.xml><?xml version="1.0" encoding="utf-8"?>
<p:tagLst xmlns:a="http://schemas.openxmlformats.org/drawingml/2006/main" xmlns:r="http://schemas.openxmlformats.org/officeDocument/2006/relationships" xmlns:p="http://schemas.openxmlformats.org/presentationml/2006/main">
  <p:tag name="BMPWIDTH" val="658"/>
  <p:tag name="BMPHEIGHT" val="183"/>
  <p:tag name="SOURCE" val="\documentclass{slides}&#10;\pagestyle{empty}&#10;\usepackage{color}&#10;\begin{document}&#10;$p(y,z|x)$&#10;\end{document} "/>
  <p:tag name="TRANSPARENT" val="True"/>
</p:tagLst>
</file>

<file path=ppt/tags/tag51.xml><?xml version="1.0" encoding="utf-8"?>
<p:tagLst xmlns:a="http://schemas.openxmlformats.org/drawingml/2006/main" xmlns:r="http://schemas.openxmlformats.org/officeDocument/2006/relationships" xmlns:p="http://schemas.openxmlformats.org/presentationml/2006/main">
  <p:tag name="BMPWIDTH" val="341"/>
  <p:tag name="BMPHEIGHT" val="166"/>
  <p:tag name="SOURCE" val="\documentclass{slides}&#10;\pagestyle{empty}&#10;\usepackage{color}&#10;\begin{document}&#10;$p(x)$&#10;\end{document} "/>
  <p:tag name="TRANSPARENT" val="True"/>
</p:tagLst>
</file>

<file path=ppt/tags/tag52.xml><?xml version="1.0" encoding="utf-8"?>
<p:tagLst xmlns:a="http://schemas.openxmlformats.org/drawingml/2006/main" xmlns:r="http://schemas.openxmlformats.org/officeDocument/2006/relationships" xmlns:p="http://schemas.openxmlformats.org/presentationml/2006/main">
  <p:tag name="BMPWIDTH" val="658"/>
  <p:tag name="BMPHEIGHT" val="183"/>
  <p:tag name="SOURCE" val="\documentclass{slides}&#10;\pagestyle{empty}&#10;\usepackage{color}&#10;\begin{document}&#10;$p(y,z|x)$&#10;\end{document} "/>
  <p:tag name="TRANSPARENT" val="True"/>
</p:tagLst>
</file>

<file path=ppt/tags/tag53.xml><?xml version="1.0" encoding="utf-8"?>
<p:tagLst xmlns:a="http://schemas.openxmlformats.org/drawingml/2006/main" xmlns:r="http://schemas.openxmlformats.org/officeDocument/2006/relationships" xmlns:p="http://schemas.openxmlformats.org/presentationml/2006/main">
  <p:tag name="BMPWIDTH" val="2333"/>
  <p:tag name="BMPHEIGHT" val="166"/>
  <p:tag name="SOURCE" val="\documentclass{slides}&#10;\pagestyle{empty}&#10;\usepackage{color}&#10;\begin{document}&#10;$H(Y) \geq I(X;Y,Z) + I(Y;Z)$&#10;\end{document} "/>
  <p:tag name="TRANSPARENT" val="True"/>
</p:tagLst>
</file>

<file path=ppt/tags/tag6.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7.xml><?xml version="1.0" encoding="utf-8"?>
<p:tagLst xmlns:a="http://schemas.openxmlformats.org/drawingml/2006/main" xmlns:r="http://schemas.openxmlformats.org/officeDocument/2006/relationships" xmlns:p="http://schemas.openxmlformats.org/presentationml/2006/main">
  <p:tag name="BMPWIDTH" val="250"/>
  <p:tag name="BMPHEIGHT" val="150"/>
  <p:tag name="SOURCE" val="\documentclass{slides}&#10;\pagestyle{empty}&#10;\usepackage{color}&#10;\begin{document}&#10;\color{blue}&#10;$\hat{X}^n$&#10;\end{document} "/>
  <p:tag name="TRANSPARENT" val="True"/>
</p:tagLst>
</file>

<file path=ppt/tags/tag8.xml><?xml version="1.0" encoding="utf-8"?>
<p:tagLst xmlns:a="http://schemas.openxmlformats.org/drawingml/2006/main" xmlns:r="http://schemas.openxmlformats.org/officeDocument/2006/relationships" xmlns:p="http://schemas.openxmlformats.org/presentationml/2006/main">
  <p:tag name="BMPWIDTH" val="733"/>
  <p:tag name="BMPHEIGHT" val="166"/>
  <p:tag name="SOURCE" val="\documentclass{slides}&#10;\pagestyle{empty}&#10;\usepackage{color}&#10;\begin{document}&#10;$K \in [26!]$&#10;\end{document} "/>
  <p:tag name="TRANSPARENT" val="True"/>
</p:tagLst>
</file>

<file path=ppt/tags/tag9.xml><?xml version="1.0" encoding="utf-8"?>
<p:tagLst xmlns:a="http://schemas.openxmlformats.org/drawingml/2006/main" xmlns:r="http://schemas.openxmlformats.org/officeDocument/2006/relationships" xmlns:p="http://schemas.openxmlformats.org/presentationml/2006/main">
  <p:tag name="BMPWIDTH" val="908"/>
  <p:tag name="BMPHEIGHT" val="166"/>
  <p:tag name="SOURCE" val="\documentclass{slides}&#10;\pagestyle{empty}&#10;\usepackage{color}&#10;\begin{document}&#10;$R_0 \geq H({\cal X})$&#10;\end{document} "/>
  <p:tag name="TRANSPARENT" val="True"/>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1448</TotalTime>
  <Words>947</Words>
  <Application>Microsoft Office PowerPoint</Application>
  <PresentationFormat>On-screen Show (4:3)</PresentationFormat>
  <Paragraphs>295</Paragraphs>
  <Slides>25</Slides>
  <Notes>7</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Civic</vt:lpstr>
      <vt:lpstr>Information Theory for Secrecy and Control</vt:lpstr>
      <vt:lpstr>Two Parts</vt:lpstr>
      <vt:lpstr>Cipher</vt:lpstr>
      <vt:lpstr>Example:  Substitution Cipher</vt:lpstr>
      <vt:lpstr>Shannon Model</vt:lpstr>
      <vt:lpstr>Shannon Analysis</vt:lpstr>
      <vt:lpstr>Shannon Analysis</vt:lpstr>
      <vt:lpstr>Computational Secrecy</vt:lpstr>
      <vt:lpstr>Information Theoretic Secrecy</vt:lpstr>
      <vt:lpstr>Partial Secrecy for Dynamic Systems</vt:lpstr>
      <vt:lpstr>Cost-Rate Function</vt:lpstr>
      <vt:lpstr>Partial Secrecy (Generalized)</vt:lpstr>
      <vt:lpstr>Cost-Rate Function (Generalized)</vt:lpstr>
      <vt:lpstr>Binary-Hamming Case</vt:lpstr>
      <vt:lpstr>Control (Embedding Digital in Analog)</vt:lpstr>
      <vt:lpstr>Alice and Bob Game</vt:lpstr>
      <vt:lpstr>Coordination in Distributed Systems</vt:lpstr>
      <vt:lpstr>Steganography Example</vt:lpstr>
      <vt:lpstr>Watermark Model</vt:lpstr>
      <vt:lpstr>Coordination of Sequences</vt:lpstr>
      <vt:lpstr>Definition of Coordination</vt:lpstr>
      <vt:lpstr>Results</vt:lpstr>
      <vt:lpstr>Causality</vt:lpstr>
      <vt:lpstr>Example:  Communication Channels</vt:lpstr>
      <vt:lpstr>Summary</vt:lpstr>
    </vt:vector>
  </TitlesOfParts>
  <Company>Princeton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Theory for Distributed Systems</dc:title>
  <dc:creator>Paul Cuff</dc:creator>
  <cp:lastModifiedBy>Paul Cuff</cp:lastModifiedBy>
  <cp:revision>138</cp:revision>
  <dcterms:created xsi:type="dcterms:W3CDTF">2010-08-19T20:13:34Z</dcterms:created>
  <dcterms:modified xsi:type="dcterms:W3CDTF">2010-08-26T06:54:25Z</dcterms:modified>
</cp:coreProperties>
</file>