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Default Extension="gif" ContentType="image/gif"/>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57" r:id="rId3"/>
    <p:sldId id="288" r:id="rId4"/>
    <p:sldId id="258" r:id="rId5"/>
    <p:sldId id="259" r:id="rId6"/>
    <p:sldId id="260" r:id="rId7"/>
    <p:sldId id="262" r:id="rId8"/>
    <p:sldId id="261" r:id="rId9"/>
    <p:sldId id="263" r:id="rId10"/>
    <p:sldId id="264" r:id="rId11"/>
    <p:sldId id="292" r:id="rId12"/>
    <p:sldId id="315" r:id="rId13"/>
    <p:sldId id="283" r:id="rId14"/>
    <p:sldId id="305" r:id="rId15"/>
    <p:sldId id="304" r:id="rId16"/>
    <p:sldId id="306" r:id="rId17"/>
    <p:sldId id="297" r:id="rId18"/>
    <p:sldId id="299" r:id="rId19"/>
    <p:sldId id="310" r:id="rId20"/>
    <p:sldId id="308" r:id="rId21"/>
    <p:sldId id="311" r:id="rId22"/>
    <p:sldId id="281" r:id="rId23"/>
    <p:sldId id="316" r:id="rId24"/>
    <p:sldId id="31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71" autoAdjust="0"/>
    <p:restoredTop sz="94655" autoAdjust="0"/>
  </p:normalViewPr>
  <p:slideViewPr>
    <p:cSldViewPr>
      <p:cViewPr varScale="1">
        <p:scale>
          <a:sx n="126" d="100"/>
          <a:sy n="126" d="100"/>
        </p:scale>
        <p:origin x="-11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AE3C5-3623-4FE0-BD2B-BC01AAB8BCD6}" type="datetimeFigureOut">
              <a:rPr lang="en-US" smtClean="0"/>
              <a:pPr/>
              <a:t>12/15/2010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4005C-E6FE-4E34-AD1B-B5414D37849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Cases:  rate-distortion</a:t>
            </a:r>
            <a:r>
              <a:rPr lang="en-US" baseline="0" dirty="0" smtClean="0"/>
              <a:t> theory (no adversary); lossless (Globecom); unlimited secret key; unlimited communication; </a:t>
            </a:r>
            <a:r>
              <a:rPr lang="en-US" baseline="0" dirty="0" err="1" smtClean="0"/>
              <a:t>separability</a:t>
            </a:r>
            <a:r>
              <a:rPr lang="en-US" baseline="0" dirty="0" smtClean="0"/>
              <a:t> </a:t>
            </a:r>
            <a:r>
              <a:rPr lang="en-US" baseline="0" dirty="0" smtClean="0"/>
              <a:t>of nodes B and C.</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Julius Caesar used this cipher,</a:t>
            </a:r>
            <a:r>
              <a:rPr lang="en-US" baseline="0" dirty="0" smtClean="0"/>
              <a:t> with a shift of 3.  His nephew, Augustus, used a shift of 1.</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26! Is about 4 x 10^26</a:t>
            </a:r>
            <a:r>
              <a:rPr lang="en-US" baseline="0" dirty="0" smtClean="0"/>
              <a:t> (the number of atoms in my chair).  88.4 bits</a:t>
            </a:r>
          </a:p>
          <a:p>
            <a:r>
              <a:rPr lang="en-US" baseline="0" dirty="0" smtClean="0"/>
              <a:t>Redundancy of English is about 3.75 5bits per letter.  (without spaces it’s 3.7)</a:t>
            </a:r>
          </a:p>
          <a:p>
            <a:r>
              <a:rPr lang="en-US" baseline="0" dirty="0" smtClean="0"/>
              <a:t>About 25 letters needed to decode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couple of aspects</a:t>
            </a:r>
            <a:r>
              <a:rPr lang="en-US" baseline="0" dirty="0" smtClean="0"/>
              <a:t> have been integrated in the study of information theoretic secrecy.  One observation is that channel noise can be used, as the key is, to hide the information from an eavesdropper.  The other development has been the study of partial secrecy.</a:t>
            </a:r>
          </a:p>
          <a:p>
            <a:endParaRPr lang="en-US" baseline="0" dirty="0" smtClean="0"/>
          </a:p>
          <a:p>
            <a:r>
              <a:rPr lang="en-US" baseline="0" dirty="0" smtClean="0"/>
              <a:t>Insert a diagram if I have time.</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Jam</a:t>
            </a:r>
            <a:r>
              <a:rPr lang="en-US" baseline="0" dirty="0" smtClean="0"/>
              <a:t> a communication channel; break into a network, counter a military attack; overload a power grid.</a:t>
            </a:r>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4005C-E6FE-4E34-AD1B-B5414D378490}"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60146-6A9B-4DD4-B5D4-915B1E9D35B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E860146-6A9B-4DD4-B5D4-915B1E9D35B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E860146-6A9B-4DD4-B5D4-915B1E9D35B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1320B7-0FD0-42BE-9230-00DF607E5B7B}" type="datetimeFigureOut">
              <a:rPr lang="en-US" smtClean="0"/>
              <a:pPr/>
              <a:t>12/15/2010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860146-6A9B-4DD4-B5D4-915B1E9D35B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E860146-6A9B-4DD4-B5D4-915B1E9D35B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E860146-6A9B-4DD4-B5D4-915B1E9D35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860146-6A9B-4DD4-B5D4-915B1E9D35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860146-6A9B-4DD4-B5D4-915B1E9D35B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251320B7-0FD0-42BE-9230-00DF607E5B7B}" type="datetimeFigureOut">
              <a:rPr lang="en-US" smtClean="0"/>
              <a:pPr/>
              <a:t>12/15/2010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E860146-6A9B-4DD4-B5D4-915B1E9D35B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251320B7-0FD0-42BE-9230-00DF607E5B7B}" type="datetimeFigureOut">
              <a:rPr lang="en-US" smtClean="0"/>
              <a:pPr/>
              <a:t>12/15/2010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1320B7-0FD0-42BE-9230-00DF607E5B7B}" type="datetimeFigureOut">
              <a:rPr lang="en-US" smtClean="0"/>
              <a:pPr/>
              <a:t>12/15/2010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860146-6A9B-4DD4-B5D4-915B1E9D35B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1.png"/><Relationship Id="rId18" Type="http://schemas.openxmlformats.org/officeDocument/2006/relationships/image" Target="../media/image22.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0.png"/><Relationship Id="rId17" Type="http://schemas.openxmlformats.org/officeDocument/2006/relationships/image" Target="../media/image21.png"/><Relationship Id="rId2" Type="http://schemas.openxmlformats.org/officeDocument/2006/relationships/tags" Target="../tags/tag1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5.xml"/><Relationship Id="rId5" Type="http://schemas.openxmlformats.org/officeDocument/2006/relationships/tags" Target="../tags/tag20.xml"/><Relationship Id="rId15" Type="http://schemas.openxmlformats.org/officeDocument/2006/relationships/image" Target="../media/image19.png"/><Relationship Id="rId10" Type="http://schemas.openxmlformats.org/officeDocument/2006/relationships/slideLayout" Target="../slideLayouts/slideLayout2.xml"/><Relationship Id="rId19" Type="http://schemas.openxmlformats.org/officeDocument/2006/relationships/image" Target="../media/image23.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12.png"/><Relationship Id="rId2" Type="http://schemas.openxmlformats.org/officeDocument/2006/relationships/tags" Target="../tags/tag26.xml"/><Relationship Id="rId16" Type="http://schemas.openxmlformats.org/officeDocument/2006/relationships/image" Target="../media/image13.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1.png"/><Relationship Id="rId5" Type="http://schemas.openxmlformats.org/officeDocument/2006/relationships/tags" Target="../tags/tag29.xml"/><Relationship Id="rId15" Type="http://schemas.openxmlformats.org/officeDocument/2006/relationships/image" Target="../media/image26.png"/><Relationship Id="rId10" Type="http://schemas.openxmlformats.org/officeDocument/2006/relationships/image" Target="../media/image10.png"/><Relationship Id="rId4" Type="http://schemas.openxmlformats.org/officeDocument/2006/relationships/tags" Target="../tags/tag28.xml"/><Relationship Id="rId9" Type="http://schemas.openxmlformats.org/officeDocument/2006/relationships/notesSlide" Target="../notesSlides/notesSlide6.xml"/><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7.xml"/><Relationship Id="rId7" Type="http://schemas.openxmlformats.org/officeDocument/2006/relationships/image" Target="../media/image30.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11" Type="http://schemas.openxmlformats.org/officeDocument/2006/relationships/image" Target="../media/image34.png"/><Relationship Id="rId5" Type="http://schemas.openxmlformats.org/officeDocument/2006/relationships/tags" Target="../tags/tag39.xml"/><Relationship Id="rId10" Type="http://schemas.openxmlformats.org/officeDocument/2006/relationships/image" Target="../media/image33.png"/><Relationship Id="rId4" Type="http://schemas.openxmlformats.org/officeDocument/2006/relationships/tags" Target="../tags/tag38.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4.xml"/><Relationship Id="rId7" Type="http://schemas.openxmlformats.org/officeDocument/2006/relationships/image" Target="../media/image3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5.png"/><Relationship Id="rId5" Type="http://schemas.openxmlformats.org/officeDocument/2006/relationships/slideLayout" Target="../slideLayouts/slideLayout6.xml"/><Relationship Id="rId4" Type="http://schemas.openxmlformats.org/officeDocument/2006/relationships/tags" Target="../tags/tag45.xm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8.xml"/><Relationship Id="rId7" Type="http://schemas.openxmlformats.org/officeDocument/2006/relationships/slideLayout" Target="../slideLayouts/slideLayout2.xml"/><Relationship Id="rId12" Type="http://schemas.openxmlformats.org/officeDocument/2006/relationships/image" Target="../media/image44.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43.png"/><Relationship Id="rId5" Type="http://schemas.openxmlformats.org/officeDocument/2006/relationships/tags" Target="../tags/tag50.xml"/><Relationship Id="rId10" Type="http://schemas.openxmlformats.org/officeDocument/2006/relationships/image" Target="../media/image42.png"/><Relationship Id="rId4" Type="http://schemas.openxmlformats.org/officeDocument/2006/relationships/tags" Target="../tags/tag49.xml"/><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hyperlink" Target="http://www.solarshop.com.au/"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notesSlide" Target="../notesSlides/notesSlide3.xml"/><Relationship Id="rId12"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image" Target="../media/image13.png"/><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Paul Cuff</a:t>
            </a:r>
          </a:p>
          <a:p>
            <a:r>
              <a:rPr lang="en-US" dirty="0" smtClean="0"/>
              <a:t>Electrical Engineering</a:t>
            </a:r>
          </a:p>
          <a:p>
            <a:r>
              <a:rPr lang="en-US" dirty="0" smtClean="0"/>
              <a:t>Princeton University</a:t>
            </a:r>
            <a:endParaRPr lang="en-US" dirty="0"/>
          </a:p>
        </p:txBody>
      </p:sp>
      <p:sp>
        <p:nvSpPr>
          <p:cNvPr id="2" name="Title 1"/>
          <p:cNvSpPr>
            <a:spLocks noGrp="1"/>
          </p:cNvSpPr>
          <p:nvPr>
            <p:ph type="ctrTitle"/>
          </p:nvPr>
        </p:nvSpPr>
        <p:spPr>
          <a:xfrm>
            <a:off x="685800" y="914400"/>
            <a:ext cx="7772400" cy="838200"/>
          </a:xfrm>
        </p:spPr>
        <p:txBody>
          <a:bodyPr>
            <a:normAutofit/>
          </a:bodyPr>
          <a:lstStyle/>
          <a:p>
            <a:r>
              <a:rPr lang="en-US" sz="4000" dirty="0" smtClean="0"/>
              <a:t>A Framework for Partial Secrecy</a:t>
            </a:r>
            <a:endParaRPr lang="en-US" sz="4000" dirty="0"/>
          </a:p>
        </p:txBody>
      </p:sp>
      <p:pic>
        <p:nvPicPr>
          <p:cNvPr id="2050" name="Picture 2" descr="C:\Users\cuff\Documents\BYU talk 2010\princeton_university.gif"/>
          <p:cNvPicPr>
            <a:picLocks noChangeAspect="1" noChangeArrowheads="1"/>
          </p:cNvPicPr>
          <p:nvPr/>
        </p:nvPicPr>
        <p:blipFill>
          <a:blip r:embed="rId2" cstate="print"/>
          <a:srcRect/>
          <a:stretch>
            <a:fillRect/>
          </a:stretch>
        </p:blipFill>
        <p:spPr bwMode="auto">
          <a:xfrm>
            <a:off x="228600" y="228600"/>
            <a:ext cx="1762125" cy="523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Theoretic Secrecy</a:t>
            </a:r>
            <a:endParaRPr lang="en-US" dirty="0"/>
          </a:p>
        </p:txBody>
      </p:sp>
      <p:sp>
        <p:nvSpPr>
          <p:cNvPr id="3" name="Content Placeholder 2"/>
          <p:cNvSpPr>
            <a:spLocks noGrp="1"/>
          </p:cNvSpPr>
          <p:nvPr>
            <p:ph sz="quarter" idx="1"/>
          </p:nvPr>
        </p:nvSpPr>
        <p:spPr/>
        <p:txBody>
          <a:bodyPr/>
          <a:lstStyle/>
          <a:p>
            <a:r>
              <a:rPr lang="en-US" dirty="0" smtClean="0"/>
              <a:t>Achieve secrecy from randomness (key or channel), not from computational limit of adversary.</a:t>
            </a:r>
          </a:p>
          <a:p>
            <a:endParaRPr lang="en-US" dirty="0" smtClean="0"/>
          </a:p>
          <a:p>
            <a:pPr lvl="1"/>
            <a:r>
              <a:rPr lang="en-US" dirty="0" smtClean="0"/>
              <a:t>Physical layer secrecy</a:t>
            </a:r>
          </a:p>
          <a:p>
            <a:pPr lvl="2"/>
            <a:r>
              <a:rPr lang="en-US" dirty="0" err="1" smtClean="0"/>
              <a:t>Wyner’s</a:t>
            </a:r>
            <a:r>
              <a:rPr lang="en-US" dirty="0" smtClean="0"/>
              <a:t> Wiretap Channel [</a:t>
            </a:r>
            <a:r>
              <a:rPr lang="en-US" dirty="0" err="1" smtClean="0"/>
              <a:t>Wyner</a:t>
            </a:r>
            <a:r>
              <a:rPr lang="en-US" dirty="0" smtClean="0"/>
              <a:t> 1975]</a:t>
            </a:r>
          </a:p>
          <a:p>
            <a:pPr lvl="1"/>
            <a:endParaRPr lang="en-US" dirty="0" smtClean="0"/>
          </a:p>
          <a:p>
            <a:pPr lvl="1"/>
            <a:r>
              <a:rPr lang="en-US" dirty="0" smtClean="0"/>
              <a:t>Partial Secrecy</a:t>
            </a:r>
          </a:p>
          <a:p>
            <a:pPr lvl="2"/>
            <a:r>
              <a:rPr lang="en-US" dirty="0" smtClean="0"/>
              <a:t>Typically measured by “equivocation:”</a:t>
            </a:r>
          </a:p>
          <a:p>
            <a:pPr lvl="2"/>
            <a:r>
              <a:rPr lang="en-US" dirty="0" smtClean="0"/>
              <a:t>Other approaches:</a:t>
            </a:r>
          </a:p>
          <a:p>
            <a:pPr lvl="3"/>
            <a:r>
              <a:rPr lang="en-US" dirty="0" smtClean="0"/>
              <a:t>Error exponent for guessing eavesdropper [</a:t>
            </a:r>
            <a:r>
              <a:rPr lang="en-US" dirty="0" err="1" smtClean="0"/>
              <a:t>Merhav</a:t>
            </a:r>
            <a:r>
              <a:rPr lang="en-US" dirty="0" smtClean="0"/>
              <a:t> 2003]</a:t>
            </a:r>
          </a:p>
          <a:p>
            <a:pPr lvl="3"/>
            <a:r>
              <a:rPr lang="en-US" dirty="0" smtClean="0"/>
              <a:t>Cost inflicted by adversary [this talk]</a:t>
            </a:r>
          </a:p>
        </p:txBody>
      </p:sp>
      <p:pic>
        <p:nvPicPr>
          <p:cNvPr id="4" name="Picture 3"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5791200" y="4495800"/>
            <a:ext cx="1172819" cy="30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Equivocation</a:t>
            </a:r>
            <a:endParaRPr lang="en-US" dirty="0"/>
          </a:p>
        </p:txBody>
      </p:sp>
      <p:sp>
        <p:nvSpPr>
          <p:cNvPr id="3" name="Content Placeholder 2"/>
          <p:cNvSpPr>
            <a:spLocks noGrp="1"/>
          </p:cNvSpPr>
          <p:nvPr>
            <p:ph sz="quarter" idx="1"/>
          </p:nvPr>
        </p:nvSpPr>
        <p:spPr/>
        <p:txBody>
          <a:bodyPr/>
          <a:lstStyle/>
          <a:p>
            <a:r>
              <a:rPr lang="en-US" dirty="0" smtClean="0"/>
              <a:t>Not an operationally defined quantity</a:t>
            </a:r>
          </a:p>
          <a:p>
            <a:endParaRPr lang="en-US" dirty="0" smtClean="0"/>
          </a:p>
          <a:p>
            <a:r>
              <a:rPr lang="en-US" dirty="0" smtClean="0"/>
              <a:t>Bounds:</a:t>
            </a:r>
          </a:p>
          <a:p>
            <a:pPr lvl="1"/>
            <a:r>
              <a:rPr lang="en-US" dirty="0" smtClean="0"/>
              <a:t>List decoding</a:t>
            </a:r>
          </a:p>
          <a:p>
            <a:pPr lvl="1"/>
            <a:r>
              <a:rPr lang="en-US" dirty="0" smtClean="0"/>
              <a:t>Additional information needed for decryption</a:t>
            </a:r>
          </a:p>
          <a:p>
            <a:pPr lvl="1"/>
            <a:endParaRPr lang="en-US" dirty="0" smtClean="0"/>
          </a:p>
          <a:p>
            <a:r>
              <a:rPr lang="en-US" dirty="0" smtClean="0"/>
              <a:t>Not concerned with </a:t>
            </a:r>
            <a:r>
              <a:rPr lang="en-US" dirty="0" smtClean="0">
                <a:solidFill>
                  <a:srgbClr val="C00000"/>
                </a:solidFill>
              </a:rPr>
              <a:t>structure</a:t>
            </a:r>
            <a:endParaRPr lang="en-US" dirty="0">
              <a:solidFill>
                <a:srgbClr val="C00000"/>
              </a:solidFill>
            </a:endParaRPr>
          </a:p>
        </p:txBody>
      </p:sp>
      <p:sp>
        <p:nvSpPr>
          <p:cNvPr id="30" name="Oval 29"/>
          <p:cNvSpPr/>
          <p:nvPr/>
        </p:nvSpPr>
        <p:spPr>
          <a:xfrm>
            <a:off x="2249966"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2707166" y="556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59566"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16766"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64366" y="617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316766"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02366"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81600" y="48006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54864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791200" y="5257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486400" y="5181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62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15000" y="5486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340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Secrecy</a:t>
            </a:r>
            <a:endParaRPr lang="en-US" dirty="0"/>
          </a:p>
        </p:txBody>
      </p:sp>
      <p:grpSp>
        <p:nvGrpSpPr>
          <p:cNvPr id="3" name="Group 55"/>
          <p:cNvGrpSpPr/>
          <p:nvPr/>
        </p:nvGrpSpPr>
        <p:grpSpPr>
          <a:xfrm>
            <a:off x="381000" y="2761074"/>
            <a:ext cx="7474503" cy="2420526"/>
            <a:chOff x="381000" y="2761074"/>
            <a:chExt cx="7474503" cy="2420526"/>
          </a:xfrm>
        </p:grpSpPr>
        <p:sp>
          <p:nvSpPr>
            <p:cNvPr id="4" name="Rounded Rectangle 3"/>
            <p:cNvSpPr/>
            <p:nvPr/>
          </p:nvSpPr>
          <p:spPr>
            <a:xfrm>
              <a:off x="18370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42212" y="3675474"/>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8612" y="3980274"/>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3036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13812" y="39802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2012" y="3599274"/>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85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13712" y="356117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4412" y="2761074"/>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3581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3581400"/>
              <a:ext cx="853119" cy="369332"/>
            </a:xfrm>
            <a:prstGeom prst="rect">
              <a:avLst/>
            </a:prstGeom>
            <a:noFill/>
          </p:spPr>
          <p:txBody>
            <a:bodyPr wrap="none" rtlCol="0">
              <a:spAutoFit/>
            </a:bodyPr>
            <a:lstStyle/>
            <a:p>
              <a:r>
                <a:rPr lang="en-US" dirty="0" smtClean="0"/>
                <a:t>Action</a:t>
              </a:r>
            </a:p>
          </p:txBody>
        </p:sp>
        <p:sp>
          <p:nvSpPr>
            <p:cNvPr id="16" name="Rounded Rectangle 15"/>
            <p:cNvSpPr/>
            <p:nvPr/>
          </p:nvSpPr>
          <p:spPr>
            <a:xfrm>
              <a:off x="5342212" y="458987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13562" y="4227924"/>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3818212" y="4056474"/>
              <a:ext cx="990600" cy="261257"/>
            </a:xfrm>
            <a:prstGeom prst="rect">
              <a:avLst/>
            </a:prstGeom>
            <a:noFill/>
          </p:spPr>
        </p:pic>
        <p:pic>
          <p:nvPicPr>
            <p:cNvPr id="19" name="Picture 18" descr="tmp.bmp"/>
            <p:cNvPicPr>
              <a:picLocks/>
            </p:cNvPicPr>
            <p:nvPr>
              <p:custDataLst>
                <p:tags r:id="rId6"/>
              </p:custDataLst>
            </p:nvPr>
          </p:nvPicPr>
          <p:blipFill>
            <a:blip r:embed="rId13" cstate="print">
              <a:clrChange>
                <a:clrFrom>
                  <a:srgbClr val="FFFFFF"/>
                </a:clrFrom>
                <a:clrTo>
                  <a:srgbClr val="FFFFFF">
                    <a:alpha val="0"/>
                  </a:srgbClr>
                </a:clrTo>
              </a:clrChange>
            </a:blip>
            <a:stretch>
              <a:fillRect/>
            </a:stretch>
          </p:blipFill>
          <p:spPr>
            <a:xfrm>
              <a:off x="4580212" y="2837274"/>
              <a:ext cx="1155700" cy="266700"/>
            </a:xfrm>
            <a:prstGeom prst="rect">
              <a:avLst/>
            </a:prstGeom>
            <a:noFill/>
          </p:spPr>
        </p:pic>
        <p:pic>
          <p:nvPicPr>
            <p:cNvPr id="20" name="Picture 19" descr="tmp.bmp"/>
            <p:cNvPicPr>
              <a:picLocks/>
            </p:cNvPicPr>
            <p:nvPr>
              <p:custDataLst>
                <p:tags r:id="rId7"/>
              </p:custDataLst>
            </p:nvPr>
          </p:nvPicPr>
          <p:blipFill>
            <a:blip r:embed="rId14" cstate="print">
              <a:clrChange>
                <a:clrFrom>
                  <a:srgbClr val="FFFFFF"/>
                </a:clrFrom>
                <a:clrTo>
                  <a:srgbClr val="FFFFFF">
                    <a:alpha val="0"/>
                  </a:srgbClr>
                </a:clrTo>
              </a:clrChange>
            </a:blip>
            <a:stretch>
              <a:fillRect/>
            </a:stretch>
          </p:blipFill>
          <p:spPr>
            <a:xfrm>
              <a:off x="998812" y="4056474"/>
              <a:ext cx="381000" cy="193524"/>
            </a:xfrm>
            <a:prstGeom prst="rect">
              <a:avLst/>
            </a:prstGeom>
            <a:noFill/>
          </p:spPr>
        </p:pic>
        <p:cxnSp>
          <p:nvCxnSpPr>
            <p:cNvPr id="22" name="Straight Connector 21"/>
            <p:cNvCxnSpPr/>
            <p:nvPr/>
          </p:nvCxnSpPr>
          <p:spPr>
            <a:xfrm rot="10800000" flipV="1">
              <a:off x="2522812" y="3065874"/>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75412" y="3065874"/>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3812" y="4894674"/>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8"/>
              </p:custDataLst>
            </p:nvPr>
          </p:nvPicPr>
          <p:blipFill>
            <a:blip r:embed="rId15" cstate="print">
              <a:clrChange>
                <a:clrFrom>
                  <a:srgbClr val="FFFFFF"/>
                </a:clrFrom>
                <a:clrTo>
                  <a:srgbClr val="FFFFFF">
                    <a:alpha val="0"/>
                  </a:srgbClr>
                </a:clrTo>
              </a:clrChange>
            </a:blip>
            <a:stretch>
              <a:fillRect/>
            </a:stretch>
          </p:blipFill>
          <p:spPr>
            <a:xfrm>
              <a:off x="7247212" y="4970874"/>
              <a:ext cx="355600" cy="210726"/>
            </a:xfrm>
            <a:prstGeom prst="rect">
              <a:avLst/>
            </a:prstGeom>
            <a:noFill/>
          </p:spPr>
        </p:pic>
        <p:sp>
          <p:nvSpPr>
            <p:cNvPr id="30" name="TextBox 29"/>
            <p:cNvSpPr txBox="1"/>
            <p:nvPr/>
          </p:nvSpPr>
          <p:spPr>
            <a:xfrm>
              <a:off x="7010400" y="4495800"/>
              <a:ext cx="845103" cy="369332"/>
            </a:xfrm>
            <a:prstGeom prst="rect">
              <a:avLst/>
            </a:prstGeom>
            <a:noFill/>
          </p:spPr>
          <p:txBody>
            <a:bodyPr wrap="none" rtlCol="0">
              <a:spAutoFit/>
            </a:bodyPr>
            <a:lstStyle/>
            <a:p>
              <a:r>
                <a:rPr lang="en-US" dirty="0" smtClean="0"/>
                <a:t>Attack</a:t>
              </a:r>
            </a:p>
          </p:txBody>
        </p:sp>
        <p:pic>
          <p:nvPicPr>
            <p:cNvPr id="34" name="Picture 33" descr="tmp.bmp"/>
            <p:cNvPicPr>
              <a:picLocks/>
            </p:cNvPicPr>
            <p:nvPr>
              <p:custDataLst>
                <p:tags r:id="rId9"/>
              </p:custDataLst>
            </p:nvPr>
          </p:nvPicPr>
          <p:blipFill>
            <a:blip r:embed="rId16" cstate="print">
              <a:clrChange>
                <a:clrFrom>
                  <a:srgbClr val="FFFFFF"/>
                </a:clrFrom>
                <a:clrTo>
                  <a:srgbClr val="FFFFFF">
                    <a:alpha val="0"/>
                  </a:srgbClr>
                </a:clrTo>
              </a:clrChange>
            </a:blip>
            <a:stretch>
              <a:fillRect/>
            </a:stretch>
          </p:blipFill>
          <p:spPr>
            <a:xfrm>
              <a:off x="7247212" y="4056474"/>
              <a:ext cx="342900" cy="190500"/>
            </a:xfrm>
            <a:prstGeom prst="rect">
              <a:avLst/>
            </a:prstGeom>
            <a:noFill/>
          </p:spPr>
        </p:pic>
      </p:grpSp>
      <p:sp>
        <p:nvSpPr>
          <p:cNvPr id="49" name="Oval 48"/>
          <p:cNvSpPr/>
          <p:nvPr/>
        </p:nvSpPr>
        <p:spPr>
          <a:xfrm>
            <a:off x="533400" y="1752600"/>
            <a:ext cx="2286000" cy="1143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4" name="TextBox 43"/>
          <p:cNvSpPr txBox="1"/>
          <p:nvPr/>
        </p:nvSpPr>
        <p:spPr>
          <a:xfrm>
            <a:off x="990600" y="1905000"/>
            <a:ext cx="1420582" cy="461665"/>
          </a:xfrm>
          <a:prstGeom prst="rect">
            <a:avLst/>
          </a:prstGeom>
          <a:noFill/>
        </p:spPr>
        <p:txBody>
          <a:bodyPr wrap="none" rtlCol="0">
            <a:spAutoFit/>
          </a:bodyPr>
          <a:lstStyle/>
          <a:p>
            <a:r>
              <a:rPr lang="en-US" sz="2400" dirty="0" smtClean="0"/>
              <a:t>Encoder:</a:t>
            </a:r>
            <a:endParaRPr lang="en-US" sz="2400" dirty="0"/>
          </a:p>
        </p:txBody>
      </p:sp>
      <p:pic>
        <p:nvPicPr>
          <p:cNvPr id="45" name="Picture 44" descr="tmp.bmp"/>
          <p:cNvPicPr>
            <a:picLocks/>
          </p:cNvPicPr>
          <p:nvPr>
            <p:custDataLst>
              <p:tags r:id="rId1"/>
            </p:custDataLst>
          </p:nvPr>
        </p:nvPicPr>
        <p:blipFill>
          <a:blip r:embed="rId17" cstate="print">
            <a:clrChange>
              <a:clrFrom>
                <a:srgbClr val="FFFFFF"/>
              </a:clrFrom>
              <a:clrTo>
                <a:srgbClr val="FFFFFF">
                  <a:alpha val="0"/>
                </a:srgbClr>
              </a:clrTo>
            </a:clrChange>
          </a:blip>
          <a:stretch>
            <a:fillRect/>
          </a:stretch>
        </p:blipFill>
        <p:spPr>
          <a:xfrm>
            <a:off x="1143000" y="2438400"/>
            <a:ext cx="1066800" cy="266700"/>
          </a:xfrm>
          <a:prstGeom prst="rect">
            <a:avLst/>
          </a:prstGeom>
          <a:noFill/>
        </p:spPr>
      </p:pic>
      <p:sp>
        <p:nvSpPr>
          <p:cNvPr id="58" name="Rectangle 57"/>
          <p:cNvSpPr/>
          <p:nvPr/>
        </p:nvSpPr>
        <p:spPr>
          <a:xfrm>
            <a:off x="685800" y="4648200"/>
            <a:ext cx="3657600" cy="160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System payoff:                      .</a:t>
            </a:r>
            <a:endParaRPr lang="en-US" dirty="0"/>
          </a:p>
        </p:txBody>
      </p:sp>
      <p:sp>
        <p:nvSpPr>
          <p:cNvPr id="50" name="Oval 49"/>
          <p:cNvSpPr/>
          <p:nvPr/>
        </p:nvSpPr>
        <p:spPr>
          <a:xfrm>
            <a:off x="5257800" y="1600200"/>
            <a:ext cx="2971800" cy="1066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Box 42"/>
          <p:cNvSpPr txBox="1"/>
          <p:nvPr/>
        </p:nvSpPr>
        <p:spPr>
          <a:xfrm>
            <a:off x="6019800" y="1676400"/>
            <a:ext cx="1418978" cy="461665"/>
          </a:xfrm>
          <a:prstGeom prst="rect">
            <a:avLst/>
          </a:prstGeom>
          <a:noFill/>
        </p:spPr>
        <p:txBody>
          <a:bodyPr wrap="none" rtlCol="0">
            <a:spAutoFit/>
          </a:bodyPr>
          <a:lstStyle/>
          <a:p>
            <a:r>
              <a:rPr lang="en-US" sz="2400" dirty="0" smtClean="0"/>
              <a:t>Decoder:</a:t>
            </a:r>
            <a:endParaRPr lang="en-US" sz="2400" dirty="0"/>
          </a:p>
        </p:txBody>
      </p:sp>
      <p:sp>
        <p:nvSpPr>
          <p:cNvPr id="51" name="Oval 50"/>
          <p:cNvSpPr/>
          <p:nvPr/>
        </p:nvSpPr>
        <p:spPr>
          <a:xfrm>
            <a:off x="5105400" y="5334000"/>
            <a:ext cx="3657600" cy="1295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2" name="TextBox 51"/>
          <p:cNvSpPr txBox="1"/>
          <p:nvPr/>
        </p:nvSpPr>
        <p:spPr>
          <a:xfrm>
            <a:off x="6096000" y="5410200"/>
            <a:ext cx="1659429" cy="461665"/>
          </a:xfrm>
          <a:prstGeom prst="rect">
            <a:avLst/>
          </a:prstGeom>
          <a:noFill/>
        </p:spPr>
        <p:txBody>
          <a:bodyPr wrap="none" rtlCol="0">
            <a:spAutoFit/>
          </a:bodyPr>
          <a:lstStyle/>
          <a:p>
            <a:r>
              <a:rPr lang="en-US" sz="2400" dirty="0" smtClean="0"/>
              <a:t>Adversary:</a:t>
            </a:r>
            <a:endParaRPr lang="en-US" sz="2400" dirty="0"/>
          </a:p>
        </p:txBody>
      </p:sp>
      <p:pic>
        <p:nvPicPr>
          <p:cNvPr id="41" name="Picture 40" descr="tmp.bmp"/>
          <p:cNvPicPr>
            <a:picLocks/>
          </p:cNvPicPr>
          <p:nvPr>
            <p:custDataLst>
              <p:tags r:id="rId2"/>
            </p:custDataLst>
          </p:nvPr>
        </p:nvPicPr>
        <p:blipFill>
          <a:blip r:embed="rId18" cstate="print">
            <a:clrChange>
              <a:clrFrom>
                <a:srgbClr val="FFFFFF"/>
              </a:clrFrom>
              <a:clrTo>
                <a:srgbClr val="FFFFFF">
                  <a:alpha val="0"/>
                </a:srgbClr>
              </a:clrTo>
            </a:clrChange>
          </a:blip>
          <a:stretch>
            <a:fillRect/>
          </a:stretch>
        </p:blipFill>
        <p:spPr>
          <a:xfrm>
            <a:off x="6172200" y="2209800"/>
            <a:ext cx="1054100" cy="266700"/>
          </a:xfrm>
          <a:prstGeom prst="rect">
            <a:avLst/>
          </a:prstGeom>
          <a:noFill/>
        </p:spPr>
      </p:pic>
      <p:pic>
        <p:nvPicPr>
          <p:cNvPr id="47" name="Picture 46" descr="tmp.bmp"/>
          <p:cNvPicPr>
            <a:picLocks/>
          </p:cNvPicPr>
          <p:nvPr>
            <p:custDataLst>
              <p:tags r:id="rId3"/>
            </p:custDataLst>
          </p:nvPr>
        </p:nvPicPr>
        <p:blipFill>
          <a:blip r:embed="rId19" cstate="print">
            <a:clrChange>
              <a:clrFrom>
                <a:srgbClr val="FFFFFF"/>
              </a:clrFrom>
              <a:clrTo>
                <a:srgbClr val="FFFFFF">
                  <a:alpha val="0"/>
                </a:srgbClr>
              </a:clrTo>
            </a:clrChange>
          </a:blip>
          <a:stretch>
            <a:fillRect/>
          </a:stretch>
        </p:blipFill>
        <p:spPr>
          <a:xfrm>
            <a:off x="2819400" y="5334000"/>
            <a:ext cx="762000" cy="254000"/>
          </a:xfrm>
          <a:prstGeom prst="rect">
            <a:avLst/>
          </a:prstGeom>
          <a:noFill/>
        </p:spPr>
      </p:pic>
      <p:pic>
        <p:nvPicPr>
          <p:cNvPr id="54" name="Picture 53" descr="tmp.bmp"/>
          <p:cNvPicPr>
            <a:picLocks/>
          </p:cNvPicPr>
          <p:nvPr>
            <p:custDataLst>
              <p:tags r:id="rId4"/>
            </p:custDataLst>
          </p:nvPr>
        </p:nvPicPr>
        <p:blipFill>
          <a:blip r:embed="rId20" cstate="print">
            <a:clrChange>
              <a:clrFrom>
                <a:srgbClr val="FFFFFF"/>
              </a:clrFrom>
              <a:clrTo>
                <a:srgbClr val="FFFFFF">
                  <a:alpha val="0"/>
                </a:srgbClr>
              </a:clrTo>
            </a:clrChange>
          </a:blip>
          <a:stretch>
            <a:fillRect/>
          </a:stretch>
        </p:blipFill>
        <p:spPr>
          <a:xfrm>
            <a:off x="6172200" y="6019800"/>
            <a:ext cx="1562100" cy="30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81000" y="2971800"/>
            <a:ext cx="83058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Operational Metric for Secrecy</a:t>
            </a:r>
            <a:endParaRPr lang="en-US" dirty="0"/>
          </a:p>
        </p:txBody>
      </p:sp>
      <p:sp>
        <p:nvSpPr>
          <p:cNvPr id="28" name="Content Placeholder 27"/>
          <p:cNvSpPr>
            <a:spLocks noGrp="1"/>
          </p:cNvSpPr>
          <p:nvPr>
            <p:ph sz="quarter" idx="1"/>
          </p:nvPr>
        </p:nvSpPr>
        <p:spPr/>
        <p:txBody>
          <a:bodyPr/>
          <a:lstStyle/>
          <a:p>
            <a:r>
              <a:rPr lang="en-US" dirty="0" smtClean="0"/>
              <a:t>Value obtained by system:</a:t>
            </a:r>
          </a:p>
          <a:p>
            <a:r>
              <a:rPr lang="en-US" dirty="0" smtClean="0"/>
              <a:t>Objective</a:t>
            </a:r>
          </a:p>
          <a:p>
            <a:pPr lvl="1"/>
            <a:r>
              <a:rPr lang="en-US" dirty="0" smtClean="0"/>
              <a:t>Maximize payoff</a:t>
            </a:r>
          </a:p>
        </p:txBody>
      </p:sp>
      <p:sp>
        <p:nvSpPr>
          <p:cNvPr id="4" name="Rounded Rectangle 3"/>
          <p:cNvSpPr/>
          <p:nvPr/>
        </p:nvSpPr>
        <p:spPr>
          <a:xfrm>
            <a:off x="18288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3340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a:off x="3200400" y="51816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2954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6705600" y="5181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4800600"/>
            <a:ext cx="1056700" cy="369332"/>
          </a:xfrm>
          <a:prstGeom prst="rect">
            <a:avLst/>
          </a:prstGeom>
          <a:noFill/>
        </p:spPr>
        <p:txBody>
          <a:bodyPr wrap="none" rtlCol="0">
            <a:spAutoFit/>
          </a:bodyPr>
          <a:lstStyle/>
          <a:p>
            <a:r>
              <a:rPr lang="en-US" dirty="0" smtClean="0"/>
              <a:t>Message</a:t>
            </a:r>
            <a:endParaRPr lang="en-US" dirty="0"/>
          </a:p>
        </p:txBody>
      </p:sp>
      <p:cxnSp>
        <p:nvCxnSpPr>
          <p:cNvPr id="10" name="Straight Arrow Connector 9"/>
          <p:cNvCxnSpPr>
            <a:endCxn id="4" idx="0"/>
          </p:cNvCxnSpPr>
          <p:nvPr/>
        </p:nvCxnSpPr>
        <p:spPr>
          <a:xfrm rot="5400000">
            <a:off x="24003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rot="5400000">
            <a:off x="5905500" y="4762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86200" y="3962400"/>
            <a:ext cx="591829" cy="369332"/>
          </a:xfrm>
          <a:prstGeom prst="rect">
            <a:avLst/>
          </a:prstGeom>
          <a:noFill/>
        </p:spPr>
        <p:txBody>
          <a:bodyPr wrap="none" rtlCol="0">
            <a:spAutoFit/>
          </a:bodyPr>
          <a:lstStyle/>
          <a:p>
            <a:r>
              <a:rPr lang="en-US" dirty="0" smtClean="0"/>
              <a:t>Key</a:t>
            </a:r>
            <a:endParaRPr lang="en-US" dirty="0"/>
          </a:p>
        </p:txBody>
      </p:sp>
      <p:sp>
        <p:nvSpPr>
          <p:cNvPr id="14" name="TextBox 13"/>
          <p:cNvSpPr txBox="1"/>
          <p:nvPr/>
        </p:nvSpPr>
        <p:spPr>
          <a:xfrm>
            <a:off x="381000" y="48006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6934200" y="4812268"/>
            <a:ext cx="1744388" cy="369332"/>
          </a:xfrm>
          <a:prstGeom prst="rect">
            <a:avLst/>
          </a:prstGeom>
          <a:noFill/>
        </p:spPr>
        <p:txBody>
          <a:bodyPr wrap="none" rtlCol="0">
            <a:spAutoFit/>
          </a:bodyPr>
          <a:lstStyle/>
          <a:p>
            <a:r>
              <a:rPr lang="en-US" dirty="0" smtClean="0"/>
              <a:t>Reconstruction</a:t>
            </a:r>
          </a:p>
        </p:txBody>
      </p:sp>
      <p:sp>
        <p:nvSpPr>
          <p:cNvPr id="16" name="Rounded Rectangle 15"/>
          <p:cNvSpPr/>
          <p:nvPr/>
        </p:nvSpPr>
        <p:spPr>
          <a:xfrm>
            <a:off x="5334000" y="5791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705350" y="54292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tmp.bmp"/>
          <p:cNvPicPr>
            <a:picLocks/>
          </p:cNvPicPr>
          <p:nvPr>
            <p:custDataLst>
              <p:tags r:id="rId1"/>
            </p:custDataLst>
          </p:nvPr>
        </p:nvPicPr>
        <p:blipFill>
          <a:blip r:embed="rId10" cstate="print">
            <a:clrChange>
              <a:clrFrom>
                <a:srgbClr val="FFFFFF"/>
              </a:clrFrom>
              <a:clrTo>
                <a:srgbClr val="FFFFFF">
                  <a:alpha val="0"/>
                </a:srgbClr>
              </a:clrTo>
            </a:clrChange>
          </a:blip>
          <a:stretch>
            <a:fillRect/>
          </a:stretch>
        </p:blipFill>
        <p:spPr>
          <a:xfrm>
            <a:off x="3810000" y="5257800"/>
            <a:ext cx="990600" cy="261257"/>
          </a:xfrm>
          <a:prstGeom prst="rect">
            <a:avLst/>
          </a:prstGeom>
          <a:noFill/>
        </p:spPr>
      </p:pic>
      <p:pic>
        <p:nvPicPr>
          <p:cNvPr id="19" name="Picture 18" descr="tmp.bmp"/>
          <p:cNvPicPr>
            <a:picLocks/>
          </p:cNvPicPr>
          <p:nvPr>
            <p:custDataLst>
              <p:tags r:id="rId2"/>
            </p:custDataLst>
          </p:nvPr>
        </p:nvPicPr>
        <p:blipFill>
          <a:blip r:embed="rId11" cstate="print">
            <a:clrChange>
              <a:clrFrom>
                <a:srgbClr val="FFFFFF"/>
              </a:clrFrom>
              <a:clrTo>
                <a:srgbClr val="FFFFFF">
                  <a:alpha val="0"/>
                </a:srgbClr>
              </a:clrTo>
            </a:clrChange>
          </a:blip>
          <a:stretch>
            <a:fillRect/>
          </a:stretch>
        </p:blipFill>
        <p:spPr>
          <a:xfrm>
            <a:off x="4572000" y="4038600"/>
            <a:ext cx="1155700" cy="266700"/>
          </a:xfrm>
          <a:prstGeom prst="rect">
            <a:avLst/>
          </a:prstGeom>
          <a:noFill/>
        </p:spPr>
      </p:pic>
      <p:pic>
        <p:nvPicPr>
          <p:cNvPr id="20" name="Picture 19" descr="tmp.bmp"/>
          <p:cNvPicPr>
            <a:picLocks/>
          </p:cNvPicPr>
          <p:nvPr>
            <p:custDataLst>
              <p:tags r:id="rId3"/>
            </p:custDataLst>
          </p:nvPr>
        </p:nvPicPr>
        <p:blipFill>
          <a:blip r:embed="rId12" cstate="print">
            <a:clrChange>
              <a:clrFrom>
                <a:srgbClr val="FFFFFF"/>
              </a:clrFrom>
              <a:clrTo>
                <a:srgbClr val="FFFFFF">
                  <a:alpha val="0"/>
                </a:srgbClr>
              </a:clrTo>
            </a:clrChange>
          </a:blip>
          <a:stretch>
            <a:fillRect/>
          </a:stretch>
        </p:blipFill>
        <p:spPr>
          <a:xfrm>
            <a:off x="990600" y="5257800"/>
            <a:ext cx="381000" cy="193524"/>
          </a:xfrm>
          <a:prstGeom prst="rect">
            <a:avLst/>
          </a:prstGeom>
          <a:noFill/>
        </p:spPr>
      </p:pic>
      <p:cxnSp>
        <p:nvCxnSpPr>
          <p:cNvPr id="22" name="Straight Connector 21"/>
          <p:cNvCxnSpPr/>
          <p:nvPr/>
        </p:nvCxnSpPr>
        <p:spPr>
          <a:xfrm rot="10800000" flipV="1">
            <a:off x="2514600" y="42672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4267200"/>
            <a:ext cx="1752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5600" y="6096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descr="tmp.bmp"/>
          <p:cNvPicPr>
            <a:picLocks/>
          </p:cNvPicPr>
          <p:nvPr>
            <p:custDataLst>
              <p:tags r:id="rId4"/>
            </p:custDataLst>
          </p:nvPr>
        </p:nvPicPr>
        <p:blipFill>
          <a:blip r:embed="rId13" cstate="print">
            <a:clrChange>
              <a:clrFrom>
                <a:srgbClr val="FFFFFF"/>
              </a:clrFrom>
              <a:clrTo>
                <a:srgbClr val="FFFFFF">
                  <a:alpha val="0"/>
                </a:srgbClr>
              </a:clrTo>
            </a:clrChange>
          </a:blip>
          <a:stretch>
            <a:fillRect/>
          </a:stretch>
        </p:blipFill>
        <p:spPr>
          <a:xfrm>
            <a:off x="7239000" y="6172200"/>
            <a:ext cx="355600" cy="210726"/>
          </a:xfrm>
          <a:prstGeom prst="rect">
            <a:avLst/>
          </a:prstGeom>
          <a:noFill/>
        </p:spPr>
      </p:pic>
      <p:sp>
        <p:nvSpPr>
          <p:cNvPr id="30" name="TextBox 29"/>
          <p:cNvSpPr txBox="1"/>
          <p:nvPr/>
        </p:nvSpPr>
        <p:spPr>
          <a:xfrm>
            <a:off x="7003497" y="5715000"/>
            <a:ext cx="845103" cy="369332"/>
          </a:xfrm>
          <a:prstGeom prst="rect">
            <a:avLst/>
          </a:prstGeom>
          <a:noFill/>
        </p:spPr>
        <p:txBody>
          <a:bodyPr wrap="none" rtlCol="0">
            <a:spAutoFit/>
          </a:bodyPr>
          <a:lstStyle/>
          <a:p>
            <a:r>
              <a:rPr lang="en-US" dirty="0" smtClean="0"/>
              <a:t>Attack</a:t>
            </a:r>
          </a:p>
        </p:txBody>
      </p:sp>
      <p:cxnSp>
        <p:nvCxnSpPr>
          <p:cNvPr id="39" name="Straight Connector 38"/>
          <p:cNvCxnSpPr/>
          <p:nvPr/>
        </p:nvCxnSpPr>
        <p:spPr>
          <a:xfrm flipV="1">
            <a:off x="609600" y="3886200"/>
            <a:ext cx="7863840" cy="91440"/>
          </a:xfrm>
          <a:prstGeom prst="line">
            <a:avLst/>
          </a:prstGeom>
          <a:ln w="38100"/>
        </p:spPr>
        <p:style>
          <a:lnRef idx="1">
            <a:schemeClr val="dk1"/>
          </a:lnRef>
          <a:fillRef idx="0">
            <a:schemeClr val="dk1"/>
          </a:fillRef>
          <a:effectRef idx="0">
            <a:schemeClr val="dk1"/>
          </a:effectRef>
          <a:fontRef idx="minor">
            <a:schemeClr val="tx1"/>
          </a:fontRef>
        </p:style>
      </p:cxnSp>
      <p:pic>
        <p:nvPicPr>
          <p:cNvPr id="31" name="Picture 30" descr="tmp.bmp"/>
          <p:cNvPicPr>
            <a:picLocks/>
          </p:cNvPicPr>
          <p:nvPr>
            <p:custDataLst>
              <p:tags r:id="rId5"/>
            </p:custDataLst>
          </p:nvPr>
        </p:nvPicPr>
        <p:blipFill>
          <a:blip r:embed="rId14" cstate="print">
            <a:clrChange>
              <a:clrFrom>
                <a:srgbClr val="FFFFFF"/>
              </a:clrFrom>
              <a:clrTo>
                <a:srgbClr val="FFFFFF">
                  <a:alpha val="0"/>
                </a:srgbClr>
              </a:clrTo>
            </a:clrChange>
          </a:blip>
          <a:stretch>
            <a:fillRect/>
          </a:stretch>
        </p:blipFill>
        <p:spPr>
          <a:xfrm>
            <a:off x="5257800" y="1600200"/>
            <a:ext cx="1181100" cy="381000"/>
          </a:xfrm>
          <a:prstGeom prst="rect">
            <a:avLst/>
          </a:prstGeom>
          <a:noFill/>
        </p:spPr>
      </p:pic>
      <p:pic>
        <p:nvPicPr>
          <p:cNvPr id="32" name="Picture 31" descr="tmp.bmp"/>
          <p:cNvPicPr>
            <a:picLocks/>
          </p:cNvPicPr>
          <p:nvPr>
            <p:custDataLst>
              <p:tags r:id="rId6"/>
            </p:custDataLst>
          </p:nvPr>
        </p:nvPicPr>
        <p:blipFill>
          <a:blip r:embed="rId15" cstate="print">
            <a:clrChange>
              <a:clrFrom>
                <a:srgbClr val="FFFFFF"/>
              </a:clrFrom>
              <a:clrTo>
                <a:srgbClr val="FFFFFF">
                  <a:alpha val="0"/>
                </a:srgbClr>
              </a:clrTo>
            </a:clrChange>
          </a:blip>
          <a:stretch>
            <a:fillRect/>
          </a:stretch>
        </p:blipFill>
        <p:spPr>
          <a:xfrm>
            <a:off x="838200" y="3124200"/>
            <a:ext cx="7353300" cy="533400"/>
          </a:xfrm>
          <a:prstGeom prst="rect">
            <a:avLst/>
          </a:prstGeom>
          <a:noFill/>
        </p:spPr>
      </p:pic>
      <p:pic>
        <p:nvPicPr>
          <p:cNvPr id="33" name="Picture 32" descr="tmp.bmp"/>
          <p:cNvPicPr>
            <a:picLocks/>
          </p:cNvPicPr>
          <p:nvPr>
            <p:custDataLst>
              <p:tags r:id="rId7"/>
            </p:custDataLst>
          </p:nvPr>
        </p:nvPicPr>
        <p:blipFill>
          <a:blip r:embed="rId16" cstate="print">
            <a:clrChange>
              <a:clrFrom>
                <a:srgbClr val="FFFFFF"/>
              </a:clrFrom>
              <a:clrTo>
                <a:srgbClr val="FFFFFF">
                  <a:alpha val="0"/>
                </a:srgbClr>
              </a:clrTo>
            </a:clrChange>
          </a:blip>
          <a:stretch>
            <a:fillRect/>
          </a:stretch>
        </p:blipFill>
        <p:spPr>
          <a:xfrm>
            <a:off x="7239000" y="5257800"/>
            <a:ext cx="381000" cy="228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Secrecy-Distortion Literature</a:t>
            </a:r>
            <a:endParaRPr lang="en-US" dirty="0"/>
          </a:p>
        </p:txBody>
      </p:sp>
      <p:sp>
        <p:nvSpPr>
          <p:cNvPr id="3" name="Content Placeholder 2"/>
          <p:cNvSpPr>
            <a:spLocks noGrp="1"/>
          </p:cNvSpPr>
          <p:nvPr>
            <p:ph sz="quarter" idx="1"/>
          </p:nvPr>
        </p:nvSpPr>
        <p:spPr/>
        <p:txBody>
          <a:bodyPr/>
          <a:lstStyle/>
          <a:p>
            <a:r>
              <a:rPr lang="en-US" dirty="0" smtClean="0"/>
              <a:t>[Yamamoto 97]:</a:t>
            </a:r>
          </a:p>
          <a:p>
            <a:pPr lvl="1"/>
            <a:r>
              <a:rPr lang="en-US" dirty="0" smtClean="0"/>
              <a:t>Cause an eavesdropper to have high reconstruction distortion</a:t>
            </a:r>
          </a:p>
          <a:p>
            <a:pPr lvl="2"/>
            <a:r>
              <a:rPr lang="en-US" dirty="0" smtClean="0"/>
              <a:t>Replace payoff (</a:t>
            </a:r>
            <a:r>
              <a:rPr lang="el-GR" dirty="0" smtClean="0"/>
              <a:t>π</a:t>
            </a:r>
            <a:r>
              <a:rPr lang="en-US" dirty="0" smtClean="0"/>
              <a:t>) with distortion</a:t>
            </a:r>
          </a:p>
          <a:p>
            <a:r>
              <a:rPr lang="en-US" dirty="0" smtClean="0"/>
              <a:t>[Yamamoto 88]:</a:t>
            </a:r>
          </a:p>
          <a:p>
            <a:pPr lvl="1"/>
            <a:r>
              <a:rPr lang="en-US" dirty="0" smtClean="0"/>
              <a:t>No secret key</a:t>
            </a:r>
          </a:p>
          <a:p>
            <a:pPr lvl="1"/>
            <a:r>
              <a:rPr lang="en-US" dirty="0" err="1" smtClean="0"/>
              <a:t>Lossy</a:t>
            </a:r>
            <a:r>
              <a:rPr lang="en-US" dirty="0" smtClean="0"/>
              <a:t> compression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Secrecy-Distortion Literature</a:t>
            </a:r>
            <a:endParaRPr lang="en-US" dirty="0"/>
          </a:p>
        </p:txBody>
      </p:sp>
      <p:sp>
        <p:nvSpPr>
          <p:cNvPr id="3" name="Content Placeholder 2"/>
          <p:cNvSpPr>
            <a:spLocks noGrp="1"/>
          </p:cNvSpPr>
          <p:nvPr>
            <p:ph sz="quarter" idx="1"/>
          </p:nvPr>
        </p:nvSpPr>
        <p:spPr/>
        <p:txBody>
          <a:bodyPr/>
          <a:lstStyle/>
          <a:p>
            <a:r>
              <a:rPr lang="en-US" dirty="0" smtClean="0"/>
              <a:t>[Theorem 3, Yamamoto 97]:</a:t>
            </a:r>
            <a:endParaRPr lang="en-US" dirty="0"/>
          </a:p>
        </p:txBody>
      </p:sp>
      <p:sp>
        <p:nvSpPr>
          <p:cNvPr id="5" name="Rounded Rectangle 4"/>
          <p:cNvSpPr/>
          <p:nvPr/>
        </p:nvSpPr>
        <p:spPr>
          <a:xfrm>
            <a:off x="457200" y="20574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22098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7" name="Straight Connector 6"/>
          <p:cNvCxnSpPr/>
          <p:nvPr/>
        </p:nvCxnSpPr>
        <p:spPr>
          <a:xfrm>
            <a:off x="685800" y="28194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0" name="Picture 9"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838200" y="3124200"/>
            <a:ext cx="7823200" cy="1384300"/>
          </a:xfrm>
          <a:prstGeom prst="rect">
            <a:avLst/>
          </a:prstGeom>
          <a:noFill/>
        </p:spPr>
      </p:pic>
      <p:grpSp>
        <p:nvGrpSpPr>
          <p:cNvPr id="4" name="Group 16"/>
          <p:cNvGrpSpPr/>
          <p:nvPr/>
        </p:nvGrpSpPr>
        <p:grpSpPr>
          <a:xfrm>
            <a:off x="838200" y="5257800"/>
            <a:ext cx="7391400" cy="723900"/>
            <a:chOff x="533400" y="5257800"/>
            <a:chExt cx="7391400" cy="723900"/>
          </a:xfrm>
        </p:grpSpPr>
        <p:sp>
          <p:nvSpPr>
            <p:cNvPr id="11" name="TextBox 10"/>
            <p:cNvSpPr txBox="1"/>
            <p:nvPr/>
          </p:nvSpPr>
          <p:spPr>
            <a:xfrm>
              <a:off x="533400" y="5334000"/>
              <a:ext cx="928459" cy="369332"/>
            </a:xfrm>
            <a:prstGeom prst="rect">
              <a:avLst/>
            </a:prstGeom>
            <a:noFill/>
          </p:spPr>
          <p:txBody>
            <a:bodyPr wrap="none" rtlCol="0">
              <a:spAutoFit/>
            </a:bodyPr>
            <a:lstStyle/>
            <a:p>
              <a:r>
                <a:rPr lang="en-US" dirty="0" smtClean="0"/>
                <a:t>Choose</a:t>
              </a:r>
              <a:endParaRPr lang="en-US" dirty="0"/>
            </a:p>
          </p:txBody>
        </p:sp>
        <p:pic>
          <p:nvPicPr>
            <p:cNvPr id="13" name="Picture 12"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1524000" y="5257800"/>
              <a:ext cx="2895600" cy="723900"/>
            </a:xfrm>
            <a:prstGeom prst="rect">
              <a:avLst/>
            </a:prstGeom>
            <a:noFill/>
          </p:spPr>
        </p:pic>
        <p:pic>
          <p:nvPicPr>
            <p:cNvPr id="15" name="Picture 14"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6477000" y="5334000"/>
              <a:ext cx="1447800" cy="444500"/>
            </a:xfrm>
            <a:prstGeom prst="rect">
              <a:avLst/>
            </a:prstGeom>
            <a:noFill/>
          </p:spPr>
        </p:pic>
        <p:sp>
          <p:nvSpPr>
            <p:cNvPr id="16" name="TextBox 15"/>
            <p:cNvSpPr txBox="1"/>
            <p:nvPr/>
          </p:nvSpPr>
          <p:spPr>
            <a:xfrm>
              <a:off x="5091225" y="5334000"/>
              <a:ext cx="805029" cy="369332"/>
            </a:xfrm>
            <a:prstGeom prst="rect">
              <a:avLst/>
            </a:prstGeom>
            <a:noFill/>
          </p:spPr>
          <p:txBody>
            <a:bodyPr wrap="none" rtlCol="0">
              <a:spAutoFit/>
            </a:bodyPr>
            <a:lstStyle/>
            <a:p>
              <a:r>
                <a:rPr lang="en-US" dirty="0" smtClean="0"/>
                <a:t>Yields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Force High Distortion</a:t>
            </a:r>
            <a:endParaRPr lang="en-US" dirty="0"/>
          </a:p>
        </p:txBody>
      </p:sp>
      <p:sp>
        <p:nvSpPr>
          <p:cNvPr id="33" name="Content Placeholder 32"/>
          <p:cNvSpPr>
            <a:spLocks noGrp="1"/>
          </p:cNvSpPr>
          <p:nvPr>
            <p:ph sz="quarter" idx="1"/>
          </p:nvPr>
        </p:nvSpPr>
        <p:spPr>
          <a:xfrm>
            <a:off x="301752" y="1527048"/>
            <a:ext cx="5718048" cy="4572000"/>
          </a:xfrm>
        </p:spPr>
        <p:txBody>
          <a:bodyPr/>
          <a:lstStyle/>
          <a:p>
            <a:r>
              <a:rPr lang="en-US" dirty="0" smtClean="0"/>
              <a:t>Randomly assign bins</a:t>
            </a:r>
          </a:p>
          <a:p>
            <a:r>
              <a:rPr lang="en-US" dirty="0" smtClean="0"/>
              <a:t>Size of each bin is </a:t>
            </a:r>
          </a:p>
          <a:p>
            <a:r>
              <a:rPr lang="en-US" dirty="0" smtClean="0"/>
              <a:t>Adversary only knows bin</a:t>
            </a:r>
          </a:p>
          <a:p>
            <a:endParaRPr lang="en-US" dirty="0" smtClean="0"/>
          </a:p>
          <a:p>
            <a:r>
              <a:rPr lang="en-US" dirty="0" smtClean="0"/>
              <a:t>Reconstruction of 	only depends on the marginal posterior distribution of </a:t>
            </a:r>
          </a:p>
          <a:p>
            <a:endParaRPr lang="en-US" dirty="0" smtClean="0"/>
          </a:p>
          <a:p>
            <a:endParaRPr lang="en-US" dirty="0"/>
          </a:p>
        </p:txBody>
      </p:sp>
      <p:grpSp>
        <p:nvGrpSpPr>
          <p:cNvPr id="32" name="Group 31"/>
          <p:cNvGrpSpPr/>
          <p:nvPr/>
        </p:nvGrpSpPr>
        <p:grpSpPr>
          <a:xfrm>
            <a:off x="6324600" y="2133600"/>
            <a:ext cx="1640366" cy="2045732"/>
            <a:chOff x="685800" y="1600200"/>
            <a:chExt cx="1640366" cy="2045732"/>
          </a:xfrm>
        </p:grpSpPr>
        <p:grpSp>
          <p:nvGrpSpPr>
            <p:cNvPr id="30" name="Group 29"/>
            <p:cNvGrpSpPr/>
            <p:nvPr/>
          </p:nvGrpSpPr>
          <p:grpSpPr>
            <a:xfrm>
              <a:off x="685800" y="1905000"/>
              <a:ext cx="1640366" cy="1740932"/>
              <a:chOff x="3541234" y="3200400"/>
              <a:chExt cx="1640366" cy="1740932"/>
            </a:xfrm>
          </p:grpSpPr>
          <p:sp>
            <p:nvSpPr>
              <p:cNvPr id="5" name="Oval 4"/>
              <p:cNvSpPr/>
              <p:nvPr/>
            </p:nvSpPr>
            <p:spPr>
              <a:xfrm>
                <a:off x="3581400" y="3200400"/>
                <a:ext cx="16002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p:cNvSpPr/>
              <p:nvPr/>
            </p:nvSpPr>
            <p:spPr>
              <a:xfrm>
                <a:off x="4038600" y="3962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2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3505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24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3733800" y="3733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91000" y="3352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38862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a:off x="4495800" y="37338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a:off x="4953000" y="44196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4800600" y="4191000"/>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a:off x="4343400" y="4191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44196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4876800" y="3810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3810000" y="4038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4114800" y="4572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3962400" y="3505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3541234" y="4572000"/>
                <a:ext cx="184731" cy="369332"/>
              </a:xfrm>
              <a:prstGeom prst="rect">
                <a:avLst/>
              </a:prstGeom>
              <a:noFill/>
            </p:spPr>
            <p:txBody>
              <a:bodyPr wrap="none" rtlCol="0">
                <a:spAutoFit/>
              </a:bodyPr>
              <a:lstStyle/>
              <a:p>
                <a:endParaRPr lang="en-US" dirty="0"/>
              </a:p>
            </p:txBody>
          </p:sp>
        </p:grpSp>
        <p:pic>
          <p:nvPicPr>
            <p:cNvPr id="31" name="Picture 30" descr="tmp.bmp"/>
            <p:cNvPicPr>
              <a:picLocks/>
            </p:cNvPicPr>
            <p:nvPr>
              <p:custDataLst>
                <p:tags r:id="rId5"/>
              </p:custDataLst>
            </p:nvPr>
          </p:nvPicPr>
          <p:blipFill>
            <a:blip r:embed="rId7" cstate="print">
              <a:clrChange>
                <a:clrFrom>
                  <a:srgbClr val="FFFFFF"/>
                </a:clrFrom>
                <a:clrTo>
                  <a:srgbClr val="FFFFFF">
                    <a:alpha val="0"/>
                  </a:srgbClr>
                </a:clrTo>
              </a:clrChange>
            </a:blip>
            <a:stretch>
              <a:fillRect/>
            </a:stretch>
          </p:blipFill>
          <p:spPr>
            <a:xfrm>
              <a:off x="762000" y="1600200"/>
              <a:ext cx="406400" cy="215900"/>
            </a:xfrm>
            <a:prstGeom prst="rect">
              <a:avLst/>
            </a:prstGeom>
            <a:noFill/>
          </p:spPr>
        </p:pic>
      </p:grpSp>
      <p:pic>
        <p:nvPicPr>
          <p:cNvPr id="35" name="Picture 34"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3581400" y="2057400"/>
            <a:ext cx="750277" cy="304800"/>
          </a:xfrm>
          <a:prstGeom prst="rect">
            <a:avLst/>
          </a:prstGeom>
          <a:noFill/>
        </p:spPr>
      </p:pic>
      <p:pic>
        <p:nvPicPr>
          <p:cNvPr id="37" name="Picture 36"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3505200" y="3581400"/>
            <a:ext cx="393700" cy="355600"/>
          </a:xfrm>
          <a:prstGeom prst="rect">
            <a:avLst/>
          </a:prstGeom>
          <a:noFill/>
        </p:spPr>
      </p:pic>
      <p:pic>
        <p:nvPicPr>
          <p:cNvPr id="39" name="Picture 38"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2971800" y="4495800"/>
            <a:ext cx="393700" cy="304800"/>
          </a:xfrm>
          <a:prstGeom prst="rect">
            <a:avLst/>
          </a:prstGeom>
          <a:noFill/>
        </p:spPr>
      </p:pic>
      <p:grpSp>
        <p:nvGrpSpPr>
          <p:cNvPr id="43" name="Group 42"/>
          <p:cNvGrpSpPr/>
          <p:nvPr/>
        </p:nvGrpSpPr>
        <p:grpSpPr>
          <a:xfrm>
            <a:off x="2133600" y="5029200"/>
            <a:ext cx="4483100" cy="1231900"/>
            <a:chOff x="1295400" y="5181600"/>
            <a:chExt cx="4483100" cy="1231900"/>
          </a:xfrm>
        </p:grpSpPr>
        <p:pic>
          <p:nvPicPr>
            <p:cNvPr id="41" name="Picture 40"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3886200" y="5181600"/>
              <a:ext cx="1892300" cy="1231900"/>
            </a:xfrm>
            <a:prstGeom prst="rect">
              <a:avLst/>
            </a:prstGeom>
            <a:noFill/>
          </p:spPr>
        </p:pic>
        <p:sp>
          <p:nvSpPr>
            <p:cNvPr id="42" name="TextBox 41"/>
            <p:cNvSpPr txBox="1"/>
            <p:nvPr/>
          </p:nvSpPr>
          <p:spPr>
            <a:xfrm>
              <a:off x="1295400" y="5486400"/>
              <a:ext cx="1689886" cy="523220"/>
            </a:xfrm>
            <a:prstGeom prst="rect">
              <a:avLst/>
            </a:prstGeom>
            <a:noFill/>
          </p:spPr>
          <p:txBody>
            <a:bodyPr wrap="none" rtlCol="0">
              <a:spAutoFit/>
            </a:bodyPr>
            <a:lstStyle/>
            <a:p>
              <a:r>
                <a:rPr lang="en-US" sz="2800" dirty="0" smtClean="0">
                  <a:solidFill>
                    <a:schemeClr val="accent6">
                      <a:lumMod val="50000"/>
                    </a:schemeClr>
                  </a:solidFill>
                </a:rPr>
                <a:t>Example:</a:t>
              </a:r>
              <a:endParaRPr lang="en-US" sz="2800" dirty="0">
                <a:solidFill>
                  <a:schemeClr val="accent6">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Information Theoretic Rate Regions</a:t>
            </a:r>
          </a:p>
          <a:p>
            <a:endParaRPr lang="en-US" dirty="0" smtClean="0"/>
          </a:p>
          <a:p>
            <a:r>
              <a:rPr lang="en-US" dirty="0" smtClean="0"/>
              <a:t>Provable Secrecy against informed adversary</a:t>
            </a:r>
          </a:p>
        </p:txBody>
      </p:sp>
      <p:sp>
        <p:nvSpPr>
          <p:cNvPr id="4" name="Title 3"/>
          <p:cNvSpPr>
            <a:spLocks noGrp="1"/>
          </p:cNvSpPr>
          <p:nvPr>
            <p:ph type="title"/>
          </p:nvPr>
        </p:nvSpPr>
        <p:spPr/>
        <p:txBody>
          <a:bodyPr/>
          <a:lstStyle/>
          <a:p>
            <a:r>
              <a:rPr lang="en-US" dirty="0" smtClean="0"/>
              <a:t>Theoretical Results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381000" y="3429000"/>
            <a:ext cx="8382000" cy="2819400"/>
            <a:chOff x="381000" y="3429000"/>
            <a:chExt cx="8382000" cy="2819400"/>
          </a:xfrm>
        </p:grpSpPr>
        <p:grpSp>
          <p:nvGrpSpPr>
            <p:cNvPr id="5" name="Group 12"/>
            <p:cNvGrpSpPr/>
            <p:nvPr/>
          </p:nvGrpSpPr>
          <p:grpSpPr>
            <a:xfrm>
              <a:off x="381000" y="3429000"/>
              <a:ext cx="8382000" cy="2819400"/>
              <a:chOff x="381000" y="3429000"/>
              <a:chExt cx="8382000" cy="2819400"/>
            </a:xfrm>
          </p:grpSpPr>
          <p:sp>
            <p:nvSpPr>
              <p:cNvPr id="8" name="Rounded Rectangle 7"/>
              <p:cNvSpPr/>
              <p:nvPr/>
            </p:nvSpPr>
            <p:spPr>
              <a:xfrm>
                <a:off x="381000" y="3429000"/>
                <a:ext cx="8382000" cy="2819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3581400"/>
                <a:ext cx="1950508" cy="584775"/>
              </a:xfrm>
              <a:prstGeom prst="rect">
                <a:avLst/>
              </a:prstGeom>
              <a:noFill/>
            </p:spPr>
            <p:txBody>
              <a:bodyPr wrap="square" rtlCol="0">
                <a:spAutoFit/>
              </a:bodyPr>
              <a:lstStyle/>
              <a:p>
                <a:r>
                  <a:rPr lang="en-US" sz="3200" dirty="0" smtClean="0"/>
                  <a:t>Theorem:</a:t>
                </a:r>
                <a:endParaRPr lang="en-US" sz="3200" dirty="0"/>
              </a:p>
            </p:txBody>
          </p:sp>
          <p:cxnSp>
            <p:nvCxnSpPr>
              <p:cNvPr id="11" name="Straight Connector 10"/>
              <p:cNvCxnSpPr/>
              <p:nvPr/>
            </p:nvCxnSpPr>
            <p:spPr>
              <a:xfrm>
                <a:off x="609600" y="4191000"/>
                <a:ext cx="3505200" cy="0"/>
              </a:xfrm>
              <a:prstGeom prst="line">
                <a:avLst/>
              </a:prstGeom>
              <a:ln w="79375" cmpd="thickThin"/>
            </p:spPr>
            <p:style>
              <a:lnRef idx="1">
                <a:schemeClr val="dk1"/>
              </a:lnRef>
              <a:fillRef idx="0">
                <a:schemeClr val="dk1"/>
              </a:fillRef>
              <a:effectRef idx="0">
                <a:schemeClr val="dk1"/>
              </a:effectRef>
              <a:fontRef idx="minor">
                <a:schemeClr val="tx1"/>
              </a:fontRef>
            </p:style>
          </p:cxnSp>
          <p:pic>
            <p:nvPicPr>
              <p:cNvPr id="12" name="Picture 11" descr="tmp.bmp"/>
              <p:cNvPicPr>
                <a:picLocks/>
              </p:cNvPicPr>
              <p:nvPr>
                <p:custDataLst>
                  <p:tags r:id="rId2"/>
                </p:custDataLst>
              </p:nvPr>
            </p:nvPicPr>
            <p:blipFill>
              <a:blip r:embed="rId4" cstate="print">
                <a:clrChange>
                  <a:clrFrom>
                    <a:srgbClr val="FFFFFF"/>
                  </a:clrFrom>
                  <a:clrTo>
                    <a:srgbClr val="FFFFFF">
                      <a:alpha val="0"/>
                    </a:srgbClr>
                  </a:clrTo>
                </a:clrChange>
              </a:blip>
              <a:stretch>
                <a:fillRect/>
              </a:stretch>
            </p:blipFill>
            <p:spPr>
              <a:xfrm>
                <a:off x="762000" y="4495800"/>
                <a:ext cx="7962900" cy="1054100"/>
              </a:xfrm>
              <a:prstGeom prst="rect">
                <a:avLst/>
              </a:prstGeom>
              <a:noFill/>
            </p:spPr>
          </p:pic>
        </p:grpSp>
        <p:sp>
          <p:nvSpPr>
            <p:cNvPr id="23" name="TextBox 22"/>
            <p:cNvSpPr txBox="1"/>
            <p:nvPr/>
          </p:nvSpPr>
          <p:spPr>
            <a:xfrm>
              <a:off x="2743200" y="3745468"/>
              <a:ext cx="1085554" cy="369332"/>
            </a:xfrm>
            <a:prstGeom prst="rect">
              <a:avLst/>
            </a:prstGeom>
            <a:noFill/>
          </p:spPr>
          <p:txBody>
            <a:bodyPr wrap="none" rtlCol="0">
              <a:spAutoFit/>
            </a:bodyPr>
            <a:lstStyle/>
            <a:p>
              <a:r>
                <a:rPr lang="en-US" dirty="0" smtClean="0"/>
                <a:t>[Cuff 10]</a:t>
              </a:r>
              <a:endParaRPr lang="en-US" dirty="0"/>
            </a:p>
          </p:txBody>
        </p:sp>
      </p:grpSp>
      <p:sp>
        <p:nvSpPr>
          <p:cNvPr id="2" name="Title 1"/>
          <p:cNvSpPr>
            <a:spLocks noGrp="1"/>
          </p:cNvSpPr>
          <p:nvPr>
            <p:ph type="title"/>
          </p:nvPr>
        </p:nvSpPr>
        <p:spPr/>
        <p:txBody>
          <a:bodyPr/>
          <a:lstStyle/>
          <a:p>
            <a:r>
              <a:rPr lang="en-US" dirty="0" smtClean="0"/>
              <a:t>Maximum Guaranteed Payoff</a:t>
            </a:r>
            <a:endParaRPr lang="en-US" dirty="0"/>
          </a:p>
        </p:txBody>
      </p:sp>
      <p:sp>
        <p:nvSpPr>
          <p:cNvPr id="3" name="Content Placeholder 2"/>
          <p:cNvSpPr>
            <a:spLocks noGrp="1"/>
          </p:cNvSpPr>
          <p:nvPr>
            <p:ph sz="quarter" idx="1"/>
          </p:nvPr>
        </p:nvSpPr>
        <p:spPr/>
        <p:txBody>
          <a:bodyPr/>
          <a:lstStyle/>
          <a:p>
            <a:r>
              <a:rPr lang="en-US" dirty="0" smtClean="0"/>
              <a:t>Theoretic guarantees of system performance</a:t>
            </a:r>
          </a:p>
          <a:p>
            <a:pPr lvl="1"/>
            <a:r>
              <a:rPr lang="en-US" dirty="0" smtClean="0"/>
              <a:t>Related to Yamamoto’s work [97]</a:t>
            </a:r>
          </a:p>
          <a:p>
            <a:pPr lvl="1"/>
            <a:r>
              <a:rPr lang="en-US" dirty="0" smtClean="0"/>
              <a:t>Difference:  Adversary is more capable with more information</a:t>
            </a:r>
          </a:p>
        </p:txBody>
      </p:sp>
      <p:grpSp>
        <p:nvGrpSpPr>
          <p:cNvPr id="7" name="Group 18"/>
          <p:cNvGrpSpPr/>
          <p:nvPr/>
        </p:nvGrpSpPr>
        <p:grpSpPr>
          <a:xfrm>
            <a:off x="685800" y="5710535"/>
            <a:ext cx="4191000" cy="461665"/>
            <a:chOff x="838200" y="4343400"/>
            <a:chExt cx="4191000" cy="461665"/>
          </a:xfrm>
        </p:grpSpPr>
        <p:pic>
          <p:nvPicPr>
            <p:cNvPr id="20" name="Picture 19"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3048000" y="4419600"/>
              <a:ext cx="1981200" cy="363364"/>
            </a:xfrm>
            <a:prstGeom prst="rect">
              <a:avLst/>
            </a:prstGeom>
            <a:noFill/>
          </p:spPr>
        </p:pic>
        <p:sp>
          <p:nvSpPr>
            <p:cNvPr id="21" name="TextBox 20"/>
            <p:cNvSpPr txBox="1"/>
            <p:nvPr/>
          </p:nvSpPr>
          <p:spPr>
            <a:xfrm>
              <a:off x="838200" y="4343400"/>
              <a:ext cx="2438400" cy="461665"/>
            </a:xfrm>
            <a:prstGeom prst="rect">
              <a:avLst/>
            </a:prstGeom>
            <a:noFill/>
          </p:spPr>
          <p:txBody>
            <a:bodyPr wrap="square" rtlCol="0">
              <a:spAutoFit/>
            </a:bodyPr>
            <a:lstStyle/>
            <a:p>
              <a:r>
                <a:rPr lang="en-US" sz="2400" dirty="0" smtClean="0"/>
                <a:t>Also required:</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Program on the Simplex</a:t>
            </a:r>
            <a:endParaRPr lang="en-US" dirty="0"/>
          </a:p>
        </p:txBody>
      </p:sp>
      <p:pic>
        <p:nvPicPr>
          <p:cNvPr id="12" name="Picture 11"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685800" y="1676400"/>
            <a:ext cx="7962900" cy="1054100"/>
          </a:xfrm>
          <a:prstGeom prst="rect">
            <a:avLst/>
          </a:prstGeom>
          <a:noFill/>
        </p:spPr>
      </p:pic>
      <p:grpSp>
        <p:nvGrpSpPr>
          <p:cNvPr id="23" name="Group 22"/>
          <p:cNvGrpSpPr/>
          <p:nvPr/>
        </p:nvGrpSpPr>
        <p:grpSpPr>
          <a:xfrm>
            <a:off x="533400" y="2895600"/>
            <a:ext cx="5156200" cy="2590800"/>
            <a:chOff x="304800" y="3048000"/>
            <a:chExt cx="5156200" cy="2590800"/>
          </a:xfrm>
        </p:grpSpPr>
        <p:pic>
          <p:nvPicPr>
            <p:cNvPr id="14" name="Picture 13"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990600" y="3505200"/>
              <a:ext cx="2921000" cy="317500"/>
            </a:xfrm>
            <a:prstGeom prst="rect">
              <a:avLst/>
            </a:prstGeom>
            <a:noFill/>
          </p:spPr>
        </p:pic>
        <p:pic>
          <p:nvPicPr>
            <p:cNvPr id="16" name="Picture 15" descr="tmp.bmp"/>
            <p:cNvPicPr>
              <a:picLocks/>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990600" y="4419600"/>
              <a:ext cx="3987800" cy="317500"/>
            </a:xfrm>
            <a:prstGeom prst="rect">
              <a:avLst/>
            </a:prstGeom>
            <a:noFill/>
          </p:spPr>
        </p:pic>
        <p:pic>
          <p:nvPicPr>
            <p:cNvPr id="19" name="Picture 18" descr="tmp.bmp"/>
            <p:cNvPicPr>
              <a:picLocks/>
            </p:cNvPicPr>
            <p:nvPr>
              <p:custDataLst>
                <p:tags r:id="rId4"/>
              </p:custDataLst>
            </p:nvPr>
          </p:nvPicPr>
          <p:blipFill>
            <a:blip r:embed="rId9" cstate="print">
              <a:clrChange>
                <a:clrFrom>
                  <a:srgbClr val="FFFFFF"/>
                </a:clrFrom>
                <a:clrTo>
                  <a:srgbClr val="FFFFFF">
                    <a:alpha val="0"/>
                  </a:srgbClr>
                </a:clrTo>
              </a:clrChange>
            </a:blip>
            <a:stretch>
              <a:fillRect/>
            </a:stretch>
          </p:blipFill>
          <p:spPr>
            <a:xfrm>
              <a:off x="990600" y="5257800"/>
              <a:ext cx="4470400" cy="381000"/>
            </a:xfrm>
            <a:prstGeom prst="rect">
              <a:avLst/>
            </a:prstGeom>
            <a:noFill/>
          </p:spPr>
        </p:pic>
        <p:sp>
          <p:nvSpPr>
            <p:cNvPr id="20" name="TextBox 19"/>
            <p:cNvSpPr txBox="1"/>
            <p:nvPr/>
          </p:nvSpPr>
          <p:spPr>
            <a:xfrm>
              <a:off x="304800" y="3048000"/>
              <a:ext cx="1340432" cy="369332"/>
            </a:xfrm>
            <a:prstGeom prst="rect">
              <a:avLst/>
            </a:prstGeom>
            <a:noFill/>
          </p:spPr>
          <p:txBody>
            <a:bodyPr wrap="none" rtlCol="0">
              <a:spAutoFit/>
            </a:bodyPr>
            <a:lstStyle/>
            <a:p>
              <a:r>
                <a:rPr lang="en-US" dirty="0" smtClean="0"/>
                <a:t>Constraint:</a:t>
              </a:r>
              <a:endParaRPr lang="en-US" dirty="0"/>
            </a:p>
          </p:txBody>
        </p:sp>
        <p:sp>
          <p:nvSpPr>
            <p:cNvPr id="21" name="TextBox 20"/>
            <p:cNvSpPr txBox="1"/>
            <p:nvPr/>
          </p:nvSpPr>
          <p:spPr>
            <a:xfrm>
              <a:off x="304800" y="3962400"/>
              <a:ext cx="1228221" cy="369332"/>
            </a:xfrm>
            <a:prstGeom prst="rect">
              <a:avLst/>
            </a:prstGeom>
            <a:noFill/>
          </p:spPr>
          <p:txBody>
            <a:bodyPr wrap="none" rtlCol="0">
              <a:spAutoFit/>
            </a:bodyPr>
            <a:lstStyle/>
            <a:p>
              <a:r>
                <a:rPr lang="en-US" dirty="0" smtClean="0"/>
                <a:t>Minimize:</a:t>
              </a:r>
              <a:endParaRPr lang="en-US" dirty="0"/>
            </a:p>
          </p:txBody>
        </p:sp>
        <p:sp>
          <p:nvSpPr>
            <p:cNvPr id="22" name="TextBox 21"/>
            <p:cNvSpPr txBox="1"/>
            <p:nvPr/>
          </p:nvSpPr>
          <p:spPr>
            <a:xfrm>
              <a:off x="381000" y="4800600"/>
              <a:ext cx="1258678" cy="369332"/>
            </a:xfrm>
            <a:prstGeom prst="rect">
              <a:avLst/>
            </a:prstGeom>
            <a:noFill/>
          </p:spPr>
          <p:txBody>
            <a:bodyPr wrap="none" rtlCol="0">
              <a:spAutoFit/>
            </a:bodyPr>
            <a:lstStyle/>
            <a:p>
              <a:r>
                <a:rPr lang="en-US" dirty="0" smtClean="0"/>
                <a:t>Maximize:</a:t>
              </a:r>
              <a:endParaRPr lang="en-US" dirty="0"/>
            </a:p>
          </p:txBody>
        </p:sp>
      </p:grpSp>
      <p:sp>
        <p:nvSpPr>
          <p:cNvPr id="25" name="TextBox 24"/>
          <p:cNvSpPr txBox="1"/>
          <p:nvPr/>
        </p:nvSpPr>
        <p:spPr>
          <a:xfrm>
            <a:off x="685800" y="5791200"/>
            <a:ext cx="7577715" cy="400110"/>
          </a:xfrm>
          <a:prstGeom prst="rect">
            <a:avLst/>
          </a:prstGeom>
          <a:noFill/>
        </p:spPr>
        <p:txBody>
          <a:bodyPr wrap="none" rtlCol="0">
            <a:spAutoFit/>
          </a:bodyPr>
          <a:lstStyle/>
          <a:p>
            <a:r>
              <a:rPr lang="en-US" sz="2000" dirty="0" smtClean="0">
                <a:solidFill>
                  <a:schemeClr val="accent1">
                    <a:lumMod val="75000"/>
                  </a:schemeClr>
                </a:solidFill>
              </a:rPr>
              <a:t>U will only have mass at a small subset of points (extreme points)</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522514" y="2024743"/>
            <a:ext cx="7981406" cy="2377440"/>
          </a:xfrm>
          <a:custGeom>
            <a:avLst/>
            <a:gdLst>
              <a:gd name="connsiteX0" fmla="*/ 1593669 w 7981406"/>
              <a:gd name="connsiteY0" fmla="*/ 470263 h 2377440"/>
              <a:gd name="connsiteX1" fmla="*/ 13063 w 7981406"/>
              <a:gd name="connsiteY1" fmla="*/ 849086 h 2377440"/>
              <a:gd name="connsiteX2" fmla="*/ 0 w 7981406"/>
              <a:gd name="connsiteY2" fmla="*/ 2037806 h 2377440"/>
              <a:gd name="connsiteX3" fmla="*/ 1920240 w 7981406"/>
              <a:gd name="connsiteY3" fmla="*/ 2377440 h 2377440"/>
              <a:gd name="connsiteX4" fmla="*/ 7537269 w 7981406"/>
              <a:gd name="connsiteY4" fmla="*/ 1658983 h 2377440"/>
              <a:gd name="connsiteX5" fmla="*/ 7981406 w 7981406"/>
              <a:gd name="connsiteY5" fmla="*/ 444137 h 2377440"/>
              <a:gd name="connsiteX6" fmla="*/ 6413863 w 7981406"/>
              <a:gd name="connsiteY6" fmla="*/ 0 h 2377440"/>
              <a:gd name="connsiteX7" fmla="*/ 1593669 w 7981406"/>
              <a:gd name="connsiteY7" fmla="*/ 470263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1406" h="2377440">
                <a:moveTo>
                  <a:pt x="1593669" y="470263"/>
                </a:moveTo>
                <a:lnTo>
                  <a:pt x="13063" y="849086"/>
                </a:lnTo>
                <a:lnTo>
                  <a:pt x="0" y="2037806"/>
                </a:lnTo>
                <a:lnTo>
                  <a:pt x="1920240" y="2377440"/>
                </a:lnTo>
                <a:lnTo>
                  <a:pt x="7537269" y="1658983"/>
                </a:lnTo>
                <a:lnTo>
                  <a:pt x="7981406" y="444137"/>
                </a:lnTo>
                <a:lnTo>
                  <a:pt x="6413863" y="0"/>
                </a:lnTo>
                <a:lnTo>
                  <a:pt x="1593669" y="470263"/>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sz="quarter" idx="1"/>
          </p:nvPr>
        </p:nvSpPr>
        <p:spPr/>
        <p:txBody>
          <a:bodyPr/>
          <a:lstStyle/>
          <a:p>
            <a:r>
              <a:rPr lang="en-US" dirty="0" smtClean="0"/>
              <a:t>Secrecy for distributed systems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Adversary observes the system</a:t>
            </a:r>
          </a:p>
          <a:p>
            <a:pPr lvl="1"/>
            <a:r>
              <a:rPr lang="en-US" dirty="0" smtClean="0"/>
              <a:t>Design encryption specifically for a system objective</a:t>
            </a:r>
          </a:p>
          <a:p>
            <a:pPr lvl="1"/>
            <a:endParaRPr lang="en-US" dirty="0"/>
          </a:p>
        </p:txBody>
      </p:sp>
      <p:sp>
        <p:nvSpPr>
          <p:cNvPr id="4" name="Rounded Rectangle 3"/>
          <p:cNvSpPr/>
          <p:nvPr/>
        </p:nvSpPr>
        <p:spPr>
          <a:xfrm>
            <a:off x="2133600" y="32766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A</a:t>
            </a:r>
            <a:endParaRPr lang="en-US" dirty="0"/>
          </a:p>
        </p:txBody>
      </p:sp>
      <p:sp>
        <p:nvSpPr>
          <p:cNvPr id="5" name="Rounded Rectangle 4"/>
          <p:cNvSpPr/>
          <p:nvPr/>
        </p:nvSpPr>
        <p:spPr>
          <a:xfrm>
            <a:off x="5715000" y="28194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Node B</a:t>
            </a:r>
            <a:endParaRPr lang="en-US" dirty="0"/>
          </a:p>
        </p:txBody>
      </p:sp>
      <p:cxnSp>
        <p:nvCxnSpPr>
          <p:cNvPr id="6" name="Straight Arrow Connector 5"/>
          <p:cNvCxnSpPr>
            <a:stCxn id="4" idx="3"/>
            <a:endCxn id="5" idx="1"/>
          </p:cNvCxnSpPr>
          <p:nvPr/>
        </p:nvCxnSpPr>
        <p:spPr>
          <a:xfrm flipV="1">
            <a:off x="3505200" y="3124200"/>
            <a:ext cx="2209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1"/>
          </p:cNvCxnSpPr>
          <p:nvPr/>
        </p:nvCxnSpPr>
        <p:spPr>
          <a:xfrm>
            <a:off x="1600200" y="3581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7086600" y="3124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2895600"/>
            <a:ext cx="1056700" cy="369332"/>
          </a:xfrm>
          <a:prstGeom prst="rect">
            <a:avLst/>
          </a:prstGeom>
          <a:noFill/>
        </p:spPr>
        <p:txBody>
          <a:bodyPr wrap="none" rtlCol="0">
            <a:spAutoFit/>
          </a:bodyPr>
          <a:lstStyle/>
          <a:p>
            <a:r>
              <a:rPr lang="en-US" dirty="0" smtClean="0"/>
              <a:t>Message</a:t>
            </a:r>
            <a:endParaRPr lang="en-US" dirty="0"/>
          </a:p>
        </p:txBody>
      </p:sp>
      <p:sp>
        <p:nvSpPr>
          <p:cNvPr id="14" name="TextBox 13"/>
          <p:cNvSpPr txBox="1"/>
          <p:nvPr/>
        </p:nvSpPr>
        <p:spPr>
          <a:xfrm>
            <a:off x="609600" y="3200400"/>
            <a:ext cx="1435008" cy="369332"/>
          </a:xfrm>
          <a:prstGeom prst="rect">
            <a:avLst/>
          </a:prstGeom>
          <a:noFill/>
        </p:spPr>
        <p:txBody>
          <a:bodyPr wrap="none" rtlCol="0">
            <a:spAutoFit/>
          </a:bodyPr>
          <a:lstStyle/>
          <a:p>
            <a:r>
              <a:rPr lang="en-US" dirty="0" smtClean="0"/>
              <a:t>Information</a:t>
            </a:r>
            <a:endParaRPr lang="en-US" dirty="0"/>
          </a:p>
        </p:txBody>
      </p:sp>
      <p:sp>
        <p:nvSpPr>
          <p:cNvPr id="15" name="TextBox 14"/>
          <p:cNvSpPr txBox="1"/>
          <p:nvPr/>
        </p:nvSpPr>
        <p:spPr>
          <a:xfrm>
            <a:off x="7162800" y="2667000"/>
            <a:ext cx="853119" cy="369332"/>
          </a:xfrm>
          <a:prstGeom prst="rect">
            <a:avLst/>
          </a:prstGeom>
          <a:noFill/>
        </p:spPr>
        <p:txBody>
          <a:bodyPr wrap="none" rtlCol="0">
            <a:spAutoFit/>
          </a:bodyPr>
          <a:lstStyle/>
          <a:p>
            <a:r>
              <a:rPr lang="en-US" dirty="0" smtClean="0"/>
              <a:t>Action</a:t>
            </a:r>
            <a:endParaRPr lang="en-US" dirty="0"/>
          </a:p>
        </p:txBody>
      </p:sp>
      <p:sp>
        <p:nvSpPr>
          <p:cNvPr id="16" name="Rounded Rectangle 15"/>
          <p:cNvSpPr/>
          <p:nvPr/>
        </p:nvSpPr>
        <p:spPr>
          <a:xfrm>
            <a:off x="5638800" y="4191000"/>
            <a:ext cx="13716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Adversary</a:t>
            </a:r>
            <a:endParaRPr lang="en-US" dirty="0"/>
          </a:p>
        </p:txBody>
      </p:sp>
      <p:cxnSp>
        <p:nvCxnSpPr>
          <p:cNvPr id="17" name="Shape 16"/>
          <p:cNvCxnSpPr>
            <a:endCxn id="16" idx="1"/>
          </p:cNvCxnSpPr>
          <p:nvPr/>
        </p:nvCxnSpPr>
        <p:spPr>
          <a:xfrm rot="16200000" flipH="1">
            <a:off x="4552950" y="3371850"/>
            <a:ext cx="1104900" cy="106680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pic>
        <p:nvPicPr>
          <p:cNvPr id="25" name="Picture 24" descr="tmp.bmp"/>
          <p:cNvPicPr>
            <a:picLocks/>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1295400" y="3657600"/>
            <a:ext cx="228600" cy="177800"/>
          </a:xfrm>
          <a:prstGeom prst="rect">
            <a:avLst/>
          </a:prstGeom>
          <a:noFill/>
        </p:spPr>
      </p:pic>
      <p:sp>
        <p:nvSpPr>
          <p:cNvPr id="30" name="TextBox 29"/>
          <p:cNvSpPr txBox="1"/>
          <p:nvPr/>
        </p:nvSpPr>
        <p:spPr>
          <a:xfrm>
            <a:off x="3276600" y="2362200"/>
            <a:ext cx="2364750" cy="400110"/>
          </a:xfrm>
          <a:prstGeom prst="rect">
            <a:avLst/>
          </a:prstGeom>
          <a:noFill/>
        </p:spPr>
        <p:txBody>
          <a:bodyPr wrap="none" rtlCol="0">
            <a:spAutoFit/>
          </a:bodyPr>
          <a:lstStyle/>
          <a:p>
            <a:r>
              <a:rPr lang="en-US" sz="2000" dirty="0" smtClean="0">
                <a:solidFill>
                  <a:srgbClr val="C00000"/>
                </a:solidFill>
              </a:rPr>
              <a:t>Distributed System</a:t>
            </a:r>
            <a:endParaRPr lang="en-US" sz="2000" dirty="0">
              <a:solidFill>
                <a:srgbClr val="C00000"/>
              </a:solidFill>
            </a:endParaRPr>
          </a:p>
        </p:txBody>
      </p:sp>
      <p:cxnSp>
        <p:nvCxnSpPr>
          <p:cNvPr id="31" name="Straight Arrow Connector 30"/>
          <p:cNvCxnSpPr/>
          <p:nvPr/>
        </p:nvCxnSpPr>
        <p:spPr>
          <a:xfrm>
            <a:off x="7010400" y="4495800"/>
            <a:ext cx="5334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33" name="Picture 32" descr="tmp.bmp"/>
          <p:cNvPicPr>
            <a:picLocks/>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7467600" y="4572000"/>
            <a:ext cx="190500" cy="177800"/>
          </a:xfrm>
          <a:prstGeom prst="rect">
            <a:avLst/>
          </a:prstGeom>
          <a:noFill/>
        </p:spPr>
      </p:pic>
      <p:sp>
        <p:nvSpPr>
          <p:cNvPr id="34" name="TextBox 33"/>
          <p:cNvSpPr txBox="1"/>
          <p:nvPr/>
        </p:nvSpPr>
        <p:spPr>
          <a:xfrm>
            <a:off x="7162800" y="4114800"/>
            <a:ext cx="845103" cy="369332"/>
          </a:xfrm>
          <a:prstGeom prst="rect">
            <a:avLst/>
          </a:prstGeom>
          <a:noFill/>
        </p:spPr>
        <p:txBody>
          <a:bodyPr wrap="none" rtlCol="0">
            <a:spAutoFit/>
          </a:bodyPr>
          <a:lstStyle/>
          <a:p>
            <a:r>
              <a:rPr lang="en-US" dirty="0" smtClean="0"/>
              <a:t>Attack</a:t>
            </a:r>
            <a:endParaRPr lang="en-US" dirty="0"/>
          </a:p>
        </p:txBody>
      </p:sp>
      <p:pic>
        <p:nvPicPr>
          <p:cNvPr id="23" name="Picture 22" descr="tmp.bmp"/>
          <p:cNvPicPr>
            <a:picLocks/>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7543800" y="3276600"/>
            <a:ext cx="228600" cy="228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Binary-Hamming Case</a:t>
            </a:r>
            <a:endParaRPr lang="en-US" dirty="0"/>
          </a:p>
        </p:txBody>
      </p:sp>
      <p:sp>
        <p:nvSpPr>
          <p:cNvPr id="3" name="Content Placeholder 2"/>
          <p:cNvSpPr>
            <a:spLocks noGrp="1"/>
          </p:cNvSpPr>
          <p:nvPr>
            <p:ph sz="quarter" idx="1"/>
          </p:nvPr>
        </p:nvSpPr>
        <p:spPr/>
        <p:txBody>
          <a:bodyPr/>
          <a:lstStyle/>
          <a:p>
            <a:r>
              <a:rPr lang="en-US" dirty="0" smtClean="0"/>
              <a:t>Binary Source:</a:t>
            </a:r>
          </a:p>
          <a:p>
            <a:r>
              <a:rPr lang="en-US" dirty="0" smtClean="0"/>
              <a:t>Hamming Distortion</a:t>
            </a:r>
          </a:p>
          <a:p>
            <a:r>
              <a:rPr lang="en-US" dirty="0" smtClean="0"/>
              <a:t>Naïve approach</a:t>
            </a:r>
          </a:p>
          <a:p>
            <a:pPr lvl="1"/>
            <a:r>
              <a:rPr lang="en-US" dirty="0" smtClean="0"/>
              <a:t>Random hashing or time-sharing</a:t>
            </a:r>
          </a:p>
          <a:p>
            <a:r>
              <a:rPr lang="en-US" dirty="0" smtClean="0"/>
              <a:t>Optimal approach</a:t>
            </a:r>
          </a:p>
          <a:p>
            <a:pPr lvl="1"/>
            <a:r>
              <a:rPr lang="en-US" dirty="0" smtClean="0"/>
              <a:t>Reveal excess 0’s or 1’s to condition the hidden bits</a:t>
            </a:r>
          </a:p>
        </p:txBody>
      </p:sp>
      <p:graphicFrame>
        <p:nvGraphicFramePr>
          <p:cNvPr id="4" name="Table 3"/>
          <p:cNvGraphicFramePr>
            <a:graphicFrameLocks noGrp="1"/>
          </p:cNvGraphicFramePr>
          <p:nvPr/>
        </p:nvGraphicFramePr>
        <p:xfrm>
          <a:off x="2133600" y="4953000"/>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c>
                  <a:txBody>
                    <a:bodyPr/>
                    <a:lstStyle/>
                    <a:p>
                      <a:r>
                        <a:rPr lang="en-US" dirty="0" smtClean="0"/>
                        <a:t>0</a:t>
                      </a:r>
                      <a:endParaRPr lang="en-US" dirty="0"/>
                    </a:p>
                  </a:txBody>
                  <a:tcPr/>
                </a:tc>
                <a:tc>
                  <a:txBody>
                    <a:bodyPr/>
                    <a:lstStyle/>
                    <a:p>
                      <a:r>
                        <a:rPr lang="en-US" dirty="0" smtClean="0"/>
                        <a:t>*</a:t>
                      </a:r>
                      <a:endParaRPr lang="en-US" dirty="0"/>
                    </a:p>
                  </a:txBody>
                  <a:tcPr/>
                </a:tc>
              </a:tr>
            </a:tbl>
          </a:graphicData>
        </a:graphic>
      </p:graphicFrame>
      <p:sp>
        <p:nvSpPr>
          <p:cNvPr id="5" name="TextBox 4"/>
          <p:cNvSpPr txBox="1"/>
          <p:nvPr/>
        </p:nvSpPr>
        <p:spPr>
          <a:xfrm>
            <a:off x="1066800" y="4953000"/>
            <a:ext cx="883575" cy="369332"/>
          </a:xfrm>
          <a:prstGeom prst="rect">
            <a:avLst/>
          </a:prstGeom>
          <a:noFill/>
        </p:spPr>
        <p:txBody>
          <a:bodyPr wrap="none" rtlCol="0">
            <a:spAutoFit/>
          </a:bodyPr>
          <a:lstStyle/>
          <a:p>
            <a:r>
              <a:rPr lang="en-US" dirty="0" smtClean="0"/>
              <a:t>Source</a:t>
            </a:r>
            <a:endParaRPr lang="en-US" dirty="0"/>
          </a:p>
        </p:txBody>
      </p:sp>
      <p:sp>
        <p:nvSpPr>
          <p:cNvPr id="6" name="TextBox 5"/>
          <p:cNvSpPr txBox="1"/>
          <p:nvPr/>
        </p:nvSpPr>
        <p:spPr>
          <a:xfrm>
            <a:off x="228600" y="5334000"/>
            <a:ext cx="1742785" cy="369332"/>
          </a:xfrm>
          <a:prstGeom prst="rect">
            <a:avLst/>
          </a:prstGeom>
          <a:noFill/>
        </p:spPr>
        <p:txBody>
          <a:bodyPr wrap="none" rtlCol="0">
            <a:spAutoFit/>
          </a:bodyPr>
          <a:lstStyle/>
          <a:p>
            <a:r>
              <a:rPr lang="en-US" dirty="0" smtClean="0"/>
              <a:t>Public message</a:t>
            </a:r>
          </a:p>
        </p:txBody>
      </p:sp>
      <p:sp>
        <p:nvSpPr>
          <p:cNvPr id="101" name="TextBox 100"/>
          <p:cNvSpPr txBox="1"/>
          <p:nvPr/>
        </p:nvSpPr>
        <p:spPr>
          <a:xfrm>
            <a:off x="3733800" y="2590800"/>
            <a:ext cx="1335622" cy="369332"/>
          </a:xfrm>
          <a:prstGeom prst="rect">
            <a:avLst/>
          </a:prstGeom>
          <a:noFill/>
        </p:spPr>
        <p:txBody>
          <a:bodyPr wrap="none" rtlCol="0">
            <a:spAutoFit/>
          </a:bodyPr>
          <a:lstStyle/>
          <a:p>
            <a:r>
              <a:rPr lang="en-US" dirty="0" smtClean="0"/>
              <a:t>(black line)</a:t>
            </a:r>
            <a:endParaRPr lang="en-US" dirty="0"/>
          </a:p>
        </p:txBody>
      </p:sp>
      <p:sp>
        <p:nvSpPr>
          <p:cNvPr id="102" name="TextBox 101"/>
          <p:cNvSpPr txBox="1"/>
          <p:nvPr/>
        </p:nvSpPr>
        <p:spPr>
          <a:xfrm>
            <a:off x="3733800" y="3505200"/>
            <a:ext cx="1497526" cy="369332"/>
          </a:xfrm>
          <a:prstGeom prst="rect">
            <a:avLst/>
          </a:prstGeom>
          <a:noFill/>
        </p:spPr>
        <p:txBody>
          <a:bodyPr wrap="none" rtlCol="0">
            <a:spAutoFit/>
          </a:bodyPr>
          <a:lstStyle/>
          <a:p>
            <a:r>
              <a:rPr lang="en-US" dirty="0" smtClean="0"/>
              <a:t>(</a:t>
            </a:r>
            <a:r>
              <a:rPr lang="en-US" dirty="0" smtClean="0">
                <a:solidFill>
                  <a:schemeClr val="accent1"/>
                </a:solidFill>
              </a:rPr>
              <a:t>orange</a:t>
            </a:r>
            <a:r>
              <a:rPr lang="en-US" dirty="0" smtClean="0"/>
              <a:t> line)</a:t>
            </a:r>
            <a:endParaRPr lang="en-US" dirty="0"/>
          </a:p>
        </p:txBody>
      </p:sp>
      <p:pic>
        <p:nvPicPr>
          <p:cNvPr id="30" name="Picture 29"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3124200" y="1676400"/>
            <a:ext cx="2133600" cy="296726"/>
          </a:xfrm>
          <a:prstGeom prst="rect">
            <a:avLst/>
          </a:prstGeom>
          <a:noFill/>
        </p:spPr>
      </p:pic>
      <p:cxnSp>
        <p:nvCxnSpPr>
          <p:cNvPr id="31" name="Straight Connector 30"/>
          <p:cNvCxnSpPr/>
          <p:nvPr/>
        </p:nvCxnSpPr>
        <p:spPr>
          <a:xfrm>
            <a:off x="609600" y="2514600"/>
            <a:ext cx="786384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7" name="Group 39"/>
          <p:cNvGrpSpPr/>
          <p:nvPr/>
        </p:nvGrpSpPr>
        <p:grpSpPr>
          <a:xfrm>
            <a:off x="3200400" y="4343400"/>
            <a:ext cx="3104874" cy="2095500"/>
            <a:chOff x="5803900" y="1066800"/>
            <a:chExt cx="3104874" cy="2095500"/>
          </a:xfrm>
        </p:grpSpPr>
        <p:pic>
          <p:nvPicPr>
            <p:cNvPr id="61" name="Picture 60"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7696200" y="2895600"/>
              <a:ext cx="609600" cy="266700"/>
            </a:xfrm>
            <a:prstGeom prst="rect">
              <a:avLst/>
            </a:prstGeom>
            <a:noFill/>
          </p:spPr>
        </p:pic>
        <p:pic>
          <p:nvPicPr>
            <p:cNvPr id="63" name="Picture 62"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7315200" y="2971800"/>
              <a:ext cx="152400" cy="176784"/>
            </a:xfrm>
            <a:prstGeom prst="rect">
              <a:avLst/>
            </a:prstGeom>
            <a:noFill/>
          </p:spPr>
        </p:pic>
        <p:pic>
          <p:nvPicPr>
            <p:cNvPr id="66" name="Picture 65"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8610600" y="2743200"/>
              <a:ext cx="298174" cy="228600"/>
            </a:xfrm>
            <a:prstGeom prst="rect">
              <a:avLst/>
            </a:prstGeom>
            <a:noFill/>
          </p:spPr>
        </p:pic>
        <p:grpSp>
          <p:nvGrpSpPr>
            <p:cNvPr id="9" name="Group 99"/>
            <p:cNvGrpSpPr/>
            <p:nvPr/>
          </p:nvGrpSpPr>
          <p:grpSpPr>
            <a:xfrm>
              <a:off x="6019007" y="1295400"/>
              <a:ext cx="2515392" cy="1523999"/>
              <a:chOff x="4723317" y="2030078"/>
              <a:chExt cx="3430082" cy="865522"/>
            </a:xfrm>
          </p:grpSpPr>
          <p:grpSp>
            <p:nvGrpSpPr>
              <p:cNvPr id="11" name="Group 54"/>
              <p:cNvGrpSpPr/>
              <p:nvPr/>
            </p:nvGrpSpPr>
            <p:grpSpPr>
              <a:xfrm>
                <a:off x="4723317" y="2030078"/>
                <a:ext cx="3430082" cy="865520"/>
                <a:chOff x="6704253" y="2007694"/>
                <a:chExt cx="1749371" cy="584693"/>
              </a:xfrm>
            </p:grpSpPr>
            <p:cxnSp>
              <p:nvCxnSpPr>
                <p:cNvPr id="8" name="Straight Arrow Connector 7"/>
                <p:cNvCxnSpPr/>
                <p:nvPr/>
              </p:nvCxnSpPr>
              <p:spPr>
                <a:xfrm>
                  <a:off x="6705600" y="2590799"/>
                  <a:ext cx="174802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5400000" flipH="1" flipV="1">
                  <a:off x="6412600" y="2299347"/>
                  <a:ext cx="584410" cy="1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6704804" y="2183102"/>
                  <a:ext cx="1333697" cy="40928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064997" y="2180578"/>
                  <a:ext cx="388627" cy="252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6704804" y="2180578"/>
                  <a:ext cx="932704" cy="411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98645" y="2180578"/>
                  <a:ext cx="457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a:off x="6248400" y="2590800"/>
                <a:ext cx="6096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rot="5400000">
                <a:off x="7086600" y="2590800"/>
                <a:ext cx="6096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rot="10800000">
                <a:off x="4724400" y="2286000"/>
                <a:ext cx="1828800" cy="0"/>
              </a:xfrm>
              <a:prstGeom prst="line">
                <a:avLst/>
              </a:prstGeom>
              <a:ln>
                <a:prstDash val="dash"/>
              </a:ln>
            </p:spPr>
            <p:style>
              <a:lnRef idx="1">
                <a:schemeClr val="dk1"/>
              </a:lnRef>
              <a:fillRef idx="0">
                <a:schemeClr val="dk1"/>
              </a:fillRef>
              <a:effectRef idx="0">
                <a:schemeClr val="dk1"/>
              </a:effectRef>
              <a:fontRef idx="minor">
                <a:schemeClr val="tx1"/>
              </a:fontRef>
            </p:style>
          </p:cxnSp>
        </p:grpSp>
        <p:pic>
          <p:nvPicPr>
            <p:cNvPr id="32" name="Picture 31"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5867400" y="1066800"/>
              <a:ext cx="152400" cy="177800"/>
            </a:xfrm>
            <a:prstGeom prst="rect">
              <a:avLst/>
            </a:prstGeom>
            <a:noFill/>
          </p:spPr>
        </p:pic>
        <p:pic>
          <p:nvPicPr>
            <p:cNvPr id="33" name="Picture 32" descr="tmp.bmp"/>
            <p:cNvPicPr>
              <a:picLocks/>
            </p:cNvPicPr>
            <p:nvPr>
              <p:custDataLst>
                <p:tags r:id="rId6"/>
              </p:custDataLst>
            </p:nvPr>
          </p:nvPicPr>
          <p:blipFill>
            <a:blip r:embed="rId10" cstate="print">
              <a:clrChange>
                <a:clrFrom>
                  <a:srgbClr val="FFFFFF"/>
                </a:clrFrom>
                <a:clrTo>
                  <a:srgbClr val="FFFFFF">
                    <a:alpha val="0"/>
                  </a:srgbClr>
                </a:clrTo>
              </a:clrChange>
            </a:blip>
            <a:stretch>
              <a:fillRect/>
            </a:stretch>
          </p:blipFill>
          <p:spPr>
            <a:xfrm>
              <a:off x="5803900" y="1676400"/>
              <a:ext cx="139700" cy="1651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1"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Hamming Distortion – Low Key Rate</a:t>
            </a:r>
            <a:endParaRPr lang="en-US" dirty="0"/>
          </a:p>
        </p:txBody>
      </p:sp>
      <p:sp>
        <p:nvSpPr>
          <p:cNvPr id="4" name="Content Placeholder 3"/>
          <p:cNvSpPr>
            <a:spLocks noGrp="1"/>
          </p:cNvSpPr>
          <p:nvPr>
            <p:ph sz="quarter" idx="1"/>
          </p:nvPr>
        </p:nvSpPr>
        <p:spPr/>
        <p:txBody>
          <a:bodyPr/>
          <a:lstStyle/>
          <a:p>
            <a:r>
              <a:rPr lang="en-US" dirty="0" smtClean="0"/>
              <a:t>Arbitrary </a:t>
            </a:r>
            <a:r>
              <a:rPr lang="en-US" dirty="0" err="1" smtClean="0"/>
              <a:t>i.i.d</a:t>
            </a:r>
            <a:r>
              <a:rPr lang="en-US" dirty="0" smtClean="0"/>
              <a:t>. source (on finite alphabet)</a:t>
            </a:r>
          </a:p>
          <a:p>
            <a:r>
              <a:rPr lang="en-US" dirty="0" smtClean="0"/>
              <a:t>Hamming Distortion</a:t>
            </a:r>
          </a:p>
          <a:p>
            <a:r>
              <a:rPr lang="en-US" dirty="0" smtClean="0"/>
              <a:t>Small Key Rate</a:t>
            </a:r>
          </a:p>
          <a:p>
            <a:endParaRPr lang="en-US" dirty="0" smtClean="0"/>
          </a:p>
          <a:p>
            <a:endParaRPr lang="en-US" dirty="0" smtClean="0"/>
          </a:p>
          <a:p>
            <a:r>
              <a:rPr lang="en-US" dirty="0" smtClean="0"/>
              <a:t>Confuse with sets of size two</a:t>
            </a:r>
          </a:p>
          <a:p>
            <a:pPr lvl="1"/>
            <a:r>
              <a:rPr lang="en-US" dirty="0" smtClean="0"/>
              <a:t>Either reveal X or reveal that X is in {0,1} during each instance</a:t>
            </a:r>
          </a:p>
          <a:p>
            <a:pPr lvl="1"/>
            <a:r>
              <a:rPr lang="en-US" dirty="0" smtClean="0"/>
              <a:t>∏ = R</a:t>
            </a:r>
            <a:r>
              <a:rPr lang="en-US" sz="1800" dirty="0" smtClean="0"/>
              <a:t>0</a:t>
            </a:r>
            <a:r>
              <a:rPr lang="en-US" dirty="0" smtClean="0"/>
              <a:t>/</a:t>
            </a:r>
            <a:r>
              <a:rPr lang="en-US" sz="2400" dirty="0" smtClean="0"/>
              <a:t>2</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Framework for Encryption</a:t>
            </a:r>
          </a:p>
          <a:p>
            <a:pPr lvl="1"/>
            <a:r>
              <a:rPr lang="en-US" dirty="0" smtClean="0"/>
              <a:t>Average cost inflicted by adversary</a:t>
            </a:r>
          </a:p>
          <a:p>
            <a:pPr lvl="1"/>
            <a:r>
              <a:rPr lang="en-US" dirty="0" smtClean="0"/>
              <a:t>Dynamic settings where information is available causally</a:t>
            </a:r>
          </a:p>
          <a:p>
            <a:pPr lvl="1"/>
            <a:r>
              <a:rPr lang="en-US" dirty="0" smtClean="0"/>
              <a:t>No use of “equivocation”</a:t>
            </a:r>
          </a:p>
          <a:p>
            <a:pPr lvl="1"/>
            <a:endParaRPr lang="en-US" dirty="0" smtClean="0"/>
          </a:p>
          <a:p>
            <a:pPr lvl="1"/>
            <a:r>
              <a:rPr lang="en-US" dirty="0" smtClean="0"/>
              <a:t>Optimal communication separates information into two streams:  public and secure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Traditional View of Encryption</a:t>
            </a:r>
            <a:endParaRPr lang="en-US" dirty="0"/>
          </a:p>
        </p:txBody>
      </p:sp>
      <p:pic>
        <p:nvPicPr>
          <p:cNvPr id="4" name="Content Placeholder 3" descr="1213044751z4in8t.jpg"/>
          <p:cNvPicPr>
            <a:picLocks noGrp="1" noChangeAspect="1"/>
          </p:cNvPicPr>
          <p:nvPr>
            <p:ph sz="quarter" idx="4294967295"/>
          </p:nvPr>
        </p:nvPicPr>
        <p:blipFill>
          <a:blip r:embed="rId2" cstate="print"/>
          <a:stretch>
            <a:fillRect/>
          </a:stretch>
        </p:blipFill>
        <p:spPr>
          <a:xfrm>
            <a:off x="4267200" y="3200400"/>
            <a:ext cx="914400" cy="800100"/>
          </a:xfrm>
          <a:noFill/>
        </p:spPr>
      </p:pic>
      <p:pic>
        <p:nvPicPr>
          <p:cNvPr id="7" name="Picture 6" descr="vault-bank-backup-safe.jpg"/>
          <p:cNvPicPr>
            <a:picLocks noChangeAspect="1"/>
          </p:cNvPicPr>
          <p:nvPr/>
        </p:nvPicPr>
        <p:blipFill>
          <a:blip r:embed="rId3" cstate="print"/>
          <a:stretch>
            <a:fillRect/>
          </a:stretch>
        </p:blipFill>
        <p:spPr>
          <a:xfrm>
            <a:off x="4038600" y="2819400"/>
            <a:ext cx="1371600" cy="1371600"/>
          </a:xfrm>
          <a:prstGeom prst="rect">
            <a:avLst/>
          </a:prstGeom>
        </p:spPr>
      </p:pic>
      <p:sp>
        <p:nvSpPr>
          <p:cNvPr id="8" name="TextBox 7"/>
          <p:cNvSpPr txBox="1"/>
          <p:nvPr/>
        </p:nvSpPr>
        <p:spPr>
          <a:xfrm>
            <a:off x="762000" y="3352800"/>
            <a:ext cx="2106667" cy="369332"/>
          </a:xfrm>
          <a:prstGeom prst="rect">
            <a:avLst/>
          </a:prstGeom>
          <a:noFill/>
        </p:spPr>
        <p:txBody>
          <a:bodyPr wrap="none" rtlCol="0">
            <a:spAutoFit/>
          </a:bodyPr>
          <a:lstStyle/>
          <a:p>
            <a:r>
              <a:rPr lang="en-US" dirty="0" smtClean="0"/>
              <a:t>Information inside</a:t>
            </a:r>
          </a:p>
        </p:txBody>
      </p:sp>
      <p:pic>
        <p:nvPicPr>
          <p:cNvPr id="6" name="Picture 5" descr="bank-vault.gif"/>
          <p:cNvPicPr>
            <a:picLocks noChangeAspect="1"/>
          </p:cNvPicPr>
          <p:nvPr/>
        </p:nvPicPr>
        <p:blipFill>
          <a:blip r:embed="rId4" cstate="print"/>
          <a:stretch>
            <a:fillRect/>
          </a:stretch>
        </p:blipFill>
        <p:spPr>
          <a:xfrm>
            <a:off x="3352800" y="1981200"/>
            <a:ext cx="2857500" cy="2857500"/>
          </a:xfrm>
          <a:prstGeom prst="rect">
            <a:avLst/>
          </a:prstGeom>
        </p:spPr>
      </p:pic>
      <p:sp>
        <p:nvSpPr>
          <p:cNvPr id="9" name="Circular Arrow 8"/>
          <p:cNvSpPr/>
          <p:nvPr/>
        </p:nvSpPr>
        <p:spPr>
          <a:xfrm>
            <a:off x="2438400" y="2667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View of Encryption</a:t>
            </a:r>
            <a:endParaRPr lang="en-US" dirty="0"/>
          </a:p>
        </p:txBody>
      </p:sp>
      <p:sp>
        <p:nvSpPr>
          <p:cNvPr id="8" name="TextBox 7"/>
          <p:cNvSpPr txBox="1"/>
          <p:nvPr/>
        </p:nvSpPr>
        <p:spPr>
          <a:xfrm>
            <a:off x="762000" y="3352800"/>
            <a:ext cx="2422458" cy="369332"/>
          </a:xfrm>
          <a:prstGeom prst="rect">
            <a:avLst/>
          </a:prstGeom>
          <a:noFill/>
        </p:spPr>
        <p:txBody>
          <a:bodyPr wrap="none" rtlCol="0">
            <a:spAutoFit/>
          </a:bodyPr>
          <a:lstStyle/>
          <a:p>
            <a:r>
              <a:rPr lang="en-US" dirty="0" smtClean="0"/>
              <a:t>Information obscured</a:t>
            </a:r>
          </a:p>
        </p:txBody>
      </p:sp>
      <p:sp>
        <p:nvSpPr>
          <p:cNvPr id="9" name="Circular Arrow 8"/>
          <p:cNvSpPr/>
          <p:nvPr/>
        </p:nvSpPr>
        <p:spPr>
          <a:xfrm>
            <a:off x="2438400" y="2667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6336268"/>
            <a:ext cx="2582758" cy="369332"/>
          </a:xfrm>
          <a:prstGeom prst="rect">
            <a:avLst/>
          </a:prstGeom>
          <a:noFill/>
        </p:spPr>
        <p:txBody>
          <a:bodyPr wrap="none" rtlCol="0">
            <a:spAutoFit/>
          </a:bodyPr>
          <a:lstStyle/>
          <a:p>
            <a:r>
              <a:rPr lang="en-US" dirty="0" smtClean="0"/>
              <a:t>Images from albo.co.uk</a:t>
            </a:r>
            <a:endParaRPr lang="en-US" dirty="0"/>
          </a:p>
        </p:txBody>
      </p:sp>
      <p:pic>
        <p:nvPicPr>
          <p:cNvPr id="1026" name="Picture 2" descr="C:\Users\cuff\Documents\BYU talk 2010\flowers-through-glass6.jpg"/>
          <p:cNvPicPr>
            <a:picLocks noChangeAspect="1" noChangeArrowheads="1"/>
          </p:cNvPicPr>
          <p:nvPr/>
        </p:nvPicPr>
        <p:blipFill>
          <a:blip r:embed="rId2" cstate="print"/>
          <a:srcRect l="27704" t="10417"/>
          <a:stretch>
            <a:fillRect/>
          </a:stretch>
        </p:blipFill>
        <p:spPr bwMode="auto">
          <a:xfrm>
            <a:off x="3581400" y="1981200"/>
            <a:ext cx="2101528" cy="3930650"/>
          </a:xfrm>
          <a:prstGeom prst="rect">
            <a:avLst/>
          </a:prstGeom>
          <a:noFill/>
        </p:spPr>
      </p:pic>
      <p:pic>
        <p:nvPicPr>
          <p:cNvPr id="1027" name="Picture 3" descr="C:\Users\cuff\Documents\BYU talk 2010\flowers-through-glass1.jpg"/>
          <p:cNvPicPr>
            <a:picLocks noChangeAspect="1" noChangeArrowheads="1"/>
          </p:cNvPicPr>
          <p:nvPr/>
        </p:nvPicPr>
        <p:blipFill>
          <a:blip r:embed="rId3" cstate="print"/>
          <a:srcRect l="27925" t="10917"/>
          <a:stretch>
            <a:fillRect/>
          </a:stretch>
        </p:blipFill>
        <p:spPr bwMode="auto">
          <a:xfrm>
            <a:off x="3581400" y="1981200"/>
            <a:ext cx="2099046" cy="3916020"/>
          </a:xfrm>
          <a:prstGeom prst="rect">
            <a:avLst/>
          </a:prstGeom>
          <a:noFill/>
        </p:spPr>
      </p:pic>
      <p:pic>
        <p:nvPicPr>
          <p:cNvPr id="1028" name="Picture 4" descr="C:\Users\cuff\Documents\BYU talk 2010\flowers-through-glass2.jpg"/>
          <p:cNvPicPr>
            <a:picLocks noChangeAspect="1" noChangeArrowheads="1"/>
          </p:cNvPicPr>
          <p:nvPr/>
        </p:nvPicPr>
        <p:blipFill>
          <a:blip r:embed="rId4" cstate="print"/>
          <a:srcRect l="28333" t="10292"/>
          <a:stretch>
            <a:fillRect/>
          </a:stretch>
        </p:blipFill>
        <p:spPr bwMode="auto">
          <a:xfrm>
            <a:off x="3581400" y="1981200"/>
            <a:ext cx="2085384" cy="3940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 Distributed Systems</a:t>
            </a:r>
            <a:endParaRPr lang="en-US" dirty="0"/>
          </a:p>
        </p:txBody>
      </p:sp>
      <p:pic>
        <p:nvPicPr>
          <p:cNvPr id="4" name="Content Placeholder 3" descr="smart-grid.jpg"/>
          <p:cNvPicPr>
            <a:picLocks noGrp="1" noChangeAspect="1"/>
          </p:cNvPicPr>
          <p:nvPr>
            <p:ph sz="quarter" idx="1"/>
          </p:nvPr>
        </p:nvPicPr>
        <p:blipFill>
          <a:blip r:embed="rId2" cstate="print"/>
          <a:srcRect t="18182"/>
          <a:stretch>
            <a:fillRect/>
          </a:stretch>
        </p:blipFill>
        <p:spPr>
          <a:xfrm>
            <a:off x="1600199" y="2362200"/>
            <a:ext cx="5913013" cy="3736974"/>
          </a:xfrm>
        </p:spPr>
      </p:pic>
      <p:sp>
        <p:nvSpPr>
          <p:cNvPr id="5" name="TextBox 4"/>
          <p:cNvSpPr txBox="1"/>
          <p:nvPr/>
        </p:nvSpPr>
        <p:spPr>
          <a:xfrm>
            <a:off x="3352800" y="1676400"/>
            <a:ext cx="2552302" cy="584775"/>
          </a:xfrm>
          <a:prstGeom prst="rect">
            <a:avLst/>
          </a:prstGeom>
          <a:noFill/>
        </p:spPr>
        <p:txBody>
          <a:bodyPr wrap="none" rtlCol="0">
            <a:spAutoFit/>
          </a:bodyPr>
          <a:lstStyle/>
          <a:p>
            <a:r>
              <a:rPr lang="en-US" sz="3200" dirty="0" smtClean="0"/>
              <a:t>“Smart Grid”</a:t>
            </a:r>
            <a:endParaRPr lang="en-US" sz="3200" dirty="0"/>
          </a:p>
        </p:txBody>
      </p:sp>
      <p:sp>
        <p:nvSpPr>
          <p:cNvPr id="7" name="TextBox 6"/>
          <p:cNvSpPr txBox="1"/>
          <p:nvPr/>
        </p:nvSpPr>
        <p:spPr>
          <a:xfrm>
            <a:off x="2971800" y="6096000"/>
            <a:ext cx="3071675" cy="276999"/>
          </a:xfrm>
          <a:prstGeom prst="rect">
            <a:avLst/>
          </a:prstGeom>
          <a:noFill/>
        </p:spPr>
        <p:txBody>
          <a:bodyPr wrap="none" rtlCol="0">
            <a:spAutoFit/>
          </a:bodyPr>
          <a:lstStyle/>
          <a:p>
            <a:r>
              <a:rPr lang="en-US" sz="1200" dirty="0" smtClean="0"/>
              <a:t>Image from </a:t>
            </a:r>
            <a:r>
              <a:rPr lang="en-US" sz="1200" dirty="0" smtClean="0">
                <a:hlinkClick r:id="rId3"/>
              </a:rPr>
              <a:t>http://www.solarshop.com.au</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a:t>
            </a:r>
            <a:endParaRPr lang="en-US" dirty="0"/>
          </a:p>
        </p:txBody>
      </p:sp>
      <p:sp>
        <p:nvSpPr>
          <p:cNvPr id="4" name="Content Placeholder 3"/>
          <p:cNvSpPr>
            <a:spLocks noGrp="1"/>
          </p:cNvSpPr>
          <p:nvPr>
            <p:ph sz="quarter" idx="1"/>
          </p:nvPr>
        </p:nvSpPr>
        <p:spPr/>
        <p:txBody>
          <a:bodyPr/>
          <a:lstStyle/>
          <a:p>
            <a:r>
              <a:rPr lang="en-US" dirty="0" smtClean="0">
                <a:solidFill>
                  <a:srgbClr val="0070C0"/>
                </a:solidFill>
              </a:rPr>
              <a:t>Plaintext</a:t>
            </a:r>
            <a:r>
              <a:rPr lang="en-US" dirty="0" smtClean="0"/>
              <a:t>:  Source of information:</a:t>
            </a:r>
          </a:p>
          <a:p>
            <a:pPr lvl="1"/>
            <a:r>
              <a:rPr lang="en-US" dirty="0" smtClean="0"/>
              <a:t>Example:  English text:  </a:t>
            </a:r>
            <a:r>
              <a:rPr lang="en-US" dirty="0" smtClean="0">
                <a:solidFill>
                  <a:srgbClr val="00B050"/>
                </a:solidFill>
              </a:rPr>
              <a:t>Communication Theory</a:t>
            </a:r>
          </a:p>
          <a:p>
            <a:pPr>
              <a:buNone/>
            </a:pPr>
            <a:endParaRPr lang="en-US" dirty="0" smtClean="0"/>
          </a:p>
          <a:p>
            <a:r>
              <a:rPr lang="en-US" dirty="0" err="1" smtClean="0">
                <a:solidFill>
                  <a:srgbClr val="0070C0"/>
                </a:solidFill>
              </a:rPr>
              <a:t>Ciphertext</a:t>
            </a:r>
            <a:r>
              <a:rPr lang="en-US" dirty="0" smtClean="0"/>
              <a:t>:  Encrypted sequence:</a:t>
            </a:r>
          </a:p>
          <a:p>
            <a:pPr lvl="1"/>
            <a:r>
              <a:rPr lang="en-US" dirty="0" smtClean="0"/>
              <a:t>Example:  Non-sense text:  </a:t>
            </a:r>
            <a:r>
              <a:rPr lang="en-US" dirty="0" smtClean="0">
                <a:solidFill>
                  <a:srgbClr val="00B050"/>
                </a:solidFill>
              </a:rPr>
              <a:t>cu@jp4icc</a:t>
            </a:r>
          </a:p>
        </p:txBody>
      </p:sp>
      <p:pic>
        <p:nvPicPr>
          <p:cNvPr id="6" name="Picture 5"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6248400" y="1676400"/>
            <a:ext cx="2049780" cy="304800"/>
          </a:xfrm>
          <a:prstGeom prst="rect">
            <a:avLst/>
          </a:prstGeom>
          <a:noFill/>
        </p:spPr>
      </p:pic>
      <p:grpSp>
        <p:nvGrpSpPr>
          <p:cNvPr id="30" name="Group 29"/>
          <p:cNvGrpSpPr/>
          <p:nvPr/>
        </p:nvGrpSpPr>
        <p:grpSpPr>
          <a:xfrm>
            <a:off x="838200" y="4343400"/>
            <a:ext cx="7337160" cy="1143000"/>
            <a:chOff x="1066800" y="4800600"/>
            <a:chExt cx="7337160" cy="1143000"/>
          </a:xfrm>
        </p:grpSpPr>
        <p:sp>
          <p:nvSpPr>
            <p:cNvPr id="7" name="Rounded Rectangle 6"/>
            <p:cNvSpPr/>
            <p:nvPr/>
          </p:nvSpPr>
          <p:spPr>
            <a:xfrm>
              <a:off x="22860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8" name="Rounded Rectangle 7"/>
            <p:cNvSpPr/>
            <p:nvPr/>
          </p:nvSpPr>
          <p:spPr>
            <a:xfrm>
              <a:off x="5791200" y="5334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10" name="Straight Arrow Connector 9"/>
            <p:cNvCxnSpPr>
              <a:stCxn id="7" idx="3"/>
              <a:endCxn id="8" idx="1"/>
            </p:cNvCxnSpPr>
            <p:nvPr/>
          </p:nvCxnSpPr>
          <p:spPr>
            <a:xfrm>
              <a:off x="3657600" y="56388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17526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a:off x="7162800" y="56388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14800" y="5257800"/>
              <a:ext cx="1271502" cy="369332"/>
            </a:xfrm>
            <a:prstGeom prst="rect">
              <a:avLst/>
            </a:prstGeom>
            <a:noFill/>
          </p:spPr>
          <p:txBody>
            <a:bodyPr wrap="none" rtlCol="0">
              <a:spAutoFit/>
            </a:bodyPr>
            <a:lstStyle/>
            <a:p>
              <a:r>
                <a:rPr lang="en-US" dirty="0" err="1" smtClean="0"/>
                <a:t>Ciphertext</a:t>
              </a:r>
              <a:endParaRPr lang="en-US" dirty="0"/>
            </a:p>
          </p:txBody>
        </p:sp>
        <p:cxnSp>
          <p:nvCxnSpPr>
            <p:cNvPr id="18" name="Straight Arrow Connector 17"/>
            <p:cNvCxnSpPr>
              <a:endCxn id="7" idx="0"/>
            </p:cNvCxnSpPr>
            <p:nvPr/>
          </p:nvCxnSpPr>
          <p:spPr>
            <a:xfrm rot="5400000">
              <a:off x="28575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rot="5400000">
              <a:off x="63627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7000" y="4800600"/>
              <a:ext cx="591829" cy="369332"/>
            </a:xfrm>
            <a:prstGeom prst="rect">
              <a:avLst/>
            </a:prstGeom>
            <a:noFill/>
          </p:spPr>
          <p:txBody>
            <a:bodyPr wrap="none" rtlCol="0">
              <a:spAutoFit/>
            </a:bodyPr>
            <a:lstStyle/>
            <a:p>
              <a:r>
                <a:rPr lang="en-US" dirty="0" smtClean="0"/>
                <a:t>Key</a:t>
              </a:r>
              <a:endParaRPr lang="en-US" dirty="0"/>
            </a:p>
          </p:txBody>
        </p:sp>
        <p:sp>
          <p:nvSpPr>
            <p:cNvPr id="27" name="TextBox 26"/>
            <p:cNvSpPr txBox="1"/>
            <p:nvPr/>
          </p:nvSpPr>
          <p:spPr>
            <a:xfrm>
              <a:off x="6172200" y="4800600"/>
              <a:ext cx="591829" cy="369332"/>
            </a:xfrm>
            <a:prstGeom prst="rect">
              <a:avLst/>
            </a:prstGeom>
            <a:noFill/>
          </p:spPr>
          <p:txBody>
            <a:bodyPr wrap="none" rtlCol="0">
              <a:spAutoFit/>
            </a:bodyPr>
            <a:lstStyle/>
            <a:p>
              <a:r>
                <a:rPr lang="en-US" dirty="0" smtClean="0"/>
                <a:t>Key</a:t>
              </a:r>
              <a:endParaRPr lang="en-US" dirty="0"/>
            </a:p>
          </p:txBody>
        </p:sp>
        <p:sp>
          <p:nvSpPr>
            <p:cNvPr id="28" name="TextBox 27"/>
            <p:cNvSpPr txBox="1"/>
            <p:nvPr/>
          </p:nvSpPr>
          <p:spPr>
            <a:xfrm>
              <a:off x="1066800" y="5257800"/>
              <a:ext cx="1088760" cy="369332"/>
            </a:xfrm>
            <a:prstGeom prst="rect">
              <a:avLst/>
            </a:prstGeom>
            <a:noFill/>
          </p:spPr>
          <p:txBody>
            <a:bodyPr wrap="none" rtlCol="0">
              <a:spAutoFit/>
            </a:bodyPr>
            <a:lstStyle/>
            <a:p>
              <a:r>
                <a:rPr lang="en-US" dirty="0" smtClean="0"/>
                <a:t>Plaintext</a:t>
              </a:r>
              <a:endParaRPr lang="en-US" dirty="0"/>
            </a:p>
          </p:txBody>
        </p:sp>
        <p:sp>
          <p:nvSpPr>
            <p:cNvPr id="29" name="TextBox 28"/>
            <p:cNvSpPr txBox="1"/>
            <p:nvPr/>
          </p:nvSpPr>
          <p:spPr>
            <a:xfrm>
              <a:off x="7315200" y="5257800"/>
              <a:ext cx="1088760" cy="369332"/>
            </a:xfrm>
            <a:prstGeom prst="rect">
              <a:avLst/>
            </a:prstGeom>
            <a:noFill/>
          </p:spPr>
          <p:txBody>
            <a:bodyPr wrap="none" rtlCol="0">
              <a:spAutoFit/>
            </a:bodyPr>
            <a:lstStyle/>
            <a:p>
              <a:r>
                <a:rPr lang="en-US" dirty="0" smtClean="0"/>
                <a:t>Plaintext</a:t>
              </a:r>
              <a:endParaRPr lang="en-US" dirty="0"/>
            </a:p>
          </p:txBody>
        </p:sp>
      </p:grpSp>
      <p:pic>
        <p:nvPicPr>
          <p:cNvPr id="32" name="Picture 31" descr="tmp.bmp"/>
          <p:cNvPicPr>
            <a:picLocks/>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6324600" y="3048000"/>
            <a:ext cx="1981200" cy="314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Substitution Cipher</a:t>
            </a:r>
            <a:endParaRPr lang="en-US" dirty="0"/>
          </a:p>
        </p:txBody>
      </p:sp>
      <p:graphicFrame>
        <p:nvGraphicFramePr>
          <p:cNvPr id="4" name="Content Placeholder 3"/>
          <p:cNvGraphicFramePr>
            <a:graphicFrameLocks noGrp="1"/>
          </p:cNvGraphicFramePr>
          <p:nvPr>
            <p:ph sz="quarter" idx="1"/>
          </p:nvPr>
        </p:nvGraphicFramePr>
        <p:xfrm>
          <a:off x="2438400" y="19050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F  Q  S A R …</a:t>
                      </a:r>
                      <a:endParaRPr lang="en-US" dirty="0"/>
                    </a:p>
                  </a:txBody>
                  <a:tcPr marL="152314" marR="152314"/>
                </a:tc>
              </a:tr>
            </a:tbl>
          </a:graphicData>
        </a:graphic>
      </p:graphicFrame>
      <p:sp>
        <p:nvSpPr>
          <p:cNvPr id="5" name="Content Placeholder 4"/>
          <p:cNvSpPr>
            <a:spLocks noGrp="1"/>
          </p:cNvSpPr>
          <p:nvPr>
            <p:ph sz="half" idx="4294967295"/>
          </p:nvPr>
        </p:nvSpPr>
        <p:spPr>
          <a:xfrm>
            <a:off x="152400" y="1371600"/>
            <a:ext cx="8839200" cy="5334000"/>
          </a:xfrm>
        </p:spPr>
        <p:txBody>
          <a:bodyPr/>
          <a:lstStyle/>
          <a:p>
            <a:r>
              <a:rPr lang="en-US" dirty="0" smtClean="0"/>
              <a:t>Simple Substitution</a:t>
            </a:r>
          </a:p>
          <a:p>
            <a:endParaRPr lang="en-US" dirty="0" smtClean="0"/>
          </a:p>
          <a:p>
            <a:pPr>
              <a:buNone/>
            </a:pPr>
            <a:endParaRPr lang="en-US" dirty="0" smtClean="0"/>
          </a:p>
          <a:p>
            <a:pPr lvl="1"/>
            <a:r>
              <a:rPr lang="en-US" dirty="0" smtClean="0"/>
              <a:t>Example:   </a:t>
            </a:r>
          </a:p>
          <a:p>
            <a:pPr lvl="2"/>
            <a:r>
              <a:rPr lang="en-US" dirty="0" smtClean="0"/>
              <a:t>Plaintext: 	</a:t>
            </a:r>
            <a:r>
              <a:rPr lang="en-US" dirty="0" smtClean="0">
                <a:solidFill>
                  <a:srgbClr val="00B050"/>
                </a:solidFill>
              </a:rPr>
              <a:t>…RANDOMLY GENERATED CODEB…</a:t>
            </a:r>
          </a:p>
          <a:p>
            <a:pPr lvl="2"/>
            <a:r>
              <a:rPr lang="en-US" dirty="0" err="1" smtClean="0"/>
              <a:t>Ciphertext</a:t>
            </a:r>
            <a:r>
              <a:rPr lang="en-US" dirty="0" smtClean="0"/>
              <a:t>:</a:t>
            </a:r>
            <a:r>
              <a:rPr lang="en-US" dirty="0" smtClean="0">
                <a:solidFill>
                  <a:srgbClr val="00B050"/>
                </a:solidFill>
              </a:rPr>
              <a:t>	…DFLAUIPV WRLRDFNRA SXARQ…</a:t>
            </a:r>
          </a:p>
          <a:p>
            <a:pPr lvl="2"/>
            <a:endParaRPr lang="en-US" dirty="0" smtClean="0">
              <a:solidFill>
                <a:srgbClr val="00B050"/>
              </a:solidFill>
            </a:endParaRPr>
          </a:p>
          <a:p>
            <a:r>
              <a:rPr lang="en-US" dirty="0" smtClean="0"/>
              <a:t>Caesar Cipher</a:t>
            </a:r>
            <a:endParaRPr lang="en-US" dirty="0" smtClean="0">
              <a:solidFill>
                <a:srgbClr val="00B050"/>
              </a:solidFill>
            </a:endParaRPr>
          </a:p>
        </p:txBody>
      </p:sp>
      <p:graphicFrame>
        <p:nvGraphicFramePr>
          <p:cNvPr id="6" name="Content Placeholder 3"/>
          <p:cNvGraphicFramePr>
            <a:graphicFrameLocks/>
          </p:cNvGraphicFramePr>
          <p:nvPr/>
        </p:nvGraphicFramePr>
        <p:xfrm>
          <a:off x="2438400" y="5105400"/>
          <a:ext cx="5029200" cy="838200"/>
        </p:xfrm>
        <a:graphic>
          <a:graphicData uri="http://schemas.openxmlformats.org/drawingml/2006/table">
            <a:tbl>
              <a:tblPr firstRow="1" bandRow="1">
                <a:tableStyleId>{5C22544A-7EE6-4342-B048-85BDC9FD1C3A}</a:tableStyleId>
              </a:tblPr>
              <a:tblGrid>
                <a:gridCol w="2178591"/>
                <a:gridCol w="2850609"/>
              </a:tblGrid>
              <a:tr h="385959">
                <a:tc>
                  <a:txBody>
                    <a:bodyPr/>
                    <a:lstStyle/>
                    <a:p>
                      <a:r>
                        <a:rPr lang="en-US" dirty="0" smtClean="0"/>
                        <a:t>Alphabet</a:t>
                      </a:r>
                      <a:endParaRPr lang="en-US" dirty="0"/>
                    </a:p>
                  </a:txBody>
                  <a:tcPr marL="152314" marR="152314"/>
                </a:tc>
                <a:tc>
                  <a:txBody>
                    <a:bodyPr/>
                    <a:lstStyle/>
                    <a:p>
                      <a:r>
                        <a:rPr lang="en-US" dirty="0" smtClean="0"/>
                        <a:t>A B C D E</a:t>
                      </a:r>
                      <a:r>
                        <a:rPr lang="en-US" baseline="0" dirty="0" smtClean="0"/>
                        <a:t> </a:t>
                      </a:r>
                      <a:r>
                        <a:rPr lang="en-US" dirty="0" smtClean="0"/>
                        <a:t>…</a:t>
                      </a:r>
                      <a:endParaRPr lang="en-US" dirty="0"/>
                    </a:p>
                  </a:txBody>
                  <a:tcPr marL="152314" marR="152314"/>
                </a:tc>
              </a:tr>
              <a:tr h="452241">
                <a:tc>
                  <a:txBody>
                    <a:bodyPr/>
                    <a:lstStyle/>
                    <a:p>
                      <a:r>
                        <a:rPr lang="en-US" dirty="0" smtClean="0"/>
                        <a:t>Mixed</a:t>
                      </a:r>
                      <a:r>
                        <a:rPr lang="en-US" baseline="0" dirty="0" smtClean="0"/>
                        <a:t> Alphabet</a:t>
                      </a:r>
                      <a:endParaRPr lang="en-US" dirty="0"/>
                    </a:p>
                  </a:txBody>
                  <a:tcPr marL="152314" marR="152314"/>
                </a:tc>
                <a:tc>
                  <a:txBody>
                    <a:bodyPr/>
                    <a:lstStyle/>
                    <a:p>
                      <a:r>
                        <a:rPr lang="en-US" dirty="0" smtClean="0"/>
                        <a:t>D E  F G H …</a:t>
                      </a:r>
                      <a:endParaRPr lang="en-US" dirty="0"/>
                    </a:p>
                  </a:txBody>
                  <a:tcPr marL="152314" marR="152314"/>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Model</a:t>
            </a:r>
            <a:endParaRPr lang="en-US" dirty="0"/>
          </a:p>
        </p:txBody>
      </p:sp>
      <p:sp>
        <p:nvSpPr>
          <p:cNvPr id="3" name="Content Placeholder 2"/>
          <p:cNvSpPr>
            <a:spLocks noGrp="1"/>
          </p:cNvSpPr>
          <p:nvPr>
            <p:ph sz="quarter" idx="1"/>
          </p:nvPr>
        </p:nvSpPr>
        <p:spPr/>
        <p:txBody>
          <a:bodyPr>
            <a:normAutofit/>
          </a:bodyPr>
          <a:lstStyle/>
          <a:p>
            <a:r>
              <a:rPr lang="en-US" dirty="0" smtClean="0"/>
              <a:t>Schematic</a:t>
            </a:r>
          </a:p>
          <a:p>
            <a:endParaRPr lang="en-US" dirty="0" smtClean="0"/>
          </a:p>
          <a:p>
            <a:endParaRPr lang="en-US" dirty="0" smtClean="0"/>
          </a:p>
          <a:p>
            <a:endParaRPr lang="en-US" dirty="0" smtClean="0"/>
          </a:p>
          <a:p>
            <a:pPr>
              <a:buNone/>
            </a:pPr>
            <a:endParaRPr lang="en-US" dirty="0" smtClean="0"/>
          </a:p>
          <a:p>
            <a:r>
              <a:rPr lang="en-US" dirty="0" smtClean="0"/>
              <a:t>Assumption</a:t>
            </a:r>
          </a:p>
          <a:p>
            <a:pPr lvl="1"/>
            <a:r>
              <a:rPr lang="en-US" dirty="0" smtClean="0"/>
              <a:t>Enemy knows everything about the system except the key</a:t>
            </a:r>
          </a:p>
          <a:p>
            <a:r>
              <a:rPr lang="en-US" dirty="0" smtClean="0"/>
              <a:t>Requirement</a:t>
            </a:r>
          </a:p>
          <a:p>
            <a:pPr lvl="1"/>
            <a:r>
              <a:rPr lang="en-US" dirty="0" smtClean="0"/>
              <a:t>The decipherer accurately reconstructs the information</a:t>
            </a:r>
          </a:p>
        </p:txBody>
      </p:sp>
      <p:sp>
        <p:nvSpPr>
          <p:cNvPr id="6" name="Rounded Rectangle 5"/>
          <p:cNvSpPr/>
          <p:nvPr/>
        </p:nvSpPr>
        <p:spPr>
          <a:xfrm>
            <a:off x="21336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Encipherer</a:t>
            </a:r>
            <a:endParaRPr lang="en-US" dirty="0"/>
          </a:p>
        </p:txBody>
      </p:sp>
      <p:sp>
        <p:nvSpPr>
          <p:cNvPr id="7" name="Rounded Rectangle 6"/>
          <p:cNvSpPr/>
          <p:nvPr/>
        </p:nvSpPr>
        <p:spPr>
          <a:xfrm>
            <a:off x="5638800" y="27432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Decipherer</a:t>
            </a:r>
            <a:endParaRPr lang="en-US" dirty="0"/>
          </a:p>
        </p:txBody>
      </p:sp>
      <p:cxnSp>
        <p:nvCxnSpPr>
          <p:cNvPr id="8" name="Straight Arrow Connector 7"/>
          <p:cNvCxnSpPr>
            <a:stCxn id="6" idx="3"/>
            <a:endCxn id="7" idx="1"/>
          </p:cNvCxnSpPr>
          <p:nvPr/>
        </p:nvCxnSpPr>
        <p:spPr>
          <a:xfrm>
            <a:off x="3505200" y="3048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a:off x="16002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7010400" y="3048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2400" y="2667000"/>
            <a:ext cx="1271502" cy="369332"/>
          </a:xfrm>
          <a:prstGeom prst="rect">
            <a:avLst/>
          </a:prstGeom>
          <a:noFill/>
        </p:spPr>
        <p:txBody>
          <a:bodyPr wrap="none" rtlCol="0">
            <a:spAutoFit/>
          </a:bodyPr>
          <a:lstStyle/>
          <a:p>
            <a:r>
              <a:rPr lang="en-US" dirty="0" err="1" smtClean="0"/>
              <a:t>Ciphertext</a:t>
            </a:r>
            <a:endParaRPr lang="en-US" dirty="0"/>
          </a:p>
        </p:txBody>
      </p:sp>
      <p:cxnSp>
        <p:nvCxnSpPr>
          <p:cNvPr id="12" name="Straight Arrow Connector 11"/>
          <p:cNvCxnSpPr>
            <a:endCxn id="6" idx="0"/>
          </p:cNvCxnSpPr>
          <p:nvPr/>
        </p:nvCxnSpPr>
        <p:spPr>
          <a:xfrm rot="5400000">
            <a:off x="27051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rot="5400000">
            <a:off x="6210300" y="2628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2209800"/>
            <a:ext cx="591829" cy="369332"/>
          </a:xfrm>
          <a:prstGeom prst="rect">
            <a:avLst/>
          </a:prstGeom>
          <a:noFill/>
        </p:spPr>
        <p:txBody>
          <a:bodyPr wrap="none" rtlCol="0">
            <a:spAutoFit/>
          </a:bodyPr>
          <a:lstStyle/>
          <a:p>
            <a:r>
              <a:rPr lang="en-US" dirty="0" smtClean="0"/>
              <a:t>Key</a:t>
            </a:r>
            <a:endParaRPr lang="en-US" dirty="0"/>
          </a:p>
        </p:txBody>
      </p:sp>
      <p:sp>
        <p:nvSpPr>
          <p:cNvPr id="15" name="TextBox 14"/>
          <p:cNvSpPr txBox="1"/>
          <p:nvPr/>
        </p:nvSpPr>
        <p:spPr>
          <a:xfrm>
            <a:off x="6019800" y="2209800"/>
            <a:ext cx="591829" cy="369332"/>
          </a:xfrm>
          <a:prstGeom prst="rect">
            <a:avLst/>
          </a:prstGeom>
          <a:noFill/>
        </p:spPr>
        <p:txBody>
          <a:bodyPr wrap="none" rtlCol="0">
            <a:spAutoFit/>
          </a:bodyPr>
          <a:lstStyle/>
          <a:p>
            <a:r>
              <a:rPr lang="en-US" dirty="0" smtClean="0"/>
              <a:t>Key</a:t>
            </a:r>
            <a:endParaRPr lang="en-US" dirty="0"/>
          </a:p>
        </p:txBody>
      </p:sp>
      <p:sp>
        <p:nvSpPr>
          <p:cNvPr id="16" name="TextBox 15"/>
          <p:cNvSpPr txBox="1"/>
          <p:nvPr/>
        </p:nvSpPr>
        <p:spPr>
          <a:xfrm>
            <a:off x="914400" y="2667000"/>
            <a:ext cx="1088760" cy="369332"/>
          </a:xfrm>
          <a:prstGeom prst="rect">
            <a:avLst/>
          </a:prstGeom>
          <a:noFill/>
        </p:spPr>
        <p:txBody>
          <a:bodyPr wrap="none" rtlCol="0">
            <a:spAutoFit/>
          </a:bodyPr>
          <a:lstStyle/>
          <a:p>
            <a:r>
              <a:rPr lang="en-US" dirty="0" smtClean="0"/>
              <a:t>Plaintext</a:t>
            </a:r>
            <a:endParaRPr lang="en-US" dirty="0"/>
          </a:p>
        </p:txBody>
      </p:sp>
      <p:sp>
        <p:nvSpPr>
          <p:cNvPr id="17" name="TextBox 16"/>
          <p:cNvSpPr txBox="1"/>
          <p:nvPr/>
        </p:nvSpPr>
        <p:spPr>
          <a:xfrm>
            <a:off x="7162800" y="2667000"/>
            <a:ext cx="1088760" cy="369332"/>
          </a:xfrm>
          <a:prstGeom prst="rect">
            <a:avLst/>
          </a:prstGeom>
          <a:noFill/>
        </p:spPr>
        <p:txBody>
          <a:bodyPr wrap="none" rtlCol="0">
            <a:spAutoFit/>
          </a:bodyPr>
          <a:lstStyle/>
          <a:p>
            <a:r>
              <a:rPr lang="en-US" dirty="0" smtClean="0"/>
              <a:t>Plaintext</a:t>
            </a:r>
            <a:endParaRPr lang="en-US" dirty="0"/>
          </a:p>
        </p:txBody>
      </p:sp>
      <p:sp>
        <p:nvSpPr>
          <p:cNvPr id="18" name="Rounded Rectangle 17"/>
          <p:cNvSpPr/>
          <p:nvPr/>
        </p:nvSpPr>
        <p:spPr>
          <a:xfrm>
            <a:off x="5638800" y="36576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Adversary</a:t>
            </a:r>
            <a:endParaRPr lang="en-US" dirty="0"/>
          </a:p>
        </p:txBody>
      </p:sp>
      <p:cxnSp>
        <p:nvCxnSpPr>
          <p:cNvPr id="22" name="Shape 21"/>
          <p:cNvCxnSpPr>
            <a:endCxn id="18" idx="1"/>
          </p:cNvCxnSpPr>
          <p:nvPr/>
        </p:nvCxnSpPr>
        <p:spPr>
          <a:xfrm rot="16200000" flipH="1">
            <a:off x="5010150" y="3295650"/>
            <a:ext cx="876300" cy="381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3" descr="tmp.bmp"/>
          <p:cNvPicPr>
            <a:picLocks/>
          </p:cNvPicPr>
          <p:nvPr>
            <p:custDataLst>
              <p:tags r:id="rId1"/>
            </p:custDataLst>
          </p:nvPr>
        </p:nvPicPr>
        <p:blipFill>
          <a:blip r:embed="rId8" cstate="print">
            <a:clrChange>
              <a:clrFrom>
                <a:srgbClr val="FFFFFF"/>
              </a:clrFrom>
              <a:clrTo>
                <a:srgbClr val="FFFFFF">
                  <a:alpha val="0"/>
                </a:srgbClr>
              </a:clrTo>
            </a:clrChange>
          </a:blip>
          <a:stretch>
            <a:fillRect/>
          </a:stretch>
        </p:blipFill>
        <p:spPr>
          <a:xfrm>
            <a:off x="4114800" y="3124200"/>
            <a:ext cx="990600" cy="261257"/>
          </a:xfrm>
          <a:prstGeom prst="rect">
            <a:avLst/>
          </a:prstGeom>
          <a:noFill/>
        </p:spPr>
      </p:pic>
      <p:pic>
        <p:nvPicPr>
          <p:cNvPr id="26" name="Picture 25" descr="tmp.bmp"/>
          <p:cNvPicPr>
            <a:picLocks/>
          </p:cNvPicPr>
          <p:nvPr>
            <p:custDataLst>
              <p:tags r:id="rId2"/>
            </p:custDataLst>
          </p:nvPr>
        </p:nvPicPr>
        <p:blipFill>
          <a:blip r:embed="rId9" cstate="print">
            <a:clrChange>
              <a:clrFrom>
                <a:srgbClr val="FFFFFF"/>
              </a:clrFrom>
              <a:clrTo>
                <a:srgbClr val="FFFFFF">
                  <a:alpha val="0"/>
                </a:srgbClr>
              </a:clrTo>
            </a:clrChange>
          </a:blip>
          <a:stretch>
            <a:fillRect/>
          </a:stretch>
        </p:blipFill>
        <p:spPr>
          <a:xfrm>
            <a:off x="4876800" y="1905000"/>
            <a:ext cx="1155700" cy="266700"/>
          </a:xfrm>
          <a:prstGeom prst="rect">
            <a:avLst/>
          </a:prstGeom>
          <a:noFill/>
        </p:spPr>
      </p:pic>
      <p:pic>
        <p:nvPicPr>
          <p:cNvPr id="28" name="Picture 27" descr="tmp.bmp"/>
          <p:cNvPicPr>
            <a:picLocks/>
          </p:cNvPicPr>
          <p:nvPr>
            <p:custDataLst>
              <p:tags r:id="rId3"/>
            </p:custDataLst>
          </p:nvPr>
        </p:nvPicPr>
        <p:blipFill>
          <a:blip r:embed="rId10" cstate="print">
            <a:clrChange>
              <a:clrFrom>
                <a:srgbClr val="FFFFFF"/>
              </a:clrFrom>
              <a:clrTo>
                <a:srgbClr val="FFFFFF">
                  <a:alpha val="0"/>
                </a:srgbClr>
              </a:clrTo>
            </a:clrChange>
          </a:blip>
          <a:stretch>
            <a:fillRect/>
          </a:stretch>
        </p:blipFill>
        <p:spPr>
          <a:xfrm>
            <a:off x="1295400" y="3124200"/>
            <a:ext cx="381000" cy="193524"/>
          </a:xfrm>
          <a:prstGeom prst="rect">
            <a:avLst/>
          </a:prstGeom>
          <a:noFill/>
        </p:spPr>
      </p:pic>
      <p:pic>
        <p:nvPicPr>
          <p:cNvPr id="30" name="Picture 29" descr="tmp.bmp"/>
          <p:cNvPicPr>
            <a:picLocks/>
          </p:cNvPicPr>
          <p:nvPr>
            <p:custDataLst>
              <p:tags r:id="rId4"/>
            </p:custDataLst>
          </p:nvPr>
        </p:nvPicPr>
        <p:blipFill>
          <a:blip r:embed="rId11" cstate="print">
            <a:clrChange>
              <a:clrFrom>
                <a:srgbClr val="FFFFFF"/>
              </a:clrFrom>
              <a:clrTo>
                <a:srgbClr val="FFFFFF">
                  <a:alpha val="0"/>
                </a:srgbClr>
              </a:clrTo>
            </a:clrChange>
          </a:blip>
          <a:stretch>
            <a:fillRect/>
          </a:stretch>
        </p:blipFill>
        <p:spPr>
          <a:xfrm>
            <a:off x="7543800" y="3124200"/>
            <a:ext cx="381001" cy="229810"/>
          </a:xfrm>
          <a:prstGeom prst="rect">
            <a:avLst/>
          </a:prstGeom>
          <a:noFill/>
        </p:spPr>
      </p:pic>
      <p:cxnSp>
        <p:nvCxnSpPr>
          <p:cNvPr id="40" name="Straight Connector 39"/>
          <p:cNvCxnSpPr/>
          <p:nvPr/>
        </p:nvCxnSpPr>
        <p:spPr>
          <a:xfrm rot="10800000" flipV="1">
            <a:off x="2819400" y="2133600"/>
            <a:ext cx="1600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0" y="2133600"/>
            <a:ext cx="1752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grpSp>
        <p:nvGrpSpPr>
          <p:cNvPr id="47" name="Group 46"/>
          <p:cNvGrpSpPr/>
          <p:nvPr/>
        </p:nvGrpSpPr>
        <p:grpSpPr>
          <a:xfrm>
            <a:off x="2514600" y="5943600"/>
            <a:ext cx="3810000" cy="369332"/>
            <a:chOff x="2362200" y="5943600"/>
            <a:chExt cx="3810000" cy="369332"/>
          </a:xfrm>
        </p:grpSpPr>
        <p:sp>
          <p:nvSpPr>
            <p:cNvPr id="44" name="TextBox 43"/>
            <p:cNvSpPr txBox="1"/>
            <p:nvPr/>
          </p:nvSpPr>
          <p:spPr>
            <a:xfrm>
              <a:off x="2362200" y="5943600"/>
              <a:ext cx="2637260" cy="369332"/>
            </a:xfrm>
            <a:prstGeom prst="rect">
              <a:avLst/>
            </a:prstGeom>
            <a:noFill/>
          </p:spPr>
          <p:txBody>
            <a:bodyPr wrap="none" rtlCol="0">
              <a:spAutoFit/>
            </a:bodyPr>
            <a:lstStyle/>
            <a:p>
              <a:r>
                <a:rPr lang="en-US" dirty="0" smtClean="0"/>
                <a:t>For simple substitution:</a:t>
              </a:r>
              <a:endParaRPr lang="en-US" dirty="0"/>
            </a:p>
          </p:txBody>
        </p:sp>
        <p:pic>
          <p:nvPicPr>
            <p:cNvPr id="46" name="Picture 45" descr="tmp.bmp"/>
            <p:cNvPicPr>
              <a:picLocks/>
            </p:cNvPicPr>
            <p:nvPr>
              <p:custDataLst>
                <p:tags r:id="rId5"/>
              </p:custDataLst>
            </p:nvPr>
          </p:nvPicPr>
          <p:blipFill>
            <a:blip r:embed="rId12" cstate="print">
              <a:clrChange>
                <a:clrFrom>
                  <a:srgbClr val="FFFFFF"/>
                </a:clrFrom>
                <a:clrTo>
                  <a:srgbClr val="FFFFFF">
                    <a:alpha val="0"/>
                  </a:srgbClr>
                </a:clrTo>
              </a:clrChange>
            </a:blip>
            <a:stretch>
              <a:fillRect/>
            </a:stretch>
          </p:blipFill>
          <p:spPr>
            <a:xfrm>
              <a:off x="5105400" y="6019800"/>
              <a:ext cx="1066800" cy="24350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66667E-6 8.51852E-6 L 0.18334 -0.05555 " pathEditMode="relative" ptsTypes="AA">
                                      <p:cBhvr>
                                        <p:cTn id="14" dur="1000" fill="hold"/>
                                        <p:tgtEl>
                                          <p:spTgt spid="1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8.33333E-6 8.51852E-6 L -0.2 -0.05555 " pathEditMode="relative" ptsTypes="AA">
                                      <p:cBhvr>
                                        <p:cTn id="16" dur="1000" fill="hold"/>
                                        <p:tgtEl>
                                          <p:spTgt spid="15"/>
                                        </p:tgtEl>
                                        <p:attrNameLst>
                                          <p:attrName>ppt_x</p:attrName>
                                          <p:attrName>ppt_y</p:attrName>
                                        </p:attrNameLst>
                                      </p:cBhvr>
                                    </p:animMotion>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sz="quarter" idx="1"/>
          </p:nvPr>
        </p:nvSpPr>
        <p:spPr/>
        <p:txBody>
          <a:bodyPr/>
          <a:lstStyle/>
          <a:p>
            <a:r>
              <a:rPr lang="en-US" dirty="0" smtClean="0"/>
              <a:t>Perfect Secrecy</a:t>
            </a:r>
          </a:p>
          <a:p>
            <a:pPr lvl="1"/>
            <a:r>
              <a:rPr lang="en-US" dirty="0" smtClean="0"/>
              <a:t>Adversary learns nothing about the information</a:t>
            </a:r>
          </a:p>
          <a:p>
            <a:pPr lvl="1"/>
            <a:r>
              <a:rPr lang="en-US" dirty="0" smtClean="0"/>
              <a:t>Only possible if the key is larger than the information</a:t>
            </a:r>
            <a:endParaRPr lang="en-US" dirty="0"/>
          </a:p>
        </p:txBody>
      </p:sp>
      <p:pic>
        <p:nvPicPr>
          <p:cNvPr id="5" name="Picture 4"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2971800" y="3657600"/>
            <a:ext cx="2882900" cy="533400"/>
          </a:xfrm>
          <a:prstGeom prst="rect">
            <a:avLst/>
          </a:prstGeom>
          <a:noFill/>
        </p:spPr>
      </p:pic>
      <p:sp>
        <p:nvSpPr>
          <p:cNvPr id="6"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Analysis</a:t>
            </a:r>
            <a:endParaRPr lang="en-US" dirty="0"/>
          </a:p>
        </p:txBody>
      </p:sp>
      <p:sp>
        <p:nvSpPr>
          <p:cNvPr id="3" name="Content Placeholder 2"/>
          <p:cNvSpPr>
            <a:spLocks noGrp="1"/>
          </p:cNvSpPr>
          <p:nvPr>
            <p:ph sz="quarter" idx="1"/>
          </p:nvPr>
        </p:nvSpPr>
        <p:spPr/>
        <p:txBody>
          <a:bodyPr/>
          <a:lstStyle/>
          <a:p>
            <a:r>
              <a:rPr lang="en-US" dirty="0" smtClean="0"/>
              <a:t>Equivocation </a:t>
            </a:r>
            <a:r>
              <a:rPr lang="en-US" dirty="0" err="1" smtClean="0"/>
              <a:t>vs</a:t>
            </a:r>
            <a:r>
              <a:rPr lang="en-US" dirty="0" smtClean="0"/>
              <a:t> Redundancy</a:t>
            </a:r>
          </a:p>
          <a:p>
            <a:pPr lvl="1"/>
            <a:r>
              <a:rPr lang="en-US" dirty="0" smtClean="0"/>
              <a:t>Equivocation is conditional entropy:</a:t>
            </a:r>
          </a:p>
          <a:p>
            <a:pPr lvl="1"/>
            <a:r>
              <a:rPr lang="en-US" dirty="0" smtClean="0"/>
              <a:t>Redundancy is lack of entropy of the source:</a:t>
            </a:r>
          </a:p>
          <a:p>
            <a:pPr lvl="1"/>
            <a:r>
              <a:rPr lang="en-US" dirty="0" smtClean="0"/>
              <a:t>Equivocation reduces with redundancy:</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981200" y="3352800"/>
            <a:ext cx="5334000" cy="2907969"/>
          </a:xfrm>
          <a:prstGeom prst="rect">
            <a:avLst/>
          </a:prstGeom>
          <a:noFill/>
          <a:ln w="9525">
            <a:noFill/>
            <a:miter lim="800000"/>
            <a:headEnd/>
            <a:tailEnd/>
          </a:ln>
        </p:spPr>
      </p:pic>
      <p:pic>
        <p:nvPicPr>
          <p:cNvPr id="6" name="Picture 5"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6858000" y="2133600"/>
            <a:ext cx="1172819" cy="304800"/>
          </a:xfrm>
          <a:prstGeom prst="rect">
            <a:avLst/>
          </a:prstGeom>
          <a:noFill/>
        </p:spPr>
      </p:pic>
      <p:pic>
        <p:nvPicPr>
          <p:cNvPr id="9" name="Picture 8"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6858000" y="2514600"/>
            <a:ext cx="1905000" cy="266700"/>
          </a:xfrm>
          <a:prstGeom prst="rect">
            <a:avLst/>
          </a:prstGeom>
          <a:noFill/>
        </p:spPr>
      </p:pic>
      <p:sp>
        <p:nvSpPr>
          <p:cNvPr id="10" name="Footer Placeholder 42"/>
          <p:cNvSpPr>
            <a:spLocks noGrp="1"/>
          </p:cNvSpPr>
          <p:nvPr>
            <p:ph type="ftr" sz="quarter" idx="11"/>
          </p:nvPr>
        </p:nvSpPr>
        <p:spPr>
          <a:xfrm>
            <a:off x="304800" y="6410848"/>
            <a:ext cx="8534400" cy="365760"/>
          </a:xfrm>
        </p:spPr>
        <p:txBody>
          <a:bodyPr/>
          <a:lstStyle/>
          <a:p>
            <a:r>
              <a:rPr lang="en-US" dirty="0" smtClean="0"/>
              <a:t>C. Shannon, "Communication Theory of Secrecy Systems," Bell Systems Technical Journal, vol. 28, pp. 656-715, Oct. 1949.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Secrecy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Assume limited computation resources</a:t>
            </a:r>
          </a:p>
          <a:p>
            <a:r>
              <a:rPr lang="en-US" dirty="0" smtClean="0"/>
              <a:t>Public Key Encryption</a:t>
            </a:r>
          </a:p>
          <a:p>
            <a:pPr lvl="1"/>
            <a:r>
              <a:rPr lang="en-US" dirty="0" smtClean="0"/>
              <a:t>Trapdoor Functions</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smtClean="0"/>
              <a:t>Difficulty not proven</a:t>
            </a:r>
          </a:p>
          <a:p>
            <a:pPr lvl="1"/>
            <a:r>
              <a:rPr lang="en-US" dirty="0" smtClean="0"/>
              <a:t>Often “cat and mouse” game</a:t>
            </a:r>
          </a:p>
          <a:p>
            <a:r>
              <a:rPr lang="en-US" dirty="0" smtClean="0"/>
              <a:t>Vulnerable to quantum computer attack</a:t>
            </a:r>
          </a:p>
        </p:txBody>
      </p:sp>
      <p:sp>
        <p:nvSpPr>
          <p:cNvPr id="6" name="Footer Placeholder 42"/>
          <p:cNvSpPr>
            <a:spLocks noGrp="1"/>
          </p:cNvSpPr>
          <p:nvPr>
            <p:ph type="ftr" sz="quarter" idx="11"/>
          </p:nvPr>
        </p:nvSpPr>
        <p:spPr>
          <a:xfrm>
            <a:off x="304800" y="6410848"/>
            <a:ext cx="8534400" cy="365760"/>
          </a:xfrm>
        </p:spPr>
        <p:txBody>
          <a:bodyPr/>
          <a:lstStyle/>
          <a:p>
            <a:r>
              <a:rPr lang="en-US" dirty="0" smtClean="0"/>
              <a:t>W. </a:t>
            </a:r>
            <a:r>
              <a:rPr lang="en-US" dirty="0" err="1" smtClean="0"/>
              <a:t>Diffie</a:t>
            </a:r>
            <a:r>
              <a:rPr lang="en-US" dirty="0" smtClean="0"/>
              <a:t> and M. Hellman, “New Directions in Cryptography,” IEEE Trans. on Info. Theory, 22(6), pp. 644-654, 1976.</a:t>
            </a:r>
            <a:endParaRPr lang="en-US" dirty="0"/>
          </a:p>
        </p:txBody>
      </p:sp>
      <p:grpSp>
        <p:nvGrpSpPr>
          <p:cNvPr id="18" name="Group 17"/>
          <p:cNvGrpSpPr/>
          <p:nvPr/>
        </p:nvGrpSpPr>
        <p:grpSpPr>
          <a:xfrm>
            <a:off x="609600" y="2971800"/>
            <a:ext cx="7981738" cy="1436132"/>
            <a:chOff x="609600" y="4114800"/>
            <a:chExt cx="7981738" cy="1436132"/>
          </a:xfrm>
        </p:grpSpPr>
        <p:sp>
          <p:nvSpPr>
            <p:cNvPr id="13" name="Right Arrow 12"/>
            <p:cNvSpPr/>
            <p:nvPr/>
          </p:nvSpPr>
          <p:spPr>
            <a:xfrm>
              <a:off x="2667000" y="4572000"/>
              <a:ext cx="3124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4800600"/>
              <a:ext cx="2571538" cy="369332"/>
            </a:xfrm>
            <a:prstGeom prst="rect">
              <a:avLst/>
            </a:prstGeom>
            <a:noFill/>
          </p:spPr>
          <p:txBody>
            <a:bodyPr wrap="none" rtlCol="0">
              <a:spAutoFit/>
            </a:bodyPr>
            <a:lstStyle/>
            <a:p>
              <a:r>
                <a:rPr lang="en-US" b="1" dirty="0" smtClean="0"/>
                <a:t>1125897758 834 689</a:t>
              </a:r>
              <a:endParaRPr lang="en-US" dirty="0"/>
            </a:p>
          </p:txBody>
        </p:sp>
        <p:sp>
          <p:nvSpPr>
            <p:cNvPr id="15" name="TextBox 14"/>
            <p:cNvSpPr txBox="1"/>
            <p:nvPr/>
          </p:nvSpPr>
          <p:spPr>
            <a:xfrm>
              <a:off x="914400" y="5181600"/>
              <a:ext cx="1045479" cy="369332"/>
            </a:xfrm>
            <a:prstGeom prst="rect">
              <a:avLst/>
            </a:prstGeom>
            <a:noFill/>
          </p:spPr>
          <p:txBody>
            <a:bodyPr wrap="none" rtlCol="0">
              <a:spAutoFit/>
            </a:bodyPr>
            <a:lstStyle/>
            <a:p>
              <a:r>
                <a:rPr lang="en-US" b="1" dirty="0" smtClean="0"/>
                <a:t>524287</a:t>
              </a:r>
              <a:endParaRPr lang="en-US" dirty="0"/>
            </a:p>
          </p:txBody>
        </p:sp>
        <p:sp>
          <p:nvSpPr>
            <p:cNvPr id="16" name="TextBox 15"/>
            <p:cNvSpPr txBox="1"/>
            <p:nvPr/>
          </p:nvSpPr>
          <p:spPr>
            <a:xfrm>
              <a:off x="609600" y="4648200"/>
              <a:ext cx="1600118" cy="369332"/>
            </a:xfrm>
            <a:prstGeom prst="rect">
              <a:avLst/>
            </a:prstGeom>
            <a:noFill/>
          </p:spPr>
          <p:txBody>
            <a:bodyPr wrap="none" rtlCol="0">
              <a:spAutoFit/>
            </a:bodyPr>
            <a:lstStyle/>
            <a:p>
              <a:r>
                <a:rPr lang="en-US" b="1" dirty="0" smtClean="0"/>
                <a:t>2147483647</a:t>
              </a:r>
              <a:endParaRPr lang="en-US" dirty="0"/>
            </a:p>
          </p:txBody>
        </p:sp>
        <p:sp>
          <p:nvSpPr>
            <p:cNvPr id="17" name="Oval 16"/>
            <p:cNvSpPr/>
            <p:nvPr/>
          </p:nvSpPr>
          <p:spPr>
            <a:xfrm>
              <a:off x="3657600" y="4114800"/>
              <a:ext cx="7620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X</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CUFF@BKGLYHNFUVWYY57I" val="3567"/>
</p:tagLst>
</file>

<file path=ppt/tags/tag10.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color{blue}&#10;$\hat{X}^n$&#10;\end{document} "/>
  <p:tag name="TRANSPARENT" val="True"/>
</p:tagLst>
</file>

<file path=ppt/tags/tag11.xml><?xml version="1.0" encoding="utf-8"?>
<p:tagLst xmlns:a="http://schemas.openxmlformats.org/drawingml/2006/main" xmlns:r="http://schemas.openxmlformats.org/officeDocument/2006/relationships" xmlns:p="http://schemas.openxmlformats.org/presentationml/2006/main">
  <p:tag name="BMPWIDTH" val="733"/>
  <p:tag name="BMPHEIGHT" val="166"/>
  <p:tag name="SOURCE" val="\documentclass{slides}&#10;\pagestyle{empty}&#10;\usepackage{color}&#10;\begin{document}&#10;$K \in [26!]$&#10;\end{document} "/>
  <p:tag name="TRANSPARENT" val="True"/>
</p:tagLst>
</file>

<file path=ppt/tags/tag12.xml><?xml version="1.0" encoding="utf-8"?>
<p:tagLst xmlns:a="http://schemas.openxmlformats.org/drawingml/2006/main" xmlns:r="http://schemas.openxmlformats.org/officeDocument/2006/relationships" xmlns:p="http://schemas.openxmlformats.org/presentationml/2006/main">
  <p:tag name="BMPWIDTH" val="908"/>
  <p:tag name="BMPHEIGHT" val="166"/>
  <p:tag name="SOURCE" val="\documentclass{slides}&#10;\pagestyle{empty}&#10;\usepackage{color}&#10;\begin{document}&#10;$R_0 \geq H({\cal X})$&#10;\end{document} "/>
  <p:tag name="TRANSPARENT" val="True"/>
</p:tagLst>
</file>

<file path=ppt/tags/tag13.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4.xml><?xml version="1.0" encoding="utf-8"?>
<p:tagLst xmlns:a="http://schemas.openxmlformats.org/drawingml/2006/main" xmlns:r="http://schemas.openxmlformats.org/officeDocument/2006/relationships" xmlns:p="http://schemas.openxmlformats.org/presentationml/2006/main">
  <p:tag name="BMPWIDTH" val="1216"/>
  <p:tag name="BMPHEIGHT" val="166"/>
  <p:tag name="SOURCE" val="\documentclass{slides}&#10;\pagestyle{empty}&#10;\usepackage{color}&#10;\begin{document}&#10;\color{blue}&#10;$\log({\cal X}) - H({\cal X})$&#10;\end{document} "/>
  <p:tag name="TRANSPARENT" val="True"/>
</p:tagLst>
</file>

<file path=ppt/tags/tag15.xml><?xml version="1.0" encoding="utf-8"?>
<p:tagLst xmlns:a="http://schemas.openxmlformats.org/drawingml/2006/main" xmlns:r="http://schemas.openxmlformats.org/officeDocument/2006/relationships" xmlns:p="http://schemas.openxmlformats.org/presentationml/2006/main">
  <p:tag name="BMPWIDTH" val="708"/>
  <p:tag name="BMPHEIGHT" val="183"/>
  <p:tag name="SOURCE" val="\documentclass{slides}&#10;\pagestyle{empty}&#10;\usepackage{color}&#10;\begin{document}&#10;\color{blue}&#10;$H(X^n|J)$&#10;\end{document} "/>
  <p:tag name="TRANSPARENT" val="True"/>
</p:tagLst>
</file>

<file path=ppt/tags/tag16.xml><?xml version="1.0" encoding="utf-8"?>
<p:tagLst xmlns:a="http://schemas.openxmlformats.org/drawingml/2006/main" xmlns:r="http://schemas.openxmlformats.org/officeDocument/2006/relationships" xmlns:p="http://schemas.openxmlformats.org/presentationml/2006/main">
  <p:tag name="BMPWIDTH" val="741"/>
  <p:tag name="BMPHEIGHT" val="183"/>
  <p:tag name="SOURCE" val="\documentclass{slides}&#10;\pagestyle{empty}&#10;\usepackage{color}&#10;\begin{document}&#10;\color{red}&#10;$p(j|x^n,k)$&#10;\end{document} "/>
  <p:tag name="TRANSPARENT" val="True"/>
</p:tagLst>
</file>

<file path=ppt/tags/tag17.xml><?xml version="1.0" encoding="utf-8"?>
<p:tagLst xmlns:a="http://schemas.openxmlformats.org/drawingml/2006/main" xmlns:r="http://schemas.openxmlformats.org/officeDocument/2006/relationships" xmlns:p="http://schemas.openxmlformats.org/presentationml/2006/main">
  <p:tag name="BMPWIDTH" val="733"/>
  <p:tag name="BMPHEIGHT" val="183"/>
  <p:tag name="SOURCE" val="\documentclass{slides}&#10;\pagestyle{empty}&#10;\usepackage{color}&#10;\begin{document}&#10;\color{red}&#10;$\hat{X}^n (J,K)$&#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525"/>
  <p:tag name="BMPHEIGHT" val="166"/>
  <p:tag name="SOURCE" val="\documentclass{slides}&#10;\pagestyle{empty}&#10;\usepackage{color}&#10;\begin{document}&#10;\color{red}&#10;$\pi(x,z)$&#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1075"/>
  <p:tag name="BMPHEIGHT" val="208"/>
  <p:tag name="SOURCE" val="\documentclass{slides}&#10;\pagestyle{empty}&#10;\usepackage{color}&#10;\begin{document}&#10;\color{red}&#10;$\{Z_i(J,X^{i-1})\}$&#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BMPWIDTH" val="150"/>
  <p:tag name="BMPHEIGHT" val="116"/>
  <p:tag name="SOURCE" val="\documentclass{slides}&#10;\pagestyle{empty}&#10;\usepackage{color}&#10;\begin{document}&#10;\color{blue}&#10;$X$&#10;\end{document} "/>
  <p:tag name="TRANSPARENT" val="True"/>
</p:tagLst>
</file>

<file path=ppt/tags/tag20.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21.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color{blue}&#10;$Y^n$&#10;\end{document} "/>
  <p:tag name="TRANSPARENT" val="True"/>
</p:tagLst>
</file>

<file path=ppt/tags/tag25.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26.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27.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ags/tag28.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color{blue}&#10;$Z^n$&#10;\end{document} "/>
  <p:tag name="TRANSPARENT" val="True"/>
</p:tagLst>
</file>

<file path=ppt/tags/tag29.xml><?xml version="1.0" encoding="utf-8"?>
<p:tagLst xmlns:a="http://schemas.openxmlformats.org/drawingml/2006/main" xmlns:r="http://schemas.openxmlformats.org/officeDocument/2006/relationships" xmlns:p="http://schemas.openxmlformats.org/presentationml/2006/main">
  <p:tag name="BMPWIDTH" val="525"/>
  <p:tag name="BMPHEIGHT" val="166"/>
  <p:tag name="SOURCE" val="\documentclass{slides}&#10;\pagestyle{empty}&#10;\usepackage{color}&#10;\begin{document}&#10;\color{blue}&#10;$\pi(x,z)$&#10;\end{document} "/>
  <p:tag name="TRANSPARENT" val="True"/>
</p:tagLst>
</file>

<file path=ppt/tags/tag3.xml><?xml version="1.0" encoding="utf-8"?>
<p:tagLst xmlns:a="http://schemas.openxmlformats.org/drawingml/2006/main" xmlns:r="http://schemas.openxmlformats.org/officeDocument/2006/relationships" xmlns:p="http://schemas.openxmlformats.org/presentationml/2006/main">
  <p:tag name="BMPWIDTH" val="125"/>
  <p:tag name="BMPHEIGHT" val="116"/>
  <p:tag name="SOURCE" val="\documentclass{slides}&#10;\pagestyle{empty}&#10;\usepackage{color}&#10;\begin{document}&#10;\color{red}&#10;$Z$&#10;\end{document} "/>
  <p:tag name="TRANSPARENT" val="True"/>
</p:tagLst>
</file>

<file path=ppt/tags/tag30.xml><?xml version="1.0" encoding="utf-8"?>
<p:tagLst xmlns:a="http://schemas.openxmlformats.org/drawingml/2006/main" xmlns:r="http://schemas.openxmlformats.org/officeDocument/2006/relationships" xmlns:p="http://schemas.openxmlformats.org/presentationml/2006/main">
  <p:tag name="BMPWIDTH" val="3683"/>
  <p:tag name="BMPHEIGHT" val="266"/>
  <p:tag name="SOURCE" val="\documentclass{slides}&#10;\pagestyle{empty}&#10;\usepackage{color}&#10;\begin{document}&#10;\color{black}&#10;$\Pi = \min_{\{z_i(j,x^{i-1})\}} \mathbf{E} \; \frac{1}{n} \sum_{i=1}^n \pi(X_i,z_i(J,X^{i-1}))$&#10;\end{document} "/>
  <p:tag name="TRANSPARENT" val="True"/>
</p:tagLst>
</file>

<file path=ppt/tags/tag31.xml><?xml version="1.0" encoding="utf-8"?>
<p:tagLst xmlns:a="http://schemas.openxmlformats.org/drawingml/2006/main" xmlns:r="http://schemas.openxmlformats.org/officeDocument/2006/relationships" xmlns:p="http://schemas.openxmlformats.org/presentationml/2006/main">
  <p:tag name="BMPWIDTH" val="250"/>
  <p:tag name="BMPHEIGHT" val="150"/>
  <p:tag name="SOURCE" val="\documentclass{slides}&#10;\pagestyle{empty}&#10;\usepackage{color}&#10;\begin{document}&#10;\color{blue}&#10;$\hat{X}^n$&#10;\end{document} "/>
  <p:tag name="TRANSPARENT" val="True"/>
</p:tagLst>
</file>

<file path=ppt/tags/tag32.xml><?xml version="1.0" encoding="utf-8"?>
<p:tagLst xmlns:a="http://schemas.openxmlformats.org/drawingml/2006/main" xmlns:r="http://schemas.openxmlformats.org/officeDocument/2006/relationships" xmlns:p="http://schemas.openxmlformats.org/presentationml/2006/main">
  <p:tag name="BMPWIDTH" val="4575"/>
  <p:tag name="BMPHEIGHT" val="808"/>
  <p:tag name="SOURCE" val="\documentclass{slides}&#10;\pagestyle{empty}&#10;\usepackage{color}&#10;\begin{document}&#10;$\Pi'(R,R_0) \leq \max \left\{ \Pi \; :&#10;\begin{array}{rcl}&#10;&amp; &amp; \exists \; p(v)p(u,y|x,v) \; s.t. \\&#10;R &amp; \geq &amp; I(X;U,Y), \\&#10;R_0 &amp; \geq &amp; I(X;Y|U,V), \\&#10;\Pi &amp; = &amp; \min_{z(u)} \mathbf{E} \; \pi(X,Y,z(U).&#10;\end{array}&#10;\right\}$&#10;\end{document} "/>
  <p:tag name="TRANSPARENT" val="True"/>
</p:tagLst>
</file>

<file path=ppt/tags/tag33.xml><?xml version="1.0" encoding="utf-8"?>
<p:tagLst xmlns:a="http://schemas.openxmlformats.org/drawingml/2006/main" xmlns:r="http://schemas.openxmlformats.org/officeDocument/2006/relationships" xmlns:p="http://schemas.openxmlformats.org/presentationml/2006/main">
  <p:tag name="BMPWIDTH" val="2608"/>
  <p:tag name="BMPHEIGHT" val="691"/>
  <p:tag name="SOURCE" val="\documentclass{slides}&#10;\pagestyle{empty}&#10;\usepackage{color}&#10;\begin{document}&#10;\begin{eqnarray*}&#10;V &amp; \sim &amp; Unif [{\cal X}], \\&#10;U &amp; = &amp; V + X \mbox{ mod } |{\cal X}|, \\&#10;p(y|x,u,v) &amp; = &amp; p(y|x).&#10;\end{eqnarray*}&#10;\end{document} "/>
  <p:tag name="TRANSPARENT" val="True"/>
</p:tagLst>
</file>

<file path=ppt/tags/tag34.xml><?xml version="1.0" encoding="utf-8"?>
<p:tagLst xmlns:a="http://schemas.openxmlformats.org/drawingml/2006/main" xmlns:r="http://schemas.openxmlformats.org/officeDocument/2006/relationships" xmlns:p="http://schemas.openxmlformats.org/presentationml/2006/main">
  <p:tag name="BMPWIDTH" val="1300"/>
  <p:tag name="BMPHEIGHT" val="425"/>
  <p:tag name="SOURCE" val="\documentclass{slides}&#10;\pagestyle{empty}&#10;\usepackage{color}&#10;\begin{document}&#10;\begin{eqnarray*}&#10;R &amp; \geq &amp; I(X;Y), \\&#10;R_0 &amp; \geq &amp; 0.&#10;\end{eqnarray*}&#10;\end{document} "/>
  <p:tag name="TRANSPARENT" val="True"/>
</p:tagLst>
</file>

<file path=ppt/tags/tag35.xml><?xml version="1.0" encoding="utf-8"?>
<p:tagLst xmlns:a="http://schemas.openxmlformats.org/drawingml/2006/main" xmlns:r="http://schemas.openxmlformats.org/officeDocument/2006/relationships" xmlns:p="http://schemas.openxmlformats.org/presentationml/2006/main">
  <p:tag name="BMPWIDTH" val="366"/>
  <p:tag name="BMPHEIGHT" val="158"/>
  <p:tag name="SOURCE" val="\documentclass{slides}&#10;\pagestyle{empty}&#10;\usepackage{color}&#10;\begin{document}&#10;$2^{n R_0}$&#10;\end{document} "/>
  <p:tag name="TRANSPARENT" val="True"/>
</p:tagLst>
</file>

<file path=ppt/tags/tag36.xml><?xml version="1.0" encoding="utf-8"?>
<p:tagLst xmlns:a="http://schemas.openxmlformats.org/drawingml/2006/main" xmlns:r="http://schemas.openxmlformats.org/officeDocument/2006/relationships" xmlns:p="http://schemas.openxmlformats.org/presentationml/2006/main">
  <p:tag name="BMPWIDTH" val="191"/>
  <p:tag name="BMPHEIGHT" val="183"/>
  <p:tag name="SOURCE" val="\documentclass{slides}&#10;\pagestyle{empty}&#10;\usepackage{color}&#10;\begin{document}&#10;$\hat{X}_i$&#10;\end{document} "/>
  <p:tag name="TRANSPARENT" val="True"/>
</p:tagLst>
</file>

<file path=ppt/tags/tag37.xml><?xml version="1.0" encoding="utf-8"?>
<p:tagLst xmlns:a="http://schemas.openxmlformats.org/drawingml/2006/main" xmlns:r="http://schemas.openxmlformats.org/officeDocument/2006/relationships" xmlns:p="http://schemas.openxmlformats.org/presentationml/2006/main">
  <p:tag name="BMPWIDTH" val="191"/>
  <p:tag name="BMPHEIGHT" val="158"/>
  <p:tag name="SOURCE" val="\documentclass{slides}&#10;\pagestyle{empty}&#10;\usepackage{color}&#10;\begin{document}&#10;$X_i$&#10;\end{document} "/>
  <p:tag name="TRANSPARENT" val="True"/>
</p:tagLst>
</file>

<file path=ppt/tags/tag38.xml><?xml version="1.0" encoding="utf-8"?>
<p:tagLst xmlns:a="http://schemas.openxmlformats.org/drawingml/2006/main" xmlns:r="http://schemas.openxmlformats.org/officeDocument/2006/relationships" xmlns:p="http://schemas.openxmlformats.org/presentationml/2006/main">
  <p:tag name="BMPWIDTH" val="916"/>
  <p:tag name="BMPHEIGHT" val="641"/>
  <p:tag name="SOURCE" val="\documentclass{slides}&#10;\pagestyle{empty}&#10;\usepackage{color}&#10;\begin{document}&#10;\begin{eqnarray*}&#10;100100001 \\&#10;011000010 \\&#10;001011000&#10;\end{eqnarray*}&#10;\end{document} "/>
  <p:tag name="TRANSPARENT" val="True"/>
</p:tagLst>
</file>

<file path=ppt/tags/tag39.xml><?xml version="1.0" encoding="utf-8"?>
<p:tagLst xmlns:a="http://schemas.openxmlformats.org/drawingml/2006/main" xmlns:r="http://schemas.openxmlformats.org/officeDocument/2006/relationships" xmlns:p="http://schemas.openxmlformats.org/presentationml/2006/main">
  <p:tag name="BMPWIDTH" val="233"/>
  <p:tag name="BMPHEIGHT" val="125"/>
  <p:tag name="SOURCE" val="\documentclass{slides}&#10;\pagestyle{empty}&#10;\usepackage{color}&#10;\begin{document}&#10;${\cal X}^n$&#10;\end{document} "/>
  <p:tag name="TRANSPARENT" val="True"/>
</p:tagLst>
</file>

<file path=ppt/tags/tag4.xml><?xml version="1.0" encoding="utf-8"?>
<p:tagLst xmlns:a="http://schemas.openxmlformats.org/drawingml/2006/main" xmlns:r="http://schemas.openxmlformats.org/officeDocument/2006/relationships" xmlns:p="http://schemas.openxmlformats.org/presentationml/2006/main">
  <p:tag name="BMPWIDTH" val="150"/>
  <p:tag name="BMPHEIGHT" val="150"/>
  <p:tag name="SOURCE" val="\documentclass{slides}&#10;\pagestyle{empty}&#10;\usepackage{color}&#10;\begin{document}&#10;\color{blue}&#10;$\hat{X}$&#10;\end{document} "/>
  <p:tag name="TRANSPARENT" val="True"/>
</p:tagLst>
</file>

<file path=ppt/tags/tag40.xml><?xml version="1.0" encoding="utf-8"?>
<p:tagLst xmlns:a="http://schemas.openxmlformats.org/drawingml/2006/main" xmlns:r="http://schemas.openxmlformats.org/officeDocument/2006/relationships" xmlns:p="http://schemas.openxmlformats.org/presentationml/2006/main">
  <p:tag name="BMPWIDTH" val="916"/>
  <p:tag name="BMPHEIGHT" val="166"/>
  <p:tag name="SOURCE" val="\documentclass{slides}&#10;\pagestyle{empty}&#10;\usepackage{color}&#10;\begin{document}&#10;$R \; \geq \; H(X)$&#10;\end{document} "/>
  <p:tag name="TRANSPARENT" val="True"/>
</p:tagLst>
</file>

<file path=ppt/tags/tag41.xml><?xml version="1.0" encoding="utf-8"?>
<p:tagLst xmlns:a="http://schemas.openxmlformats.org/drawingml/2006/main" xmlns:r="http://schemas.openxmlformats.org/officeDocument/2006/relationships" xmlns:p="http://schemas.openxmlformats.org/presentationml/2006/main">
  <p:tag name="BMPWIDTH" val="4658"/>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42.xml><?xml version="1.0" encoding="utf-8"?>
<p:tagLst xmlns:a="http://schemas.openxmlformats.org/drawingml/2006/main" xmlns:r="http://schemas.openxmlformats.org/officeDocument/2006/relationships" xmlns:p="http://schemas.openxmlformats.org/presentationml/2006/main">
  <p:tag name="BMPWIDTH" val="4658"/>
  <p:tag name="BMPHEIGHT" val="616"/>
  <p:tag name="SOURCE" val="\documentclass{slides}&#10;\pagestyle{empty}&#10;\usepackage{color}&#10;\begin{document}&#10;$\Pi(R_0) = \max \left\{ \Pi \; :&#10;\begin{array}{rcl}&#10;\exists \; p(u|x) &amp; s.t. &amp; \\&#10;R_0 &amp; \geq &amp; H(X|U), \\&#10;\Pi &amp; = &amp; \min_{z(u)} \mathbf{E} \; \pi(X,z(U).&#10;\end{array}&#10;\right\}$&#10;\end{document} "/>
  <p:tag name="TRANSPARENT" val="True"/>
</p:tagLst>
</file>

<file path=ppt/tags/tag43.xml><?xml version="1.0" encoding="utf-8"?>
<p:tagLst xmlns:a="http://schemas.openxmlformats.org/drawingml/2006/main" xmlns:r="http://schemas.openxmlformats.org/officeDocument/2006/relationships" xmlns:p="http://schemas.openxmlformats.org/presentationml/2006/main">
  <p:tag name="BMPWIDTH" val="1708"/>
  <p:tag name="BMPHEIGHT" val="183"/>
  <p:tag name="SOURCE" val="\documentclass{slides}&#10;\pagestyle{empty}&#10;\usepackage{color}&#10;\begin{document}&#10;$\sum_u p(u) p(x|u) = p(x)$&#10;\end{document} "/>
  <p:tag name="TRANSPARENT" val="True"/>
</p:tagLst>
</file>

<file path=ppt/tags/tag44.xml><?xml version="1.0" encoding="utf-8"?>
<p:tagLst xmlns:a="http://schemas.openxmlformats.org/drawingml/2006/main" xmlns:r="http://schemas.openxmlformats.org/officeDocument/2006/relationships" xmlns:p="http://schemas.openxmlformats.org/presentationml/2006/main">
  <p:tag name="BMPWIDTH" val="2333"/>
  <p:tag name="BMPHEIGHT" val="183"/>
  <p:tag name="SOURCE" val="\documentclass{slides}&#10;\pagestyle{empty}&#10;\usepackage{color}&#10;\begin{document}&#10;$\sum_u p(u) H(p(x|u)) = H(X|U)$&#10;\end{document} "/>
  <p:tag name="TRANSPARENT" val="True"/>
</p:tagLst>
</file>

<file path=ppt/tags/tag45.xml><?xml version="1.0" encoding="utf-8"?>
<p:tagLst xmlns:a="http://schemas.openxmlformats.org/drawingml/2006/main" xmlns:r="http://schemas.openxmlformats.org/officeDocument/2006/relationships" xmlns:p="http://schemas.openxmlformats.org/presentationml/2006/main">
  <p:tag name="BMPWIDTH" val="2616"/>
  <p:tag name="BMPHEIGHT" val="216"/>
  <p:tag name="SOURCE" val="\documentclass{slides}&#10;\pagestyle{empty}&#10;\usepackage{color}&#10;\begin{document}&#10;$\sum_u p(u) \min_z \mathbf{E}_{p(x|u)} \; \pi(X,z) = \Pi$&#10;\end{document} "/>
  <p:tag name="TRANSPARENT" val="True"/>
</p:tagLst>
</file>

<file path=ppt/tags/tag46.xml><?xml version="1.0" encoding="utf-8"?>
<p:tagLst xmlns:a="http://schemas.openxmlformats.org/drawingml/2006/main" xmlns:r="http://schemas.openxmlformats.org/officeDocument/2006/relationships" xmlns:p="http://schemas.openxmlformats.org/presentationml/2006/main">
  <p:tag name="BMPWIDTH" val="1208"/>
  <p:tag name="BMPHEIGHT" val="166"/>
  <p:tag name="SOURCE" val="\documentclass{slides}&#10;\pagestyle{empty}&#10;\usepackage{color}&#10;\begin{document}&#10;$P \; (X=1) = p$&#10;\end{document} "/>
  <p:tag name="TRANSPARENT" val="True"/>
</p:tagLst>
</file>

<file path=ppt/tags/tag47.xml><?xml version="1.0" encoding="utf-8"?>
<p:tagLst xmlns:a="http://schemas.openxmlformats.org/drawingml/2006/main" xmlns:r="http://schemas.openxmlformats.org/officeDocument/2006/relationships" xmlns:p="http://schemas.openxmlformats.org/presentationml/2006/main">
  <p:tag name="BMPWIDTH" val="383"/>
  <p:tag name="BMPHEIGHT" val="166"/>
  <p:tag name="SOURCE" val="\documentclass{slides}&#10;\pagestyle{empty}&#10;\usepackage{color}&#10;\begin{document}&#10;$H(p)$&#10;\end{document} "/>
  <p:tag name="TRANSPARENT" val="True"/>
</p:tagLst>
</file>

<file path=ppt/tags/tag48.xml><?xml version="1.0" encoding="utf-8"?>
<p:tagLst xmlns:a="http://schemas.openxmlformats.org/drawingml/2006/main" xmlns:r="http://schemas.openxmlformats.org/officeDocument/2006/relationships" xmlns:p="http://schemas.openxmlformats.org/presentationml/2006/main">
  <p:tag name="BMPWIDTH" val="100"/>
  <p:tag name="BMPHEIGHT" val="116"/>
  <p:tag name="SOURCE" val="\documentclass{slides}&#10;\pagestyle{empty}&#10;\usepackage{color}&#10;\begin{document}&#10;$p$&#10;\end{document} "/>
  <p:tag name="TRANSPARENT" val="True"/>
</p:tagLst>
</file>

<file path=ppt/tags/tag49.xml><?xml version="1.0" encoding="utf-8"?>
<p:tagLst xmlns:a="http://schemas.openxmlformats.org/drawingml/2006/main" xmlns:r="http://schemas.openxmlformats.org/officeDocument/2006/relationships" xmlns:p="http://schemas.openxmlformats.org/presentationml/2006/main">
  <p:tag name="BMPWIDTH" val="208"/>
  <p:tag name="BMPHEIGHT" val="158"/>
  <p:tag name="SOURCE" val="\documentclass{slides}&#10;\pagestyle{empty}&#10;\usepackage{color}&#10;\begin{document}&#10;$R_0$&#10;\end{document} "/>
  <p:tag name="TRANSPARENT" val="True"/>
</p:tagLst>
</file>

<file path=ppt/tags/tag5.xml><?xml version="1.0" encoding="utf-8"?>
<p:tagLst xmlns:a="http://schemas.openxmlformats.org/drawingml/2006/main" xmlns:r="http://schemas.openxmlformats.org/officeDocument/2006/relationships" xmlns:p="http://schemas.openxmlformats.org/presentationml/2006/main">
  <p:tag name="BMPWIDTH" val="1075"/>
  <p:tag name="BMPHEIGHT" val="158"/>
  <p:tag name="SOURCE" val="\documentclass{slides}&#10;\pagestyle{empty}&#10;\usepackage{color}&#10;\begin{document}&#10;$X_1,X_2,X_3,...$&#10;\end{document} "/>
  <p:tag name="TRANSPARENT" val="True"/>
</p:tagLst>
</file>

<file path=ppt/tags/tag50.xml><?xml version="1.0" encoding="utf-8"?>
<p:tagLst xmlns:a="http://schemas.openxmlformats.org/drawingml/2006/main" xmlns:r="http://schemas.openxmlformats.org/officeDocument/2006/relationships" xmlns:p="http://schemas.openxmlformats.org/presentationml/2006/main">
  <p:tag name="BMPWIDTH" val="108"/>
  <p:tag name="BMPHEIGHT" val="116"/>
  <p:tag name="SOURCE" val="\documentclass{slides}&#10;\pagestyle{empty}&#10;\usepackage{color}&#10;\begin{document}&#10;$\Pi$&#10;\end{document} "/>
  <p:tag name="TRANSPARENT" val="True"/>
</p:tagLst>
</file>

<file path=ppt/tags/tag51.xml><?xml version="1.0" encoding="utf-8"?>
<p:tagLst xmlns:a="http://schemas.openxmlformats.org/drawingml/2006/main" xmlns:r="http://schemas.openxmlformats.org/officeDocument/2006/relationships" xmlns:p="http://schemas.openxmlformats.org/presentationml/2006/main">
  <p:tag name="BMPWIDTH" val="100"/>
  <p:tag name="BMPHEIGHT" val="116"/>
  <p:tag name="SOURCE" val="\documentclass{slides}&#10;\pagestyle{empty}&#10;\usepackage{color}&#10;\begin{document}&#10;$p$&#10;\end{document} "/>
  <p:tag name="TRANSPARENT" val="True"/>
</p:tagLst>
</file>

<file path=ppt/tags/tag6.xml><?xml version="1.0" encoding="utf-8"?>
<p:tagLst xmlns:a="http://schemas.openxmlformats.org/drawingml/2006/main" xmlns:r="http://schemas.openxmlformats.org/officeDocument/2006/relationships" xmlns:p="http://schemas.openxmlformats.org/presentationml/2006/main">
  <p:tag name="BMPWIDTH" val="1008"/>
  <p:tag name="BMPHEIGHT" val="158"/>
  <p:tag name="SOURCE" val="\documentclass{slides}&#10;\pagestyle{empty}&#10;\usepackage{color}&#10;\begin{document}&#10;$C_1,C_2,C_3,...$&#10;\end{document} "/>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725"/>
  <p:tag name="BMPHEIGHT" val="191"/>
  <p:tag name="SOURCE" val="\documentclass{slides}&#10;\pagestyle{empty}&#10;\usepackage{color}&#10;\begin{document}&#10;\color{blue}&#10;$J \in [ 2^{n R} ]$&#10;\end{document} "/>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850"/>
  <p:tag name="BMPHEIGHT" val="191"/>
  <p:tag name="SOURCE" val="\documentclass{slides}&#10;\pagestyle{empty}&#10;\usepackage{color}&#10;\begin{document}&#10;\color{blue}&#10;$K \in [ 2^{n R_0} ]$&#10;\end{document} "/>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color{blue}&#10;$X^n$&#10;\end{document} "/>
  <p:tag name="TRANSPARENT"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8257</TotalTime>
  <Words>940</Words>
  <Application>Microsoft Office PowerPoint</Application>
  <PresentationFormat>On-screen Show (4:3)</PresentationFormat>
  <Paragraphs>253</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A Framework for Partial Secrecy</vt:lpstr>
      <vt:lpstr>Main Idea</vt:lpstr>
      <vt:lpstr>Communication in Distributed Systems</vt:lpstr>
      <vt:lpstr>Cipher</vt:lpstr>
      <vt:lpstr>Example:  Substitution Cipher</vt:lpstr>
      <vt:lpstr>Shannon Model</vt:lpstr>
      <vt:lpstr>Shannon Analysis</vt:lpstr>
      <vt:lpstr>Shannon Analysis</vt:lpstr>
      <vt:lpstr>Computational Secrecy</vt:lpstr>
      <vt:lpstr>Information Theoretic Secrecy</vt:lpstr>
      <vt:lpstr>Equivocation</vt:lpstr>
      <vt:lpstr>Competitive Secrecy</vt:lpstr>
      <vt:lpstr>Operational Metric for Secrecy</vt:lpstr>
      <vt:lpstr>Secrecy-Distortion Literature</vt:lpstr>
      <vt:lpstr>Secrecy-Distortion Literature</vt:lpstr>
      <vt:lpstr>How to Force High Distortion</vt:lpstr>
      <vt:lpstr>Theoretical Results</vt:lpstr>
      <vt:lpstr>Maximum Guaranteed Payoff</vt:lpstr>
      <vt:lpstr>Linear Program on the Simplex</vt:lpstr>
      <vt:lpstr>Binary-Hamming Case</vt:lpstr>
      <vt:lpstr>Hamming Distortion – Low Key Rate</vt:lpstr>
      <vt:lpstr>Summary</vt:lpstr>
      <vt:lpstr>Traditional View of Encryption</vt:lpstr>
      <vt:lpstr>Proposed View of Encryption</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Theory for Distributed Systems</dc:title>
  <dc:creator>Paul Cuff</dc:creator>
  <cp:lastModifiedBy>Paul Cuff</cp:lastModifiedBy>
  <cp:revision>323</cp:revision>
  <dcterms:created xsi:type="dcterms:W3CDTF">2010-08-19T20:13:34Z</dcterms:created>
  <dcterms:modified xsi:type="dcterms:W3CDTF">2010-12-15T14:48:03Z</dcterms:modified>
</cp:coreProperties>
</file>