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6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notesSlides/notesSlide7.xml" ContentType="application/vnd.openxmlformats-officedocument.presentationml.notesSlide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notesSlides/notesSlide8.xml" ContentType="application/vnd.openxmlformats-officedocument.presentationml.notesSlide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notesSlides/notesSlide6.xml" ContentType="application/vnd.openxmlformats-officedocument.presentationml.notesSlide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tags/tag58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0"/>
  </p:notesMasterIdLst>
  <p:sldIdLst>
    <p:sldId id="256" r:id="rId2"/>
    <p:sldId id="257" r:id="rId3"/>
    <p:sldId id="288" r:id="rId4"/>
    <p:sldId id="316" r:id="rId5"/>
    <p:sldId id="317" r:id="rId6"/>
    <p:sldId id="318" r:id="rId7"/>
    <p:sldId id="319" r:id="rId8"/>
    <p:sldId id="320" r:id="rId9"/>
    <p:sldId id="321" r:id="rId10"/>
    <p:sldId id="260" r:id="rId11"/>
    <p:sldId id="292" r:id="rId12"/>
    <p:sldId id="322" r:id="rId13"/>
    <p:sldId id="296" r:id="rId14"/>
    <p:sldId id="283" r:id="rId15"/>
    <p:sldId id="305" r:id="rId16"/>
    <p:sldId id="323" r:id="rId17"/>
    <p:sldId id="297" r:id="rId18"/>
    <p:sldId id="298" r:id="rId19"/>
    <p:sldId id="324" r:id="rId20"/>
    <p:sldId id="325" r:id="rId21"/>
    <p:sldId id="326" r:id="rId22"/>
    <p:sldId id="302" r:id="rId23"/>
    <p:sldId id="303" r:id="rId24"/>
    <p:sldId id="299" r:id="rId25"/>
    <p:sldId id="308" r:id="rId26"/>
    <p:sldId id="310" r:id="rId27"/>
    <p:sldId id="327" r:id="rId28"/>
    <p:sldId id="281" r:id="rId29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171" autoAdjust="0"/>
    <p:restoredTop sz="94655" autoAdjust="0"/>
  </p:normalViewPr>
  <p:slideViewPr>
    <p:cSldViewPr>
      <p:cViewPr varScale="1">
        <p:scale>
          <a:sx n="73" d="100"/>
          <a:sy n="73" d="100"/>
        </p:scale>
        <p:origin x="-1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AE3C5-3623-4FE0-BD2B-BC01AAB8BCD6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C4005C-E6FE-4E34-AD1B-B5414D3784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 Cases:  rate-distortion</a:t>
            </a:r>
            <a:r>
              <a:rPr lang="en-US" baseline="0" dirty="0" smtClean="0"/>
              <a:t> theory (no adversary); lossless (Globecom); unlimited secret key; unlimited communication; </a:t>
            </a:r>
            <a:r>
              <a:rPr lang="en-US" baseline="0" dirty="0" err="1" smtClean="0"/>
              <a:t>seperability</a:t>
            </a:r>
            <a:r>
              <a:rPr lang="en-US" baseline="0" dirty="0" smtClean="0"/>
              <a:t> of nodes B and 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4005C-E6FE-4E34-AD1B-B5414D37849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26! Is about 4 x 10^26</a:t>
            </a:r>
            <a:r>
              <a:rPr lang="en-US" baseline="0" dirty="0" smtClean="0"/>
              <a:t> (the number of atoms in my chair).  88.4 bits</a:t>
            </a:r>
          </a:p>
          <a:p>
            <a:r>
              <a:rPr lang="en-US" baseline="0" dirty="0" smtClean="0"/>
              <a:t>Redundancy of English is about 3.75 5bits per letter.  (without spaces it’s 3.7)</a:t>
            </a:r>
          </a:p>
          <a:p>
            <a:r>
              <a:rPr lang="en-US" baseline="0" dirty="0" smtClean="0"/>
              <a:t>About 25 letters needed to decode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4005C-E6FE-4E34-AD1B-B5414D37849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</a:t>
            </a:r>
            <a:r>
              <a:rPr lang="en-US" baseline="0" dirty="0" smtClean="0"/>
              <a:t> a communication channel; break into a network, counter a military attack; overload a power grid.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4005C-E6FE-4E34-AD1B-B5414D37849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</a:t>
            </a:r>
            <a:r>
              <a:rPr lang="en-US" baseline="0" dirty="0" smtClean="0"/>
              <a:t> a communication channel; break into a network, counter a military attack; overload a power grid.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4005C-E6FE-4E34-AD1B-B5414D37849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4005C-E6FE-4E34-AD1B-B5414D378490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Lossless is a special case of the general setting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4005C-E6FE-4E34-AD1B-B5414D378490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</a:t>
            </a:r>
            <a:r>
              <a:rPr lang="en-US" baseline="0" dirty="0" smtClean="0"/>
              <a:t> a communication channel; break into a network, counter a military attack; overload a power grid.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4005C-E6FE-4E34-AD1B-B5414D37849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</a:t>
            </a:r>
            <a:r>
              <a:rPr lang="en-US" baseline="0" dirty="0" smtClean="0"/>
              <a:t> a communication channel; break into a network, counter a military attack; overload a power grid.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4005C-E6FE-4E34-AD1B-B5414D37849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51320B7-0FD0-42BE-9230-00DF607E5B7B}" type="datetimeFigureOut">
              <a:rPr lang="en-US" smtClean="0"/>
              <a:pPr/>
              <a:t>2/5/2011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860146-6A9B-4DD4-B5D4-915B1E9D35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13" Type="http://schemas.openxmlformats.org/officeDocument/2006/relationships/image" Target="../media/image13.png"/><Relationship Id="rId3" Type="http://schemas.openxmlformats.org/officeDocument/2006/relationships/tags" Target="../tags/tag8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2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image" Target="../media/image11.png"/><Relationship Id="rId5" Type="http://schemas.openxmlformats.org/officeDocument/2006/relationships/tags" Target="../tags/tag10.xml"/><Relationship Id="rId10" Type="http://schemas.openxmlformats.org/officeDocument/2006/relationships/image" Target="../media/image10.png"/><Relationship Id="rId4" Type="http://schemas.openxmlformats.org/officeDocument/2006/relationships/tags" Target="../tags/tag9.xml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13" Type="http://schemas.openxmlformats.org/officeDocument/2006/relationships/image" Target="../media/image10.png"/><Relationship Id="rId18" Type="http://schemas.openxmlformats.org/officeDocument/2006/relationships/image" Target="../media/image19.png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12" Type="http://schemas.openxmlformats.org/officeDocument/2006/relationships/image" Target="../media/image9.png"/><Relationship Id="rId17" Type="http://schemas.openxmlformats.org/officeDocument/2006/relationships/image" Target="../media/image18.png"/><Relationship Id="rId2" Type="http://schemas.openxmlformats.org/officeDocument/2006/relationships/tags" Target="../tags/tag14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notesSlide" Target="../notesSlides/notesSlide3.xml"/><Relationship Id="rId5" Type="http://schemas.openxmlformats.org/officeDocument/2006/relationships/tags" Target="../tags/tag17.xml"/><Relationship Id="rId15" Type="http://schemas.openxmlformats.org/officeDocument/2006/relationships/image" Target="../media/image16.png"/><Relationship Id="rId10" Type="http://schemas.openxmlformats.org/officeDocument/2006/relationships/slideLayout" Target="../slideLayouts/slideLayout2.xml"/><Relationship Id="rId19" Type="http://schemas.openxmlformats.org/officeDocument/2006/relationships/image" Target="../media/image20.png"/><Relationship Id="rId4" Type="http://schemas.openxmlformats.org/officeDocument/2006/relationships/tags" Target="../tags/tag16.xml"/><Relationship Id="rId9" Type="http://schemas.openxmlformats.org/officeDocument/2006/relationships/tags" Target="../tags/tag21.xml"/><Relationship Id="rId1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6.png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12" Type="http://schemas.openxmlformats.org/officeDocument/2006/relationships/image" Target="../media/image11.png"/><Relationship Id="rId2" Type="http://schemas.openxmlformats.org/officeDocument/2006/relationships/tags" Target="../tags/tag23.xml"/><Relationship Id="rId16" Type="http://schemas.openxmlformats.org/officeDocument/2006/relationships/image" Target="../media/image23.png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image" Target="../media/image10.png"/><Relationship Id="rId5" Type="http://schemas.openxmlformats.org/officeDocument/2006/relationships/tags" Target="../tags/tag26.xml"/><Relationship Id="rId15" Type="http://schemas.openxmlformats.org/officeDocument/2006/relationships/image" Target="../media/image22.png"/><Relationship Id="rId10" Type="http://schemas.openxmlformats.org/officeDocument/2006/relationships/image" Target="../media/image9.png"/><Relationship Id="rId4" Type="http://schemas.openxmlformats.org/officeDocument/2006/relationships/tags" Target="../tags/tag25.xml"/><Relationship Id="rId9" Type="http://schemas.openxmlformats.org/officeDocument/2006/relationships/notesSlide" Target="../notesSlides/notesSlide4.xml"/><Relationship Id="rId1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4.xml"/><Relationship Id="rId7" Type="http://schemas.openxmlformats.org/officeDocument/2006/relationships/image" Target="../media/image5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image" Target="../media/image10.png"/><Relationship Id="rId18" Type="http://schemas.openxmlformats.org/officeDocument/2006/relationships/image" Target="../media/image19.png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12" Type="http://schemas.openxmlformats.org/officeDocument/2006/relationships/image" Target="../media/image9.png"/><Relationship Id="rId17" Type="http://schemas.openxmlformats.org/officeDocument/2006/relationships/image" Target="../media/image18.png"/><Relationship Id="rId2" Type="http://schemas.openxmlformats.org/officeDocument/2006/relationships/tags" Target="../tags/tag36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notesSlide" Target="../notesSlides/notesSlide7.xml"/><Relationship Id="rId5" Type="http://schemas.openxmlformats.org/officeDocument/2006/relationships/tags" Target="../tags/tag39.xml"/><Relationship Id="rId15" Type="http://schemas.openxmlformats.org/officeDocument/2006/relationships/image" Target="../media/image16.png"/><Relationship Id="rId10" Type="http://schemas.openxmlformats.org/officeDocument/2006/relationships/slideLayout" Target="../slideLayouts/slideLayout2.xml"/><Relationship Id="rId19" Type="http://schemas.openxmlformats.org/officeDocument/2006/relationships/image" Target="../media/image20.png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6.png"/><Relationship Id="rId3" Type="http://schemas.openxmlformats.org/officeDocument/2006/relationships/tags" Target="../tags/tag46.xml"/><Relationship Id="rId7" Type="http://schemas.openxmlformats.org/officeDocument/2006/relationships/tags" Target="../tags/tag50.xml"/><Relationship Id="rId12" Type="http://schemas.openxmlformats.org/officeDocument/2006/relationships/image" Target="../media/image11.png"/><Relationship Id="rId2" Type="http://schemas.openxmlformats.org/officeDocument/2006/relationships/tags" Target="../tags/tag45.xml"/><Relationship Id="rId16" Type="http://schemas.openxmlformats.org/officeDocument/2006/relationships/image" Target="../media/image23.png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11" Type="http://schemas.openxmlformats.org/officeDocument/2006/relationships/image" Target="../media/image10.png"/><Relationship Id="rId5" Type="http://schemas.openxmlformats.org/officeDocument/2006/relationships/tags" Target="../tags/tag48.xml"/><Relationship Id="rId15" Type="http://schemas.openxmlformats.org/officeDocument/2006/relationships/image" Target="../media/image22.png"/><Relationship Id="rId10" Type="http://schemas.openxmlformats.org/officeDocument/2006/relationships/image" Target="../media/image9.png"/><Relationship Id="rId4" Type="http://schemas.openxmlformats.org/officeDocument/2006/relationships/tags" Target="../tags/tag47.xml"/><Relationship Id="rId9" Type="http://schemas.openxmlformats.org/officeDocument/2006/relationships/notesSlide" Target="../notesSlides/notesSlide8.xml"/><Relationship Id="rId1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7" Type="http://schemas.openxmlformats.org/officeDocument/2006/relationships/image" Target="../media/image30.png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tags" Target="../tags/tag56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35.png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tags" Target="../tags/tag59.xml"/><Relationship Id="rId11" Type="http://schemas.openxmlformats.org/officeDocument/2006/relationships/image" Target="../media/image34.png"/><Relationship Id="rId5" Type="http://schemas.openxmlformats.org/officeDocument/2006/relationships/tags" Target="../tags/tag58.xml"/><Relationship Id="rId10" Type="http://schemas.openxmlformats.org/officeDocument/2006/relationships/image" Target="../media/image33.png"/><Relationship Id="rId4" Type="http://schemas.openxmlformats.org/officeDocument/2006/relationships/tags" Target="../tags/tag57.xml"/><Relationship Id="rId9" Type="http://schemas.openxmlformats.org/officeDocument/2006/relationships/image" Target="../media/image32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tags" Target="../tags/tag62.xml"/><Relationship Id="rId7" Type="http://schemas.openxmlformats.org/officeDocument/2006/relationships/image" Target="../media/image36.png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image" Target="../media/image28.png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63.xml"/><Relationship Id="rId9" Type="http://schemas.openxmlformats.org/officeDocument/2006/relationships/image" Target="../media/image3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larshop.com.au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Paul Cuff</a:t>
            </a:r>
          </a:p>
          <a:p>
            <a:r>
              <a:rPr lang="en-US" dirty="0" smtClean="0"/>
              <a:t>Electrical Engineering</a:t>
            </a:r>
          </a:p>
          <a:p>
            <a:r>
              <a:rPr lang="en-US" dirty="0" smtClean="0"/>
              <a:t>Princeton University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Causal Secrecy:</a:t>
            </a:r>
            <a:br>
              <a:rPr lang="en-US" dirty="0" smtClean="0"/>
            </a:br>
            <a:r>
              <a:rPr lang="en-US" dirty="0" smtClean="0"/>
              <a:t>An Informed Eavesdropper</a:t>
            </a:r>
            <a:endParaRPr lang="en-US" dirty="0"/>
          </a:p>
        </p:txBody>
      </p:sp>
      <p:pic>
        <p:nvPicPr>
          <p:cNvPr id="2050" name="Picture 2" descr="C:\Users\cuff\Documents\BYU talk 2010\princeton_universi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762125" cy="523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Isolate Communication 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Schematic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Assumption</a:t>
            </a:r>
          </a:p>
          <a:p>
            <a:pPr lvl="1"/>
            <a:r>
              <a:rPr lang="en-US" dirty="0" smtClean="0"/>
              <a:t>Adversary</a:t>
            </a:r>
            <a:r>
              <a:rPr lang="en-US" dirty="0" smtClean="0"/>
              <a:t> </a:t>
            </a:r>
            <a:r>
              <a:rPr lang="en-US" dirty="0" smtClean="0"/>
              <a:t>knows everything about the system except the key</a:t>
            </a:r>
          </a:p>
          <a:p>
            <a:r>
              <a:rPr lang="en-US" dirty="0" smtClean="0"/>
              <a:t>Requirement</a:t>
            </a:r>
          </a:p>
          <a:p>
            <a:pPr lvl="1"/>
            <a:r>
              <a:rPr lang="en-US" dirty="0" smtClean="0"/>
              <a:t>The decipherer accurately reconstructs the information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133600" y="27432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638800" y="27432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>
          <a:xfrm>
            <a:off x="3505200" y="3048000"/>
            <a:ext cx="213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6" idx="1"/>
          </p:cNvCxnSpPr>
          <p:nvPr/>
        </p:nvCxnSpPr>
        <p:spPr>
          <a:xfrm>
            <a:off x="1600200" y="3048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3"/>
          </p:cNvCxnSpPr>
          <p:nvPr/>
        </p:nvCxnSpPr>
        <p:spPr>
          <a:xfrm>
            <a:off x="7010400" y="3048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733800" y="2667000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Public Channel</a:t>
            </a:r>
            <a:endParaRPr lang="en-US" dirty="0"/>
          </a:p>
        </p:txBody>
      </p:sp>
      <p:cxnSp>
        <p:nvCxnSpPr>
          <p:cNvPr id="12" name="Straight Arrow Connector 11"/>
          <p:cNvCxnSpPr>
            <a:endCxn id="6" idx="0"/>
          </p:cNvCxnSpPr>
          <p:nvPr/>
        </p:nvCxnSpPr>
        <p:spPr>
          <a:xfrm rot="5400000">
            <a:off x="2705100" y="26289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7" idx="0"/>
          </p:cNvCxnSpPr>
          <p:nvPr/>
        </p:nvCxnSpPr>
        <p:spPr>
          <a:xfrm rot="5400000">
            <a:off x="6210300" y="26289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14600" y="2209800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2209800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2667000"/>
            <a:ext cx="157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 Signal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162800" y="2667000"/>
            <a:ext cx="1603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 Signal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5638800" y="3657600"/>
            <a:ext cx="13716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Adversary</a:t>
            </a:r>
            <a:endParaRPr lang="en-US" dirty="0"/>
          </a:p>
        </p:txBody>
      </p:sp>
      <p:cxnSp>
        <p:nvCxnSpPr>
          <p:cNvPr id="22" name="Shape 21"/>
          <p:cNvCxnSpPr>
            <a:endCxn id="18" idx="1"/>
          </p:cNvCxnSpPr>
          <p:nvPr/>
        </p:nvCxnSpPr>
        <p:spPr>
          <a:xfrm rot="16200000" flipH="1">
            <a:off x="5010150" y="3295650"/>
            <a:ext cx="876300" cy="3810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14800" y="3124200"/>
            <a:ext cx="990600" cy="261257"/>
          </a:xfrm>
          <a:prstGeom prst="rect">
            <a:avLst/>
          </a:prstGeom>
          <a:noFill/>
        </p:spPr>
      </p:pic>
      <p:pic>
        <p:nvPicPr>
          <p:cNvPr id="26" name="Picture 25" descr="tmp.bmp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76800" y="1905000"/>
            <a:ext cx="1155700" cy="266700"/>
          </a:xfrm>
          <a:prstGeom prst="rect">
            <a:avLst/>
          </a:prstGeom>
          <a:noFill/>
        </p:spPr>
      </p:pic>
      <p:pic>
        <p:nvPicPr>
          <p:cNvPr id="28" name="Picture 27" descr="tmp.bmp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95400" y="3124200"/>
            <a:ext cx="381000" cy="193524"/>
          </a:xfrm>
          <a:prstGeom prst="rect">
            <a:avLst/>
          </a:prstGeom>
          <a:noFill/>
        </p:spPr>
      </p:pic>
      <p:cxnSp>
        <p:nvCxnSpPr>
          <p:cNvPr id="40" name="Straight Connector 39"/>
          <p:cNvCxnSpPr/>
          <p:nvPr/>
        </p:nvCxnSpPr>
        <p:spPr>
          <a:xfrm rot="10800000" flipV="1">
            <a:off x="2819400" y="2133600"/>
            <a:ext cx="1600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572000" y="2133600"/>
            <a:ext cx="1752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33" descr="tmp.bmp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7400" y="2946400"/>
            <a:ext cx="1016000" cy="254000"/>
          </a:xfrm>
          <a:prstGeom prst="rect">
            <a:avLst/>
          </a:prstGeom>
          <a:noFill/>
        </p:spPr>
      </p:pic>
      <p:pic>
        <p:nvPicPr>
          <p:cNvPr id="35" name="Picture 34" descr="tmp.bmp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86000" y="2946400"/>
            <a:ext cx="1092200" cy="254000"/>
          </a:xfrm>
          <a:prstGeom prst="rect">
            <a:avLst/>
          </a:prstGeom>
          <a:noFill/>
        </p:spPr>
      </p:pic>
      <p:pic>
        <p:nvPicPr>
          <p:cNvPr id="36" name="Picture 35" descr="tmp.bmp"/>
          <p:cNvPicPr>
            <a:picLocks/>
          </p:cNvPicPr>
          <p:nvPr>
            <p:custDataLst>
              <p:tags r:id="rId6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43800" y="3124200"/>
            <a:ext cx="342900" cy="190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8.51852E-6 L 0.18334 -0.05555 " pathEditMode="relative" ptsTypes="AA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8.51852E-6 L -0.2 -0.05555 " pathEditMode="relative" ptsTypes="AA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/>
      <p:bldP spid="15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Equivocation:</a:t>
            </a:r>
          </a:p>
          <a:p>
            <a:r>
              <a:rPr lang="en-US" dirty="0" smtClean="0"/>
              <a:t>Not </a:t>
            </a:r>
            <a:r>
              <a:rPr lang="en-US" dirty="0" smtClean="0"/>
              <a:t>an operationally defined </a:t>
            </a:r>
            <a:r>
              <a:rPr lang="en-US" dirty="0" smtClean="0"/>
              <a:t>quantity</a:t>
            </a:r>
            <a:endParaRPr lang="en-US" dirty="0" smtClean="0"/>
          </a:p>
          <a:p>
            <a:r>
              <a:rPr lang="en-US" dirty="0" smtClean="0"/>
              <a:t>Bounds:</a:t>
            </a:r>
          </a:p>
          <a:p>
            <a:pPr lvl="1"/>
            <a:r>
              <a:rPr lang="en-US" dirty="0" smtClean="0"/>
              <a:t>List decoding</a:t>
            </a:r>
          </a:p>
          <a:p>
            <a:pPr lvl="1"/>
            <a:r>
              <a:rPr lang="en-US" dirty="0" smtClean="0"/>
              <a:t>Additional information needed for decryption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Not concerned with </a:t>
            </a:r>
            <a:r>
              <a:rPr lang="en-US" dirty="0" smtClean="0">
                <a:solidFill>
                  <a:srgbClr val="C00000"/>
                </a:solidFill>
              </a:rPr>
              <a:t>structure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2249966" y="4800600"/>
            <a:ext cx="1600200" cy="1676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707166" y="5562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859566" y="5257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316766" y="5638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164366" y="6172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316766" y="5105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402366" y="5334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181600" y="4800600"/>
            <a:ext cx="1600200" cy="1676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4864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791200" y="5257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486400" y="5181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562600" y="5334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7150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334000" y="5334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00400" y="1676400"/>
            <a:ext cx="1172819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Don’t want Adversary to Coordinate</a:t>
            </a:r>
          </a:p>
          <a:p>
            <a:pPr lvl="1"/>
            <a:r>
              <a:rPr lang="en-US" dirty="0" smtClean="0"/>
              <a:t>Many ways to define this.</a:t>
            </a:r>
          </a:p>
          <a:p>
            <a:endParaRPr lang="en-US" dirty="0" smtClean="0"/>
          </a:p>
          <a:p>
            <a:r>
              <a:rPr lang="en-US" dirty="0" smtClean="0"/>
              <a:t>Establish a Pay-off function</a:t>
            </a:r>
          </a:p>
          <a:p>
            <a:pPr lvl="1"/>
            <a:r>
              <a:rPr lang="en-US" dirty="0" smtClean="0"/>
              <a:t>Min-max game between communication system and adversary.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Distributed System</a:t>
            </a:r>
            <a:endParaRPr lang="en-US" dirty="0"/>
          </a:p>
        </p:txBody>
      </p:sp>
      <p:grpSp>
        <p:nvGrpSpPr>
          <p:cNvPr id="3" name="Group 55"/>
          <p:cNvGrpSpPr/>
          <p:nvPr/>
        </p:nvGrpSpPr>
        <p:grpSpPr>
          <a:xfrm>
            <a:off x="381000" y="2761074"/>
            <a:ext cx="7474503" cy="2420526"/>
            <a:chOff x="381000" y="2761074"/>
            <a:chExt cx="7474503" cy="2420526"/>
          </a:xfrm>
        </p:grpSpPr>
        <p:sp>
          <p:nvSpPr>
            <p:cNvPr id="4" name="Rounded Rectangle 3"/>
            <p:cNvSpPr/>
            <p:nvPr/>
          </p:nvSpPr>
          <p:spPr>
            <a:xfrm>
              <a:off x="1837012" y="3675474"/>
              <a:ext cx="1371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Node A</a:t>
              </a:r>
              <a:endParaRPr lang="en-US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5342212" y="3675474"/>
              <a:ext cx="1371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Node B</a:t>
              </a:r>
              <a:endParaRPr lang="en-US" dirty="0"/>
            </a:p>
          </p:txBody>
        </p:sp>
        <p:cxnSp>
          <p:nvCxnSpPr>
            <p:cNvPr id="6" name="Straight Arrow Connector 5"/>
            <p:cNvCxnSpPr>
              <a:stCxn id="4" idx="3"/>
              <a:endCxn id="5" idx="1"/>
            </p:cNvCxnSpPr>
            <p:nvPr/>
          </p:nvCxnSpPr>
          <p:spPr>
            <a:xfrm>
              <a:off x="3208612" y="3980274"/>
              <a:ext cx="2133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endCxn id="4" idx="1"/>
            </p:cNvCxnSpPr>
            <p:nvPr/>
          </p:nvCxnSpPr>
          <p:spPr>
            <a:xfrm>
              <a:off x="1303612" y="3980274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5" idx="3"/>
            </p:cNvCxnSpPr>
            <p:nvPr/>
          </p:nvCxnSpPr>
          <p:spPr>
            <a:xfrm>
              <a:off x="6713812" y="3980274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742012" y="3599274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Message</a:t>
              </a:r>
              <a:endParaRPr lang="en-US" dirty="0"/>
            </a:p>
          </p:txBody>
        </p:sp>
        <p:cxnSp>
          <p:nvCxnSpPr>
            <p:cNvPr id="10" name="Straight Arrow Connector 9"/>
            <p:cNvCxnSpPr>
              <a:endCxn id="4" idx="0"/>
            </p:cNvCxnSpPr>
            <p:nvPr/>
          </p:nvCxnSpPr>
          <p:spPr>
            <a:xfrm rot="5400000">
              <a:off x="2408512" y="3561174"/>
              <a:ext cx="228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5" idx="0"/>
            </p:cNvCxnSpPr>
            <p:nvPr/>
          </p:nvCxnSpPr>
          <p:spPr>
            <a:xfrm rot="5400000">
              <a:off x="5913712" y="3561174"/>
              <a:ext cx="228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894412" y="276107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Key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1000" y="3581400"/>
              <a:ext cx="14350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Information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934200" y="3581400"/>
              <a:ext cx="8531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Action</a:t>
              </a: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342212" y="4589874"/>
              <a:ext cx="13716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Adversary</a:t>
              </a:r>
              <a:endParaRPr lang="en-US" dirty="0"/>
            </a:p>
          </p:txBody>
        </p:sp>
        <p:cxnSp>
          <p:nvCxnSpPr>
            <p:cNvPr id="17" name="Shape 16"/>
            <p:cNvCxnSpPr>
              <a:endCxn id="16" idx="1"/>
            </p:cNvCxnSpPr>
            <p:nvPr/>
          </p:nvCxnSpPr>
          <p:spPr>
            <a:xfrm rot="16200000" flipH="1">
              <a:off x="4713562" y="4227924"/>
              <a:ext cx="876300" cy="3810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" name="Picture 17" descr="tmp.bmp"/>
            <p:cNvPicPr>
              <a:picLocks/>
            </p:cNvPicPr>
            <p:nvPr>
              <p:custDataLst>
                <p:tags r:id="rId5"/>
              </p:custDataLst>
            </p:nvPr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818212" y="4056474"/>
              <a:ext cx="990600" cy="261257"/>
            </a:xfrm>
            <a:prstGeom prst="rect">
              <a:avLst/>
            </a:prstGeom>
            <a:noFill/>
          </p:spPr>
        </p:pic>
        <p:pic>
          <p:nvPicPr>
            <p:cNvPr id="19" name="Picture 18" descr="tmp.bmp"/>
            <p:cNvPicPr>
              <a:picLocks/>
            </p:cNvPicPr>
            <p:nvPr>
              <p:custDataLst>
                <p:tags r:id="rId6"/>
              </p:custDataLst>
            </p:nvPr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580212" y="2837274"/>
              <a:ext cx="1155700" cy="266700"/>
            </a:xfrm>
            <a:prstGeom prst="rect">
              <a:avLst/>
            </a:prstGeom>
            <a:noFill/>
          </p:spPr>
        </p:pic>
        <p:pic>
          <p:nvPicPr>
            <p:cNvPr id="20" name="Picture 19" descr="tmp.bmp"/>
            <p:cNvPicPr>
              <a:picLocks/>
            </p:cNvPicPr>
            <p:nvPr>
              <p:custDataLst>
                <p:tags r:id="rId7"/>
              </p:custDataLst>
            </p:nvPr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98812" y="4056474"/>
              <a:ext cx="381000" cy="193524"/>
            </a:xfrm>
            <a:prstGeom prst="rect">
              <a:avLst/>
            </a:prstGeom>
            <a:noFill/>
          </p:spPr>
        </p:pic>
        <p:cxnSp>
          <p:nvCxnSpPr>
            <p:cNvPr id="22" name="Straight Connector 21"/>
            <p:cNvCxnSpPr/>
            <p:nvPr/>
          </p:nvCxnSpPr>
          <p:spPr>
            <a:xfrm rot="10800000" flipV="1">
              <a:off x="2522812" y="3065874"/>
              <a:ext cx="16002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275412" y="3065874"/>
              <a:ext cx="17526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6713812" y="4894674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26" descr="tmp.bmp"/>
            <p:cNvPicPr>
              <a:picLocks/>
            </p:cNvPicPr>
            <p:nvPr>
              <p:custDataLst>
                <p:tags r:id="rId8"/>
              </p:custDataLst>
            </p:nvPr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247212" y="4970874"/>
              <a:ext cx="355600" cy="210726"/>
            </a:xfrm>
            <a:prstGeom prst="rect">
              <a:avLst/>
            </a:prstGeom>
            <a:noFill/>
          </p:spPr>
        </p:pic>
        <p:sp>
          <p:nvSpPr>
            <p:cNvPr id="30" name="TextBox 29"/>
            <p:cNvSpPr txBox="1"/>
            <p:nvPr/>
          </p:nvSpPr>
          <p:spPr>
            <a:xfrm>
              <a:off x="7010400" y="4495800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Attack</a:t>
              </a:r>
            </a:p>
          </p:txBody>
        </p:sp>
        <p:pic>
          <p:nvPicPr>
            <p:cNvPr id="34" name="Picture 33" descr="tmp.bmp"/>
            <p:cNvPicPr>
              <a:picLocks/>
            </p:cNvPicPr>
            <p:nvPr>
              <p:custDataLst>
                <p:tags r:id="rId9"/>
              </p:custDataLst>
            </p:nvPr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247212" y="4056474"/>
              <a:ext cx="342900" cy="190500"/>
            </a:xfrm>
            <a:prstGeom prst="rect">
              <a:avLst/>
            </a:prstGeom>
            <a:noFill/>
          </p:spPr>
        </p:pic>
      </p:grpSp>
      <p:grpSp>
        <p:nvGrpSpPr>
          <p:cNvPr id="13" name="Group 53"/>
          <p:cNvGrpSpPr/>
          <p:nvPr/>
        </p:nvGrpSpPr>
        <p:grpSpPr>
          <a:xfrm>
            <a:off x="533400" y="1752600"/>
            <a:ext cx="2286000" cy="1143000"/>
            <a:chOff x="0" y="1752600"/>
            <a:chExt cx="2286000" cy="1143000"/>
          </a:xfrm>
        </p:grpSpPr>
        <p:sp>
          <p:nvSpPr>
            <p:cNvPr id="49" name="Oval 48"/>
            <p:cNvSpPr/>
            <p:nvPr/>
          </p:nvSpPr>
          <p:spPr>
            <a:xfrm>
              <a:off x="0" y="1752600"/>
              <a:ext cx="2286000" cy="114300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7200" y="1905000"/>
              <a:ext cx="14205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Encoder:</a:t>
              </a:r>
              <a:endParaRPr lang="en-US" sz="2400" dirty="0"/>
            </a:p>
          </p:txBody>
        </p:sp>
        <p:pic>
          <p:nvPicPr>
            <p:cNvPr id="45" name="Picture 44" descr="tmp.bmp"/>
            <p:cNvPicPr>
              <a:picLocks/>
            </p:cNvPicPr>
            <p:nvPr>
              <p:custDataLst>
                <p:tags r:id="rId4"/>
              </p:custDataLst>
            </p:nvPr>
          </p:nvPicPr>
          <p:blipFill>
            <a:blip r:embed="rId1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09600" y="2438400"/>
              <a:ext cx="1066800" cy="266700"/>
            </a:xfrm>
            <a:prstGeom prst="rect">
              <a:avLst/>
            </a:prstGeom>
            <a:noFill/>
          </p:spPr>
        </p:pic>
      </p:grpSp>
      <p:sp>
        <p:nvSpPr>
          <p:cNvPr id="58" name="Rectangle 57"/>
          <p:cNvSpPr/>
          <p:nvPr/>
        </p:nvSpPr>
        <p:spPr>
          <a:xfrm>
            <a:off x="685800" y="4648200"/>
            <a:ext cx="3657600" cy="16002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payoff:                      .</a:t>
            </a:r>
            <a:endParaRPr lang="en-US" dirty="0"/>
          </a:p>
        </p:txBody>
      </p:sp>
      <p:pic>
        <p:nvPicPr>
          <p:cNvPr id="61" name="Picture 60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19400" y="5334000"/>
            <a:ext cx="1003300" cy="254000"/>
          </a:xfrm>
          <a:prstGeom prst="rect">
            <a:avLst/>
          </a:prstGeom>
          <a:noFill/>
        </p:spPr>
      </p:pic>
      <p:grpSp>
        <p:nvGrpSpPr>
          <p:cNvPr id="24" name="Group 63"/>
          <p:cNvGrpSpPr/>
          <p:nvPr/>
        </p:nvGrpSpPr>
        <p:grpSpPr>
          <a:xfrm>
            <a:off x="4953000" y="1600200"/>
            <a:ext cx="3657600" cy="1295400"/>
            <a:chOff x="4953000" y="1600200"/>
            <a:chExt cx="3657600" cy="1295400"/>
          </a:xfrm>
        </p:grpSpPr>
        <p:sp>
          <p:nvSpPr>
            <p:cNvPr id="50" name="Oval 49"/>
            <p:cNvSpPr/>
            <p:nvPr/>
          </p:nvSpPr>
          <p:spPr>
            <a:xfrm>
              <a:off x="4953000" y="1600200"/>
              <a:ext cx="3657600" cy="129540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019800" y="1676400"/>
              <a:ext cx="1418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Decoder:</a:t>
              </a:r>
              <a:endParaRPr lang="en-US" sz="2400" dirty="0"/>
            </a:p>
          </p:txBody>
        </p:sp>
        <p:pic>
          <p:nvPicPr>
            <p:cNvPr id="63" name="Picture 62" descr="tmp.bmp"/>
            <p:cNvPicPr>
              <a:picLocks/>
            </p:cNvPicPr>
            <p:nvPr>
              <p:custDataLst>
                <p:tags r:id="rId3"/>
              </p:custDataLst>
            </p:nvPr>
          </p:nvPicPr>
          <p:blipFill>
            <a:blip r:embed="rId1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257800" y="2209800"/>
              <a:ext cx="3073400" cy="304800"/>
            </a:xfrm>
            <a:prstGeom prst="rect">
              <a:avLst/>
            </a:prstGeom>
            <a:noFill/>
          </p:spPr>
        </p:pic>
      </p:grpSp>
      <p:grpSp>
        <p:nvGrpSpPr>
          <p:cNvPr id="26" name="Group 65"/>
          <p:cNvGrpSpPr/>
          <p:nvPr/>
        </p:nvGrpSpPr>
        <p:grpSpPr>
          <a:xfrm>
            <a:off x="5105400" y="5334000"/>
            <a:ext cx="3657600" cy="1295400"/>
            <a:chOff x="5105400" y="5334000"/>
            <a:chExt cx="3657600" cy="1295400"/>
          </a:xfrm>
        </p:grpSpPr>
        <p:sp>
          <p:nvSpPr>
            <p:cNvPr id="51" name="Oval 50"/>
            <p:cNvSpPr/>
            <p:nvPr/>
          </p:nvSpPr>
          <p:spPr>
            <a:xfrm>
              <a:off x="5105400" y="5334000"/>
              <a:ext cx="3657600" cy="129540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096000" y="5410200"/>
              <a:ext cx="16594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Adversary:</a:t>
              </a:r>
              <a:endParaRPr lang="en-US" sz="2400" dirty="0"/>
            </a:p>
          </p:txBody>
        </p:sp>
        <p:pic>
          <p:nvPicPr>
            <p:cNvPr id="65" name="Picture 64" descr="tmp.bmp"/>
            <p:cNvPicPr>
              <a:picLocks/>
            </p:cNvPicPr>
            <p:nvPr>
              <p:custDataLst>
                <p:tags r:id="rId2"/>
              </p:custDataLst>
            </p:nvPr>
          </p:nvPicPr>
          <p:blipFill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562600" y="6019800"/>
              <a:ext cx="2806700" cy="3048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381000" y="2971800"/>
            <a:ext cx="8305800" cy="762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Zero-Sum Game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Value obtained by system:</a:t>
            </a:r>
          </a:p>
          <a:p>
            <a:r>
              <a:rPr lang="en-US" dirty="0" smtClean="0"/>
              <a:t>Objective</a:t>
            </a:r>
          </a:p>
          <a:p>
            <a:pPr lvl="1"/>
            <a:r>
              <a:rPr lang="en-US" dirty="0" smtClean="0"/>
              <a:t>Maximize payoff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48768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0" y="48768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B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3"/>
            <a:endCxn id="5" idx="1"/>
          </p:cNvCxnSpPr>
          <p:nvPr/>
        </p:nvCxnSpPr>
        <p:spPr>
          <a:xfrm>
            <a:off x="3200400" y="5181600"/>
            <a:ext cx="213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endCxn id="4" idx="1"/>
          </p:cNvCxnSpPr>
          <p:nvPr/>
        </p:nvCxnSpPr>
        <p:spPr>
          <a:xfrm>
            <a:off x="1295400" y="5181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</p:cNvCxnSpPr>
          <p:nvPr/>
        </p:nvCxnSpPr>
        <p:spPr>
          <a:xfrm>
            <a:off x="6705600" y="5181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733800" y="4800600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</a:t>
            </a:r>
            <a:endParaRPr lang="en-US" dirty="0"/>
          </a:p>
        </p:txBody>
      </p:sp>
      <p:cxnSp>
        <p:nvCxnSpPr>
          <p:cNvPr id="10" name="Straight Arrow Connector 9"/>
          <p:cNvCxnSpPr>
            <a:endCxn id="4" idx="0"/>
          </p:cNvCxnSpPr>
          <p:nvPr/>
        </p:nvCxnSpPr>
        <p:spPr>
          <a:xfrm rot="5400000">
            <a:off x="2400300" y="47625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5" idx="0"/>
          </p:cNvCxnSpPr>
          <p:nvPr/>
        </p:nvCxnSpPr>
        <p:spPr>
          <a:xfrm rot="5400000">
            <a:off x="5905500" y="47625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200" y="3962400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48006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934200" y="4812268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34000" y="5791200"/>
            <a:ext cx="13716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Adversary</a:t>
            </a:r>
            <a:endParaRPr lang="en-US" dirty="0"/>
          </a:p>
        </p:txBody>
      </p:sp>
      <p:cxnSp>
        <p:nvCxnSpPr>
          <p:cNvPr id="17" name="Shape 16"/>
          <p:cNvCxnSpPr>
            <a:endCxn id="16" idx="1"/>
          </p:cNvCxnSpPr>
          <p:nvPr/>
        </p:nvCxnSpPr>
        <p:spPr>
          <a:xfrm rot="16200000" flipH="1">
            <a:off x="4705350" y="5429250"/>
            <a:ext cx="876300" cy="3810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10000" y="5257800"/>
            <a:ext cx="990600" cy="261257"/>
          </a:xfrm>
          <a:prstGeom prst="rect">
            <a:avLst/>
          </a:prstGeom>
          <a:noFill/>
        </p:spPr>
      </p:pic>
      <p:pic>
        <p:nvPicPr>
          <p:cNvPr id="19" name="Picture 18" descr="tmp.bmp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0" y="4038600"/>
            <a:ext cx="1155700" cy="266700"/>
          </a:xfrm>
          <a:prstGeom prst="rect">
            <a:avLst/>
          </a:prstGeom>
          <a:noFill/>
        </p:spPr>
      </p:pic>
      <p:pic>
        <p:nvPicPr>
          <p:cNvPr id="20" name="Picture 19" descr="tmp.bmp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0600" y="5257800"/>
            <a:ext cx="381000" cy="193524"/>
          </a:xfrm>
          <a:prstGeom prst="rect">
            <a:avLst/>
          </a:prstGeom>
          <a:noFill/>
        </p:spPr>
      </p:pic>
      <p:cxnSp>
        <p:nvCxnSpPr>
          <p:cNvPr id="22" name="Straight Connector 21"/>
          <p:cNvCxnSpPr/>
          <p:nvPr/>
        </p:nvCxnSpPr>
        <p:spPr>
          <a:xfrm rot="10800000" flipV="1">
            <a:off x="2514600" y="4267200"/>
            <a:ext cx="1600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267200" y="4267200"/>
            <a:ext cx="1752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705600" y="6096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tmp.bmp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39000" y="6172200"/>
            <a:ext cx="355600" cy="210726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7003497" y="5715000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Attack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609600" y="3886200"/>
            <a:ext cx="7863840" cy="9144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4" name="Picture 33" descr="tmp.bmp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39000" y="5257800"/>
            <a:ext cx="342900" cy="190500"/>
          </a:xfrm>
          <a:prstGeom prst="rect">
            <a:avLst/>
          </a:prstGeom>
          <a:noFill/>
        </p:spPr>
      </p:pic>
      <p:pic>
        <p:nvPicPr>
          <p:cNvPr id="37" name="Picture 36" descr="tmp.bmp"/>
          <p:cNvPicPr>
            <a:picLocks/>
          </p:cNvPicPr>
          <p:nvPr>
            <p:custDataLst>
              <p:tags r:id="rId6"/>
            </p:custDataLst>
          </p:nvPr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57800" y="1600200"/>
            <a:ext cx="1554079" cy="381000"/>
          </a:xfrm>
          <a:prstGeom prst="rect">
            <a:avLst/>
          </a:prstGeom>
          <a:noFill/>
        </p:spPr>
      </p:pic>
      <p:pic>
        <p:nvPicPr>
          <p:cNvPr id="41" name="Picture 40" descr="tmp.bmp"/>
          <p:cNvPicPr>
            <a:picLocks/>
          </p:cNvPicPr>
          <p:nvPr>
            <p:custDataLst>
              <p:tags r:id="rId7"/>
            </p:custDataLst>
          </p:nvPr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9600" y="3124200"/>
            <a:ext cx="7950200" cy="53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Secrecy-Distortion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[Yamamoto 97]:</a:t>
            </a:r>
          </a:p>
          <a:p>
            <a:pPr lvl="1"/>
            <a:r>
              <a:rPr lang="en-US" dirty="0" smtClean="0"/>
              <a:t>Cause an eavesdropper to have high reconstruction distortion</a:t>
            </a:r>
          </a:p>
          <a:p>
            <a:pPr lvl="2"/>
            <a:r>
              <a:rPr lang="en-US" dirty="0" smtClean="0"/>
              <a:t>Replace payoff (</a:t>
            </a:r>
            <a:r>
              <a:rPr lang="el-GR" dirty="0" smtClean="0"/>
              <a:t>π</a:t>
            </a:r>
            <a:r>
              <a:rPr lang="en-US" dirty="0" smtClean="0"/>
              <a:t>) with distortion</a:t>
            </a:r>
          </a:p>
          <a:p>
            <a:r>
              <a:rPr lang="en-US" dirty="0" smtClean="0"/>
              <a:t>[Yamamoto 88]:</a:t>
            </a:r>
          </a:p>
          <a:p>
            <a:pPr lvl="1"/>
            <a:r>
              <a:rPr lang="en-US" dirty="0" smtClean="0"/>
              <a:t>No secret key</a:t>
            </a:r>
          </a:p>
          <a:p>
            <a:pPr lvl="1"/>
            <a:r>
              <a:rPr lang="en-US" dirty="0" err="1" smtClean="0"/>
              <a:t>Lossy</a:t>
            </a:r>
            <a:r>
              <a:rPr lang="en-US" dirty="0" smtClean="0"/>
              <a:t> </a:t>
            </a:r>
            <a:r>
              <a:rPr lang="en-US" dirty="0" smtClean="0"/>
              <a:t>compression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Secrecy is Too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a binary, uniform, </a:t>
            </a:r>
            <a:r>
              <a:rPr lang="en-US" dirty="0" err="1" smtClean="0"/>
              <a:t>memoryless</a:t>
            </a:r>
            <a:r>
              <a:rPr lang="en-US" dirty="0" smtClean="0"/>
              <a:t> source</a:t>
            </a:r>
          </a:p>
          <a:p>
            <a:pPr lvl="1"/>
            <a:r>
              <a:rPr lang="en-US" dirty="0" smtClean="0"/>
              <a:t>(i.e. random bits)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Use a “one-bit pad”</a:t>
            </a:r>
          </a:p>
          <a:p>
            <a:endParaRPr lang="en-US" dirty="0" smtClean="0"/>
          </a:p>
          <a:p>
            <a:r>
              <a:rPr lang="en-US" dirty="0" smtClean="0"/>
              <a:t>Adversary can narrow the source sequence to two complementary sequences</a:t>
            </a:r>
          </a:p>
          <a:p>
            <a:pPr lvl="1"/>
            <a:r>
              <a:rPr lang="en-US" dirty="0" smtClean="0"/>
              <a:t>“Perfect Secrecy:”  No good reconstruction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Information Theoretic Rate Regions</a:t>
            </a:r>
          </a:p>
          <a:p>
            <a:endParaRPr lang="en-US" dirty="0" smtClean="0"/>
          </a:p>
          <a:p>
            <a:r>
              <a:rPr lang="en-US" dirty="0" smtClean="0"/>
              <a:t>Provable Secrecy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Lossless Transmission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General Reward Function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Simplex interpretation</a:t>
            </a:r>
          </a:p>
          <a:p>
            <a:pPr lvl="1"/>
            <a:r>
              <a:rPr lang="en-US" dirty="0" smtClean="0"/>
              <a:t>Linear program</a:t>
            </a:r>
          </a:p>
          <a:p>
            <a:r>
              <a:rPr lang="en-US" dirty="0" smtClean="0"/>
              <a:t>Hamming Distortion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Common Information</a:t>
            </a:r>
          </a:p>
          <a:p>
            <a:pPr lvl="1"/>
            <a:r>
              <a:rPr lang="en-US" dirty="0" smtClean="0"/>
              <a:t>Secret Key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Categories of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Payoff Function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No requirement for lossless transmission.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Any payoff function </a:t>
            </a:r>
            <a:r>
              <a:rPr lang="el-GR" dirty="0" smtClean="0"/>
              <a:t>π</a:t>
            </a:r>
            <a:r>
              <a:rPr lang="en-US" dirty="0" smtClean="0"/>
              <a:t>(</a:t>
            </a:r>
            <a:r>
              <a:rPr lang="en-US" dirty="0" err="1" smtClean="0"/>
              <a:t>x,y,z</a:t>
            </a:r>
            <a:r>
              <a:rPr lang="en-US" dirty="0" smtClean="0"/>
              <a:t>)</a:t>
            </a:r>
          </a:p>
          <a:p>
            <a:r>
              <a:rPr lang="en-US" dirty="0" smtClean="0"/>
              <a:t>Any source distribution (</a:t>
            </a:r>
            <a:r>
              <a:rPr lang="en-US" dirty="0" err="1" smtClean="0"/>
              <a:t>i.i.d</a:t>
            </a:r>
            <a:r>
              <a:rPr lang="en-US" dirty="0" smtClean="0"/>
              <a:t>.)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4724400"/>
            <a:ext cx="8305800" cy="762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8200" y="4876800"/>
            <a:ext cx="7950200" cy="533400"/>
          </a:xfrm>
          <a:prstGeom prst="rect">
            <a:avLst/>
          </a:prstGeom>
          <a:noFill/>
        </p:spPr>
      </p:pic>
      <p:grpSp>
        <p:nvGrpSpPr>
          <p:cNvPr id="4" name="Group 65"/>
          <p:cNvGrpSpPr/>
          <p:nvPr/>
        </p:nvGrpSpPr>
        <p:grpSpPr>
          <a:xfrm>
            <a:off x="3962400" y="2743200"/>
            <a:ext cx="3657600" cy="1295400"/>
            <a:chOff x="5105400" y="5334000"/>
            <a:chExt cx="3657600" cy="1295400"/>
          </a:xfrm>
        </p:grpSpPr>
        <p:sp>
          <p:nvSpPr>
            <p:cNvPr id="12" name="Oval 11"/>
            <p:cNvSpPr/>
            <p:nvPr/>
          </p:nvSpPr>
          <p:spPr>
            <a:xfrm>
              <a:off x="5105400" y="5334000"/>
              <a:ext cx="3657600" cy="129540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96000" y="5410200"/>
              <a:ext cx="16594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Adversary:</a:t>
              </a:r>
              <a:endParaRPr lang="en-US" sz="2400" dirty="0"/>
            </a:p>
          </p:txBody>
        </p:sp>
        <p:pic>
          <p:nvPicPr>
            <p:cNvPr id="14" name="Picture 13" descr="tmp.bmp"/>
            <p:cNvPicPr>
              <a:picLocks/>
            </p:cNvPicPr>
            <p:nvPr>
              <p:custDataLst>
                <p:tags r:id="rId2"/>
              </p:custDataLst>
            </p:nvPr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562600" y="6019800"/>
              <a:ext cx="2806700" cy="3048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28"/>
          <p:cNvSpPr/>
          <p:nvPr/>
        </p:nvSpPr>
        <p:spPr>
          <a:xfrm>
            <a:off x="522514" y="2024743"/>
            <a:ext cx="7981406" cy="2377440"/>
          </a:xfrm>
          <a:custGeom>
            <a:avLst/>
            <a:gdLst>
              <a:gd name="connsiteX0" fmla="*/ 1593669 w 7981406"/>
              <a:gd name="connsiteY0" fmla="*/ 470263 h 2377440"/>
              <a:gd name="connsiteX1" fmla="*/ 13063 w 7981406"/>
              <a:gd name="connsiteY1" fmla="*/ 849086 h 2377440"/>
              <a:gd name="connsiteX2" fmla="*/ 0 w 7981406"/>
              <a:gd name="connsiteY2" fmla="*/ 2037806 h 2377440"/>
              <a:gd name="connsiteX3" fmla="*/ 1920240 w 7981406"/>
              <a:gd name="connsiteY3" fmla="*/ 2377440 h 2377440"/>
              <a:gd name="connsiteX4" fmla="*/ 7537269 w 7981406"/>
              <a:gd name="connsiteY4" fmla="*/ 1658983 h 2377440"/>
              <a:gd name="connsiteX5" fmla="*/ 7981406 w 7981406"/>
              <a:gd name="connsiteY5" fmla="*/ 444137 h 2377440"/>
              <a:gd name="connsiteX6" fmla="*/ 6413863 w 7981406"/>
              <a:gd name="connsiteY6" fmla="*/ 0 h 2377440"/>
              <a:gd name="connsiteX7" fmla="*/ 1593669 w 7981406"/>
              <a:gd name="connsiteY7" fmla="*/ 470263 h 237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81406" h="2377440">
                <a:moveTo>
                  <a:pt x="1593669" y="470263"/>
                </a:moveTo>
                <a:lnTo>
                  <a:pt x="13063" y="849086"/>
                </a:lnTo>
                <a:lnTo>
                  <a:pt x="0" y="2037806"/>
                </a:lnTo>
                <a:lnTo>
                  <a:pt x="1920240" y="2377440"/>
                </a:lnTo>
                <a:lnTo>
                  <a:pt x="7537269" y="1658983"/>
                </a:lnTo>
                <a:lnTo>
                  <a:pt x="7981406" y="444137"/>
                </a:lnTo>
                <a:lnTo>
                  <a:pt x="6413863" y="0"/>
                </a:lnTo>
                <a:lnTo>
                  <a:pt x="1593669" y="470263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Secrecy for distributed systems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Limit the adversaries “useful” information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33600" y="32766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15000" y="28194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B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3"/>
            <a:endCxn id="5" idx="1"/>
          </p:cNvCxnSpPr>
          <p:nvPr/>
        </p:nvCxnSpPr>
        <p:spPr>
          <a:xfrm flipV="1">
            <a:off x="3505200" y="3124200"/>
            <a:ext cx="2209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endCxn id="4" idx="1"/>
          </p:cNvCxnSpPr>
          <p:nvPr/>
        </p:nvCxnSpPr>
        <p:spPr>
          <a:xfrm>
            <a:off x="1600200" y="35814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</p:cNvCxnSpPr>
          <p:nvPr/>
        </p:nvCxnSpPr>
        <p:spPr>
          <a:xfrm>
            <a:off x="7086600" y="31242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62400" y="2895600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32004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162800" y="2667000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5638800" y="4191000"/>
            <a:ext cx="1371600" cy="533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Adversary</a:t>
            </a:r>
            <a:endParaRPr lang="en-US" dirty="0"/>
          </a:p>
        </p:txBody>
      </p:sp>
      <p:cxnSp>
        <p:nvCxnSpPr>
          <p:cNvPr id="17" name="Shape 16"/>
          <p:cNvCxnSpPr>
            <a:endCxn id="16" idx="1"/>
          </p:cNvCxnSpPr>
          <p:nvPr/>
        </p:nvCxnSpPr>
        <p:spPr>
          <a:xfrm rot="16200000" flipH="1">
            <a:off x="4552950" y="3371850"/>
            <a:ext cx="1104900" cy="10668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24" name="Picture 23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43800" y="3276600"/>
            <a:ext cx="203200" cy="177800"/>
          </a:xfrm>
          <a:prstGeom prst="rect">
            <a:avLst/>
          </a:prstGeom>
          <a:noFill/>
        </p:spPr>
      </p:pic>
      <p:pic>
        <p:nvPicPr>
          <p:cNvPr id="25" name="Picture 24" descr="tmp.bmp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95400" y="3657600"/>
            <a:ext cx="228600" cy="17780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3276600" y="2362200"/>
            <a:ext cx="2364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Distributed System</a:t>
            </a:r>
            <a:endParaRPr lang="en-US" sz="2000" dirty="0">
              <a:solidFill>
                <a:srgbClr val="C0000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7010400" y="44958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33" name="Picture 32" descr="tmp.bmp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67600" y="4572000"/>
            <a:ext cx="190500" cy="177800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7162800" y="4114800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Payoff-Rate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Maximum achievable average payoff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Markov relationship:  </a:t>
            </a:r>
          </a:p>
        </p:txBody>
      </p:sp>
      <p:pic>
        <p:nvPicPr>
          <p:cNvPr id="9" name="Picture 8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91000" y="5505760"/>
            <a:ext cx="3200400" cy="437840"/>
          </a:xfrm>
          <a:prstGeom prst="rect">
            <a:avLst/>
          </a:prstGeom>
          <a:noFill/>
        </p:spPr>
      </p:pic>
      <p:sp>
        <p:nvSpPr>
          <p:cNvPr id="17" name="Rounded Rectangle 16"/>
          <p:cNvSpPr/>
          <p:nvPr/>
        </p:nvSpPr>
        <p:spPr>
          <a:xfrm>
            <a:off x="457200" y="2057400"/>
            <a:ext cx="8382000" cy="2819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5800" y="2209800"/>
            <a:ext cx="1950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Theorem:</a:t>
            </a:r>
            <a:endParaRPr lang="en-US" sz="3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685800" y="2819400"/>
            <a:ext cx="3505200" cy="0"/>
          </a:xfrm>
          <a:prstGeom prst="line">
            <a:avLst/>
          </a:prstGeom>
          <a:ln w="79375" cmpd="thickThin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tmp.bmp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8200" y="3124200"/>
            <a:ext cx="7785100" cy="1384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Unlimited Public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Maximum achievable average payoff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Conditional common information:  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057400"/>
            <a:ext cx="8382000" cy="2819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5800" y="220980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Theorem (R=∞):</a:t>
            </a:r>
            <a:endParaRPr lang="en-US" sz="3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685800" y="2819400"/>
            <a:ext cx="3505200" cy="0"/>
          </a:xfrm>
          <a:prstGeom prst="line">
            <a:avLst/>
          </a:prstGeom>
          <a:ln w="79375" cmpd="thickThin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00800" y="5486400"/>
            <a:ext cx="2222500" cy="482600"/>
          </a:xfrm>
          <a:prstGeom prst="rect">
            <a:avLst/>
          </a:prstGeom>
          <a:noFill/>
        </p:spPr>
      </p:pic>
      <p:pic>
        <p:nvPicPr>
          <p:cNvPr id="14" name="Picture 13" descr="tmp.bmp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8200" y="3124200"/>
            <a:ext cx="7416800" cy="1054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Distributed System</a:t>
            </a:r>
            <a:endParaRPr lang="en-US" dirty="0"/>
          </a:p>
        </p:txBody>
      </p:sp>
      <p:grpSp>
        <p:nvGrpSpPr>
          <p:cNvPr id="3" name="Group 55"/>
          <p:cNvGrpSpPr/>
          <p:nvPr/>
        </p:nvGrpSpPr>
        <p:grpSpPr>
          <a:xfrm>
            <a:off x="381000" y="2761074"/>
            <a:ext cx="7474503" cy="2420526"/>
            <a:chOff x="381000" y="2761074"/>
            <a:chExt cx="7474503" cy="2420526"/>
          </a:xfrm>
        </p:grpSpPr>
        <p:sp>
          <p:nvSpPr>
            <p:cNvPr id="4" name="Rounded Rectangle 3"/>
            <p:cNvSpPr/>
            <p:nvPr/>
          </p:nvSpPr>
          <p:spPr>
            <a:xfrm>
              <a:off x="1837012" y="3675474"/>
              <a:ext cx="1371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Node A</a:t>
              </a:r>
              <a:endParaRPr lang="en-US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5342212" y="3675474"/>
              <a:ext cx="1371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Node B</a:t>
              </a:r>
              <a:endParaRPr lang="en-US" dirty="0"/>
            </a:p>
          </p:txBody>
        </p:sp>
        <p:cxnSp>
          <p:nvCxnSpPr>
            <p:cNvPr id="6" name="Straight Arrow Connector 5"/>
            <p:cNvCxnSpPr>
              <a:stCxn id="4" idx="3"/>
              <a:endCxn id="5" idx="1"/>
            </p:cNvCxnSpPr>
            <p:nvPr/>
          </p:nvCxnSpPr>
          <p:spPr>
            <a:xfrm>
              <a:off x="3208612" y="3980274"/>
              <a:ext cx="2133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endCxn id="4" idx="1"/>
            </p:cNvCxnSpPr>
            <p:nvPr/>
          </p:nvCxnSpPr>
          <p:spPr>
            <a:xfrm>
              <a:off x="1303612" y="3980274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5" idx="3"/>
            </p:cNvCxnSpPr>
            <p:nvPr/>
          </p:nvCxnSpPr>
          <p:spPr>
            <a:xfrm>
              <a:off x="6713812" y="3980274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742012" y="3599274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Message</a:t>
              </a:r>
              <a:endParaRPr lang="en-US" dirty="0"/>
            </a:p>
          </p:txBody>
        </p:sp>
        <p:cxnSp>
          <p:nvCxnSpPr>
            <p:cNvPr id="10" name="Straight Arrow Connector 9"/>
            <p:cNvCxnSpPr>
              <a:endCxn id="4" idx="0"/>
            </p:cNvCxnSpPr>
            <p:nvPr/>
          </p:nvCxnSpPr>
          <p:spPr>
            <a:xfrm rot="5400000">
              <a:off x="2408512" y="3561174"/>
              <a:ext cx="228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5" idx="0"/>
            </p:cNvCxnSpPr>
            <p:nvPr/>
          </p:nvCxnSpPr>
          <p:spPr>
            <a:xfrm rot="5400000">
              <a:off x="5913712" y="3561174"/>
              <a:ext cx="228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894412" y="276107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Key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1000" y="3581400"/>
              <a:ext cx="14350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Information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934200" y="3581400"/>
              <a:ext cx="8531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Action</a:t>
              </a: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342212" y="4589874"/>
              <a:ext cx="13716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Adversary</a:t>
              </a:r>
              <a:endParaRPr lang="en-US" dirty="0"/>
            </a:p>
          </p:txBody>
        </p:sp>
        <p:cxnSp>
          <p:nvCxnSpPr>
            <p:cNvPr id="17" name="Shape 16"/>
            <p:cNvCxnSpPr>
              <a:endCxn id="16" idx="1"/>
            </p:cNvCxnSpPr>
            <p:nvPr/>
          </p:nvCxnSpPr>
          <p:spPr>
            <a:xfrm rot="16200000" flipH="1">
              <a:off x="4713562" y="4227924"/>
              <a:ext cx="876300" cy="3810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" name="Picture 17" descr="tmp.bmp"/>
            <p:cNvPicPr>
              <a:picLocks/>
            </p:cNvPicPr>
            <p:nvPr>
              <p:custDataLst>
                <p:tags r:id="rId5"/>
              </p:custDataLst>
            </p:nvPr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818212" y="4056474"/>
              <a:ext cx="990600" cy="261257"/>
            </a:xfrm>
            <a:prstGeom prst="rect">
              <a:avLst/>
            </a:prstGeom>
            <a:noFill/>
          </p:spPr>
        </p:pic>
        <p:pic>
          <p:nvPicPr>
            <p:cNvPr id="19" name="Picture 18" descr="tmp.bmp"/>
            <p:cNvPicPr>
              <a:picLocks/>
            </p:cNvPicPr>
            <p:nvPr>
              <p:custDataLst>
                <p:tags r:id="rId6"/>
              </p:custDataLst>
            </p:nvPr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580212" y="2837274"/>
              <a:ext cx="1155700" cy="266700"/>
            </a:xfrm>
            <a:prstGeom prst="rect">
              <a:avLst/>
            </a:prstGeom>
            <a:noFill/>
          </p:spPr>
        </p:pic>
        <p:pic>
          <p:nvPicPr>
            <p:cNvPr id="20" name="Picture 19" descr="tmp.bmp"/>
            <p:cNvPicPr>
              <a:picLocks/>
            </p:cNvPicPr>
            <p:nvPr>
              <p:custDataLst>
                <p:tags r:id="rId7"/>
              </p:custDataLst>
            </p:nvPr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98812" y="4056474"/>
              <a:ext cx="381000" cy="193524"/>
            </a:xfrm>
            <a:prstGeom prst="rect">
              <a:avLst/>
            </a:prstGeom>
            <a:noFill/>
          </p:spPr>
        </p:pic>
        <p:cxnSp>
          <p:nvCxnSpPr>
            <p:cNvPr id="22" name="Straight Connector 21"/>
            <p:cNvCxnSpPr/>
            <p:nvPr/>
          </p:nvCxnSpPr>
          <p:spPr>
            <a:xfrm rot="10800000" flipV="1">
              <a:off x="2522812" y="3065874"/>
              <a:ext cx="16002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275412" y="3065874"/>
              <a:ext cx="17526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6713812" y="4894674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26" descr="tmp.bmp"/>
            <p:cNvPicPr>
              <a:picLocks/>
            </p:cNvPicPr>
            <p:nvPr>
              <p:custDataLst>
                <p:tags r:id="rId8"/>
              </p:custDataLst>
            </p:nvPr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247212" y="4970874"/>
              <a:ext cx="355600" cy="210726"/>
            </a:xfrm>
            <a:prstGeom prst="rect">
              <a:avLst/>
            </a:prstGeom>
            <a:noFill/>
          </p:spPr>
        </p:pic>
        <p:sp>
          <p:nvSpPr>
            <p:cNvPr id="30" name="TextBox 29"/>
            <p:cNvSpPr txBox="1"/>
            <p:nvPr/>
          </p:nvSpPr>
          <p:spPr>
            <a:xfrm>
              <a:off x="7010400" y="4495800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Attack</a:t>
              </a:r>
            </a:p>
          </p:txBody>
        </p:sp>
        <p:pic>
          <p:nvPicPr>
            <p:cNvPr id="34" name="Picture 33" descr="tmp.bmp"/>
            <p:cNvPicPr>
              <a:picLocks/>
            </p:cNvPicPr>
            <p:nvPr>
              <p:custDataLst>
                <p:tags r:id="rId9"/>
              </p:custDataLst>
            </p:nvPr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247212" y="4056474"/>
              <a:ext cx="342900" cy="190500"/>
            </a:xfrm>
            <a:prstGeom prst="rect">
              <a:avLst/>
            </a:prstGeom>
            <a:noFill/>
          </p:spPr>
        </p:pic>
      </p:grpSp>
      <p:grpSp>
        <p:nvGrpSpPr>
          <p:cNvPr id="13" name="Group 53"/>
          <p:cNvGrpSpPr/>
          <p:nvPr/>
        </p:nvGrpSpPr>
        <p:grpSpPr>
          <a:xfrm>
            <a:off x="533400" y="1752600"/>
            <a:ext cx="2286000" cy="1143000"/>
            <a:chOff x="0" y="1752600"/>
            <a:chExt cx="2286000" cy="1143000"/>
          </a:xfrm>
        </p:grpSpPr>
        <p:sp>
          <p:nvSpPr>
            <p:cNvPr id="49" name="Oval 48"/>
            <p:cNvSpPr/>
            <p:nvPr/>
          </p:nvSpPr>
          <p:spPr>
            <a:xfrm>
              <a:off x="0" y="1752600"/>
              <a:ext cx="2286000" cy="114300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7200" y="1905000"/>
              <a:ext cx="14205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Encoder:</a:t>
              </a:r>
              <a:endParaRPr lang="en-US" sz="2400" dirty="0"/>
            </a:p>
          </p:txBody>
        </p:sp>
        <p:pic>
          <p:nvPicPr>
            <p:cNvPr id="45" name="Picture 44" descr="tmp.bmp"/>
            <p:cNvPicPr>
              <a:picLocks/>
            </p:cNvPicPr>
            <p:nvPr>
              <p:custDataLst>
                <p:tags r:id="rId4"/>
              </p:custDataLst>
            </p:nvPr>
          </p:nvPicPr>
          <p:blipFill>
            <a:blip r:embed="rId1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09600" y="2438400"/>
              <a:ext cx="1066800" cy="266700"/>
            </a:xfrm>
            <a:prstGeom prst="rect">
              <a:avLst/>
            </a:prstGeom>
            <a:noFill/>
          </p:spPr>
        </p:pic>
      </p:grpSp>
      <p:grpSp>
        <p:nvGrpSpPr>
          <p:cNvPr id="21" name="Group 61"/>
          <p:cNvGrpSpPr/>
          <p:nvPr/>
        </p:nvGrpSpPr>
        <p:grpSpPr>
          <a:xfrm>
            <a:off x="685800" y="4648200"/>
            <a:ext cx="3657600" cy="1600200"/>
            <a:chOff x="685800" y="4648200"/>
            <a:chExt cx="3657600" cy="1600200"/>
          </a:xfrm>
        </p:grpSpPr>
        <p:sp>
          <p:nvSpPr>
            <p:cNvPr id="58" name="Rectangle 57"/>
            <p:cNvSpPr/>
            <p:nvPr/>
          </p:nvSpPr>
          <p:spPr>
            <a:xfrm>
              <a:off x="685800" y="4648200"/>
              <a:ext cx="3657600" cy="16002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System payoff:                      .</a:t>
              </a:r>
              <a:endParaRPr lang="en-US" dirty="0"/>
            </a:p>
          </p:txBody>
        </p:sp>
        <p:pic>
          <p:nvPicPr>
            <p:cNvPr id="61" name="Picture 60" descr="tmp.bmp"/>
            <p:cNvPicPr>
              <a:picLocks/>
            </p:cNvPicPr>
            <p:nvPr>
              <p:custDataLst>
                <p:tags r:id="rId3"/>
              </p:custDataLst>
            </p:nvPr>
          </p:nvPicPr>
          <p:blipFill>
            <a:blip r:embed="rId1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19400" y="5334000"/>
              <a:ext cx="1003300" cy="254000"/>
            </a:xfrm>
            <a:prstGeom prst="rect">
              <a:avLst/>
            </a:prstGeom>
            <a:noFill/>
          </p:spPr>
        </p:pic>
      </p:grpSp>
      <p:grpSp>
        <p:nvGrpSpPr>
          <p:cNvPr id="24" name="Group 63"/>
          <p:cNvGrpSpPr/>
          <p:nvPr/>
        </p:nvGrpSpPr>
        <p:grpSpPr>
          <a:xfrm>
            <a:off x="4953000" y="1600200"/>
            <a:ext cx="3657600" cy="1295400"/>
            <a:chOff x="4953000" y="1600200"/>
            <a:chExt cx="3657600" cy="1295400"/>
          </a:xfrm>
        </p:grpSpPr>
        <p:sp>
          <p:nvSpPr>
            <p:cNvPr id="50" name="Oval 49"/>
            <p:cNvSpPr/>
            <p:nvPr/>
          </p:nvSpPr>
          <p:spPr>
            <a:xfrm>
              <a:off x="4953000" y="1600200"/>
              <a:ext cx="3657600" cy="129540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019800" y="1676400"/>
              <a:ext cx="1418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Decoder:</a:t>
              </a:r>
              <a:endParaRPr lang="en-US" sz="2400" dirty="0"/>
            </a:p>
          </p:txBody>
        </p:sp>
        <p:pic>
          <p:nvPicPr>
            <p:cNvPr id="63" name="Picture 62" descr="tmp.bmp"/>
            <p:cNvPicPr>
              <a:picLocks/>
            </p:cNvPicPr>
            <p:nvPr>
              <p:custDataLst>
                <p:tags r:id="rId2"/>
              </p:custDataLst>
            </p:nvPr>
          </p:nvPicPr>
          <p:blipFill>
            <a:blip r:embed="rId1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257800" y="2209800"/>
              <a:ext cx="3073400" cy="304800"/>
            </a:xfrm>
            <a:prstGeom prst="rect">
              <a:avLst/>
            </a:prstGeom>
            <a:noFill/>
          </p:spPr>
        </p:pic>
      </p:grpSp>
      <p:grpSp>
        <p:nvGrpSpPr>
          <p:cNvPr id="26" name="Group 65"/>
          <p:cNvGrpSpPr/>
          <p:nvPr/>
        </p:nvGrpSpPr>
        <p:grpSpPr>
          <a:xfrm>
            <a:off x="5105400" y="5334000"/>
            <a:ext cx="3657600" cy="1295400"/>
            <a:chOff x="5105400" y="5334000"/>
            <a:chExt cx="3657600" cy="1295400"/>
          </a:xfrm>
        </p:grpSpPr>
        <p:sp>
          <p:nvSpPr>
            <p:cNvPr id="51" name="Oval 50"/>
            <p:cNvSpPr/>
            <p:nvPr/>
          </p:nvSpPr>
          <p:spPr>
            <a:xfrm>
              <a:off x="5105400" y="5334000"/>
              <a:ext cx="3657600" cy="129540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096000" y="5410200"/>
              <a:ext cx="16594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Adversary:</a:t>
              </a:r>
              <a:endParaRPr lang="en-US" sz="2400" dirty="0"/>
            </a:p>
          </p:txBody>
        </p:sp>
        <p:pic>
          <p:nvPicPr>
            <p:cNvPr id="65" name="Picture 64" descr="tmp.bmp"/>
            <p:cNvPicPr>
              <a:picLocks/>
            </p:cNvPicPr>
            <p:nvPr>
              <p:custDataLst>
                <p:tags r:id="rId1"/>
              </p:custDataLst>
            </p:nvPr>
          </p:nvPicPr>
          <p:blipFill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562600" y="6019800"/>
              <a:ext cx="2806700" cy="3048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381000" y="2971800"/>
            <a:ext cx="8305800" cy="762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Zero-Sum Game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Value obtained by system:</a:t>
            </a:r>
          </a:p>
          <a:p>
            <a:r>
              <a:rPr lang="en-US" dirty="0" smtClean="0"/>
              <a:t>Objective</a:t>
            </a:r>
          </a:p>
          <a:p>
            <a:pPr lvl="1"/>
            <a:r>
              <a:rPr lang="en-US" dirty="0" smtClean="0"/>
              <a:t>Maximize payoff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48768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0" y="48768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B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3"/>
            <a:endCxn id="5" idx="1"/>
          </p:cNvCxnSpPr>
          <p:nvPr/>
        </p:nvCxnSpPr>
        <p:spPr>
          <a:xfrm>
            <a:off x="3200400" y="5181600"/>
            <a:ext cx="213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endCxn id="4" idx="1"/>
          </p:cNvCxnSpPr>
          <p:nvPr/>
        </p:nvCxnSpPr>
        <p:spPr>
          <a:xfrm>
            <a:off x="1295400" y="5181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</p:cNvCxnSpPr>
          <p:nvPr/>
        </p:nvCxnSpPr>
        <p:spPr>
          <a:xfrm>
            <a:off x="6705600" y="5181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733800" y="4800600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</a:t>
            </a:r>
            <a:endParaRPr lang="en-US" dirty="0"/>
          </a:p>
        </p:txBody>
      </p:sp>
      <p:cxnSp>
        <p:nvCxnSpPr>
          <p:cNvPr id="10" name="Straight Arrow Connector 9"/>
          <p:cNvCxnSpPr>
            <a:endCxn id="4" idx="0"/>
          </p:cNvCxnSpPr>
          <p:nvPr/>
        </p:nvCxnSpPr>
        <p:spPr>
          <a:xfrm rot="5400000">
            <a:off x="2400300" y="47625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5" idx="0"/>
          </p:cNvCxnSpPr>
          <p:nvPr/>
        </p:nvCxnSpPr>
        <p:spPr>
          <a:xfrm rot="5400000">
            <a:off x="5905500" y="47625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200" y="3962400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48006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934200" y="4812268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34000" y="5791200"/>
            <a:ext cx="13716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Adversary</a:t>
            </a:r>
            <a:endParaRPr lang="en-US" dirty="0"/>
          </a:p>
        </p:txBody>
      </p:sp>
      <p:cxnSp>
        <p:nvCxnSpPr>
          <p:cNvPr id="17" name="Shape 16"/>
          <p:cNvCxnSpPr>
            <a:endCxn id="16" idx="1"/>
          </p:cNvCxnSpPr>
          <p:nvPr/>
        </p:nvCxnSpPr>
        <p:spPr>
          <a:xfrm rot="16200000" flipH="1">
            <a:off x="4705350" y="5429250"/>
            <a:ext cx="876300" cy="3810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10000" y="5257800"/>
            <a:ext cx="990600" cy="261257"/>
          </a:xfrm>
          <a:prstGeom prst="rect">
            <a:avLst/>
          </a:prstGeom>
          <a:noFill/>
        </p:spPr>
      </p:pic>
      <p:pic>
        <p:nvPicPr>
          <p:cNvPr id="19" name="Picture 18" descr="tmp.bmp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0" y="4038600"/>
            <a:ext cx="1155700" cy="266700"/>
          </a:xfrm>
          <a:prstGeom prst="rect">
            <a:avLst/>
          </a:prstGeom>
          <a:noFill/>
        </p:spPr>
      </p:pic>
      <p:pic>
        <p:nvPicPr>
          <p:cNvPr id="20" name="Picture 19" descr="tmp.bmp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0600" y="5257800"/>
            <a:ext cx="381000" cy="193524"/>
          </a:xfrm>
          <a:prstGeom prst="rect">
            <a:avLst/>
          </a:prstGeom>
          <a:noFill/>
        </p:spPr>
      </p:pic>
      <p:cxnSp>
        <p:nvCxnSpPr>
          <p:cNvPr id="22" name="Straight Connector 21"/>
          <p:cNvCxnSpPr/>
          <p:nvPr/>
        </p:nvCxnSpPr>
        <p:spPr>
          <a:xfrm rot="10800000" flipV="1">
            <a:off x="2514600" y="4267200"/>
            <a:ext cx="1600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267200" y="4267200"/>
            <a:ext cx="1752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705600" y="6096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tmp.bmp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39000" y="6172200"/>
            <a:ext cx="355600" cy="210726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7003497" y="5715000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Attack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609600" y="3886200"/>
            <a:ext cx="7863840" cy="9144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4" name="Picture 33" descr="tmp.bmp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39000" y="5257800"/>
            <a:ext cx="342900" cy="190500"/>
          </a:xfrm>
          <a:prstGeom prst="rect">
            <a:avLst/>
          </a:prstGeom>
          <a:noFill/>
        </p:spPr>
      </p:pic>
      <p:pic>
        <p:nvPicPr>
          <p:cNvPr id="37" name="Picture 36" descr="tmp.bmp"/>
          <p:cNvPicPr>
            <a:picLocks/>
          </p:cNvPicPr>
          <p:nvPr>
            <p:custDataLst>
              <p:tags r:id="rId6"/>
            </p:custDataLst>
          </p:nvPr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57800" y="1600200"/>
            <a:ext cx="1554079" cy="381000"/>
          </a:xfrm>
          <a:prstGeom prst="rect">
            <a:avLst/>
          </a:prstGeom>
          <a:noFill/>
        </p:spPr>
      </p:pic>
      <p:pic>
        <p:nvPicPr>
          <p:cNvPr id="41" name="Picture 40" descr="tmp.bmp"/>
          <p:cNvPicPr>
            <a:picLocks/>
          </p:cNvPicPr>
          <p:nvPr>
            <p:custDataLst>
              <p:tags r:id="rId7"/>
            </p:custDataLst>
          </p:nvPr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9600" y="3124200"/>
            <a:ext cx="7950200" cy="53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/>
          <p:nvPr/>
        </p:nvGrpSpPr>
        <p:grpSpPr>
          <a:xfrm>
            <a:off x="381000" y="3429000"/>
            <a:ext cx="8382000" cy="2819400"/>
            <a:chOff x="381000" y="3429000"/>
            <a:chExt cx="8382000" cy="2819400"/>
          </a:xfrm>
        </p:grpSpPr>
        <p:grpSp>
          <p:nvGrpSpPr>
            <p:cNvPr id="5" name="Group 12"/>
            <p:cNvGrpSpPr/>
            <p:nvPr/>
          </p:nvGrpSpPr>
          <p:grpSpPr>
            <a:xfrm>
              <a:off x="381000" y="3429000"/>
              <a:ext cx="8382000" cy="2819400"/>
              <a:chOff x="381000" y="3429000"/>
              <a:chExt cx="8382000" cy="2819400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381000" y="3429000"/>
                <a:ext cx="8382000" cy="28194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09600" y="3581400"/>
                <a:ext cx="195050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Theorem:</a:t>
                </a:r>
                <a:endParaRPr lang="en-US" sz="3200" dirty="0"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609600" y="4191000"/>
                <a:ext cx="3505200" cy="0"/>
              </a:xfrm>
              <a:prstGeom prst="line">
                <a:avLst/>
              </a:prstGeom>
              <a:ln w="79375" cmpd="thickThin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pic>
            <p:nvPicPr>
              <p:cNvPr id="12" name="Picture 11" descr="tmp.bmp"/>
              <p:cNvPicPr>
                <a:picLocks/>
              </p:cNvPicPr>
              <p:nvPr>
                <p:custDataLst>
                  <p:tags r:id="rId3"/>
                </p:custDataLst>
              </p:nvPr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762000" y="4495800"/>
                <a:ext cx="7962900" cy="1054100"/>
              </a:xfrm>
              <a:prstGeom prst="rect">
                <a:avLst/>
              </a:prstGeom>
              <a:noFill/>
            </p:spPr>
          </p:pic>
        </p:grpSp>
        <p:sp>
          <p:nvSpPr>
            <p:cNvPr id="23" name="TextBox 22"/>
            <p:cNvSpPr txBox="1"/>
            <p:nvPr/>
          </p:nvSpPr>
          <p:spPr>
            <a:xfrm>
              <a:off x="2743200" y="3745468"/>
              <a:ext cx="1085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[Cuff 10]</a:t>
              </a: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Lossless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 Y=X</a:t>
            </a:r>
          </a:p>
          <a:p>
            <a:pPr lvl="1"/>
            <a:r>
              <a:rPr lang="en-US" dirty="0" smtClean="0"/>
              <a:t>Assume a payoff function</a:t>
            </a:r>
          </a:p>
          <a:p>
            <a:r>
              <a:rPr lang="en-US" dirty="0" smtClean="0"/>
              <a:t>Related to Yamamoto’s work [97]</a:t>
            </a:r>
          </a:p>
          <a:p>
            <a:pPr lvl="1"/>
            <a:r>
              <a:rPr lang="en-US" dirty="0" smtClean="0"/>
              <a:t>Difference:  Adversary is more capable with more information</a:t>
            </a:r>
          </a:p>
        </p:txBody>
      </p:sp>
      <p:pic>
        <p:nvPicPr>
          <p:cNvPr id="6" name="Picture 5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91000" y="2057400"/>
            <a:ext cx="3721100" cy="279400"/>
          </a:xfrm>
          <a:prstGeom prst="rect">
            <a:avLst/>
          </a:prstGeom>
          <a:noFill/>
        </p:spPr>
      </p:pic>
      <p:grpSp>
        <p:nvGrpSpPr>
          <p:cNvPr id="7" name="Group 18"/>
          <p:cNvGrpSpPr/>
          <p:nvPr/>
        </p:nvGrpSpPr>
        <p:grpSpPr>
          <a:xfrm>
            <a:off x="685800" y="5710535"/>
            <a:ext cx="4191000" cy="461665"/>
            <a:chOff x="838200" y="4343400"/>
            <a:chExt cx="4191000" cy="461665"/>
          </a:xfrm>
        </p:grpSpPr>
        <p:pic>
          <p:nvPicPr>
            <p:cNvPr id="20" name="Picture 19" descr="tmp.bmp"/>
            <p:cNvPicPr>
              <a:picLocks/>
            </p:cNvPicPr>
            <p:nvPr>
              <p:custDataLst>
                <p:tags r:id="rId2"/>
              </p:custDataLst>
            </p:nvPr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048000" y="4419600"/>
              <a:ext cx="1981200" cy="363364"/>
            </a:xfrm>
            <a:prstGeom prst="rect">
              <a:avLst/>
            </a:prstGeom>
            <a:noFill/>
          </p:spPr>
        </p:pic>
        <p:sp>
          <p:nvSpPr>
            <p:cNvPr id="21" name="TextBox 20"/>
            <p:cNvSpPr txBox="1"/>
            <p:nvPr/>
          </p:nvSpPr>
          <p:spPr>
            <a:xfrm>
              <a:off x="838200" y="4343400"/>
              <a:ext cx="243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Also required: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Binary-Hamming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Binary Source:</a:t>
            </a:r>
          </a:p>
          <a:p>
            <a:r>
              <a:rPr lang="en-US" dirty="0" smtClean="0"/>
              <a:t>Hamming Distortion</a:t>
            </a:r>
          </a:p>
          <a:p>
            <a:r>
              <a:rPr lang="en-US" dirty="0" smtClean="0"/>
              <a:t>Naïve approach</a:t>
            </a:r>
          </a:p>
          <a:p>
            <a:pPr lvl="1"/>
            <a:r>
              <a:rPr lang="en-US" dirty="0" smtClean="0"/>
              <a:t>Random hashing or time-sharing</a:t>
            </a:r>
          </a:p>
          <a:p>
            <a:r>
              <a:rPr lang="en-US" dirty="0" smtClean="0"/>
              <a:t>Optimal approach</a:t>
            </a:r>
          </a:p>
          <a:p>
            <a:pPr lvl="1"/>
            <a:r>
              <a:rPr lang="en-US" dirty="0" smtClean="0"/>
              <a:t>Reveal excess 0’s or 1’s to condition the hidden bits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33600" y="4953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6800" y="4953000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0"/>
            <a:ext cx="1742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Public message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733800" y="2590800"/>
            <a:ext cx="133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(black line)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3733800" y="3505200"/>
            <a:ext cx="1497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orange</a:t>
            </a:r>
            <a:r>
              <a:rPr lang="en-US" dirty="0" smtClean="0"/>
              <a:t> line)</a:t>
            </a:r>
            <a:endParaRPr lang="en-US" dirty="0"/>
          </a:p>
        </p:txBody>
      </p:sp>
      <p:pic>
        <p:nvPicPr>
          <p:cNvPr id="30" name="Picture 29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24200" y="1676400"/>
            <a:ext cx="2133600" cy="296726"/>
          </a:xfrm>
          <a:prstGeom prst="rect">
            <a:avLst/>
          </a:prstGeom>
          <a:noFill/>
        </p:spPr>
      </p:pic>
      <p:cxnSp>
        <p:nvCxnSpPr>
          <p:cNvPr id="31" name="Straight Connector 30"/>
          <p:cNvCxnSpPr/>
          <p:nvPr/>
        </p:nvCxnSpPr>
        <p:spPr>
          <a:xfrm>
            <a:off x="609600" y="2514600"/>
            <a:ext cx="786384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" name="Group 39"/>
          <p:cNvGrpSpPr/>
          <p:nvPr/>
        </p:nvGrpSpPr>
        <p:grpSpPr>
          <a:xfrm>
            <a:off x="3200400" y="4343400"/>
            <a:ext cx="3104874" cy="2095500"/>
            <a:chOff x="5803900" y="1066800"/>
            <a:chExt cx="3104874" cy="2095500"/>
          </a:xfrm>
        </p:grpSpPr>
        <p:pic>
          <p:nvPicPr>
            <p:cNvPr id="61" name="Picture 60" descr="tmp.bmp"/>
            <p:cNvPicPr>
              <a:picLocks/>
            </p:cNvPicPr>
            <p:nvPr>
              <p:custDataLst>
                <p:tags r:id="rId2"/>
              </p:custDataLst>
            </p:nvPr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696200" y="2895600"/>
              <a:ext cx="609600" cy="266700"/>
            </a:xfrm>
            <a:prstGeom prst="rect">
              <a:avLst/>
            </a:prstGeom>
            <a:noFill/>
          </p:spPr>
        </p:pic>
        <p:pic>
          <p:nvPicPr>
            <p:cNvPr id="63" name="Picture 62" descr="tmp.bmp"/>
            <p:cNvPicPr>
              <a:picLocks/>
            </p:cNvPicPr>
            <p:nvPr>
              <p:custDataLst>
                <p:tags r:id="rId3"/>
              </p:custDataLst>
            </p:nvPr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15200" y="2971800"/>
              <a:ext cx="152400" cy="176784"/>
            </a:xfrm>
            <a:prstGeom prst="rect">
              <a:avLst/>
            </a:prstGeom>
            <a:noFill/>
          </p:spPr>
        </p:pic>
        <p:pic>
          <p:nvPicPr>
            <p:cNvPr id="66" name="Picture 65" descr="tmp.bmp"/>
            <p:cNvPicPr>
              <a:picLocks/>
            </p:cNvPicPr>
            <p:nvPr>
              <p:custDataLst>
                <p:tags r:id="rId4"/>
              </p:custDataLst>
            </p:nvPr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610600" y="2743200"/>
              <a:ext cx="298174" cy="228600"/>
            </a:xfrm>
            <a:prstGeom prst="rect">
              <a:avLst/>
            </a:prstGeom>
            <a:noFill/>
          </p:spPr>
        </p:pic>
        <p:grpSp>
          <p:nvGrpSpPr>
            <p:cNvPr id="9" name="Group 99"/>
            <p:cNvGrpSpPr/>
            <p:nvPr/>
          </p:nvGrpSpPr>
          <p:grpSpPr>
            <a:xfrm>
              <a:off x="6019007" y="1295400"/>
              <a:ext cx="2515392" cy="1523999"/>
              <a:chOff x="4723317" y="2030078"/>
              <a:chExt cx="3430082" cy="865522"/>
            </a:xfrm>
          </p:grpSpPr>
          <p:grpSp>
            <p:nvGrpSpPr>
              <p:cNvPr id="11" name="Group 54"/>
              <p:cNvGrpSpPr/>
              <p:nvPr/>
            </p:nvGrpSpPr>
            <p:grpSpPr>
              <a:xfrm>
                <a:off x="4723317" y="2030078"/>
                <a:ext cx="3430082" cy="865520"/>
                <a:chOff x="6704253" y="2007694"/>
                <a:chExt cx="1749371" cy="584693"/>
              </a:xfrm>
            </p:grpSpPr>
            <p:cxnSp>
              <p:nvCxnSpPr>
                <p:cNvPr id="8" name="Straight Arrow Connector 7"/>
                <p:cNvCxnSpPr/>
                <p:nvPr/>
              </p:nvCxnSpPr>
              <p:spPr>
                <a:xfrm>
                  <a:off x="6705600" y="2590799"/>
                  <a:ext cx="1748024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Arrow Connector 9"/>
                <p:cNvCxnSpPr/>
                <p:nvPr/>
              </p:nvCxnSpPr>
              <p:spPr>
                <a:xfrm rot="5400000" flipH="1" flipV="1">
                  <a:off x="6412600" y="2299347"/>
                  <a:ext cx="584410" cy="110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6704804" y="2183102"/>
                  <a:ext cx="1333697" cy="40928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8064997" y="2180578"/>
                  <a:ext cx="388627" cy="252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 flipV="1">
                  <a:off x="6704804" y="2180578"/>
                  <a:ext cx="932704" cy="41180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7598645" y="2180578"/>
                  <a:ext cx="4572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/>
              <p:cNvCxnSpPr/>
              <p:nvPr/>
            </p:nvCxnSpPr>
            <p:spPr>
              <a:xfrm rot="5400000">
                <a:off x="6248400" y="2590800"/>
                <a:ext cx="609600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7086600" y="2590800"/>
                <a:ext cx="609600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10800000">
                <a:off x="4724400" y="2286000"/>
                <a:ext cx="1828800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32" name="Picture 31" descr="tmp.bmp"/>
            <p:cNvPicPr>
              <a:picLocks/>
            </p:cNvPicPr>
            <p:nvPr>
              <p:custDataLst>
                <p:tags r:id="rId5"/>
              </p:custDataLst>
            </p:nvPr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867400" y="1066800"/>
              <a:ext cx="152400" cy="177800"/>
            </a:xfrm>
            <a:prstGeom prst="rect">
              <a:avLst/>
            </a:prstGeom>
            <a:noFill/>
          </p:spPr>
        </p:pic>
        <p:pic>
          <p:nvPicPr>
            <p:cNvPr id="33" name="Picture 32" descr="tmp.bmp"/>
            <p:cNvPicPr>
              <a:picLocks/>
            </p:cNvPicPr>
            <p:nvPr>
              <p:custDataLst>
                <p:tags r:id="rId6"/>
              </p:custDataLst>
            </p:nvPr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803900" y="1676400"/>
              <a:ext cx="139700" cy="1651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1" grpId="0"/>
      <p:bldP spid="10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Program on the Simplex</a:t>
            </a:r>
            <a:endParaRPr lang="en-US" dirty="0"/>
          </a:p>
        </p:txBody>
      </p:sp>
      <p:pic>
        <p:nvPicPr>
          <p:cNvPr id="12" name="Picture 11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676400"/>
            <a:ext cx="7962900" cy="1054100"/>
          </a:xfrm>
          <a:prstGeom prst="rect">
            <a:avLst/>
          </a:prstGeom>
          <a:noFill/>
        </p:spPr>
      </p:pic>
      <p:grpSp>
        <p:nvGrpSpPr>
          <p:cNvPr id="23" name="Group 22"/>
          <p:cNvGrpSpPr/>
          <p:nvPr/>
        </p:nvGrpSpPr>
        <p:grpSpPr>
          <a:xfrm>
            <a:off x="533400" y="2895600"/>
            <a:ext cx="5156200" cy="2590800"/>
            <a:chOff x="304800" y="3048000"/>
            <a:chExt cx="5156200" cy="2590800"/>
          </a:xfrm>
        </p:grpSpPr>
        <p:pic>
          <p:nvPicPr>
            <p:cNvPr id="14" name="Picture 13" descr="tmp.bmp"/>
            <p:cNvPicPr>
              <a:picLocks/>
            </p:cNvPicPr>
            <p:nvPr>
              <p:custDataLst>
                <p:tags r:id="rId2"/>
              </p:custDataLst>
            </p:nvPr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90600" y="3505200"/>
              <a:ext cx="2921000" cy="317500"/>
            </a:xfrm>
            <a:prstGeom prst="rect">
              <a:avLst/>
            </a:prstGeom>
            <a:noFill/>
          </p:spPr>
        </p:pic>
        <p:pic>
          <p:nvPicPr>
            <p:cNvPr id="16" name="Picture 15" descr="tmp.bmp"/>
            <p:cNvPicPr>
              <a:picLocks/>
            </p:cNvPicPr>
            <p:nvPr>
              <p:custDataLst>
                <p:tags r:id="rId3"/>
              </p:custDataLst>
            </p:nvPr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90600" y="4419600"/>
              <a:ext cx="3987800" cy="317500"/>
            </a:xfrm>
            <a:prstGeom prst="rect">
              <a:avLst/>
            </a:prstGeom>
            <a:noFill/>
          </p:spPr>
        </p:pic>
        <p:pic>
          <p:nvPicPr>
            <p:cNvPr id="19" name="Picture 18" descr="tmp.bmp"/>
            <p:cNvPicPr>
              <a:picLocks/>
            </p:cNvPicPr>
            <p:nvPr>
              <p:custDataLst>
                <p:tags r:id="rId4"/>
              </p:custDataLst>
            </p:nvPr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90600" y="5257800"/>
              <a:ext cx="4470400" cy="381000"/>
            </a:xfrm>
            <a:prstGeom prst="rect">
              <a:avLst/>
            </a:prstGeom>
            <a:noFill/>
          </p:spPr>
        </p:pic>
        <p:sp>
          <p:nvSpPr>
            <p:cNvPr id="20" name="TextBox 19"/>
            <p:cNvSpPr txBox="1"/>
            <p:nvPr/>
          </p:nvSpPr>
          <p:spPr>
            <a:xfrm>
              <a:off x="304800" y="3048000"/>
              <a:ext cx="1340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Constraint: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4800" y="3962400"/>
              <a:ext cx="12282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Minimize: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81000" y="480060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Maximize:</a:t>
              </a:r>
              <a:endParaRPr lang="en-US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85800" y="5791200"/>
            <a:ext cx="75777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U will only have mass at a small subset of points (extreme points)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Program on the Simplex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cuff\Documents\Tex\Grants\Proposals\ONR YIP 2010\simplex_hamm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09800"/>
            <a:ext cx="4495800" cy="3371849"/>
          </a:xfrm>
          <a:prstGeom prst="rect">
            <a:avLst/>
          </a:prstGeom>
          <a:noFill/>
        </p:spPr>
      </p:pic>
      <p:pic>
        <p:nvPicPr>
          <p:cNvPr id="2051" name="Picture 3" descr="C:\Users\cuff\Documents\Tex\Grants\Proposals\ONR YIP 2010\simple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209800"/>
            <a:ext cx="4470402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Information available to Adversary is key consideration</a:t>
            </a:r>
            <a:endParaRPr lang="en-US" dirty="0" smtClean="0"/>
          </a:p>
          <a:p>
            <a:pPr lvl="1"/>
            <a:r>
              <a:rPr lang="en-US" dirty="0" smtClean="0"/>
              <a:t>No </a:t>
            </a:r>
            <a:r>
              <a:rPr lang="en-US" dirty="0" smtClean="0"/>
              <a:t>use of “equivocation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Coordination ability extracted by considering competitive game.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in Distributed Systems</a:t>
            </a:r>
            <a:endParaRPr lang="en-US" dirty="0"/>
          </a:p>
        </p:txBody>
      </p:sp>
      <p:pic>
        <p:nvPicPr>
          <p:cNvPr id="4" name="Content Placeholder 3" descr="smart-gri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t="18182"/>
          <a:stretch>
            <a:fillRect/>
          </a:stretch>
        </p:blipFill>
        <p:spPr>
          <a:xfrm>
            <a:off x="1600199" y="2362200"/>
            <a:ext cx="5913013" cy="3736974"/>
          </a:xfrm>
        </p:spPr>
      </p:pic>
      <p:sp>
        <p:nvSpPr>
          <p:cNvPr id="5" name="TextBox 4"/>
          <p:cNvSpPr txBox="1"/>
          <p:nvPr/>
        </p:nvSpPr>
        <p:spPr>
          <a:xfrm>
            <a:off x="3352800" y="1676400"/>
            <a:ext cx="2552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“Smart Grid”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971800" y="6096000"/>
            <a:ext cx="30716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Image from </a:t>
            </a:r>
            <a:r>
              <a:rPr lang="en-US" sz="1200" dirty="0" smtClean="0">
                <a:hlinkClick r:id="rId3"/>
              </a:rPr>
              <a:t>http://www.solarshop.com.au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Perfectly Private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Vernam</a:t>
            </a:r>
            <a:r>
              <a:rPr lang="en-US" dirty="0" smtClean="0"/>
              <a:t> Cipher (1917)</a:t>
            </a:r>
          </a:p>
          <a:p>
            <a:pPr lvl="1"/>
            <a:r>
              <a:rPr lang="en-US" dirty="0" smtClean="0"/>
              <a:t>Key Sequence:	001011…</a:t>
            </a:r>
          </a:p>
          <a:p>
            <a:pPr lvl="1"/>
            <a:r>
              <a:rPr lang="en-US" dirty="0" smtClean="0"/>
              <a:t>Information:	101100…</a:t>
            </a:r>
            <a:endParaRPr lang="en-US" dirty="0" smtClean="0"/>
          </a:p>
          <a:p>
            <a:r>
              <a:rPr lang="en-US" dirty="0" smtClean="0"/>
              <a:t>One Time Pad</a:t>
            </a:r>
          </a:p>
          <a:p>
            <a:pPr lvl="1"/>
            <a:r>
              <a:rPr lang="en-US" dirty="0" smtClean="0"/>
              <a:t>Random Secret Key [</a:t>
            </a:r>
            <a:r>
              <a:rPr lang="en-US" dirty="0" err="1" smtClean="0"/>
              <a:t>Mauborgne</a:t>
            </a:r>
            <a:r>
              <a:rPr lang="en-US" dirty="0" smtClean="0"/>
              <a:t>]</a:t>
            </a:r>
          </a:p>
          <a:p>
            <a:r>
              <a:rPr lang="en-US" dirty="0" smtClean="0"/>
              <a:t>Shannon [1949 paper]</a:t>
            </a:r>
          </a:p>
          <a:p>
            <a:pPr lvl="1"/>
            <a:r>
              <a:rPr lang="en-US" dirty="0" smtClean="0"/>
              <a:t>One time pad is necessary and sufficient for perfect secrecy.</a:t>
            </a:r>
            <a:endParaRPr lang="en-US" dirty="0"/>
          </a:p>
        </p:txBody>
      </p:sp>
      <p:pic>
        <p:nvPicPr>
          <p:cNvPr id="4" name="Picture 3" descr="tmp.bmp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76600" y="4800600"/>
            <a:ext cx="2362200" cy="437059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>
            <a:off x="4343400" y="2286000"/>
            <a:ext cx="457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343400" y="25146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876800" y="2209800"/>
            <a:ext cx="990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XOR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5943600" y="2286000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324600" y="2133600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100111…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Obtaining Secret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Secret Key Generation</a:t>
            </a:r>
          </a:p>
          <a:p>
            <a:pPr lvl="1"/>
            <a:r>
              <a:rPr lang="en-US" dirty="0" smtClean="0"/>
              <a:t>Key extracted from correlated observations and public communication.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Gacs-Korner</a:t>
            </a:r>
            <a:r>
              <a:rPr lang="en-US" dirty="0" smtClean="0"/>
              <a:t> 73, Maurer 93, </a:t>
            </a:r>
            <a:r>
              <a:rPr lang="en-US" dirty="0" err="1" smtClean="0"/>
              <a:t>Ahlswede-Csiszar</a:t>
            </a:r>
            <a:r>
              <a:rPr lang="en-US" dirty="0" smtClean="0"/>
              <a:t> 93]</a:t>
            </a:r>
          </a:p>
          <a:p>
            <a:r>
              <a:rPr lang="en-US" dirty="0" smtClean="0"/>
              <a:t>Quantum Key Distribution</a:t>
            </a:r>
          </a:p>
          <a:p>
            <a:pPr lvl="1"/>
            <a:r>
              <a:rPr lang="en-US" dirty="0" smtClean="0"/>
              <a:t>Key exchanged using entangled photos.  Secrecy verifiable.</a:t>
            </a:r>
          </a:p>
          <a:p>
            <a:pPr lvl="1"/>
            <a:r>
              <a:rPr lang="en-US" dirty="0" smtClean="0"/>
              <a:t>[Bennett-Brassard 84]</a:t>
            </a:r>
          </a:p>
          <a:p>
            <a:r>
              <a:rPr lang="en-US" dirty="0" smtClean="0"/>
              <a:t>Public Key Distribution</a:t>
            </a:r>
          </a:p>
          <a:p>
            <a:pPr lvl="1"/>
            <a:r>
              <a:rPr lang="en-US" dirty="0" smtClean="0"/>
              <a:t>Key obtained by public communication is intractable to compute by a third party. [</a:t>
            </a:r>
            <a:r>
              <a:rPr lang="en-US" dirty="0" err="1" smtClean="0"/>
              <a:t>Diffie</a:t>
            </a:r>
            <a:r>
              <a:rPr lang="en-US" dirty="0" smtClean="0"/>
              <a:t>-Hellman, </a:t>
            </a:r>
            <a:r>
              <a:rPr lang="en-US" dirty="0" err="1" smtClean="0"/>
              <a:t>Merkle</a:t>
            </a:r>
            <a:r>
              <a:rPr lang="en-US" dirty="0" smtClean="0"/>
              <a:t> 76]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Secure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Physical Layer Security</a:t>
            </a:r>
          </a:p>
          <a:p>
            <a:pPr lvl="1"/>
            <a:r>
              <a:rPr lang="en-US" dirty="0" smtClean="0"/>
              <a:t>Use Channel Noise to Create Private Channel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Wyner’s</a:t>
            </a:r>
            <a:r>
              <a:rPr lang="en-US" dirty="0" smtClean="0"/>
              <a:t> Wiretap Channel [</a:t>
            </a:r>
            <a:r>
              <a:rPr lang="en-US" dirty="0" err="1" smtClean="0"/>
              <a:t>Wyner</a:t>
            </a:r>
            <a:r>
              <a:rPr lang="en-US" dirty="0" smtClean="0"/>
              <a:t> 75]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of Talk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3600" dirty="0" smtClean="0"/>
              <a:t>What do we do with Secrecy Resources?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Communication Limited Control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62200" y="3124200"/>
            <a:ext cx="1066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86400" y="3124200"/>
            <a:ext cx="1066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34000" y="4724400"/>
            <a:ext cx="1219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Adversary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444137" y="3213463"/>
            <a:ext cx="1933303" cy="483326"/>
          </a:xfrm>
          <a:custGeom>
            <a:avLst/>
            <a:gdLst>
              <a:gd name="connsiteX0" fmla="*/ 0 w 1933303"/>
              <a:gd name="connsiteY0" fmla="*/ 352697 h 483326"/>
              <a:gd name="connsiteX1" fmla="*/ 13063 w 1933303"/>
              <a:gd name="connsiteY1" fmla="*/ 313508 h 483326"/>
              <a:gd name="connsiteX2" fmla="*/ 117566 w 1933303"/>
              <a:gd name="connsiteY2" fmla="*/ 156754 h 483326"/>
              <a:gd name="connsiteX3" fmla="*/ 156754 w 1933303"/>
              <a:gd name="connsiteY3" fmla="*/ 117566 h 483326"/>
              <a:gd name="connsiteX4" fmla="*/ 182880 w 1933303"/>
              <a:gd name="connsiteY4" fmla="*/ 78377 h 483326"/>
              <a:gd name="connsiteX5" fmla="*/ 261257 w 1933303"/>
              <a:gd name="connsiteY5" fmla="*/ 13063 h 483326"/>
              <a:gd name="connsiteX6" fmla="*/ 300446 w 1933303"/>
              <a:gd name="connsiteY6" fmla="*/ 0 h 483326"/>
              <a:gd name="connsiteX7" fmla="*/ 339634 w 1933303"/>
              <a:gd name="connsiteY7" fmla="*/ 39188 h 483326"/>
              <a:gd name="connsiteX8" fmla="*/ 352697 w 1933303"/>
              <a:gd name="connsiteY8" fmla="*/ 91440 h 483326"/>
              <a:gd name="connsiteX9" fmla="*/ 378823 w 1933303"/>
              <a:gd name="connsiteY9" fmla="*/ 130628 h 483326"/>
              <a:gd name="connsiteX10" fmla="*/ 391886 w 1933303"/>
              <a:gd name="connsiteY10" fmla="*/ 195943 h 483326"/>
              <a:gd name="connsiteX11" fmla="*/ 418012 w 1933303"/>
              <a:gd name="connsiteY11" fmla="*/ 248194 h 483326"/>
              <a:gd name="connsiteX12" fmla="*/ 457200 w 1933303"/>
              <a:gd name="connsiteY12" fmla="*/ 326571 h 483326"/>
              <a:gd name="connsiteX13" fmla="*/ 535577 w 1933303"/>
              <a:gd name="connsiteY13" fmla="*/ 300446 h 483326"/>
              <a:gd name="connsiteX14" fmla="*/ 587829 w 1933303"/>
              <a:gd name="connsiteY14" fmla="*/ 378823 h 483326"/>
              <a:gd name="connsiteX15" fmla="*/ 613954 w 1933303"/>
              <a:gd name="connsiteY15" fmla="*/ 418011 h 483326"/>
              <a:gd name="connsiteX16" fmla="*/ 640080 w 1933303"/>
              <a:gd name="connsiteY16" fmla="*/ 470263 h 483326"/>
              <a:gd name="connsiteX17" fmla="*/ 679269 w 1933303"/>
              <a:gd name="connsiteY17" fmla="*/ 483326 h 483326"/>
              <a:gd name="connsiteX18" fmla="*/ 744583 w 1933303"/>
              <a:gd name="connsiteY18" fmla="*/ 470263 h 483326"/>
              <a:gd name="connsiteX19" fmla="*/ 783772 w 1933303"/>
              <a:gd name="connsiteY19" fmla="*/ 431074 h 483326"/>
              <a:gd name="connsiteX20" fmla="*/ 822960 w 1933303"/>
              <a:gd name="connsiteY20" fmla="*/ 404948 h 483326"/>
              <a:gd name="connsiteX21" fmla="*/ 901337 w 1933303"/>
              <a:gd name="connsiteY21" fmla="*/ 378823 h 483326"/>
              <a:gd name="connsiteX22" fmla="*/ 940526 w 1933303"/>
              <a:gd name="connsiteY22" fmla="*/ 365760 h 483326"/>
              <a:gd name="connsiteX23" fmla="*/ 979714 w 1933303"/>
              <a:gd name="connsiteY23" fmla="*/ 339634 h 483326"/>
              <a:gd name="connsiteX24" fmla="*/ 1031966 w 1933303"/>
              <a:gd name="connsiteY24" fmla="*/ 261257 h 483326"/>
              <a:gd name="connsiteX25" fmla="*/ 1110343 w 1933303"/>
              <a:gd name="connsiteY25" fmla="*/ 222068 h 483326"/>
              <a:gd name="connsiteX26" fmla="*/ 1162594 w 1933303"/>
              <a:gd name="connsiteY26" fmla="*/ 235131 h 483326"/>
              <a:gd name="connsiteX27" fmla="*/ 1175657 w 1933303"/>
              <a:gd name="connsiteY27" fmla="*/ 274320 h 483326"/>
              <a:gd name="connsiteX28" fmla="*/ 1201783 w 1933303"/>
              <a:gd name="connsiteY28" fmla="*/ 313508 h 483326"/>
              <a:gd name="connsiteX29" fmla="*/ 1227909 w 1933303"/>
              <a:gd name="connsiteY29" fmla="*/ 391886 h 483326"/>
              <a:gd name="connsiteX30" fmla="*/ 1280160 w 1933303"/>
              <a:gd name="connsiteY30" fmla="*/ 470263 h 483326"/>
              <a:gd name="connsiteX31" fmla="*/ 1319349 w 1933303"/>
              <a:gd name="connsiteY31" fmla="*/ 483326 h 483326"/>
              <a:gd name="connsiteX32" fmla="*/ 1358537 w 1933303"/>
              <a:gd name="connsiteY32" fmla="*/ 444137 h 483326"/>
              <a:gd name="connsiteX33" fmla="*/ 1371600 w 1933303"/>
              <a:gd name="connsiteY33" fmla="*/ 404948 h 483326"/>
              <a:gd name="connsiteX34" fmla="*/ 1397726 w 1933303"/>
              <a:gd name="connsiteY34" fmla="*/ 365760 h 483326"/>
              <a:gd name="connsiteX35" fmla="*/ 1410789 w 1933303"/>
              <a:gd name="connsiteY35" fmla="*/ 326571 h 483326"/>
              <a:gd name="connsiteX36" fmla="*/ 1449977 w 1933303"/>
              <a:gd name="connsiteY36" fmla="*/ 287383 h 483326"/>
              <a:gd name="connsiteX37" fmla="*/ 1463040 w 1933303"/>
              <a:gd name="connsiteY37" fmla="*/ 222068 h 483326"/>
              <a:gd name="connsiteX38" fmla="*/ 1502229 w 1933303"/>
              <a:gd name="connsiteY38" fmla="*/ 143691 h 483326"/>
              <a:gd name="connsiteX39" fmla="*/ 1528354 w 1933303"/>
              <a:gd name="connsiteY39" fmla="*/ 91440 h 483326"/>
              <a:gd name="connsiteX40" fmla="*/ 1567543 w 1933303"/>
              <a:gd name="connsiteY40" fmla="*/ 78377 h 483326"/>
              <a:gd name="connsiteX41" fmla="*/ 1645920 w 1933303"/>
              <a:gd name="connsiteY41" fmla="*/ 169817 h 483326"/>
              <a:gd name="connsiteX42" fmla="*/ 1711234 w 1933303"/>
              <a:gd name="connsiteY42" fmla="*/ 261257 h 483326"/>
              <a:gd name="connsiteX43" fmla="*/ 1750423 w 1933303"/>
              <a:gd name="connsiteY43" fmla="*/ 287383 h 483326"/>
              <a:gd name="connsiteX44" fmla="*/ 1789612 w 1933303"/>
              <a:gd name="connsiteY44" fmla="*/ 274320 h 483326"/>
              <a:gd name="connsiteX45" fmla="*/ 1841863 w 1933303"/>
              <a:gd name="connsiteY45" fmla="*/ 287383 h 483326"/>
              <a:gd name="connsiteX46" fmla="*/ 1881052 w 1933303"/>
              <a:gd name="connsiteY46" fmla="*/ 300446 h 483326"/>
              <a:gd name="connsiteX47" fmla="*/ 1933303 w 1933303"/>
              <a:gd name="connsiteY47" fmla="*/ 339634 h 483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933303" h="483326">
                <a:moveTo>
                  <a:pt x="0" y="352697"/>
                </a:moveTo>
                <a:cubicBezTo>
                  <a:pt x="4354" y="339634"/>
                  <a:pt x="6905" y="325824"/>
                  <a:pt x="13063" y="313508"/>
                </a:cubicBezTo>
                <a:cubicBezTo>
                  <a:pt x="48199" y="243236"/>
                  <a:pt x="67963" y="213443"/>
                  <a:pt x="117566" y="156754"/>
                </a:cubicBezTo>
                <a:cubicBezTo>
                  <a:pt x="129731" y="142851"/>
                  <a:pt x="144928" y="131758"/>
                  <a:pt x="156754" y="117566"/>
                </a:cubicBezTo>
                <a:cubicBezTo>
                  <a:pt x="166805" y="105505"/>
                  <a:pt x="172829" y="90438"/>
                  <a:pt x="182880" y="78377"/>
                </a:cubicBezTo>
                <a:cubicBezTo>
                  <a:pt x="203516" y="53614"/>
                  <a:pt x="231898" y="27742"/>
                  <a:pt x="261257" y="13063"/>
                </a:cubicBezTo>
                <a:cubicBezTo>
                  <a:pt x="273573" y="6905"/>
                  <a:pt x="287383" y="4354"/>
                  <a:pt x="300446" y="0"/>
                </a:cubicBezTo>
                <a:cubicBezTo>
                  <a:pt x="313509" y="13063"/>
                  <a:pt x="330469" y="23149"/>
                  <a:pt x="339634" y="39188"/>
                </a:cubicBezTo>
                <a:cubicBezTo>
                  <a:pt x="348541" y="54776"/>
                  <a:pt x="345625" y="74938"/>
                  <a:pt x="352697" y="91440"/>
                </a:cubicBezTo>
                <a:cubicBezTo>
                  <a:pt x="358881" y="105870"/>
                  <a:pt x="370114" y="117565"/>
                  <a:pt x="378823" y="130628"/>
                </a:cubicBezTo>
                <a:cubicBezTo>
                  <a:pt x="383177" y="152400"/>
                  <a:pt x="384865" y="174880"/>
                  <a:pt x="391886" y="195943"/>
                </a:cubicBezTo>
                <a:cubicBezTo>
                  <a:pt x="398044" y="214417"/>
                  <a:pt x="410341" y="230296"/>
                  <a:pt x="418012" y="248194"/>
                </a:cubicBezTo>
                <a:cubicBezTo>
                  <a:pt x="450462" y="323912"/>
                  <a:pt x="406990" y="251258"/>
                  <a:pt x="457200" y="326571"/>
                </a:cubicBezTo>
                <a:lnTo>
                  <a:pt x="535577" y="300446"/>
                </a:lnTo>
                <a:cubicBezTo>
                  <a:pt x="565365" y="290517"/>
                  <a:pt x="570412" y="352697"/>
                  <a:pt x="587829" y="378823"/>
                </a:cubicBezTo>
                <a:cubicBezTo>
                  <a:pt x="596537" y="391886"/>
                  <a:pt x="606933" y="403969"/>
                  <a:pt x="613954" y="418011"/>
                </a:cubicBezTo>
                <a:cubicBezTo>
                  <a:pt x="622663" y="435428"/>
                  <a:pt x="626310" y="456493"/>
                  <a:pt x="640080" y="470263"/>
                </a:cubicBezTo>
                <a:cubicBezTo>
                  <a:pt x="649817" y="480000"/>
                  <a:pt x="666206" y="478972"/>
                  <a:pt x="679269" y="483326"/>
                </a:cubicBezTo>
                <a:cubicBezTo>
                  <a:pt x="701040" y="478972"/>
                  <a:pt x="724725" y="480192"/>
                  <a:pt x="744583" y="470263"/>
                </a:cubicBezTo>
                <a:cubicBezTo>
                  <a:pt x="761107" y="462001"/>
                  <a:pt x="769580" y="442901"/>
                  <a:pt x="783772" y="431074"/>
                </a:cubicBezTo>
                <a:cubicBezTo>
                  <a:pt x="795833" y="421023"/>
                  <a:pt x="808614" y="411324"/>
                  <a:pt x="822960" y="404948"/>
                </a:cubicBezTo>
                <a:cubicBezTo>
                  <a:pt x="848125" y="393763"/>
                  <a:pt x="875211" y="387531"/>
                  <a:pt x="901337" y="378823"/>
                </a:cubicBezTo>
                <a:lnTo>
                  <a:pt x="940526" y="365760"/>
                </a:lnTo>
                <a:cubicBezTo>
                  <a:pt x="953589" y="357051"/>
                  <a:pt x="969376" y="351449"/>
                  <a:pt x="979714" y="339634"/>
                </a:cubicBezTo>
                <a:cubicBezTo>
                  <a:pt x="1000391" y="316004"/>
                  <a:pt x="1002178" y="271187"/>
                  <a:pt x="1031966" y="261257"/>
                </a:cubicBezTo>
                <a:cubicBezTo>
                  <a:pt x="1086048" y="243229"/>
                  <a:pt x="1059697" y="255832"/>
                  <a:pt x="1110343" y="222068"/>
                </a:cubicBezTo>
                <a:cubicBezTo>
                  <a:pt x="1127760" y="226422"/>
                  <a:pt x="1148575" y="223916"/>
                  <a:pt x="1162594" y="235131"/>
                </a:cubicBezTo>
                <a:cubicBezTo>
                  <a:pt x="1173346" y="243733"/>
                  <a:pt x="1169499" y="262004"/>
                  <a:pt x="1175657" y="274320"/>
                </a:cubicBezTo>
                <a:cubicBezTo>
                  <a:pt x="1182678" y="288362"/>
                  <a:pt x="1193074" y="300445"/>
                  <a:pt x="1201783" y="313508"/>
                </a:cubicBezTo>
                <a:lnTo>
                  <a:pt x="1227909" y="391886"/>
                </a:lnTo>
                <a:cubicBezTo>
                  <a:pt x="1241604" y="432970"/>
                  <a:pt x="1238226" y="442307"/>
                  <a:pt x="1280160" y="470263"/>
                </a:cubicBezTo>
                <a:cubicBezTo>
                  <a:pt x="1291617" y="477901"/>
                  <a:pt x="1306286" y="478972"/>
                  <a:pt x="1319349" y="483326"/>
                </a:cubicBezTo>
                <a:cubicBezTo>
                  <a:pt x="1332412" y="470263"/>
                  <a:pt x="1348290" y="459508"/>
                  <a:pt x="1358537" y="444137"/>
                </a:cubicBezTo>
                <a:cubicBezTo>
                  <a:pt x="1366175" y="432680"/>
                  <a:pt x="1365442" y="417264"/>
                  <a:pt x="1371600" y="404948"/>
                </a:cubicBezTo>
                <a:cubicBezTo>
                  <a:pt x="1378621" y="390906"/>
                  <a:pt x="1389017" y="378823"/>
                  <a:pt x="1397726" y="365760"/>
                </a:cubicBezTo>
                <a:cubicBezTo>
                  <a:pt x="1402080" y="352697"/>
                  <a:pt x="1403151" y="338028"/>
                  <a:pt x="1410789" y="326571"/>
                </a:cubicBezTo>
                <a:cubicBezTo>
                  <a:pt x="1421036" y="311200"/>
                  <a:pt x="1441716" y="303906"/>
                  <a:pt x="1449977" y="287383"/>
                </a:cubicBezTo>
                <a:cubicBezTo>
                  <a:pt x="1459906" y="267524"/>
                  <a:pt x="1457655" y="243608"/>
                  <a:pt x="1463040" y="222068"/>
                </a:cubicBezTo>
                <a:cubicBezTo>
                  <a:pt x="1476345" y="168847"/>
                  <a:pt x="1473850" y="193355"/>
                  <a:pt x="1502229" y="143691"/>
                </a:cubicBezTo>
                <a:cubicBezTo>
                  <a:pt x="1511890" y="126784"/>
                  <a:pt x="1514585" y="105209"/>
                  <a:pt x="1528354" y="91440"/>
                </a:cubicBezTo>
                <a:cubicBezTo>
                  <a:pt x="1538091" y="81703"/>
                  <a:pt x="1554480" y="82731"/>
                  <a:pt x="1567543" y="78377"/>
                </a:cubicBezTo>
                <a:cubicBezTo>
                  <a:pt x="1615017" y="125851"/>
                  <a:pt x="1604026" y="111165"/>
                  <a:pt x="1645920" y="169817"/>
                </a:cubicBezTo>
                <a:cubicBezTo>
                  <a:pt x="1664462" y="195776"/>
                  <a:pt x="1689890" y="239913"/>
                  <a:pt x="1711234" y="261257"/>
                </a:cubicBezTo>
                <a:cubicBezTo>
                  <a:pt x="1722335" y="272358"/>
                  <a:pt x="1737360" y="278674"/>
                  <a:pt x="1750423" y="287383"/>
                </a:cubicBezTo>
                <a:cubicBezTo>
                  <a:pt x="1763486" y="283029"/>
                  <a:pt x="1775842" y="274320"/>
                  <a:pt x="1789612" y="274320"/>
                </a:cubicBezTo>
                <a:cubicBezTo>
                  <a:pt x="1807565" y="274320"/>
                  <a:pt x="1824601" y="282451"/>
                  <a:pt x="1841863" y="287383"/>
                </a:cubicBezTo>
                <a:cubicBezTo>
                  <a:pt x="1855103" y="291166"/>
                  <a:pt x="1868736" y="294288"/>
                  <a:pt x="1881052" y="300446"/>
                </a:cubicBezTo>
                <a:cubicBezTo>
                  <a:pt x="1910594" y="315217"/>
                  <a:pt x="1914932" y="321263"/>
                  <a:pt x="1933303" y="33963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6570617" y="3291840"/>
            <a:ext cx="2246812" cy="654443"/>
          </a:xfrm>
          <a:custGeom>
            <a:avLst/>
            <a:gdLst>
              <a:gd name="connsiteX0" fmla="*/ 0 w 2246812"/>
              <a:gd name="connsiteY0" fmla="*/ 156754 h 654443"/>
              <a:gd name="connsiteX1" fmla="*/ 13063 w 2246812"/>
              <a:gd name="connsiteY1" fmla="*/ 78377 h 654443"/>
              <a:gd name="connsiteX2" fmla="*/ 26126 w 2246812"/>
              <a:gd name="connsiteY2" fmla="*/ 39189 h 654443"/>
              <a:gd name="connsiteX3" fmla="*/ 117566 w 2246812"/>
              <a:gd name="connsiteY3" fmla="*/ 0 h 654443"/>
              <a:gd name="connsiteX4" fmla="*/ 182880 w 2246812"/>
              <a:gd name="connsiteY4" fmla="*/ 13063 h 654443"/>
              <a:gd name="connsiteX5" fmla="*/ 222069 w 2246812"/>
              <a:gd name="connsiteY5" fmla="*/ 26126 h 654443"/>
              <a:gd name="connsiteX6" fmla="*/ 235132 w 2246812"/>
              <a:gd name="connsiteY6" fmla="*/ 65314 h 654443"/>
              <a:gd name="connsiteX7" fmla="*/ 274320 w 2246812"/>
              <a:gd name="connsiteY7" fmla="*/ 91440 h 654443"/>
              <a:gd name="connsiteX8" fmla="*/ 300446 w 2246812"/>
              <a:gd name="connsiteY8" fmla="*/ 130629 h 654443"/>
              <a:gd name="connsiteX9" fmla="*/ 391886 w 2246812"/>
              <a:gd name="connsiteY9" fmla="*/ 130629 h 654443"/>
              <a:gd name="connsiteX10" fmla="*/ 431074 w 2246812"/>
              <a:gd name="connsiteY10" fmla="*/ 117566 h 654443"/>
              <a:gd name="connsiteX11" fmla="*/ 483326 w 2246812"/>
              <a:gd name="connsiteY11" fmla="*/ 130629 h 654443"/>
              <a:gd name="connsiteX12" fmla="*/ 535577 w 2246812"/>
              <a:gd name="connsiteY12" fmla="*/ 209006 h 654443"/>
              <a:gd name="connsiteX13" fmla="*/ 561703 w 2246812"/>
              <a:gd name="connsiteY13" fmla="*/ 248194 h 654443"/>
              <a:gd name="connsiteX14" fmla="*/ 600892 w 2246812"/>
              <a:gd name="connsiteY14" fmla="*/ 261257 h 654443"/>
              <a:gd name="connsiteX15" fmla="*/ 640080 w 2246812"/>
              <a:gd name="connsiteY15" fmla="*/ 287383 h 654443"/>
              <a:gd name="connsiteX16" fmla="*/ 718457 w 2246812"/>
              <a:gd name="connsiteY16" fmla="*/ 313509 h 654443"/>
              <a:gd name="connsiteX17" fmla="*/ 875212 w 2246812"/>
              <a:gd name="connsiteY17" fmla="*/ 313509 h 654443"/>
              <a:gd name="connsiteX18" fmla="*/ 914400 w 2246812"/>
              <a:gd name="connsiteY18" fmla="*/ 339634 h 654443"/>
              <a:gd name="connsiteX19" fmla="*/ 1018903 w 2246812"/>
              <a:gd name="connsiteY19" fmla="*/ 457200 h 654443"/>
              <a:gd name="connsiteX20" fmla="*/ 1110343 w 2246812"/>
              <a:gd name="connsiteY20" fmla="*/ 535577 h 654443"/>
              <a:gd name="connsiteX21" fmla="*/ 1240972 w 2246812"/>
              <a:gd name="connsiteY21" fmla="*/ 653143 h 654443"/>
              <a:gd name="connsiteX22" fmla="*/ 1489166 w 2246812"/>
              <a:gd name="connsiteY22" fmla="*/ 613954 h 654443"/>
              <a:gd name="connsiteX23" fmla="*/ 1528354 w 2246812"/>
              <a:gd name="connsiteY23" fmla="*/ 587829 h 654443"/>
              <a:gd name="connsiteX24" fmla="*/ 1580606 w 2246812"/>
              <a:gd name="connsiteY24" fmla="*/ 509451 h 654443"/>
              <a:gd name="connsiteX25" fmla="*/ 1606732 w 2246812"/>
              <a:gd name="connsiteY25" fmla="*/ 457200 h 654443"/>
              <a:gd name="connsiteX26" fmla="*/ 1645920 w 2246812"/>
              <a:gd name="connsiteY26" fmla="*/ 378823 h 654443"/>
              <a:gd name="connsiteX27" fmla="*/ 1685109 w 2246812"/>
              <a:gd name="connsiteY27" fmla="*/ 352697 h 654443"/>
              <a:gd name="connsiteX28" fmla="*/ 1750423 w 2246812"/>
              <a:gd name="connsiteY28" fmla="*/ 365760 h 654443"/>
              <a:gd name="connsiteX29" fmla="*/ 1789612 w 2246812"/>
              <a:gd name="connsiteY29" fmla="*/ 391886 h 654443"/>
              <a:gd name="connsiteX30" fmla="*/ 1828800 w 2246812"/>
              <a:gd name="connsiteY30" fmla="*/ 404949 h 654443"/>
              <a:gd name="connsiteX31" fmla="*/ 1894114 w 2246812"/>
              <a:gd name="connsiteY31" fmla="*/ 470263 h 654443"/>
              <a:gd name="connsiteX32" fmla="*/ 1946366 w 2246812"/>
              <a:gd name="connsiteY32" fmla="*/ 457200 h 654443"/>
              <a:gd name="connsiteX33" fmla="*/ 1972492 w 2246812"/>
              <a:gd name="connsiteY33" fmla="*/ 418011 h 654443"/>
              <a:gd name="connsiteX34" fmla="*/ 2011680 w 2246812"/>
              <a:gd name="connsiteY34" fmla="*/ 404949 h 654443"/>
              <a:gd name="connsiteX35" fmla="*/ 2063932 w 2246812"/>
              <a:gd name="connsiteY35" fmla="*/ 326571 h 654443"/>
              <a:gd name="connsiteX36" fmla="*/ 2090057 w 2246812"/>
              <a:gd name="connsiteY36" fmla="*/ 287383 h 654443"/>
              <a:gd name="connsiteX37" fmla="*/ 2129246 w 2246812"/>
              <a:gd name="connsiteY37" fmla="*/ 209006 h 654443"/>
              <a:gd name="connsiteX38" fmla="*/ 2207623 w 2246812"/>
              <a:gd name="connsiteY38" fmla="*/ 169817 h 654443"/>
              <a:gd name="connsiteX39" fmla="*/ 2246812 w 2246812"/>
              <a:gd name="connsiteY39" fmla="*/ 169817 h 65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246812" h="654443">
                <a:moveTo>
                  <a:pt x="0" y="156754"/>
                </a:moveTo>
                <a:cubicBezTo>
                  <a:pt x="4354" y="130628"/>
                  <a:pt x="7317" y="104232"/>
                  <a:pt x="13063" y="78377"/>
                </a:cubicBezTo>
                <a:cubicBezTo>
                  <a:pt x="16050" y="64936"/>
                  <a:pt x="16390" y="48925"/>
                  <a:pt x="26126" y="39189"/>
                </a:cubicBezTo>
                <a:cubicBezTo>
                  <a:pt x="42269" y="23046"/>
                  <a:pt x="94145" y="7807"/>
                  <a:pt x="117566" y="0"/>
                </a:cubicBezTo>
                <a:cubicBezTo>
                  <a:pt x="139337" y="4354"/>
                  <a:pt x="161340" y="7678"/>
                  <a:pt x="182880" y="13063"/>
                </a:cubicBezTo>
                <a:cubicBezTo>
                  <a:pt x="196238" y="16403"/>
                  <a:pt x="212332" y="16390"/>
                  <a:pt x="222069" y="26126"/>
                </a:cubicBezTo>
                <a:cubicBezTo>
                  <a:pt x="231805" y="35862"/>
                  <a:pt x="226530" y="54562"/>
                  <a:pt x="235132" y="65314"/>
                </a:cubicBezTo>
                <a:cubicBezTo>
                  <a:pt x="244939" y="77573"/>
                  <a:pt x="261257" y="82731"/>
                  <a:pt x="274320" y="91440"/>
                </a:cubicBezTo>
                <a:cubicBezTo>
                  <a:pt x="283029" y="104503"/>
                  <a:pt x="288187" y="120821"/>
                  <a:pt x="300446" y="130629"/>
                </a:cubicBezTo>
                <a:cubicBezTo>
                  <a:pt x="330845" y="154948"/>
                  <a:pt x="359944" y="139755"/>
                  <a:pt x="391886" y="130629"/>
                </a:cubicBezTo>
                <a:cubicBezTo>
                  <a:pt x="405126" y="126846"/>
                  <a:pt x="418011" y="121920"/>
                  <a:pt x="431074" y="117566"/>
                </a:cubicBezTo>
                <a:cubicBezTo>
                  <a:pt x="448491" y="121920"/>
                  <a:pt x="469815" y="118807"/>
                  <a:pt x="483326" y="130629"/>
                </a:cubicBezTo>
                <a:cubicBezTo>
                  <a:pt x="506956" y="151305"/>
                  <a:pt x="518160" y="182880"/>
                  <a:pt x="535577" y="209006"/>
                </a:cubicBezTo>
                <a:lnTo>
                  <a:pt x="561703" y="248194"/>
                </a:lnTo>
                <a:cubicBezTo>
                  <a:pt x="569341" y="259651"/>
                  <a:pt x="587829" y="256903"/>
                  <a:pt x="600892" y="261257"/>
                </a:cubicBezTo>
                <a:cubicBezTo>
                  <a:pt x="613955" y="269966"/>
                  <a:pt x="625734" y="281007"/>
                  <a:pt x="640080" y="287383"/>
                </a:cubicBezTo>
                <a:cubicBezTo>
                  <a:pt x="665245" y="298568"/>
                  <a:pt x="718457" y="313509"/>
                  <a:pt x="718457" y="313509"/>
                </a:cubicBezTo>
                <a:cubicBezTo>
                  <a:pt x="789892" y="305572"/>
                  <a:pt x="819506" y="285656"/>
                  <a:pt x="875212" y="313509"/>
                </a:cubicBezTo>
                <a:cubicBezTo>
                  <a:pt x="889254" y="320530"/>
                  <a:pt x="901337" y="330926"/>
                  <a:pt x="914400" y="339634"/>
                </a:cubicBezTo>
                <a:cubicBezTo>
                  <a:pt x="961021" y="409565"/>
                  <a:pt x="929425" y="367722"/>
                  <a:pt x="1018903" y="457200"/>
                </a:cubicBezTo>
                <a:cubicBezTo>
                  <a:pt x="1082255" y="520552"/>
                  <a:pt x="1050659" y="495788"/>
                  <a:pt x="1110343" y="535577"/>
                </a:cubicBezTo>
                <a:cubicBezTo>
                  <a:pt x="1199492" y="654443"/>
                  <a:pt x="1146477" y="629519"/>
                  <a:pt x="1240972" y="653143"/>
                </a:cubicBezTo>
                <a:cubicBezTo>
                  <a:pt x="1284165" y="649820"/>
                  <a:pt x="1431670" y="652284"/>
                  <a:pt x="1489166" y="613954"/>
                </a:cubicBezTo>
                <a:lnTo>
                  <a:pt x="1528354" y="587829"/>
                </a:lnTo>
                <a:cubicBezTo>
                  <a:pt x="1545771" y="561703"/>
                  <a:pt x="1566563" y="537535"/>
                  <a:pt x="1580606" y="509451"/>
                </a:cubicBezTo>
                <a:cubicBezTo>
                  <a:pt x="1589315" y="492034"/>
                  <a:pt x="1599061" y="475098"/>
                  <a:pt x="1606732" y="457200"/>
                </a:cubicBezTo>
                <a:cubicBezTo>
                  <a:pt x="1622670" y="420012"/>
                  <a:pt x="1614537" y="410205"/>
                  <a:pt x="1645920" y="378823"/>
                </a:cubicBezTo>
                <a:cubicBezTo>
                  <a:pt x="1657022" y="367722"/>
                  <a:pt x="1672046" y="361406"/>
                  <a:pt x="1685109" y="352697"/>
                </a:cubicBezTo>
                <a:cubicBezTo>
                  <a:pt x="1706880" y="357051"/>
                  <a:pt x="1729634" y="357964"/>
                  <a:pt x="1750423" y="365760"/>
                </a:cubicBezTo>
                <a:cubicBezTo>
                  <a:pt x="1765123" y="371273"/>
                  <a:pt x="1775570" y="384865"/>
                  <a:pt x="1789612" y="391886"/>
                </a:cubicBezTo>
                <a:cubicBezTo>
                  <a:pt x="1801928" y="398044"/>
                  <a:pt x="1815737" y="400595"/>
                  <a:pt x="1828800" y="404949"/>
                </a:cubicBezTo>
                <a:cubicBezTo>
                  <a:pt x="1843467" y="426948"/>
                  <a:pt x="1862031" y="465680"/>
                  <a:pt x="1894114" y="470263"/>
                </a:cubicBezTo>
                <a:cubicBezTo>
                  <a:pt x="1911887" y="472802"/>
                  <a:pt x="1928949" y="461554"/>
                  <a:pt x="1946366" y="457200"/>
                </a:cubicBezTo>
                <a:cubicBezTo>
                  <a:pt x="1955075" y="444137"/>
                  <a:pt x="1960233" y="427819"/>
                  <a:pt x="1972492" y="418011"/>
                </a:cubicBezTo>
                <a:cubicBezTo>
                  <a:pt x="1983244" y="409409"/>
                  <a:pt x="2001944" y="414685"/>
                  <a:pt x="2011680" y="404949"/>
                </a:cubicBezTo>
                <a:cubicBezTo>
                  <a:pt x="2033883" y="382746"/>
                  <a:pt x="2046515" y="352697"/>
                  <a:pt x="2063932" y="326571"/>
                </a:cubicBezTo>
                <a:cubicBezTo>
                  <a:pt x="2072640" y="313508"/>
                  <a:pt x="2085092" y="302277"/>
                  <a:pt x="2090057" y="287383"/>
                </a:cubicBezTo>
                <a:cubicBezTo>
                  <a:pt x="2100682" y="255509"/>
                  <a:pt x="2103922" y="234330"/>
                  <a:pt x="2129246" y="209006"/>
                </a:cubicBezTo>
                <a:cubicBezTo>
                  <a:pt x="2147301" y="190951"/>
                  <a:pt x="2182124" y="174067"/>
                  <a:pt x="2207623" y="169817"/>
                </a:cubicBezTo>
                <a:cubicBezTo>
                  <a:pt x="2220508" y="167669"/>
                  <a:pt x="2233749" y="169817"/>
                  <a:pt x="2246812" y="16981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6544491" y="4806009"/>
            <a:ext cx="2330020" cy="353820"/>
          </a:xfrm>
          <a:custGeom>
            <a:avLst/>
            <a:gdLst>
              <a:gd name="connsiteX0" fmla="*/ 0 w 2330020"/>
              <a:gd name="connsiteY0" fmla="*/ 288505 h 353820"/>
              <a:gd name="connsiteX1" fmla="*/ 39189 w 2330020"/>
              <a:gd name="connsiteY1" fmla="*/ 301568 h 353820"/>
              <a:gd name="connsiteX2" fmla="*/ 209006 w 2330020"/>
              <a:gd name="connsiteY2" fmla="*/ 131751 h 353820"/>
              <a:gd name="connsiteX3" fmla="*/ 248195 w 2330020"/>
              <a:gd name="connsiteY3" fmla="*/ 92562 h 353820"/>
              <a:gd name="connsiteX4" fmla="*/ 274320 w 2330020"/>
              <a:gd name="connsiteY4" fmla="*/ 53374 h 353820"/>
              <a:gd name="connsiteX5" fmla="*/ 313509 w 2330020"/>
              <a:gd name="connsiteY5" fmla="*/ 27248 h 353820"/>
              <a:gd name="connsiteX6" fmla="*/ 391886 w 2330020"/>
              <a:gd name="connsiteY6" fmla="*/ 1122 h 353820"/>
              <a:gd name="connsiteX7" fmla="*/ 470263 w 2330020"/>
              <a:gd name="connsiteY7" fmla="*/ 53374 h 353820"/>
              <a:gd name="connsiteX8" fmla="*/ 522515 w 2330020"/>
              <a:gd name="connsiteY8" fmla="*/ 92562 h 353820"/>
              <a:gd name="connsiteX9" fmla="*/ 561703 w 2330020"/>
              <a:gd name="connsiteY9" fmla="*/ 144814 h 353820"/>
              <a:gd name="connsiteX10" fmla="*/ 640080 w 2330020"/>
              <a:gd name="connsiteY10" fmla="*/ 184002 h 353820"/>
              <a:gd name="connsiteX11" fmla="*/ 757646 w 2330020"/>
              <a:gd name="connsiteY11" fmla="*/ 170940 h 353820"/>
              <a:gd name="connsiteX12" fmla="*/ 836023 w 2330020"/>
              <a:gd name="connsiteY12" fmla="*/ 79500 h 353820"/>
              <a:gd name="connsiteX13" fmla="*/ 914400 w 2330020"/>
              <a:gd name="connsiteY13" fmla="*/ 14185 h 353820"/>
              <a:gd name="connsiteX14" fmla="*/ 966652 w 2330020"/>
              <a:gd name="connsiteY14" fmla="*/ 27248 h 353820"/>
              <a:gd name="connsiteX15" fmla="*/ 1005840 w 2330020"/>
              <a:gd name="connsiteY15" fmla="*/ 66437 h 353820"/>
              <a:gd name="connsiteX16" fmla="*/ 1045029 w 2330020"/>
              <a:gd name="connsiteY16" fmla="*/ 92562 h 353820"/>
              <a:gd name="connsiteX17" fmla="*/ 1162595 w 2330020"/>
              <a:gd name="connsiteY17" fmla="*/ 157877 h 353820"/>
              <a:gd name="connsiteX18" fmla="*/ 1201783 w 2330020"/>
              <a:gd name="connsiteY18" fmla="*/ 197065 h 353820"/>
              <a:gd name="connsiteX19" fmla="*/ 1280160 w 2330020"/>
              <a:gd name="connsiteY19" fmla="*/ 236254 h 353820"/>
              <a:gd name="connsiteX20" fmla="*/ 1319349 w 2330020"/>
              <a:gd name="connsiteY20" fmla="*/ 223191 h 353820"/>
              <a:gd name="connsiteX21" fmla="*/ 1397726 w 2330020"/>
              <a:gd name="connsiteY21" fmla="*/ 184002 h 353820"/>
              <a:gd name="connsiteX22" fmla="*/ 1476103 w 2330020"/>
              <a:gd name="connsiteY22" fmla="*/ 236254 h 353820"/>
              <a:gd name="connsiteX23" fmla="*/ 1541418 w 2330020"/>
              <a:gd name="connsiteY23" fmla="*/ 314631 h 353820"/>
              <a:gd name="connsiteX24" fmla="*/ 1672046 w 2330020"/>
              <a:gd name="connsiteY24" fmla="*/ 340757 h 353820"/>
              <a:gd name="connsiteX25" fmla="*/ 1776549 w 2330020"/>
              <a:gd name="connsiteY25" fmla="*/ 353820 h 353820"/>
              <a:gd name="connsiteX26" fmla="*/ 1972492 w 2330020"/>
              <a:gd name="connsiteY26" fmla="*/ 314631 h 353820"/>
              <a:gd name="connsiteX27" fmla="*/ 2050869 w 2330020"/>
              <a:gd name="connsiteY27" fmla="*/ 262380 h 353820"/>
              <a:gd name="connsiteX28" fmla="*/ 2142309 w 2330020"/>
              <a:gd name="connsiteY28" fmla="*/ 197065 h 353820"/>
              <a:gd name="connsiteX29" fmla="*/ 2194560 w 2330020"/>
              <a:gd name="connsiteY29" fmla="*/ 184002 h 353820"/>
              <a:gd name="connsiteX30" fmla="*/ 2272938 w 2330020"/>
              <a:gd name="connsiteY30" fmla="*/ 144814 h 353820"/>
              <a:gd name="connsiteX31" fmla="*/ 2325189 w 2330020"/>
              <a:gd name="connsiteY31" fmla="*/ 118688 h 353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330020" h="353820">
                <a:moveTo>
                  <a:pt x="0" y="288505"/>
                </a:moveTo>
                <a:cubicBezTo>
                  <a:pt x="13063" y="292859"/>
                  <a:pt x="27462" y="308785"/>
                  <a:pt x="39189" y="301568"/>
                </a:cubicBezTo>
                <a:cubicBezTo>
                  <a:pt x="170678" y="220652"/>
                  <a:pt x="140364" y="211834"/>
                  <a:pt x="209006" y="131751"/>
                </a:cubicBezTo>
                <a:cubicBezTo>
                  <a:pt x="221029" y="117725"/>
                  <a:pt x="236368" y="106754"/>
                  <a:pt x="248195" y="92562"/>
                </a:cubicBezTo>
                <a:cubicBezTo>
                  <a:pt x="258245" y="80501"/>
                  <a:pt x="263219" y="64475"/>
                  <a:pt x="274320" y="53374"/>
                </a:cubicBezTo>
                <a:cubicBezTo>
                  <a:pt x="285421" y="42273"/>
                  <a:pt x="299162" y="33624"/>
                  <a:pt x="313509" y="27248"/>
                </a:cubicBezTo>
                <a:cubicBezTo>
                  <a:pt x="338674" y="16063"/>
                  <a:pt x="391886" y="1122"/>
                  <a:pt x="391886" y="1122"/>
                </a:cubicBezTo>
                <a:cubicBezTo>
                  <a:pt x="458548" y="23343"/>
                  <a:pt x="407993" y="0"/>
                  <a:pt x="470263" y="53374"/>
                </a:cubicBezTo>
                <a:cubicBezTo>
                  <a:pt x="486793" y="67543"/>
                  <a:pt x="507120" y="77167"/>
                  <a:pt x="522515" y="92562"/>
                </a:cubicBezTo>
                <a:cubicBezTo>
                  <a:pt x="537910" y="107957"/>
                  <a:pt x="546308" y="129419"/>
                  <a:pt x="561703" y="144814"/>
                </a:cubicBezTo>
                <a:cubicBezTo>
                  <a:pt x="587026" y="170137"/>
                  <a:pt x="608207" y="173378"/>
                  <a:pt x="640080" y="184002"/>
                </a:cubicBezTo>
                <a:cubicBezTo>
                  <a:pt x="679269" y="179648"/>
                  <a:pt x="720240" y="183409"/>
                  <a:pt x="757646" y="170940"/>
                </a:cubicBezTo>
                <a:cubicBezTo>
                  <a:pt x="777095" y="164457"/>
                  <a:pt x="827157" y="89844"/>
                  <a:pt x="836023" y="79500"/>
                </a:cubicBezTo>
                <a:cubicBezTo>
                  <a:pt x="869549" y="40386"/>
                  <a:pt x="874087" y="41061"/>
                  <a:pt x="914400" y="14185"/>
                </a:cubicBezTo>
                <a:cubicBezTo>
                  <a:pt x="931817" y="18539"/>
                  <a:pt x="951064" y="18341"/>
                  <a:pt x="966652" y="27248"/>
                </a:cubicBezTo>
                <a:cubicBezTo>
                  <a:pt x="982692" y="36414"/>
                  <a:pt x="991648" y="54610"/>
                  <a:pt x="1005840" y="66437"/>
                </a:cubicBezTo>
                <a:cubicBezTo>
                  <a:pt x="1017901" y="76488"/>
                  <a:pt x="1031398" y="84773"/>
                  <a:pt x="1045029" y="92562"/>
                </a:cubicBezTo>
                <a:cubicBezTo>
                  <a:pt x="1097133" y="122335"/>
                  <a:pt x="1110384" y="118719"/>
                  <a:pt x="1162595" y="157877"/>
                </a:cubicBezTo>
                <a:cubicBezTo>
                  <a:pt x="1177374" y="168961"/>
                  <a:pt x="1187591" y="185239"/>
                  <a:pt x="1201783" y="197065"/>
                </a:cubicBezTo>
                <a:cubicBezTo>
                  <a:pt x="1235547" y="225201"/>
                  <a:pt x="1240884" y="223162"/>
                  <a:pt x="1280160" y="236254"/>
                </a:cubicBezTo>
                <a:cubicBezTo>
                  <a:pt x="1293223" y="231900"/>
                  <a:pt x="1307033" y="229349"/>
                  <a:pt x="1319349" y="223191"/>
                </a:cubicBezTo>
                <a:cubicBezTo>
                  <a:pt x="1420643" y="172544"/>
                  <a:pt x="1299223" y="216837"/>
                  <a:pt x="1397726" y="184002"/>
                </a:cubicBezTo>
                <a:cubicBezTo>
                  <a:pt x="1440766" y="198349"/>
                  <a:pt x="1445524" y="193444"/>
                  <a:pt x="1476103" y="236254"/>
                </a:cubicBezTo>
                <a:cubicBezTo>
                  <a:pt x="1518624" y="295784"/>
                  <a:pt x="1478469" y="283156"/>
                  <a:pt x="1541418" y="314631"/>
                </a:cubicBezTo>
                <a:cubicBezTo>
                  <a:pt x="1577506" y="332675"/>
                  <a:pt x="1639222" y="336380"/>
                  <a:pt x="1672046" y="340757"/>
                </a:cubicBezTo>
                <a:lnTo>
                  <a:pt x="1776549" y="353820"/>
                </a:lnTo>
                <a:cubicBezTo>
                  <a:pt x="1845774" y="346897"/>
                  <a:pt x="1911953" y="352469"/>
                  <a:pt x="1972492" y="314631"/>
                </a:cubicBezTo>
                <a:cubicBezTo>
                  <a:pt x="2084313" y="244741"/>
                  <a:pt x="1947273" y="296909"/>
                  <a:pt x="2050869" y="262380"/>
                </a:cubicBezTo>
                <a:cubicBezTo>
                  <a:pt x="2056820" y="257917"/>
                  <a:pt x="2127450" y="203433"/>
                  <a:pt x="2142309" y="197065"/>
                </a:cubicBezTo>
                <a:cubicBezTo>
                  <a:pt x="2158810" y="189993"/>
                  <a:pt x="2177143" y="188356"/>
                  <a:pt x="2194560" y="184002"/>
                </a:cubicBezTo>
                <a:cubicBezTo>
                  <a:pt x="2306884" y="109122"/>
                  <a:pt x="2164760" y="198904"/>
                  <a:pt x="2272938" y="144814"/>
                </a:cubicBezTo>
                <a:cubicBezTo>
                  <a:pt x="2330020" y="116273"/>
                  <a:pt x="2292468" y="118688"/>
                  <a:pt x="2325189" y="11868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3429000" y="3429000"/>
            <a:ext cx="205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429000" y="3657600"/>
            <a:ext cx="205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352800" y="3352800"/>
            <a:ext cx="2207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00101110010010111</a:t>
            </a:r>
            <a:endParaRPr lang="en-US" dirty="0"/>
          </a:p>
        </p:txBody>
      </p:sp>
      <p:cxnSp>
        <p:nvCxnSpPr>
          <p:cNvPr id="19" name="Shape 18"/>
          <p:cNvCxnSpPr>
            <a:stCxn id="17" idx="2"/>
            <a:endCxn id="6" idx="1"/>
          </p:cNvCxnSpPr>
          <p:nvPr/>
        </p:nvCxnSpPr>
        <p:spPr>
          <a:xfrm rot="16200000" flipH="1">
            <a:off x="4203680" y="3975080"/>
            <a:ext cx="1383268" cy="87737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3400" y="2743200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Signal (sensor)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505200" y="2514600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858000" y="2754868"/>
            <a:ext cx="1778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Signal (control)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010400" y="43434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Attack Signal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 Feedback Stabilization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“Data Rate Theorem” </a:t>
            </a:r>
            <a:r>
              <a:rPr lang="en-US" sz="1800" dirty="0" smtClean="0"/>
              <a:t>[Wong-Brockett 99, </a:t>
            </a:r>
            <a:r>
              <a:rPr lang="en-US" sz="1800" dirty="0" err="1" smtClean="0"/>
              <a:t>Baillieul</a:t>
            </a:r>
            <a:r>
              <a:rPr lang="en-US" sz="1800" dirty="0" smtClean="0"/>
              <a:t> 99]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066800" y="2133600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0" y="2133600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Dynamic System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638800" y="2362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553200" y="4191000"/>
            <a:ext cx="1219200" cy="914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Encoder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19200" y="4191000"/>
            <a:ext cx="1219200" cy="914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Decoder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10800000">
            <a:off x="2438400" y="4495800"/>
            <a:ext cx="411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2438400" y="4724400"/>
            <a:ext cx="411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0"/>
          </p:cNvCxnSpPr>
          <p:nvPr/>
        </p:nvCxnSpPr>
        <p:spPr>
          <a:xfrm rot="5400000" flipH="1" flipV="1">
            <a:off x="1257300" y="36195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438400" y="25908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endCxn id="8" idx="0"/>
          </p:cNvCxnSpPr>
          <p:nvPr/>
        </p:nvCxnSpPr>
        <p:spPr>
          <a:xfrm rot="16200000" flipH="1">
            <a:off x="5829300" y="2857500"/>
            <a:ext cx="1600200" cy="1066800"/>
          </a:xfrm>
          <a:prstGeom prst="bentConnector3">
            <a:avLst>
              <a:gd name="adj1" fmla="val 20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362200" y="4419600"/>
            <a:ext cx="4330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10010011011010101101010100101101011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638800" y="3429000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Sensor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6" idx="0"/>
          </p:cNvCxnSpPr>
          <p:nvPr/>
        </p:nvCxnSpPr>
        <p:spPr>
          <a:xfrm rot="16200000" flipV="1">
            <a:off x="5668794" y="3018006"/>
            <a:ext cx="609600" cy="212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2514600" y="2819400"/>
            <a:ext cx="3124200" cy="1677194"/>
            <a:chOff x="2514600" y="2819400"/>
            <a:chExt cx="3124200" cy="1677194"/>
          </a:xfrm>
        </p:grpSpPr>
        <p:sp>
          <p:nvSpPr>
            <p:cNvPr id="7" name="Oval 6"/>
            <p:cNvSpPr/>
            <p:nvPr/>
          </p:nvSpPr>
          <p:spPr>
            <a:xfrm>
              <a:off x="4572000" y="30480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514600" y="3352800"/>
              <a:ext cx="12192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Adversary</a:t>
              </a:r>
              <a:endParaRPr lang="en-US" dirty="0"/>
            </a:p>
          </p:txBody>
        </p:sp>
        <p:cxnSp>
          <p:nvCxnSpPr>
            <p:cNvPr id="32" name="Elbow Connector 31"/>
            <p:cNvCxnSpPr>
              <a:stCxn id="7" idx="4"/>
              <a:endCxn id="30" idx="3"/>
            </p:cNvCxnSpPr>
            <p:nvPr/>
          </p:nvCxnSpPr>
          <p:spPr>
            <a:xfrm rot="5400000">
              <a:off x="4152900" y="3009900"/>
              <a:ext cx="190500" cy="10287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5029200" y="3276600"/>
              <a:ext cx="6096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hape 43"/>
            <p:cNvCxnSpPr>
              <a:stCxn id="30" idx="0"/>
            </p:cNvCxnSpPr>
            <p:nvPr/>
          </p:nvCxnSpPr>
          <p:spPr>
            <a:xfrm rot="5400000" flipH="1" flipV="1">
              <a:off x="3162300" y="2781300"/>
              <a:ext cx="533400" cy="6096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endCxn id="30" idx="2"/>
            </p:cNvCxnSpPr>
            <p:nvPr/>
          </p:nvCxnSpPr>
          <p:spPr>
            <a:xfrm rot="5400000" flipH="1" flipV="1">
              <a:off x="2819400" y="4191000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Right Arrow 48"/>
          <p:cNvSpPr/>
          <p:nvPr/>
        </p:nvSpPr>
        <p:spPr>
          <a:xfrm flipH="1">
            <a:off x="3276600" y="4724400"/>
            <a:ext cx="2590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Feedback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CUFF@BKGLYHNFUVWYY57I" val="356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16"/>
  <p:tag name="BMPHEIGHT" val="166"/>
  <p:tag name="SOURCE" val="\documentclass{slides}&#10;\pagestyle{empty}&#10;\usepackage{color}&#10;\begin{document}&#10;\color{blue}&#10;$j(X^n,K)$&#10;\end{document} "/>
  <p:tag name="TRANSPARENT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25"/>
  <p:tag name="BMPHEIGHT" val="125"/>
  <p:tag name="SOURCE" val="\documentclass{slides}&#10;\pagestyle{empty}&#10;\usepackage{color}&#10;\begin{document}&#10;\color{blue}&#10;$Y^n$&#10;\end{document} "/>
  <p:tag name="TRANSPARENT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08"/>
  <p:tag name="BMPHEIGHT" val="183"/>
  <p:tag name="SOURCE" val="\documentclass{slides}&#10;\pagestyle{empty}&#10;\usepackage{color}&#10;\begin{document}&#10;\color{blue}&#10;$H(X^n|J)$&#10;\end{document} "/>
  <p:tag name="TRANSPARENT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691"/>
  <p:tag name="BMPHEIGHT" val="166"/>
  <p:tag name="SOURCE" val="\documentclass{slides}&#10;\pagestyle{empty}&#10;\usepackage{color}&#10;\begin{document}&#10;\color{red}&#10;$\pi(x,y,z)$&#10;\end{document} "/>
  <p:tag name="TRANSPARENT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941"/>
  <p:tag name="BMPHEIGHT" val="208"/>
  <p:tag name="SOURCE" val="\documentclass{slides}&#10;\pagestyle{empty}&#10;\usepackage{color}&#10;\begin{document}&#10;\color{red}&#10;$\{p(z_i|j,x^{i-1},y^{i-1},z^{i-1})\}$&#10;\end{document} "/>
  <p:tag name="TRANSPARENT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125"/>
  <p:tag name="BMPHEIGHT" val="208"/>
  <p:tag name="SOURCE" val="\documentclass{slides}&#10;\pagestyle{empty}&#10;\usepackage{color}&#10;\begin{document}&#10;\color{red}&#10;$\{p(y_i|j,k,x^{i-1},y^{i-1},z^{i-1})\}$&#10;\end{document} "/>
  <p:tag name="TRANSPARENT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41"/>
  <p:tag name="BMPHEIGHT" val="183"/>
  <p:tag name="SOURCE" val="\documentclass{slides}&#10;\pagestyle{empty}&#10;\usepackage{color}&#10;\begin{document}&#10;\color{red}&#10;$p(j|x^n,k)$&#10;\end{document} "/>
  <p:tag name="TRANSPARENT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25"/>
  <p:tag name="BMPHEIGHT" val="191"/>
  <p:tag name="SOURCE" val="\documentclass{slides}&#10;\pagestyle{empty}&#10;\usepackage{color}&#10;\begin{document}&#10;\color{blue}&#10;$J \in [ 2^{n R} ]$&#10;\end{document} "/>
  <p:tag name="TRANSPARENT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50"/>
  <p:tag name="BMPHEIGHT" val="191"/>
  <p:tag name="SOURCE" val="\documentclass{slides}&#10;\pagestyle{empty}&#10;\usepackage{color}&#10;\begin{document}&#10;\color{blue}&#10;$K \in [ 2^{n R_0} ]$&#10;\end{document} "/>
  <p:tag name="TRANSPARENT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50"/>
  <p:tag name="BMPHEIGHT" val="125"/>
  <p:tag name="SOURCE" val="\documentclass{slides}&#10;\pagestyle{empty}&#10;\usepackage{color}&#10;\begin{document}&#10;\color{blue}&#10;$X^n$&#10;\end{document} "/>
  <p:tag name="TRANSPARENT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33"/>
  <p:tag name="BMPHEIGHT" val="116"/>
  <p:tag name="SOURCE" val="\documentclass{slides}&#10;\pagestyle{empty}&#10;\usepackage{color}&#10;\begin{document}&#10;\color{blue}&#10;$Y$&#10;\end{document} "/>
  <p:tag name="TRANSPARENT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16"/>
  <p:tag name="BMPHEIGHT" val="125"/>
  <p:tag name="SOURCE" val="\documentclass{slides}&#10;\pagestyle{empty}&#10;\usepackage{color}&#10;\begin{document}&#10;\color{blue}&#10;$Z^n$&#10;\end{document} "/>
  <p:tag name="TRANSPARENT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25"/>
  <p:tag name="BMPHEIGHT" val="125"/>
  <p:tag name="SOURCE" val="\documentclass{slides}&#10;\pagestyle{empty}&#10;\usepackage{color}&#10;\begin{document}&#10;\color{blue}&#10;$Y^n$&#10;\end{document} "/>
  <p:tag name="TRANSPARENT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25"/>
  <p:tag name="BMPHEIGHT" val="191"/>
  <p:tag name="SOURCE" val="\documentclass{slides}&#10;\pagestyle{empty}&#10;\usepackage{color}&#10;\begin{document}&#10;\color{blue}&#10;$J \in [ 2^{n R} ]$&#10;\end{document} "/>
  <p:tag name="TRANSPARENT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50"/>
  <p:tag name="BMPHEIGHT" val="191"/>
  <p:tag name="SOURCE" val="\documentclass{slides}&#10;\pagestyle{empty}&#10;\usepackage{color}&#10;\begin{document}&#10;\color{blue}&#10;$K \in [ 2^{n R_0} ]$&#10;\end{document} "/>
  <p:tag name="TRANSPARENT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50"/>
  <p:tag name="BMPHEIGHT" val="125"/>
  <p:tag name="SOURCE" val="\documentclass{slides}&#10;\pagestyle{empty}&#10;\usepackage{color}&#10;\begin{document}&#10;\color{blue}&#10;$X^n$&#10;\end{document} "/>
  <p:tag name="TRANSPARENT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16"/>
  <p:tag name="BMPHEIGHT" val="125"/>
  <p:tag name="SOURCE" val="\documentclass{slides}&#10;\pagestyle{empty}&#10;\usepackage{color}&#10;\begin{document}&#10;\color{blue}&#10;$Z^n$&#10;\end{document} "/>
  <p:tag name="TRANSPARENT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25"/>
  <p:tag name="BMPHEIGHT" val="125"/>
  <p:tag name="SOURCE" val="\documentclass{slides}&#10;\pagestyle{empty}&#10;\usepackage{color}&#10;\begin{document}&#10;\color{blue}&#10;$Y^n$&#10;\end{document} "/>
  <p:tag name="TRANSPARENT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691"/>
  <p:tag name="BMPHEIGHT" val="166"/>
  <p:tag name="SOURCE" val="\documentclass{slides}&#10;\pagestyle{empty}&#10;\usepackage{color}&#10;\begin{document}&#10;\color{blue}&#10;$\pi(x,y,z)$&#10;\end{document} "/>
  <p:tag name="TRANSPARENT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3983"/>
  <p:tag name="BMPHEIGHT" val="266"/>
  <p:tag name="SOURCE" val="\documentclass{slides}&#10;\pagestyle{empty}&#10;\usepackage{color}&#10;\begin{document}&#10;\color{black}&#10;$\Pi = \min_{\{p(z_i|j,x^{i-1},y^{i-1},z^{i-1})\}} \mathbf{E} \; \frac{1}{n} \sum_{i=1}^n \pi(X_i,Y_i,Z_i)$&#10;\end{document} "/>
  <p:tag name="TRANSPARENT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3983"/>
  <p:tag name="BMPHEIGHT" val="266"/>
  <p:tag name="SOURCE" val="\documentclass{slides}&#10;\pagestyle{empty}&#10;\usepackage{color}&#10;\begin{document}&#10;\color{black}&#10;$\Pi = \min_{\{p(z_i|j,x^{i-1},y^{i-1},z^{i-1})\}} \mathbf{E} \; \frac{1}{n} \sum_{i=1}^n \pi(X_i,Y_i,Z_i)$&#10;\end{document} "/>
  <p:tag name="TRANSPARENT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50"/>
  <p:tag name="BMPHEIGHT" val="116"/>
  <p:tag name="SOURCE" val="\documentclass{slides}&#10;\pagestyle{empty}&#10;\usepackage{color}&#10;\begin{document}&#10;\color{blue}&#10;$X$&#10;\end{document} "/>
  <p:tag name="TRANSPARENT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941"/>
  <p:tag name="BMPHEIGHT" val="208"/>
  <p:tag name="SOURCE" val="\documentclass{slides}&#10;\pagestyle{empty}&#10;\usepackage{color}&#10;\begin{document}&#10;\color{red}&#10;$\{p(z_i|j,x^{i-1},y^{i-1},z^{i-1})\}$&#10;\end{document} "/>
  <p:tag name="TRANSPARENT" val="Tru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225"/>
  <p:tag name="BMPHEIGHT" val="166"/>
  <p:tag name="SOURCE" val="\documentclass{slides}&#10;\pagestyle{empty}&#10;\usepackage{color}&#10;\begin{document}&#10;\color{blue}&#10;$X - (U,V) - Y$&#10;\end{document} "/>
  <p:tag name="TRANSPARENT" val="Tr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4558"/>
  <p:tag name="BMPHEIGHT" val="808"/>
  <p:tag name="SOURCE" val="\documentclass{slides}&#10;\pagestyle{empty}&#10;\usepackage{color}&#10;\begin{document}&#10;$\Pi(R,R_0) = \max \left\{ \Pi \; :&#10;\begin{array}{rcl}&#10;&amp; &amp; \exists \; p(u,v|x)p(y|u,v) \; s.t. \\&#10;R &amp; \geq &amp; I(X;U,V), \\&#10;R_0 &amp; \geq &amp; I(X,Y;V|U), \\&#10;\Pi &amp; = &amp; \min_{z(u)} \mathbf{E} \; \pi(X,Y,z(U).&#10;\end{array}&#10;\right\}$&#10;\end{document} "/>
  <p:tag name="TRANSPARENT" val="Tr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50"/>
  <p:tag name="BMPHEIGHT" val="183"/>
  <p:tag name="SOURCE" val="\documentclass{slides}&#10;\pagestyle{empty}&#10;\usepackage{color}&#10;\begin{document}&#10;\color{blue}&#10;$C(X;Y|U)$&#10;\end{document} "/>
  <p:tag name="TRANSPARENT" val="Tru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4341"/>
  <p:tag name="BMPHEIGHT" val="616"/>
  <p:tag name="SOURCE" val="\documentclass{slides}&#10;\pagestyle{empty}&#10;\usepackage{color}&#10;\begin{document}&#10;$\Pi(R_0) = \max \left\{ \Pi \; :&#10;\begin{array}{rcl}&#10;&amp; &amp; \exists \; p(u,y|x)\; s.t. \\&#10;R_0 &amp; \geq &amp; C(X;Y|U), \\&#10;\Pi &amp; = &amp; \min_{z(u)} \mathbf{E} \; \pi(X,Y,z(U).&#10;\end{array}&#10;\right\}$&#10;\end{document} "/>
  <p:tag name="TRANSPARENT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941"/>
  <p:tag name="BMPHEIGHT" val="208"/>
  <p:tag name="SOURCE" val="\documentclass{slides}&#10;\pagestyle{empty}&#10;\usepackage{color}&#10;\begin{document}&#10;\color{red}&#10;$\{p(z_i|j,x^{i-1},y^{i-1},z^{i-1})\}$&#10;\end{document} "/>
  <p:tag name="TRANSPARENT" val="Tr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125"/>
  <p:tag name="BMPHEIGHT" val="208"/>
  <p:tag name="SOURCE" val="\documentclass{slides}&#10;\pagestyle{empty}&#10;\usepackage{color}&#10;\begin{document}&#10;\color{red}&#10;$\{p(y_i|j,k,x^{i-1},y^{i-1},z^{i-1})\}$&#10;\end{document} "/>
  <p:tag name="TRANSPARENT" val="Tru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691"/>
  <p:tag name="BMPHEIGHT" val="166"/>
  <p:tag name="SOURCE" val="\documentclass{slides}&#10;\pagestyle{empty}&#10;\usepackage{color}&#10;\begin{document}&#10;\color{red}&#10;$\pi(x,y,z)$&#10;\end{document} "/>
  <p:tag name="TRANSPARENT" val="Tr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41"/>
  <p:tag name="BMPHEIGHT" val="183"/>
  <p:tag name="SOURCE" val="\documentclass{slides}&#10;\pagestyle{empty}&#10;\usepackage{color}&#10;\begin{document}&#10;\color{red}&#10;$p(j|x^n,k)$&#10;\end{document} "/>
  <p:tag name="TRANSPARENT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25"/>
  <p:tag name="BMPHEIGHT" val="191"/>
  <p:tag name="SOURCE" val="\documentclass{slides}&#10;\pagestyle{empty}&#10;\usepackage{color}&#10;\begin{document}&#10;\color{blue}&#10;$J \in [ 2^{n R} ]$&#10;\end{document} "/>
  <p:tag name="TRANSPARENT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25"/>
  <p:tag name="BMPHEIGHT" val="116"/>
  <p:tag name="SOURCE" val="\documentclass{slides}&#10;\pagestyle{empty}&#10;\usepackage{color}&#10;\begin{document}&#10;\color{red}&#10;$Z$&#10;\end{document} "/>
  <p:tag name="TRANSPARENT" val="Tru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50"/>
  <p:tag name="BMPHEIGHT" val="191"/>
  <p:tag name="SOURCE" val="\documentclass{slides}&#10;\pagestyle{empty}&#10;\usepackage{color}&#10;\begin{document}&#10;\color{blue}&#10;$K \in [ 2^{n R_0} ]$&#10;\end{document} "/>
  <p:tag name="TRANSPARENT" val="Tru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50"/>
  <p:tag name="BMPHEIGHT" val="125"/>
  <p:tag name="SOURCE" val="\documentclass{slides}&#10;\pagestyle{empty}&#10;\usepackage{color}&#10;\begin{document}&#10;\color{blue}&#10;$X^n$&#10;\end{document} "/>
  <p:tag name="TRANSPARENT" val="Tru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16"/>
  <p:tag name="BMPHEIGHT" val="125"/>
  <p:tag name="SOURCE" val="\documentclass{slides}&#10;\pagestyle{empty}&#10;\usepackage{color}&#10;\begin{document}&#10;\color{blue}&#10;$Z^n$&#10;\end{document} "/>
  <p:tag name="TRANSPARENT" val="Tru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25"/>
  <p:tag name="BMPHEIGHT" val="125"/>
  <p:tag name="SOURCE" val="\documentclass{slides}&#10;\pagestyle{empty}&#10;\usepackage{color}&#10;\begin{document}&#10;\color{blue}&#10;$Y^n$&#10;\end{document} "/>
  <p:tag name="TRANSPARENT" val="Tru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25"/>
  <p:tag name="BMPHEIGHT" val="191"/>
  <p:tag name="SOURCE" val="\documentclass{slides}&#10;\pagestyle{empty}&#10;\usepackage{color}&#10;\begin{document}&#10;\color{blue}&#10;$J \in [ 2^{n R} ]$&#10;\end{document} "/>
  <p:tag name="TRANSPARENT" val="Tr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50"/>
  <p:tag name="BMPHEIGHT" val="191"/>
  <p:tag name="SOURCE" val="\documentclass{slides}&#10;\pagestyle{empty}&#10;\usepackage{color}&#10;\begin{document}&#10;\color{blue}&#10;$K \in [ 2^{n R_0} ]$&#10;\end{document} "/>
  <p:tag name="TRANSPARENT" val="Tru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50"/>
  <p:tag name="BMPHEIGHT" val="125"/>
  <p:tag name="SOURCE" val="\documentclass{slides}&#10;\pagestyle{empty}&#10;\usepackage{color}&#10;\begin{document}&#10;\color{blue}&#10;$X^n$&#10;\end{document} "/>
  <p:tag name="TRANSPARENT" val="Tru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16"/>
  <p:tag name="BMPHEIGHT" val="125"/>
  <p:tag name="SOURCE" val="\documentclass{slides}&#10;\pagestyle{empty}&#10;\usepackage{color}&#10;\begin{document}&#10;\color{blue}&#10;$Z^n$&#10;\end{document} "/>
  <p:tag name="TRANSPARENT" val="Tru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25"/>
  <p:tag name="BMPHEIGHT" val="125"/>
  <p:tag name="SOURCE" val="\documentclass{slides}&#10;\pagestyle{empty}&#10;\usepackage{color}&#10;\begin{document}&#10;\color{blue}&#10;$Y^n$&#10;\end{document} "/>
  <p:tag name="TRANSPARENT" val="Tru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691"/>
  <p:tag name="BMPHEIGHT" val="166"/>
  <p:tag name="SOURCE" val="\documentclass{slides}&#10;\pagestyle{empty}&#10;\usepackage{color}&#10;\begin{document}&#10;\color{blue}&#10;$\pi(x,y,z)$&#10;\end{document} "/>
  <p:tag name="TRANSPARENT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908"/>
  <p:tag name="BMPHEIGHT" val="166"/>
  <p:tag name="SOURCE" val="\documentclass{slides}&#10;\pagestyle{empty}&#10;\usepackage{color}&#10;\begin{document}&#10;$R_0 \geq H({\cal X})$&#10;\end{document} "/>
  <p:tag name="TRANSPARENT" val="Tru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3983"/>
  <p:tag name="BMPHEIGHT" val="266"/>
  <p:tag name="SOURCE" val="\documentclass{slides}&#10;\pagestyle{empty}&#10;\usepackage{color}&#10;\begin{document}&#10;\color{black}&#10;$\Pi = \min_{\{p(z_i|j,x^{i-1},y^{i-1},z^{i-1})\}} \mathbf{E} \; \frac{1}{n} \sum_{i=1}^n \pi(X_i,Y_i,Z_i)$&#10;\end{document} "/>
  <p:tag name="TRANSPARENT" val="Tru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108"/>
  <p:tag name="BMPHEIGHT" val="166"/>
  <p:tag name="SOURCE" val="\documentclass{slides}&#10;\pagestyle{empty}&#10;\usepackage{color}&#10;\begin{document}&#10;$\pi(x,y,z) \approx -\infty \mbox{ for } y \neq x$.&#10;\end{document} "/>
  <p:tag name="TRANSPARENT" val="Tru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916"/>
  <p:tag name="BMPHEIGHT" val="166"/>
  <p:tag name="SOURCE" val="\documentclass{slides}&#10;\pagestyle{empty}&#10;\usepackage{color}&#10;\begin{document}&#10;$R \; \geq \; H(X)$&#10;\end{document} "/>
  <p:tag name="TRANSPARENT" val="Tru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4658"/>
  <p:tag name="BMPHEIGHT" val="616"/>
  <p:tag name="SOURCE" val="\documentclass{slides}&#10;\pagestyle{empty}&#10;\usepackage{color}&#10;\begin{document}&#10;$\Pi(R_0) = \max \left\{ \Pi \; :&#10;\begin{array}{rcl}&#10;\exists \; p(u|x) &amp; s.t. &amp; \\&#10;R_0 &amp; \geq &amp; H(X|U), \\&#10;\Pi &amp; = &amp; \min_{z(u)} \mathbf{E} \; \pi(X,z(U).&#10;\end{array}&#10;\right\}$&#10;\end{document} "/>
  <p:tag name="TRANSPARENT" val="Tru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208"/>
  <p:tag name="BMPHEIGHT" val="166"/>
  <p:tag name="SOURCE" val="\documentclass{slides}&#10;\pagestyle{empty}&#10;\usepackage{color}&#10;\begin{document}&#10;$P \; (X=1) = p$&#10;\end{document} "/>
  <p:tag name="TRANSPARENT" val="Tru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383"/>
  <p:tag name="BMPHEIGHT" val="166"/>
  <p:tag name="SOURCE" val="\documentclass{slides}&#10;\pagestyle{empty}&#10;\usepackage{color}&#10;\begin{document}&#10;$H(p)$&#10;\end{document} "/>
  <p:tag name="TRANSPARENT" val="Tru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0"/>
  <p:tag name="BMPHEIGHT" val="116"/>
  <p:tag name="SOURCE" val="\documentclass{slides}&#10;\pagestyle{empty}&#10;\usepackage{color}&#10;\begin{document}&#10;$p$&#10;\end{document} "/>
  <p:tag name="TRANSPARENT" val="Tru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08"/>
  <p:tag name="BMPHEIGHT" val="158"/>
  <p:tag name="SOURCE" val="\documentclass{slides}&#10;\pagestyle{empty}&#10;\usepackage{color}&#10;\begin{document}&#10;$R_0$&#10;\end{document} "/>
  <p:tag name="TRANSPARENT" val="Tru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8"/>
  <p:tag name="BMPHEIGHT" val="116"/>
  <p:tag name="SOURCE" val="\documentclass{slides}&#10;\pagestyle{empty}&#10;\usepackage{color}&#10;\begin{document}&#10;$\Pi$&#10;\end{document} "/>
  <p:tag name="TRANSPARENT" val="Tru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0"/>
  <p:tag name="BMPHEIGHT" val="116"/>
  <p:tag name="SOURCE" val="\documentclass{slides}&#10;\pagestyle{empty}&#10;\usepackage{color}&#10;\begin{document}&#10;$p$&#10;\end{document} "/>
  <p:tag name="TRANSPARENT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25"/>
  <p:tag name="BMPHEIGHT" val="191"/>
  <p:tag name="SOURCE" val="\documentclass{slides}&#10;\pagestyle{empty}&#10;\usepackage{color}&#10;\begin{document}&#10;\color{blue}&#10;$J \in [ 2^{n R} ]$&#10;\end{document} "/>
  <p:tag name="TRANSPARENT" val="Tru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4658"/>
  <p:tag name="BMPHEIGHT" val="616"/>
  <p:tag name="SOURCE" val="\documentclass{slides}&#10;\pagestyle{empty}&#10;\usepackage{color}&#10;\begin{document}&#10;$\Pi(R_0) = \max \left\{ \Pi \; :&#10;\begin{array}{rcl}&#10;\exists \; p(u|x) &amp; s.t. &amp; \\&#10;R_0 &amp; \geq &amp; H(X|U), \\&#10;\Pi &amp; = &amp; \min_{z(u)} \mathbf{E} \; \pi(X,z(U).&#10;\end{array}&#10;\right\}$&#10;\end{document} "/>
  <p:tag name="TRANSPARENT" val="Tru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708"/>
  <p:tag name="BMPHEIGHT" val="183"/>
  <p:tag name="SOURCE" val="\documentclass{slides}&#10;\pagestyle{empty}&#10;\usepackage{color}&#10;\begin{document}&#10;$\sum_u p(u) p(x|u) = p(x)$&#10;\end{document} "/>
  <p:tag name="TRANSPARENT" val="Tru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333"/>
  <p:tag name="BMPHEIGHT" val="183"/>
  <p:tag name="SOURCE" val="\documentclass{slides}&#10;\pagestyle{empty}&#10;\usepackage{color}&#10;\begin{document}&#10;$\sum_u p(u) H(p(x|u)) = H(X|U)$&#10;\end{document} "/>
  <p:tag name="TRANSPARENT" val="Tru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616"/>
  <p:tag name="BMPHEIGHT" val="216"/>
  <p:tag name="SOURCE" val="\documentclass{slides}&#10;\pagestyle{empty}&#10;\usepackage{color}&#10;\begin{document}&#10;$\sum_u p(u) \min_z \mathbf{E}_{p(x|u)} \; \pi(X,z) = \Pi$&#10;\end{document} "/>
  <p:tag name="TRANSPARENT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50"/>
  <p:tag name="BMPHEIGHT" val="191"/>
  <p:tag name="SOURCE" val="\documentclass{slides}&#10;\pagestyle{empty}&#10;\usepackage{color}&#10;\begin{document}&#10;\color{blue}&#10;$K \in [ 2^{n R_0} ]$&#10;\end{document} "/>
  <p:tag name="TRANSPARENT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50"/>
  <p:tag name="BMPHEIGHT" val="125"/>
  <p:tag name="SOURCE" val="\documentclass{slides}&#10;\pagestyle{empty}&#10;\usepackage{color}&#10;\begin{document}&#10;\color{blue}&#10;$X^n$&#10;\end{document} "/>
  <p:tag name="TRANSPARENT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666"/>
  <p:tag name="BMPHEIGHT" val="166"/>
  <p:tag name="SOURCE" val="\documentclass{slides}&#10;\pagestyle{empty}&#10;\usepackage{color}&#10;\begin{document}&#10;\color{blue}&#10;$y^n(J,K)$&#10;\end{document} "/>
  <p:tag name="TRANSPARENT" val="True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10693</TotalTime>
  <Words>814</Words>
  <Application>Microsoft Office PowerPoint</Application>
  <PresentationFormat>On-screen Show (4:3)</PresentationFormat>
  <Paragraphs>282</Paragraphs>
  <Slides>28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Civic</vt:lpstr>
      <vt:lpstr>Causal Secrecy: An Informed Eavesdropper</vt:lpstr>
      <vt:lpstr>Main Idea</vt:lpstr>
      <vt:lpstr>Communication in Distributed Systems</vt:lpstr>
      <vt:lpstr>Perfectly Private Communication</vt:lpstr>
      <vt:lpstr>Obtaining Secret Key</vt:lpstr>
      <vt:lpstr>Creating Secure Channels</vt:lpstr>
      <vt:lpstr>Focus of Talk</vt:lpstr>
      <vt:lpstr>Example:  Communication Limited Control</vt:lpstr>
      <vt:lpstr>Example:  Feedback Stabilization</vt:lpstr>
      <vt:lpstr>Isolate Communication Component</vt:lpstr>
      <vt:lpstr>Equivocation</vt:lpstr>
      <vt:lpstr>Coordination</vt:lpstr>
      <vt:lpstr>Competitive Distributed System</vt:lpstr>
      <vt:lpstr>Zero-Sum Game</vt:lpstr>
      <vt:lpstr>Secrecy-Distortion Literature</vt:lpstr>
      <vt:lpstr>Secrecy is Too Easy</vt:lpstr>
      <vt:lpstr>Theoretical Results</vt:lpstr>
      <vt:lpstr>Two Categories of Results</vt:lpstr>
      <vt:lpstr>General Payoff Function</vt:lpstr>
      <vt:lpstr>Payoff-Rate Function</vt:lpstr>
      <vt:lpstr>Unlimited Public Communication</vt:lpstr>
      <vt:lpstr>Competitive Distributed System</vt:lpstr>
      <vt:lpstr>Zero-Sum Game</vt:lpstr>
      <vt:lpstr>Lossless Case</vt:lpstr>
      <vt:lpstr>Binary-Hamming Case</vt:lpstr>
      <vt:lpstr>Linear Program on the Simplex</vt:lpstr>
      <vt:lpstr>Linear Program on the Simplex</vt:lpstr>
      <vt:lpstr>Summary</vt:lpstr>
    </vt:vector>
  </TitlesOfParts>
  <Company>Princeton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Theory for Distributed Systems</dc:title>
  <dc:creator>Paul Cuff</dc:creator>
  <cp:lastModifiedBy>Paul Cuff</cp:lastModifiedBy>
  <cp:revision>334</cp:revision>
  <dcterms:created xsi:type="dcterms:W3CDTF">2010-08-19T20:13:34Z</dcterms:created>
  <dcterms:modified xsi:type="dcterms:W3CDTF">2011-02-07T18:59:08Z</dcterms:modified>
</cp:coreProperties>
</file>