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1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2.xml" ContentType="application/vnd.openxmlformats-officedocument.presentationml.notesSlid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57" r:id="rId3"/>
    <p:sldId id="268" r:id="rId4"/>
    <p:sldId id="258" r:id="rId5"/>
    <p:sldId id="269" r:id="rId6"/>
    <p:sldId id="259" r:id="rId7"/>
    <p:sldId id="260" r:id="rId8"/>
    <p:sldId id="261" r:id="rId9"/>
    <p:sldId id="262" r:id="rId10"/>
    <p:sldId id="273" r:id="rId11"/>
    <p:sldId id="270" r:id="rId12"/>
    <p:sldId id="263" r:id="rId13"/>
    <p:sldId id="265" r:id="rId14"/>
    <p:sldId id="271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CE5835-29FD-40CA-9B2D-4683C5CD1559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8F023-7534-4EA5-8C8B-52F61736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60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Power utility</a:t>
            </a:r>
            <a:r>
              <a:rPr lang="en-US" baseline="0" dirty="0" smtClean="0"/>
              <a:t> functions are called “</a:t>
            </a:r>
            <a:r>
              <a:rPr lang="en-US" baseline="0" dirty="0" err="1" smtClean="0"/>
              <a:t>isoelastic</a:t>
            </a:r>
            <a:r>
              <a:rPr lang="en-US" baseline="0" dirty="0" smtClean="0"/>
              <a:t>” or “constant relative risk aversion”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68F023-7534-4EA5-8C8B-52F61736D1F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698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Even in the long horizon limit, the optimal portfolio doesn’t converge to log-optimal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68F023-7534-4EA5-8C8B-52F61736D1F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914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8522-14BA-4968-9600-B8C1CDA594D5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4217-FF07-4256-B134-1B1D4613453E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8522-14BA-4968-9600-B8C1CDA594D5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4217-FF07-4256-B134-1B1D461345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8522-14BA-4968-9600-B8C1CDA594D5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4217-FF07-4256-B134-1B1D461345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8522-14BA-4968-9600-B8C1CDA594D5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4217-FF07-4256-B134-1B1D461345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8522-14BA-4968-9600-B8C1CDA594D5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4217-FF07-4256-B134-1B1D4613453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8522-14BA-4968-9600-B8C1CDA594D5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4217-FF07-4256-B134-1B1D461345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8522-14BA-4968-9600-B8C1CDA594D5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4217-FF07-4256-B134-1B1D461345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8522-14BA-4968-9600-B8C1CDA594D5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4217-FF07-4256-B134-1B1D461345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8522-14BA-4968-9600-B8C1CDA594D5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4217-FF07-4256-B134-1B1D461345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8522-14BA-4968-9600-B8C1CDA594D5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4217-FF07-4256-B134-1B1D4613453E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8522-14BA-4968-9600-B8C1CDA594D5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4217-FF07-4256-B134-1B1D4613453E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6298522-14BA-4968-9600-B8C1CDA594D5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D114217-FF07-4256-B134-1B1D4613453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42.xml"/><Relationship Id="rId13" Type="http://schemas.openxmlformats.org/officeDocument/2006/relationships/image" Target="../media/image17.png"/><Relationship Id="rId18" Type="http://schemas.openxmlformats.org/officeDocument/2006/relationships/image" Target="../media/image43.png"/><Relationship Id="rId3" Type="http://schemas.openxmlformats.org/officeDocument/2006/relationships/tags" Target="../tags/tag37.xml"/><Relationship Id="rId7" Type="http://schemas.openxmlformats.org/officeDocument/2006/relationships/tags" Target="../tags/tag41.xml"/><Relationship Id="rId12" Type="http://schemas.openxmlformats.org/officeDocument/2006/relationships/image" Target="../media/image39.png"/><Relationship Id="rId17" Type="http://schemas.openxmlformats.org/officeDocument/2006/relationships/image" Target="../media/image42.png"/><Relationship Id="rId2" Type="http://schemas.openxmlformats.org/officeDocument/2006/relationships/tags" Target="../tags/tag36.xml"/><Relationship Id="rId16" Type="http://schemas.openxmlformats.org/officeDocument/2006/relationships/image" Target="../media/image41.png"/><Relationship Id="rId20" Type="http://schemas.openxmlformats.org/officeDocument/2006/relationships/image" Target="../media/image45.png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11" Type="http://schemas.openxmlformats.org/officeDocument/2006/relationships/image" Target="../media/image38.png"/><Relationship Id="rId5" Type="http://schemas.openxmlformats.org/officeDocument/2006/relationships/tags" Target="../tags/tag39.xml"/><Relationship Id="rId15" Type="http://schemas.openxmlformats.org/officeDocument/2006/relationships/image" Target="../media/image40.png"/><Relationship Id="rId10" Type="http://schemas.openxmlformats.org/officeDocument/2006/relationships/image" Target="../media/image37.png"/><Relationship Id="rId19" Type="http://schemas.openxmlformats.org/officeDocument/2006/relationships/image" Target="../media/image44.png"/><Relationship Id="rId4" Type="http://schemas.openxmlformats.org/officeDocument/2006/relationships/tags" Target="../tags/tag38.xml"/><Relationship Id="rId9" Type="http://schemas.openxmlformats.org/officeDocument/2006/relationships/slideLayout" Target="../slideLayouts/slideLayout2.xml"/><Relationship Id="rId1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13" Type="http://schemas.openxmlformats.org/officeDocument/2006/relationships/image" Target="../media/image49.png"/><Relationship Id="rId3" Type="http://schemas.openxmlformats.org/officeDocument/2006/relationships/tags" Target="../tags/tag45.xml"/><Relationship Id="rId7" Type="http://schemas.openxmlformats.org/officeDocument/2006/relationships/tags" Target="../tags/tag49.xml"/><Relationship Id="rId12" Type="http://schemas.openxmlformats.org/officeDocument/2006/relationships/image" Target="../media/image48.png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11" Type="http://schemas.openxmlformats.org/officeDocument/2006/relationships/image" Target="../media/image47.png"/><Relationship Id="rId5" Type="http://schemas.openxmlformats.org/officeDocument/2006/relationships/tags" Target="../tags/tag47.xml"/><Relationship Id="rId15" Type="http://schemas.openxmlformats.org/officeDocument/2006/relationships/image" Target="../media/image51.png"/><Relationship Id="rId10" Type="http://schemas.openxmlformats.org/officeDocument/2006/relationships/image" Target="../media/image46.png"/><Relationship Id="rId4" Type="http://schemas.openxmlformats.org/officeDocument/2006/relationships/tags" Target="../tags/tag46.xml"/><Relationship Id="rId9" Type="http://schemas.openxmlformats.org/officeDocument/2006/relationships/image" Target="../media/image44.png"/><Relationship Id="rId14" Type="http://schemas.openxmlformats.org/officeDocument/2006/relationships/image" Target="../media/image5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7" Type="http://schemas.openxmlformats.org/officeDocument/2006/relationships/image" Target="../media/image54.png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55.xml"/><Relationship Id="rId7" Type="http://schemas.openxmlformats.org/officeDocument/2006/relationships/image" Target="../media/image57.png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6.xml"/><Relationship Id="rId4" Type="http://schemas.openxmlformats.org/officeDocument/2006/relationships/image" Target="../media/image5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4.xml"/><Relationship Id="rId7" Type="http://schemas.openxmlformats.org/officeDocument/2006/relationships/image" Target="../media/image2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8.xml"/><Relationship Id="rId7" Type="http://schemas.openxmlformats.org/officeDocument/2006/relationships/image" Target="../media/image5.png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9.png"/><Relationship Id="rId5" Type="http://schemas.openxmlformats.org/officeDocument/2006/relationships/tags" Target="../tags/tag10.xml"/><Relationship Id="rId10" Type="http://schemas.openxmlformats.org/officeDocument/2006/relationships/image" Target="../media/image8.png"/><Relationship Id="rId4" Type="http://schemas.openxmlformats.org/officeDocument/2006/relationships/tags" Target="../tags/tag9.xml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tags" Target="../tags/tag15.xml"/><Relationship Id="rId7" Type="http://schemas.openxmlformats.org/officeDocument/2006/relationships/image" Target="../media/image15.png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tags" Target="../tags/tag18.xml"/><Relationship Id="rId7" Type="http://schemas.openxmlformats.org/officeDocument/2006/relationships/notesSlide" Target="../notesSlides/notesSlide1.xml"/><Relationship Id="rId12" Type="http://schemas.openxmlformats.org/officeDocument/2006/relationships/image" Target="../media/image21.png"/><Relationship Id="rId2" Type="http://schemas.openxmlformats.org/officeDocument/2006/relationships/tags" Target="../tags/tag17.xml"/><Relationship Id="rId16" Type="http://schemas.openxmlformats.org/officeDocument/2006/relationships/image" Target="../media/image25.png"/><Relationship Id="rId1" Type="http://schemas.openxmlformats.org/officeDocument/2006/relationships/tags" Target="../tags/tag16.x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20.png"/><Relationship Id="rId5" Type="http://schemas.openxmlformats.org/officeDocument/2006/relationships/tags" Target="../tags/tag20.xml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4" Type="http://schemas.openxmlformats.org/officeDocument/2006/relationships/tags" Target="../tags/tag19.xml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28.png"/><Relationship Id="rId3" Type="http://schemas.openxmlformats.org/officeDocument/2006/relationships/tags" Target="../tags/tag23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27.png"/><Relationship Id="rId2" Type="http://schemas.openxmlformats.org/officeDocument/2006/relationships/tags" Target="../tags/tag22.xml"/><Relationship Id="rId16" Type="http://schemas.openxmlformats.org/officeDocument/2006/relationships/image" Target="../media/image31.png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11" Type="http://schemas.openxmlformats.org/officeDocument/2006/relationships/image" Target="../media/image16.png"/><Relationship Id="rId5" Type="http://schemas.openxmlformats.org/officeDocument/2006/relationships/tags" Target="../tags/tag25.xml"/><Relationship Id="rId15" Type="http://schemas.openxmlformats.org/officeDocument/2006/relationships/image" Target="../media/image30.png"/><Relationship Id="rId10" Type="http://schemas.openxmlformats.org/officeDocument/2006/relationships/image" Target="../media/image10.png"/><Relationship Id="rId4" Type="http://schemas.openxmlformats.org/officeDocument/2006/relationships/tags" Target="../tags/tag24.xml"/><Relationship Id="rId9" Type="http://schemas.openxmlformats.org/officeDocument/2006/relationships/image" Target="../media/image8.png"/><Relationship Id="rId14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tags" Target="../tags/tag29.xml"/><Relationship Id="rId7" Type="http://schemas.openxmlformats.org/officeDocument/2006/relationships/image" Target="../media/image32.png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9" Type="http://schemas.openxmlformats.org/officeDocument/2006/relationships/image" Target="../media/image3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tags" Target="../tags/tag34.xml"/><Relationship Id="rId7" Type="http://schemas.openxmlformats.org/officeDocument/2006/relationships/image" Target="../media/image35.png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image" Target="../media/image21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Log-Optimal Utility Functions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Paul Cuff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82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 is in the 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Analysis is more natural in the log domain: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Power laws are exponential in the log domain.</a:t>
            </a:r>
          </a:p>
          <a:p>
            <a:pPr lvl="1"/>
            <a:r>
              <a:rPr lang="en-US" dirty="0" smtClean="0"/>
              <a:t>Consequently, all of the emphasis is on the tails of the distribution</a:t>
            </a:r>
            <a:endParaRPr lang="en-US" dirty="0"/>
          </a:p>
        </p:txBody>
      </p:sp>
      <p:pic>
        <p:nvPicPr>
          <p:cNvPr id="4" name="Picture 2" descr="C:\Users\cuff\Documents\Tex\Investment Theory\utility functions1_log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7328" y="3872442"/>
            <a:ext cx="1905000" cy="1232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cuff\Documents\Tex\Investment Theory\utility functions2_log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8064" y="5267692"/>
            <a:ext cx="1943528" cy="1209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057400"/>
            <a:ext cx="5541319" cy="434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9" name="Picture 2" descr="C:\Users\cuff\Documents\Tex\Investment Theory\utility function1.pn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897466"/>
            <a:ext cx="2027581" cy="1207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Users\cuff\Documents\Tex\Investment Theory\utility function2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267692"/>
            <a:ext cx="2027581" cy="1252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ight Arrow 12"/>
          <p:cNvSpPr/>
          <p:nvPr/>
        </p:nvSpPr>
        <p:spPr>
          <a:xfrm>
            <a:off x="3810000" y="4419600"/>
            <a:ext cx="1600200" cy="2344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3826476" y="5715000"/>
            <a:ext cx="1600200" cy="2344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029" y="4559107"/>
            <a:ext cx="1167714" cy="235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16" name="Picture 15"/>
          <p:cNvPicPr>
            <a:picLocks/>
          </p:cNvPicPr>
          <p:nvPr>
            <p:custDataLst>
              <p:tags r:id="rId3"/>
            </p:custDataLst>
          </p:nvPr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5943599"/>
            <a:ext cx="1143000" cy="326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19" name="Picture 18"/>
          <p:cNvPicPr>
            <a:picLocks/>
          </p:cNvPicPr>
          <p:nvPr>
            <p:custDataLst>
              <p:tags r:id="rId4"/>
            </p:custDataLst>
          </p:nvPr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4093862"/>
            <a:ext cx="1143000" cy="33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21" name="Picture 20"/>
          <p:cNvPicPr>
            <a:picLocks/>
          </p:cNvPicPr>
          <p:nvPr>
            <p:custDataLst>
              <p:tags r:id="rId5"/>
            </p:custDataLst>
          </p:nvPr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956300"/>
            <a:ext cx="135890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23" name="Picture 22"/>
          <p:cNvPicPr>
            <a:picLocks/>
          </p:cNvPicPr>
          <p:nvPr>
            <p:custDataLst>
              <p:tags r:id="rId6"/>
            </p:custDataLst>
          </p:nvPr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500" y="5474555"/>
            <a:ext cx="1219200" cy="20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24" name="Picture 23"/>
          <p:cNvPicPr>
            <a:picLocks/>
          </p:cNvPicPr>
          <p:nvPr>
            <p:custDataLst>
              <p:tags r:id="rId7"/>
            </p:custDataLst>
          </p:nvPr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648" y="4191000"/>
            <a:ext cx="1219200" cy="20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533400" y="3352800"/>
            <a:ext cx="14093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</a:rPr>
              <a:t>Examples:</a:t>
            </a:r>
            <a:endParaRPr lang="en-US" sz="2400" dirty="0">
              <a:solidFill>
                <a:srgbClr val="FFC000"/>
              </a:solidFill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3547060" y="3502223"/>
            <a:ext cx="2244140" cy="307777"/>
            <a:chOff x="3352800" y="3440668"/>
            <a:chExt cx="2244140" cy="307777"/>
          </a:xfrm>
        </p:grpSpPr>
        <p:sp>
          <p:nvSpPr>
            <p:cNvPr id="26" name="TextBox 25"/>
            <p:cNvSpPr txBox="1"/>
            <p:nvPr/>
          </p:nvSpPr>
          <p:spPr>
            <a:xfrm>
              <a:off x="3352800" y="3440668"/>
              <a:ext cx="224414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FFC000"/>
                  </a:solidFill>
                </a:rPr>
                <a:t>Change domain:  (              )</a:t>
              </a:r>
              <a:endParaRPr lang="en-US" sz="1400" dirty="0">
                <a:solidFill>
                  <a:srgbClr val="FFC000"/>
                </a:solidFill>
              </a:endParaRPr>
            </a:p>
          </p:txBody>
        </p:sp>
        <p:pic>
          <p:nvPicPr>
            <p:cNvPr id="28" name="Picture 27"/>
            <p:cNvPicPr>
              <a:picLocks/>
            </p:cNvPicPr>
            <p:nvPr>
              <p:custDataLst>
                <p:tags r:id="rId8"/>
              </p:custDataLst>
            </p:nvPr>
          </p:nvPicPr>
          <p:blipFill>
            <a:blip r:embed="rId2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6025" y="3546390"/>
              <a:ext cx="697127" cy="1301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rgbClr r="0" g="0" b="0">
                      <a:alpha val="0"/>
                    </a:scrgbClr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1862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of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conditions on the log-utility function                                    such that for all </a:t>
            </a:r>
            <a:r>
              <a:rPr lang="en-US" dirty="0" err="1" smtClean="0"/>
              <a:t>i.i.d</a:t>
            </a:r>
            <a:r>
              <a:rPr lang="en-US" dirty="0" smtClean="0"/>
              <a:t>. sequences        with mean                         and finite variance, 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Show that 		       beats portfolio		      by analyzing:</a:t>
            </a:r>
            <a:endParaRPr lang="en-US" dirty="0"/>
          </a:p>
        </p:txBody>
      </p:sp>
      <p:pic>
        <p:nvPicPr>
          <p:cNvPr id="5" name="Picture 4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1668417"/>
            <a:ext cx="1981200" cy="33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7" name="Picture 6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817" y="2055223"/>
            <a:ext cx="266700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12" name="Picture 11"/>
          <p:cNvPicPr>
            <a:picLocks/>
          </p:cNvPicPr>
          <p:nvPr>
            <p:custDataLst>
              <p:tags r:id="rId3"/>
            </p:custDataLst>
          </p:nvPr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3342096"/>
            <a:ext cx="245110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17" name="Picture 16"/>
          <p:cNvPicPr>
            <a:picLocks/>
          </p:cNvPicPr>
          <p:nvPr>
            <p:custDataLst>
              <p:tags r:id="rId4"/>
            </p:custDataLst>
          </p:nvPr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800" y="5486400"/>
            <a:ext cx="5435600" cy="67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19" name="Picture 18"/>
          <p:cNvPicPr>
            <a:picLocks/>
          </p:cNvPicPr>
          <p:nvPr>
            <p:custDataLst>
              <p:tags r:id="rId5"/>
            </p:custDataLst>
          </p:nvPr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4648200"/>
            <a:ext cx="1600200" cy="263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21" name="Picture 20"/>
          <p:cNvPicPr>
            <a:picLocks/>
          </p:cNvPicPr>
          <p:nvPr>
            <p:custDataLst>
              <p:tags r:id="rId6"/>
            </p:custDataLst>
          </p:nvPr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0798" y="4648200"/>
            <a:ext cx="149860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22" name="Picture 21"/>
          <p:cNvPicPr>
            <a:picLocks/>
          </p:cNvPicPr>
          <p:nvPr>
            <p:custDataLst>
              <p:tags r:id="rId7"/>
            </p:custDataLst>
          </p:nvPr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6550" y="2057400"/>
            <a:ext cx="825500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536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log-utility functions satisfying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  as x goes to plus or minus infinity, and growing at least fast enough that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or all</a:t>
            </a:r>
          </a:p>
          <a:p>
            <a:pPr marL="0" indent="0">
              <a:buNone/>
            </a:pPr>
            <a:r>
              <a:rPr lang="en-US" dirty="0"/>
              <a:t>a</a:t>
            </a:r>
            <a:r>
              <a:rPr lang="en-US" dirty="0" smtClean="0"/>
              <a:t>re </a:t>
            </a:r>
            <a:r>
              <a:rPr lang="en-US" b="1" dirty="0" smtClean="0"/>
              <a:t>log-optimal utility functions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5" name="Picture 4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2438400"/>
            <a:ext cx="19304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7" name="Picture 6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4140926"/>
            <a:ext cx="2374900" cy="54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9" name="Picture 8"/>
          <p:cNvPicPr>
            <a:picLocks/>
          </p:cNvPicPr>
          <p:nvPr>
            <p:custDataLst>
              <p:tags r:id="rId3"/>
            </p:custDataLst>
          </p:nvPr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5105400"/>
            <a:ext cx="825500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047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the boundary case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yields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Notice that</a:t>
            </a:r>
          </a:p>
          <a:p>
            <a:endParaRPr lang="en-US" dirty="0" smtClean="0"/>
          </a:p>
        </p:txBody>
      </p:sp>
      <p:pic>
        <p:nvPicPr>
          <p:cNvPr id="7" name="Picture 6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741" y="2286000"/>
            <a:ext cx="22733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10" name="Picture 9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3429000"/>
            <a:ext cx="1879600" cy="39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13" name="Picture 12"/>
          <p:cNvPicPr>
            <a:picLocks/>
          </p:cNvPicPr>
          <p:nvPr>
            <p:custDataLst>
              <p:tags r:id="rId3"/>
            </p:custDataLst>
          </p:nvPr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691" y="4746171"/>
            <a:ext cx="30734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628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Log-optimal portfolio is nearly stochastically dominant in the limit</a:t>
            </a:r>
          </a:p>
          <a:p>
            <a:r>
              <a:rPr lang="en-US" dirty="0" smtClean="0"/>
              <a:t>Utility functions with well behaved tails will point to the log-optimal portfolio in the limit.</a:t>
            </a:r>
          </a:p>
          <a:p>
            <a:r>
              <a:rPr lang="en-US" dirty="0" smtClean="0"/>
              <a:t>Even functions that look like the popular ones (for example, bounded above and unbounded below) can be found in the set of log-optimal utility functions.</a:t>
            </a:r>
            <a:endParaRPr lang="en-US" dirty="0"/>
          </a:p>
        </p:txBody>
      </p:sp>
      <p:pic>
        <p:nvPicPr>
          <p:cNvPr id="4" name="Picture 2" descr="C:\Users\cuff\Documents\Tex\Investment Theory\boundary case inverte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1560" y="4495800"/>
            <a:ext cx="3429000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5080000"/>
            <a:ext cx="2184400" cy="92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893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Investment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 	is a vector of price-relative returns for a list of investments</a:t>
            </a:r>
          </a:p>
          <a:p>
            <a:pPr lvl="3"/>
            <a:r>
              <a:rPr lang="en-US" dirty="0" smtClean="0"/>
              <a:t>A random vector with known distribution</a:t>
            </a:r>
          </a:p>
          <a:p>
            <a:endParaRPr lang="en-US" dirty="0"/>
          </a:p>
          <a:p>
            <a:r>
              <a:rPr lang="en-US" dirty="0" smtClean="0"/>
              <a:t>     is a portfolio</a:t>
            </a:r>
          </a:p>
          <a:p>
            <a:pPr lvl="3"/>
            <a:r>
              <a:rPr lang="en-US" dirty="0" smtClean="0"/>
              <a:t>A vector in the simplex</a:t>
            </a:r>
          </a:p>
          <a:p>
            <a:endParaRPr lang="en-US" dirty="0"/>
          </a:p>
          <a:p>
            <a:r>
              <a:rPr lang="en-US" dirty="0" smtClean="0"/>
              <a:t>             is the price-relative return of the portfolio</a:t>
            </a:r>
          </a:p>
          <a:p>
            <a:endParaRPr lang="en-US" dirty="0"/>
          </a:p>
          <a:p>
            <a:r>
              <a:rPr lang="en-US" b="1" dirty="0" smtClean="0"/>
              <a:t>Find the best </a:t>
            </a:r>
          </a:p>
        </p:txBody>
      </p:sp>
      <p:pic>
        <p:nvPicPr>
          <p:cNvPr id="14" name="Picture 13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73" y="1676400"/>
            <a:ext cx="3937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15" name="Picture 14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396" y="2847703"/>
            <a:ext cx="203200" cy="33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16" name="Picture 15"/>
          <p:cNvPicPr>
            <a:picLocks/>
          </p:cNvPicPr>
          <p:nvPr>
            <p:custDataLst>
              <p:tags r:id="rId3"/>
            </p:custDataLst>
          </p:nvPr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939" y="4014107"/>
            <a:ext cx="901700" cy="41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20" name="Picture 19"/>
          <p:cNvPicPr>
            <a:picLocks/>
          </p:cNvPicPr>
          <p:nvPr>
            <p:custDataLst>
              <p:tags r:id="rId4"/>
            </p:custDataLst>
          </p:nvPr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0480" y="4953000"/>
            <a:ext cx="203200" cy="33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389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Compounding Growth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 	is the price-relative return for time-period 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wealth after time        is</a:t>
            </a:r>
            <a:endParaRPr lang="en-US" dirty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73" y="1676400"/>
            <a:ext cx="495300" cy="41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6" name="Picture 5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3348" y="1640841"/>
            <a:ext cx="1524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8" name="Picture 7"/>
          <p:cNvPicPr>
            <a:picLocks/>
          </p:cNvPicPr>
          <p:nvPr>
            <p:custDataLst>
              <p:tags r:id="rId3"/>
            </p:custDataLst>
          </p:nvPr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3948" y="4267200"/>
            <a:ext cx="42418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10" name="Picture 9"/>
          <p:cNvPicPr>
            <a:picLocks/>
          </p:cNvPicPr>
          <p:nvPr>
            <p:custDataLst>
              <p:tags r:id="rId4"/>
            </p:custDataLst>
          </p:nvPr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3472362"/>
            <a:ext cx="27940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11" name="Picture 10"/>
          <p:cNvPicPr>
            <a:picLocks/>
          </p:cNvPicPr>
          <p:nvPr>
            <p:custDataLst>
              <p:tags r:id="rId5"/>
            </p:custDataLst>
          </p:nvPr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3765" y="2440032"/>
            <a:ext cx="3937000" cy="41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171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Comparing Random Variable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Markowitz “efficient frontier”</a:t>
            </a:r>
          </a:p>
          <a:p>
            <a:pPr lvl="1"/>
            <a:r>
              <a:rPr lang="en-US" dirty="0" smtClean="0"/>
              <a:t>Select based on mean and variance</a:t>
            </a:r>
          </a:p>
          <a:p>
            <a:pPr lvl="1"/>
            <a:r>
              <a:rPr lang="en-US" dirty="0" smtClean="0"/>
              <a:t>Still heavily analyzes [Elton Gruber 11]</a:t>
            </a:r>
          </a:p>
          <a:p>
            <a:r>
              <a:rPr lang="en-US" dirty="0" smtClean="0"/>
              <a:t>Utility Function (discussed next)</a:t>
            </a:r>
          </a:p>
          <a:p>
            <a:endParaRPr lang="en-US" dirty="0" smtClean="0"/>
          </a:p>
          <a:p>
            <a:r>
              <a:rPr lang="en-US" dirty="0" smtClean="0"/>
              <a:t>Example:</a:t>
            </a:r>
          </a:p>
          <a:p>
            <a:endParaRPr lang="en-US" dirty="0"/>
          </a:p>
        </p:txBody>
      </p:sp>
      <p:pic>
        <p:nvPicPr>
          <p:cNvPr id="3074" name="Picture 2" descr="C:\Users\cuff\Documents\Tex\Investment Theory\compare_pdf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733800"/>
            <a:ext cx="3429000" cy="226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005952"/>
            <a:ext cx="1143000" cy="26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6" name="Picture 5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7442" y="4296009"/>
            <a:ext cx="1143000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141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Stochastic Dominance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/>
              <a:t>S</a:t>
            </a:r>
            <a:r>
              <a:rPr lang="en-US" dirty="0" smtClean="0"/>
              <a:t>tochastic dominance gives an objective best choice.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dominates       if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9" name="Picture 8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3525156"/>
            <a:ext cx="5664200" cy="44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11" name="Picture 10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73" y="2934789"/>
            <a:ext cx="330200" cy="33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13" name="Picture 12"/>
          <p:cNvPicPr>
            <a:picLocks/>
          </p:cNvPicPr>
          <p:nvPr>
            <p:custDataLst>
              <p:tags r:id="rId3"/>
            </p:custDataLst>
          </p:nvPr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2960915"/>
            <a:ext cx="3556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grpSp>
        <p:nvGrpSpPr>
          <p:cNvPr id="18" name="Group 17"/>
          <p:cNvGrpSpPr/>
          <p:nvPr/>
        </p:nvGrpSpPr>
        <p:grpSpPr>
          <a:xfrm>
            <a:off x="304800" y="4343400"/>
            <a:ext cx="8458200" cy="2123259"/>
            <a:chOff x="304800" y="4343400"/>
            <a:chExt cx="8458200" cy="2123259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304800" y="4343400"/>
              <a:ext cx="8458200" cy="0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098" name="Picture 2" descr="C:\Users\cuff\Documents\Tex\Investment Theory\compare_pdf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9173" y="4724400"/>
              <a:ext cx="2635350" cy="17422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9" name="Picture 3" descr="C:\Users\cuff\Documents\Tex\Investment Theory\compare_cdf.png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38800" y="4691743"/>
              <a:ext cx="2743200" cy="1752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Right Arrow 15"/>
            <p:cNvSpPr/>
            <p:nvPr/>
          </p:nvSpPr>
          <p:spPr>
            <a:xfrm>
              <a:off x="3886200" y="5334000"/>
              <a:ext cx="1371600" cy="533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710933" y="4387334"/>
              <a:ext cx="540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95000"/>
                    </a:schemeClr>
                  </a:solidFill>
                </a:rPr>
                <a:t>PDF</a:t>
              </a:r>
              <a:endParaRPr lang="en-US" dirty="0">
                <a:solidFill>
                  <a:schemeClr val="tx1">
                    <a:lumMod val="95000"/>
                  </a:schemeClr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719512" y="4355068"/>
              <a:ext cx="564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95000"/>
                    </a:schemeClr>
                  </a:solidFill>
                </a:rPr>
                <a:t>C</a:t>
              </a:r>
              <a:r>
                <a:rPr lang="en-US" dirty="0" smtClean="0">
                  <a:solidFill>
                    <a:schemeClr val="tx1">
                      <a:lumMod val="95000"/>
                    </a:schemeClr>
                  </a:solidFill>
                </a:rPr>
                <a:t>DF</a:t>
              </a:r>
              <a:endParaRPr lang="en-US" dirty="0">
                <a:solidFill>
                  <a:schemeClr val="tx1">
                    <a:lumMod val="95000"/>
                  </a:schemeClr>
                </a:solidFill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7010400" y="559347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2"/>
                </a:solidFill>
              </a:rPr>
              <a:t>No stochastic dominance here</a:t>
            </a:r>
            <a:endParaRPr lang="en-US" sz="12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355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Utility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Von Neumann-Morgenstern</a:t>
            </a:r>
          </a:p>
          <a:p>
            <a:pPr lvl="1"/>
            <a:r>
              <a:rPr lang="en-US" dirty="0" smtClean="0"/>
              <a:t>Requires four consistency axioms.</a:t>
            </a:r>
          </a:p>
          <a:p>
            <a:r>
              <a:rPr lang="en-US" dirty="0" smtClean="0"/>
              <a:t>All preferences can be summed up by a utility function</a:t>
            </a:r>
          </a:p>
        </p:txBody>
      </p:sp>
      <p:pic>
        <p:nvPicPr>
          <p:cNvPr id="5122" name="Picture 2" descr="C:\Users\cuff\Documents\Tex\Investment Theory\utility function1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276600"/>
            <a:ext cx="2438400" cy="154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cuff\Documents\Tex\Investment Theory\utility function2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029200"/>
            <a:ext cx="2438400" cy="1557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cuff\Documents\Tex\Investment Theory\utility function4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029199"/>
            <a:ext cx="2560877" cy="1557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cuff\Documents\Tex\Investment Theory\utility function3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265715"/>
            <a:ext cx="2560877" cy="1550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987" y="2412274"/>
            <a:ext cx="927100" cy="44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6" name="Picture 5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4089400"/>
            <a:ext cx="469900" cy="33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7" name="Picture 6"/>
          <p:cNvPicPr>
            <a:picLocks/>
          </p:cNvPicPr>
          <p:nvPr>
            <p:custDataLst>
              <p:tags r:id="rId3"/>
            </p:custDataLst>
          </p:nvPr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4900" y="5918200"/>
            <a:ext cx="444500" cy="48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9" name="Picture 8"/>
          <p:cNvPicPr>
            <a:picLocks/>
          </p:cNvPicPr>
          <p:nvPr>
            <p:custDataLst>
              <p:tags r:id="rId4"/>
            </p:custDataLst>
          </p:nvPr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0500" y="4241800"/>
            <a:ext cx="711200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10" name="Picture 9"/>
          <p:cNvPicPr>
            <a:picLocks/>
          </p:cNvPicPr>
          <p:nvPr>
            <p:custDataLst>
              <p:tags r:id="rId5"/>
            </p:custDataLst>
          </p:nvPr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184900"/>
            <a:ext cx="876300" cy="36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grpSp>
        <p:nvGrpSpPr>
          <p:cNvPr id="18" name="Group 17"/>
          <p:cNvGrpSpPr/>
          <p:nvPr/>
        </p:nvGrpSpPr>
        <p:grpSpPr>
          <a:xfrm>
            <a:off x="705394" y="2952206"/>
            <a:ext cx="7205383" cy="3879668"/>
            <a:chOff x="705394" y="2952206"/>
            <a:chExt cx="7205383" cy="3879668"/>
          </a:xfrm>
        </p:grpSpPr>
        <p:sp>
          <p:nvSpPr>
            <p:cNvPr id="14" name="Freeform 13"/>
            <p:cNvSpPr/>
            <p:nvPr/>
          </p:nvSpPr>
          <p:spPr>
            <a:xfrm>
              <a:off x="705394" y="2952206"/>
              <a:ext cx="7205383" cy="3879668"/>
            </a:xfrm>
            <a:custGeom>
              <a:avLst/>
              <a:gdLst>
                <a:gd name="connsiteX0" fmla="*/ 1815737 w 7205383"/>
                <a:gd name="connsiteY0" fmla="*/ 0 h 3879668"/>
                <a:gd name="connsiteX1" fmla="*/ 1815737 w 7205383"/>
                <a:gd name="connsiteY1" fmla="*/ 0 h 3879668"/>
                <a:gd name="connsiteX2" fmla="*/ 496389 w 7205383"/>
                <a:gd name="connsiteY2" fmla="*/ 26125 h 3879668"/>
                <a:gd name="connsiteX3" fmla="*/ 457200 w 7205383"/>
                <a:gd name="connsiteY3" fmla="*/ 39188 h 3879668"/>
                <a:gd name="connsiteX4" fmla="*/ 418012 w 7205383"/>
                <a:gd name="connsiteY4" fmla="*/ 65314 h 3879668"/>
                <a:gd name="connsiteX5" fmla="*/ 365760 w 7205383"/>
                <a:gd name="connsiteY5" fmla="*/ 91440 h 3879668"/>
                <a:gd name="connsiteX6" fmla="*/ 248195 w 7205383"/>
                <a:gd name="connsiteY6" fmla="*/ 195943 h 3879668"/>
                <a:gd name="connsiteX7" fmla="*/ 130629 w 7205383"/>
                <a:gd name="connsiteY7" fmla="*/ 300445 h 3879668"/>
                <a:gd name="connsiteX8" fmla="*/ 91440 w 7205383"/>
                <a:gd name="connsiteY8" fmla="*/ 378823 h 3879668"/>
                <a:gd name="connsiteX9" fmla="*/ 65315 w 7205383"/>
                <a:gd name="connsiteY9" fmla="*/ 418011 h 3879668"/>
                <a:gd name="connsiteX10" fmla="*/ 52252 w 7205383"/>
                <a:gd name="connsiteY10" fmla="*/ 457200 h 3879668"/>
                <a:gd name="connsiteX11" fmla="*/ 26126 w 7205383"/>
                <a:gd name="connsiteY11" fmla="*/ 509451 h 3879668"/>
                <a:gd name="connsiteX12" fmla="*/ 0 w 7205383"/>
                <a:gd name="connsiteY12" fmla="*/ 666205 h 3879668"/>
                <a:gd name="connsiteX13" fmla="*/ 13063 w 7205383"/>
                <a:gd name="connsiteY13" fmla="*/ 875211 h 3879668"/>
                <a:gd name="connsiteX14" fmla="*/ 39189 w 7205383"/>
                <a:gd name="connsiteY14" fmla="*/ 992777 h 3879668"/>
                <a:gd name="connsiteX15" fmla="*/ 52252 w 7205383"/>
                <a:gd name="connsiteY15" fmla="*/ 1358537 h 3879668"/>
                <a:gd name="connsiteX16" fmla="*/ 65315 w 7205383"/>
                <a:gd name="connsiteY16" fmla="*/ 1423851 h 3879668"/>
                <a:gd name="connsiteX17" fmla="*/ 78377 w 7205383"/>
                <a:gd name="connsiteY17" fmla="*/ 2181497 h 3879668"/>
                <a:gd name="connsiteX18" fmla="*/ 104503 w 7205383"/>
                <a:gd name="connsiteY18" fmla="*/ 2495005 h 3879668"/>
                <a:gd name="connsiteX19" fmla="*/ 130629 w 7205383"/>
                <a:gd name="connsiteY19" fmla="*/ 2743200 h 3879668"/>
                <a:gd name="connsiteX20" fmla="*/ 156755 w 7205383"/>
                <a:gd name="connsiteY20" fmla="*/ 2873828 h 3879668"/>
                <a:gd name="connsiteX21" fmla="*/ 182880 w 7205383"/>
                <a:gd name="connsiteY21" fmla="*/ 3030583 h 3879668"/>
                <a:gd name="connsiteX22" fmla="*/ 195943 w 7205383"/>
                <a:gd name="connsiteY22" fmla="*/ 3082834 h 3879668"/>
                <a:gd name="connsiteX23" fmla="*/ 222069 w 7205383"/>
                <a:gd name="connsiteY23" fmla="*/ 3135085 h 3879668"/>
                <a:gd name="connsiteX24" fmla="*/ 300446 w 7205383"/>
                <a:gd name="connsiteY24" fmla="*/ 3317965 h 3879668"/>
                <a:gd name="connsiteX25" fmla="*/ 352697 w 7205383"/>
                <a:gd name="connsiteY25" fmla="*/ 3357154 h 3879668"/>
                <a:gd name="connsiteX26" fmla="*/ 431075 w 7205383"/>
                <a:gd name="connsiteY26" fmla="*/ 3422468 h 3879668"/>
                <a:gd name="connsiteX27" fmla="*/ 496389 w 7205383"/>
                <a:gd name="connsiteY27" fmla="*/ 3500845 h 3879668"/>
                <a:gd name="connsiteX28" fmla="*/ 613955 w 7205383"/>
                <a:gd name="connsiteY28" fmla="*/ 3526971 h 3879668"/>
                <a:gd name="connsiteX29" fmla="*/ 718457 w 7205383"/>
                <a:gd name="connsiteY29" fmla="*/ 3553097 h 3879668"/>
                <a:gd name="connsiteX30" fmla="*/ 796835 w 7205383"/>
                <a:gd name="connsiteY30" fmla="*/ 3579223 h 3879668"/>
                <a:gd name="connsiteX31" fmla="*/ 953589 w 7205383"/>
                <a:gd name="connsiteY31" fmla="*/ 3605348 h 3879668"/>
                <a:gd name="connsiteX32" fmla="*/ 1188720 w 7205383"/>
                <a:gd name="connsiteY32" fmla="*/ 3618411 h 3879668"/>
                <a:gd name="connsiteX33" fmla="*/ 1280160 w 7205383"/>
                <a:gd name="connsiteY33" fmla="*/ 3683725 h 3879668"/>
                <a:gd name="connsiteX34" fmla="*/ 1358537 w 7205383"/>
                <a:gd name="connsiteY34" fmla="*/ 3735977 h 3879668"/>
                <a:gd name="connsiteX35" fmla="*/ 1463040 w 7205383"/>
                <a:gd name="connsiteY35" fmla="*/ 3762103 h 3879668"/>
                <a:gd name="connsiteX36" fmla="*/ 1502229 w 7205383"/>
                <a:gd name="connsiteY36" fmla="*/ 3775165 h 3879668"/>
                <a:gd name="connsiteX37" fmla="*/ 1593669 w 7205383"/>
                <a:gd name="connsiteY37" fmla="*/ 3827417 h 3879668"/>
                <a:gd name="connsiteX38" fmla="*/ 1776549 w 7205383"/>
                <a:gd name="connsiteY38" fmla="*/ 3866605 h 3879668"/>
                <a:gd name="connsiteX39" fmla="*/ 1841863 w 7205383"/>
                <a:gd name="connsiteY39" fmla="*/ 3879668 h 3879668"/>
                <a:gd name="connsiteX40" fmla="*/ 2090057 w 7205383"/>
                <a:gd name="connsiteY40" fmla="*/ 3866605 h 3879668"/>
                <a:gd name="connsiteX41" fmla="*/ 2207623 w 7205383"/>
                <a:gd name="connsiteY41" fmla="*/ 3827417 h 3879668"/>
                <a:gd name="connsiteX42" fmla="*/ 2246812 w 7205383"/>
                <a:gd name="connsiteY42" fmla="*/ 3814354 h 3879668"/>
                <a:gd name="connsiteX43" fmla="*/ 2312126 w 7205383"/>
                <a:gd name="connsiteY43" fmla="*/ 3788228 h 3879668"/>
                <a:gd name="connsiteX44" fmla="*/ 2377440 w 7205383"/>
                <a:gd name="connsiteY44" fmla="*/ 3775165 h 3879668"/>
                <a:gd name="connsiteX45" fmla="*/ 2508069 w 7205383"/>
                <a:gd name="connsiteY45" fmla="*/ 3735977 h 3879668"/>
                <a:gd name="connsiteX46" fmla="*/ 2547257 w 7205383"/>
                <a:gd name="connsiteY46" fmla="*/ 3722914 h 3879668"/>
                <a:gd name="connsiteX47" fmla="*/ 2677886 w 7205383"/>
                <a:gd name="connsiteY47" fmla="*/ 3683725 h 3879668"/>
                <a:gd name="connsiteX48" fmla="*/ 2782389 w 7205383"/>
                <a:gd name="connsiteY48" fmla="*/ 3631474 h 3879668"/>
                <a:gd name="connsiteX49" fmla="*/ 3017520 w 7205383"/>
                <a:gd name="connsiteY49" fmla="*/ 3500845 h 3879668"/>
                <a:gd name="connsiteX50" fmla="*/ 3082835 w 7205383"/>
                <a:gd name="connsiteY50" fmla="*/ 3461657 h 3879668"/>
                <a:gd name="connsiteX51" fmla="*/ 3122023 w 7205383"/>
                <a:gd name="connsiteY51" fmla="*/ 3422468 h 3879668"/>
                <a:gd name="connsiteX52" fmla="*/ 3265715 w 7205383"/>
                <a:gd name="connsiteY52" fmla="*/ 3226525 h 3879668"/>
                <a:gd name="connsiteX53" fmla="*/ 3344092 w 7205383"/>
                <a:gd name="connsiteY53" fmla="*/ 3148148 h 3879668"/>
                <a:gd name="connsiteX54" fmla="*/ 3370217 w 7205383"/>
                <a:gd name="connsiteY54" fmla="*/ 3095897 h 3879668"/>
                <a:gd name="connsiteX55" fmla="*/ 3383280 w 7205383"/>
                <a:gd name="connsiteY55" fmla="*/ 3056708 h 3879668"/>
                <a:gd name="connsiteX56" fmla="*/ 3487783 w 7205383"/>
                <a:gd name="connsiteY56" fmla="*/ 2926080 h 3879668"/>
                <a:gd name="connsiteX57" fmla="*/ 3566160 w 7205383"/>
                <a:gd name="connsiteY57" fmla="*/ 2834640 h 3879668"/>
                <a:gd name="connsiteX58" fmla="*/ 3618412 w 7205383"/>
                <a:gd name="connsiteY58" fmla="*/ 2756263 h 3879668"/>
                <a:gd name="connsiteX59" fmla="*/ 3670663 w 7205383"/>
                <a:gd name="connsiteY59" fmla="*/ 2664823 h 3879668"/>
                <a:gd name="connsiteX60" fmla="*/ 3735977 w 7205383"/>
                <a:gd name="connsiteY60" fmla="*/ 2586445 h 3879668"/>
                <a:gd name="connsiteX61" fmla="*/ 3814355 w 7205383"/>
                <a:gd name="connsiteY61" fmla="*/ 2468880 h 3879668"/>
                <a:gd name="connsiteX62" fmla="*/ 3840480 w 7205383"/>
                <a:gd name="connsiteY62" fmla="*/ 2429691 h 3879668"/>
                <a:gd name="connsiteX63" fmla="*/ 3853543 w 7205383"/>
                <a:gd name="connsiteY63" fmla="*/ 2390503 h 3879668"/>
                <a:gd name="connsiteX64" fmla="*/ 3892732 w 7205383"/>
                <a:gd name="connsiteY64" fmla="*/ 2377440 h 3879668"/>
                <a:gd name="connsiteX65" fmla="*/ 3984172 w 7205383"/>
                <a:gd name="connsiteY65" fmla="*/ 2299063 h 3879668"/>
                <a:gd name="connsiteX66" fmla="*/ 4023360 w 7205383"/>
                <a:gd name="connsiteY66" fmla="*/ 2259874 h 3879668"/>
                <a:gd name="connsiteX67" fmla="*/ 4062549 w 7205383"/>
                <a:gd name="connsiteY67" fmla="*/ 2233748 h 3879668"/>
                <a:gd name="connsiteX68" fmla="*/ 4114800 w 7205383"/>
                <a:gd name="connsiteY68" fmla="*/ 2194560 h 3879668"/>
                <a:gd name="connsiteX69" fmla="*/ 4193177 w 7205383"/>
                <a:gd name="connsiteY69" fmla="*/ 2142308 h 3879668"/>
                <a:gd name="connsiteX70" fmla="*/ 4323806 w 7205383"/>
                <a:gd name="connsiteY70" fmla="*/ 2076994 h 3879668"/>
                <a:gd name="connsiteX71" fmla="*/ 4402183 w 7205383"/>
                <a:gd name="connsiteY71" fmla="*/ 2037805 h 3879668"/>
                <a:gd name="connsiteX72" fmla="*/ 4480560 w 7205383"/>
                <a:gd name="connsiteY72" fmla="*/ 1985554 h 3879668"/>
                <a:gd name="connsiteX73" fmla="*/ 4519749 w 7205383"/>
                <a:gd name="connsiteY73" fmla="*/ 1946365 h 3879668"/>
                <a:gd name="connsiteX74" fmla="*/ 4637315 w 7205383"/>
                <a:gd name="connsiteY74" fmla="*/ 1907177 h 3879668"/>
                <a:gd name="connsiteX75" fmla="*/ 4702629 w 7205383"/>
                <a:gd name="connsiteY75" fmla="*/ 1881051 h 3879668"/>
                <a:gd name="connsiteX76" fmla="*/ 4754880 w 7205383"/>
                <a:gd name="connsiteY76" fmla="*/ 1854925 h 3879668"/>
                <a:gd name="connsiteX77" fmla="*/ 4976949 w 7205383"/>
                <a:gd name="connsiteY77" fmla="*/ 1828800 h 3879668"/>
                <a:gd name="connsiteX78" fmla="*/ 5264332 w 7205383"/>
                <a:gd name="connsiteY78" fmla="*/ 1841863 h 3879668"/>
                <a:gd name="connsiteX79" fmla="*/ 5329646 w 7205383"/>
                <a:gd name="connsiteY79" fmla="*/ 1867988 h 3879668"/>
                <a:gd name="connsiteX80" fmla="*/ 5603966 w 7205383"/>
                <a:gd name="connsiteY80" fmla="*/ 1894114 h 3879668"/>
                <a:gd name="connsiteX81" fmla="*/ 6178732 w 7205383"/>
                <a:gd name="connsiteY81" fmla="*/ 1920240 h 3879668"/>
                <a:gd name="connsiteX82" fmla="*/ 6688183 w 7205383"/>
                <a:gd name="connsiteY82" fmla="*/ 1920240 h 3879668"/>
                <a:gd name="connsiteX83" fmla="*/ 6779623 w 7205383"/>
                <a:gd name="connsiteY83" fmla="*/ 1881051 h 3879668"/>
                <a:gd name="connsiteX84" fmla="*/ 6818812 w 7205383"/>
                <a:gd name="connsiteY84" fmla="*/ 1841863 h 3879668"/>
                <a:gd name="connsiteX85" fmla="*/ 6871063 w 7205383"/>
                <a:gd name="connsiteY85" fmla="*/ 1802674 h 3879668"/>
                <a:gd name="connsiteX86" fmla="*/ 6910252 w 7205383"/>
                <a:gd name="connsiteY86" fmla="*/ 1776548 h 3879668"/>
                <a:gd name="connsiteX87" fmla="*/ 6988629 w 7205383"/>
                <a:gd name="connsiteY87" fmla="*/ 1724297 h 3879668"/>
                <a:gd name="connsiteX88" fmla="*/ 7093132 w 7205383"/>
                <a:gd name="connsiteY88" fmla="*/ 1632857 h 3879668"/>
                <a:gd name="connsiteX89" fmla="*/ 7106195 w 7205383"/>
                <a:gd name="connsiteY89" fmla="*/ 1580605 h 3879668"/>
                <a:gd name="connsiteX90" fmla="*/ 7132320 w 7205383"/>
                <a:gd name="connsiteY90" fmla="*/ 1502228 h 3879668"/>
                <a:gd name="connsiteX91" fmla="*/ 7184572 w 7205383"/>
                <a:gd name="connsiteY91" fmla="*/ 1436914 h 3879668"/>
                <a:gd name="connsiteX92" fmla="*/ 7184572 w 7205383"/>
                <a:gd name="connsiteY92" fmla="*/ 940525 h 3879668"/>
                <a:gd name="connsiteX93" fmla="*/ 7171509 w 7205383"/>
                <a:gd name="connsiteY93" fmla="*/ 809897 h 3879668"/>
                <a:gd name="connsiteX94" fmla="*/ 7158446 w 7205383"/>
                <a:gd name="connsiteY94" fmla="*/ 770708 h 3879668"/>
                <a:gd name="connsiteX95" fmla="*/ 7145383 w 7205383"/>
                <a:gd name="connsiteY95" fmla="*/ 718457 h 3879668"/>
                <a:gd name="connsiteX96" fmla="*/ 7132320 w 7205383"/>
                <a:gd name="connsiteY96" fmla="*/ 679268 h 3879668"/>
                <a:gd name="connsiteX97" fmla="*/ 7106195 w 7205383"/>
                <a:gd name="connsiteY97" fmla="*/ 548640 h 3879668"/>
                <a:gd name="connsiteX98" fmla="*/ 7080069 w 7205383"/>
                <a:gd name="connsiteY98" fmla="*/ 444137 h 3879668"/>
                <a:gd name="connsiteX99" fmla="*/ 7053943 w 7205383"/>
                <a:gd name="connsiteY99" fmla="*/ 352697 h 3879668"/>
                <a:gd name="connsiteX100" fmla="*/ 7027817 w 7205383"/>
                <a:gd name="connsiteY100" fmla="*/ 313508 h 3879668"/>
                <a:gd name="connsiteX101" fmla="*/ 7014755 w 7205383"/>
                <a:gd name="connsiteY101" fmla="*/ 274320 h 3879668"/>
                <a:gd name="connsiteX102" fmla="*/ 6988629 w 7205383"/>
                <a:gd name="connsiteY102" fmla="*/ 235131 h 3879668"/>
                <a:gd name="connsiteX103" fmla="*/ 6975566 w 7205383"/>
                <a:gd name="connsiteY103" fmla="*/ 169817 h 3879668"/>
                <a:gd name="connsiteX104" fmla="*/ 6936377 w 7205383"/>
                <a:gd name="connsiteY104" fmla="*/ 143691 h 3879668"/>
                <a:gd name="connsiteX105" fmla="*/ 6844937 w 7205383"/>
                <a:gd name="connsiteY105" fmla="*/ 91440 h 3879668"/>
                <a:gd name="connsiteX106" fmla="*/ 6622869 w 7205383"/>
                <a:gd name="connsiteY106" fmla="*/ 117565 h 3879668"/>
                <a:gd name="connsiteX107" fmla="*/ 6557555 w 7205383"/>
                <a:gd name="connsiteY107" fmla="*/ 130628 h 3879668"/>
                <a:gd name="connsiteX108" fmla="*/ 6492240 w 7205383"/>
                <a:gd name="connsiteY108" fmla="*/ 156754 h 3879668"/>
                <a:gd name="connsiteX109" fmla="*/ 6453052 w 7205383"/>
                <a:gd name="connsiteY109" fmla="*/ 169817 h 3879668"/>
                <a:gd name="connsiteX110" fmla="*/ 5982789 w 7205383"/>
                <a:gd name="connsiteY110" fmla="*/ 156754 h 3879668"/>
                <a:gd name="connsiteX111" fmla="*/ 5747657 w 7205383"/>
                <a:gd name="connsiteY111" fmla="*/ 117565 h 3879668"/>
                <a:gd name="connsiteX112" fmla="*/ 5094515 w 7205383"/>
                <a:gd name="connsiteY112" fmla="*/ 104503 h 3879668"/>
                <a:gd name="connsiteX113" fmla="*/ 4911635 w 7205383"/>
                <a:gd name="connsiteY113" fmla="*/ 117565 h 3879668"/>
                <a:gd name="connsiteX114" fmla="*/ 4794069 w 7205383"/>
                <a:gd name="connsiteY114" fmla="*/ 130628 h 3879668"/>
                <a:gd name="connsiteX115" fmla="*/ 4637315 w 7205383"/>
                <a:gd name="connsiteY115" fmla="*/ 143691 h 3879668"/>
                <a:gd name="connsiteX116" fmla="*/ 3775166 w 7205383"/>
                <a:gd name="connsiteY116" fmla="*/ 274320 h 3879668"/>
                <a:gd name="connsiteX117" fmla="*/ 3108960 w 7205383"/>
                <a:gd name="connsiteY117" fmla="*/ 248194 h 3879668"/>
                <a:gd name="connsiteX118" fmla="*/ 3043646 w 7205383"/>
                <a:gd name="connsiteY118" fmla="*/ 235131 h 3879668"/>
                <a:gd name="connsiteX119" fmla="*/ 3004457 w 7205383"/>
                <a:gd name="connsiteY119" fmla="*/ 222068 h 3879668"/>
                <a:gd name="connsiteX120" fmla="*/ 2534195 w 7205383"/>
                <a:gd name="connsiteY120" fmla="*/ 209005 h 3879668"/>
                <a:gd name="connsiteX121" fmla="*/ 2338252 w 7205383"/>
                <a:gd name="connsiteY121" fmla="*/ 195943 h 3879668"/>
                <a:gd name="connsiteX122" fmla="*/ 2090057 w 7205383"/>
                <a:gd name="connsiteY122" fmla="*/ 143691 h 3879668"/>
                <a:gd name="connsiteX123" fmla="*/ 1998617 w 7205383"/>
                <a:gd name="connsiteY123" fmla="*/ 130628 h 3879668"/>
                <a:gd name="connsiteX124" fmla="*/ 1907177 w 7205383"/>
                <a:gd name="connsiteY124" fmla="*/ 104503 h 3879668"/>
                <a:gd name="connsiteX125" fmla="*/ 1867989 w 7205383"/>
                <a:gd name="connsiteY125" fmla="*/ 78377 h 3879668"/>
                <a:gd name="connsiteX126" fmla="*/ 1776549 w 7205383"/>
                <a:gd name="connsiteY126" fmla="*/ 39188 h 3879668"/>
                <a:gd name="connsiteX127" fmla="*/ 1867989 w 7205383"/>
                <a:gd name="connsiteY127" fmla="*/ 39188 h 3879668"/>
                <a:gd name="connsiteX128" fmla="*/ 1867989 w 7205383"/>
                <a:gd name="connsiteY128" fmla="*/ 39188 h 3879668"/>
                <a:gd name="connsiteX129" fmla="*/ 1867989 w 7205383"/>
                <a:gd name="connsiteY129" fmla="*/ 52251 h 3879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7205383" h="3879668">
                  <a:moveTo>
                    <a:pt x="1815737" y="0"/>
                  </a:moveTo>
                  <a:lnTo>
                    <a:pt x="1815737" y="0"/>
                  </a:lnTo>
                  <a:lnTo>
                    <a:pt x="496389" y="26125"/>
                  </a:lnTo>
                  <a:cubicBezTo>
                    <a:pt x="482625" y="26522"/>
                    <a:pt x="469516" y="33030"/>
                    <a:pt x="457200" y="39188"/>
                  </a:cubicBezTo>
                  <a:cubicBezTo>
                    <a:pt x="443158" y="46209"/>
                    <a:pt x="431643" y="57525"/>
                    <a:pt x="418012" y="65314"/>
                  </a:cubicBezTo>
                  <a:cubicBezTo>
                    <a:pt x="401105" y="74975"/>
                    <a:pt x="382273" y="81119"/>
                    <a:pt x="365760" y="91440"/>
                  </a:cubicBezTo>
                  <a:cubicBezTo>
                    <a:pt x="298780" y="133302"/>
                    <a:pt x="314899" y="137577"/>
                    <a:pt x="248195" y="195943"/>
                  </a:cubicBezTo>
                  <a:cubicBezTo>
                    <a:pt x="185367" y="250917"/>
                    <a:pt x="203390" y="191304"/>
                    <a:pt x="130629" y="300445"/>
                  </a:cubicBezTo>
                  <a:cubicBezTo>
                    <a:pt x="55759" y="412751"/>
                    <a:pt x="145520" y="270661"/>
                    <a:pt x="91440" y="378823"/>
                  </a:cubicBezTo>
                  <a:cubicBezTo>
                    <a:pt x="84419" y="392865"/>
                    <a:pt x="72336" y="403969"/>
                    <a:pt x="65315" y="418011"/>
                  </a:cubicBezTo>
                  <a:cubicBezTo>
                    <a:pt x="59157" y="430327"/>
                    <a:pt x="57676" y="444544"/>
                    <a:pt x="52252" y="457200"/>
                  </a:cubicBezTo>
                  <a:cubicBezTo>
                    <a:pt x="44581" y="475098"/>
                    <a:pt x="34835" y="492034"/>
                    <a:pt x="26126" y="509451"/>
                  </a:cubicBezTo>
                  <a:cubicBezTo>
                    <a:pt x="12368" y="564482"/>
                    <a:pt x="0" y="605048"/>
                    <a:pt x="0" y="666205"/>
                  </a:cubicBezTo>
                  <a:cubicBezTo>
                    <a:pt x="0" y="736010"/>
                    <a:pt x="6445" y="805721"/>
                    <a:pt x="13063" y="875211"/>
                  </a:cubicBezTo>
                  <a:cubicBezTo>
                    <a:pt x="15614" y="901999"/>
                    <a:pt x="32088" y="964374"/>
                    <a:pt x="39189" y="992777"/>
                  </a:cubicBezTo>
                  <a:cubicBezTo>
                    <a:pt x="43543" y="1114697"/>
                    <a:pt x="44872" y="1236763"/>
                    <a:pt x="52252" y="1358537"/>
                  </a:cubicBezTo>
                  <a:cubicBezTo>
                    <a:pt x="53595" y="1380699"/>
                    <a:pt x="64611" y="1401660"/>
                    <a:pt x="65315" y="1423851"/>
                  </a:cubicBezTo>
                  <a:cubicBezTo>
                    <a:pt x="73329" y="1676310"/>
                    <a:pt x="69142" y="1929080"/>
                    <a:pt x="78377" y="2181497"/>
                  </a:cubicBezTo>
                  <a:cubicBezTo>
                    <a:pt x="82211" y="2286292"/>
                    <a:pt x="95547" y="2390523"/>
                    <a:pt x="104503" y="2495005"/>
                  </a:cubicBezTo>
                  <a:cubicBezTo>
                    <a:pt x="109633" y="2554851"/>
                    <a:pt x="119711" y="2677693"/>
                    <a:pt x="130629" y="2743200"/>
                  </a:cubicBezTo>
                  <a:cubicBezTo>
                    <a:pt x="137929" y="2787001"/>
                    <a:pt x="149455" y="2830027"/>
                    <a:pt x="156755" y="2873828"/>
                  </a:cubicBezTo>
                  <a:cubicBezTo>
                    <a:pt x="165463" y="2926080"/>
                    <a:pt x="170032" y="2979192"/>
                    <a:pt x="182880" y="3030583"/>
                  </a:cubicBezTo>
                  <a:cubicBezTo>
                    <a:pt x="187234" y="3048000"/>
                    <a:pt x="189639" y="3066024"/>
                    <a:pt x="195943" y="3082834"/>
                  </a:cubicBezTo>
                  <a:cubicBezTo>
                    <a:pt x="202780" y="3101067"/>
                    <a:pt x="214837" y="3117005"/>
                    <a:pt x="222069" y="3135085"/>
                  </a:cubicBezTo>
                  <a:cubicBezTo>
                    <a:pt x="238883" y="3177119"/>
                    <a:pt x="266465" y="3292479"/>
                    <a:pt x="300446" y="3317965"/>
                  </a:cubicBezTo>
                  <a:cubicBezTo>
                    <a:pt x="317863" y="3331028"/>
                    <a:pt x="337302" y="3341759"/>
                    <a:pt x="352697" y="3357154"/>
                  </a:cubicBezTo>
                  <a:cubicBezTo>
                    <a:pt x="423871" y="3428328"/>
                    <a:pt x="356228" y="3397519"/>
                    <a:pt x="431075" y="3422468"/>
                  </a:cubicBezTo>
                  <a:cubicBezTo>
                    <a:pt x="450354" y="3451388"/>
                    <a:pt x="466212" y="3480727"/>
                    <a:pt x="496389" y="3500845"/>
                  </a:cubicBezTo>
                  <a:cubicBezTo>
                    <a:pt x="517829" y="3515138"/>
                    <a:pt x="604470" y="3525390"/>
                    <a:pt x="613955" y="3526971"/>
                  </a:cubicBezTo>
                  <a:cubicBezTo>
                    <a:pt x="732854" y="3566605"/>
                    <a:pt x="545074" y="3505810"/>
                    <a:pt x="718457" y="3553097"/>
                  </a:cubicBezTo>
                  <a:cubicBezTo>
                    <a:pt x="745026" y="3560343"/>
                    <a:pt x="769831" y="3573822"/>
                    <a:pt x="796835" y="3579223"/>
                  </a:cubicBezTo>
                  <a:cubicBezTo>
                    <a:pt x="849495" y="3589754"/>
                    <a:pt x="899587" y="3601028"/>
                    <a:pt x="953589" y="3605348"/>
                  </a:cubicBezTo>
                  <a:cubicBezTo>
                    <a:pt x="1031837" y="3611608"/>
                    <a:pt x="1110343" y="3614057"/>
                    <a:pt x="1188720" y="3618411"/>
                  </a:cubicBezTo>
                  <a:cubicBezTo>
                    <a:pt x="1316111" y="3703339"/>
                    <a:pt x="1118157" y="3570322"/>
                    <a:pt x="1280160" y="3683725"/>
                  </a:cubicBezTo>
                  <a:cubicBezTo>
                    <a:pt x="1305883" y="3701731"/>
                    <a:pt x="1329677" y="3723608"/>
                    <a:pt x="1358537" y="3735977"/>
                  </a:cubicBezTo>
                  <a:cubicBezTo>
                    <a:pt x="1391540" y="3750121"/>
                    <a:pt x="1428976" y="3750749"/>
                    <a:pt x="1463040" y="3762103"/>
                  </a:cubicBezTo>
                  <a:lnTo>
                    <a:pt x="1502229" y="3775165"/>
                  </a:lnTo>
                  <a:cubicBezTo>
                    <a:pt x="1530898" y="3794278"/>
                    <a:pt x="1560520" y="3816367"/>
                    <a:pt x="1593669" y="3827417"/>
                  </a:cubicBezTo>
                  <a:cubicBezTo>
                    <a:pt x="1667694" y="3852092"/>
                    <a:pt x="1704190" y="3853449"/>
                    <a:pt x="1776549" y="3866605"/>
                  </a:cubicBezTo>
                  <a:cubicBezTo>
                    <a:pt x="1798393" y="3870577"/>
                    <a:pt x="1820092" y="3875314"/>
                    <a:pt x="1841863" y="3879668"/>
                  </a:cubicBezTo>
                  <a:cubicBezTo>
                    <a:pt x="1924594" y="3875314"/>
                    <a:pt x="2007523" y="3873782"/>
                    <a:pt x="2090057" y="3866605"/>
                  </a:cubicBezTo>
                  <a:cubicBezTo>
                    <a:pt x="2128058" y="3863301"/>
                    <a:pt x="2173964" y="3840039"/>
                    <a:pt x="2207623" y="3827417"/>
                  </a:cubicBezTo>
                  <a:cubicBezTo>
                    <a:pt x="2220516" y="3822582"/>
                    <a:pt x="2233919" y="3819189"/>
                    <a:pt x="2246812" y="3814354"/>
                  </a:cubicBezTo>
                  <a:cubicBezTo>
                    <a:pt x="2268767" y="3806121"/>
                    <a:pt x="2289666" y="3794966"/>
                    <a:pt x="2312126" y="3788228"/>
                  </a:cubicBezTo>
                  <a:cubicBezTo>
                    <a:pt x="2333392" y="3781848"/>
                    <a:pt x="2355669" y="3779519"/>
                    <a:pt x="2377440" y="3775165"/>
                  </a:cubicBezTo>
                  <a:cubicBezTo>
                    <a:pt x="2467733" y="3730020"/>
                    <a:pt x="2390965" y="3762001"/>
                    <a:pt x="2508069" y="3735977"/>
                  </a:cubicBezTo>
                  <a:cubicBezTo>
                    <a:pt x="2521510" y="3732990"/>
                    <a:pt x="2534097" y="3726963"/>
                    <a:pt x="2547257" y="3722914"/>
                  </a:cubicBezTo>
                  <a:cubicBezTo>
                    <a:pt x="2590707" y="3709545"/>
                    <a:pt x="2635517" y="3700202"/>
                    <a:pt x="2677886" y="3683725"/>
                  </a:cubicBezTo>
                  <a:cubicBezTo>
                    <a:pt x="2714184" y="3669609"/>
                    <a:pt x="2747150" y="3648057"/>
                    <a:pt x="2782389" y="3631474"/>
                  </a:cubicBezTo>
                  <a:cubicBezTo>
                    <a:pt x="2986660" y="3535347"/>
                    <a:pt x="2816317" y="3630190"/>
                    <a:pt x="3017520" y="3500845"/>
                  </a:cubicBezTo>
                  <a:cubicBezTo>
                    <a:pt x="3038877" y="3487115"/>
                    <a:pt x="3062523" y="3476891"/>
                    <a:pt x="3082835" y="3461657"/>
                  </a:cubicBezTo>
                  <a:cubicBezTo>
                    <a:pt x="3097614" y="3450573"/>
                    <a:pt x="3110681" y="3437050"/>
                    <a:pt x="3122023" y="3422468"/>
                  </a:cubicBezTo>
                  <a:cubicBezTo>
                    <a:pt x="3171749" y="3358535"/>
                    <a:pt x="3208443" y="3283797"/>
                    <a:pt x="3265715" y="3226525"/>
                  </a:cubicBezTo>
                  <a:lnTo>
                    <a:pt x="3344092" y="3148148"/>
                  </a:lnTo>
                  <a:cubicBezTo>
                    <a:pt x="3352800" y="3130731"/>
                    <a:pt x="3362546" y="3113795"/>
                    <a:pt x="3370217" y="3095897"/>
                  </a:cubicBezTo>
                  <a:cubicBezTo>
                    <a:pt x="3375641" y="3083241"/>
                    <a:pt x="3375442" y="3068029"/>
                    <a:pt x="3383280" y="3056708"/>
                  </a:cubicBezTo>
                  <a:cubicBezTo>
                    <a:pt x="3415020" y="3010861"/>
                    <a:pt x="3452335" y="2969124"/>
                    <a:pt x="3487783" y="2926080"/>
                  </a:cubicBezTo>
                  <a:cubicBezTo>
                    <a:pt x="3513303" y="2895091"/>
                    <a:pt x="3543892" y="2868042"/>
                    <a:pt x="3566160" y="2834640"/>
                  </a:cubicBezTo>
                  <a:cubicBezTo>
                    <a:pt x="3583577" y="2808514"/>
                    <a:pt x="3602257" y="2783188"/>
                    <a:pt x="3618412" y="2756263"/>
                  </a:cubicBezTo>
                  <a:cubicBezTo>
                    <a:pt x="3654807" y="2695605"/>
                    <a:pt x="3631116" y="2715669"/>
                    <a:pt x="3670663" y="2664823"/>
                  </a:cubicBezTo>
                  <a:cubicBezTo>
                    <a:pt x="3691542" y="2637979"/>
                    <a:pt x="3715866" y="2613869"/>
                    <a:pt x="3735977" y="2586445"/>
                  </a:cubicBezTo>
                  <a:cubicBezTo>
                    <a:pt x="3763830" y="2548464"/>
                    <a:pt x="3788229" y="2508069"/>
                    <a:pt x="3814355" y="2468880"/>
                  </a:cubicBezTo>
                  <a:cubicBezTo>
                    <a:pt x="3823064" y="2455817"/>
                    <a:pt x="3835515" y="2444585"/>
                    <a:pt x="3840480" y="2429691"/>
                  </a:cubicBezTo>
                  <a:cubicBezTo>
                    <a:pt x="3844834" y="2416628"/>
                    <a:pt x="3843807" y="2400239"/>
                    <a:pt x="3853543" y="2390503"/>
                  </a:cubicBezTo>
                  <a:cubicBezTo>
                    <a:pt x="3863280" y="2380767"/>
                    <a:pt x="3879669" y="2381794"/>
                    <a:pt x="3892732" y="2377440"/>
                  </a:cubicBezTo>
                  <a:cubicBezTo>
                    <a:pt x="4049725" y="2220444"/>
                    <a:pt x="3864803" y="2398537"/>
                    <a:pt x="3984172" y="2299063"/>
                  </a:cubicBezTo>
                  <a:cubicBezTo>
                    <a:pt x="3998364" y="2287236"/>
                    <a:pt x="4009168" y="2271701"/>
                    <a:pt x="4023360" y="2259874"/>
                  </a:cubicBezTo>
                  <a:cubicBezTo>
                    <a:pt x="4035421" y="2249823"/>
                    <a:pt x="4049774" y="2242873"/>
                    <a:pt x="4062549" y="2233748"/>
                  </a:cubicBezTo>
                  <a:cubicBezTo>
                    <a:pt x="4080265" y="2221094"/>
                    <a:pt x="4096964" y="2207045"/>
                    <a:pt x="4114800" y="2194560"/>
                  </a:cubicBezTo>
                  <a:cubicBezTo>
                    <a:pt x="4140523" y="2176554"/>
                    <a:pt x="4163389" y="2152237"/>
                    <a:pt x="4193177" y="2142308"/>
                  </a:cubicBezTo>
                  <a:cubicBezTo>
                    <a:pt x="4272187" y="2115971"/>
                    <a:pt x="4203796" y="2141615"/>
                    <a:pt x="4323806" y="2076994"/>
                  </a:cubicBezTo>
                  <a:cubicBezTo>
                    <a:pt x="4349524" y="2063146"/>
                    <a:pt x="4376952" y="2052523"/>
                    <a:pt x="4402183" y="2037805"/>
                  </a:cubicBezTo>
                  <a:cubicBezTo>
                    <a:pt x="4429305" y="2021984"/>
                    <a:pt x="4455775" y="2004831"/>
                    <a:pt x="4480560" y="1985554"/>
                  </a:cubicBezTo>
                  <a:cubicBezTo>
                    <a:pt x="4495142" y="1974212"/>
                    <a:pt x="4503600" y="1955337"/>
                    <a:pt x="4519749" y="1946365"/>
                  </a:cubicBezTo>
                  <a:cubicBezTo>
                    <a:pt x="4536541" y="1937036"/>
                    <a:pt x="4609325" y="1918373"/>
                    <a:pt x="4637315" y="1907177"/>
                  </a:cubicBezTo>
                  <a:cubicBezTo>
                    <a:pt x="4659086" y="1898468"/>
                    <a:pt x="4681202" y="1890574"/>
                    <a:pt x="4702629" y="1881051"/>
                  </a:cubicBezTo>
                  <a:cubicBezTo>
                    <a:pt x="4720423" y="1873142"/>
                    <a:pt x="4735989" y="1859648"/>
                    <a:pt x="4754880" y="1854925"/>
                  </a:cubicBezTo>
                  <a:cubicBezTo>
                    <a:pt x="4769234" y="1851337"/>
                    <a:pt x="4969692" y="1829606"/>
                    <a:pt x="4976949" y="1828800"/>
                  </a:cubicBezTo>
                  <a:cubicBezTo>
                    <a:pt x="5072743" y="1833154"/>
                    <a:pt x="5169025" y="1831274"/>
                    <a:pt x="5264332" y="1841863"/>
                  </a:cubicBezTo>
                  <a:cubicBezTo>
                    <a:pt x="5287637" y="1844452"/>
                    <a:pt x="5306470" y="1864423"/>
                    <a:pt x="5329646" y="1867988"/>
                  </a:cubicBezTo>
                  <a:cubicBezTo>
                    <a:pt x="5420432" y="1881955"/>
                    <a:pt x="5512316" y="1888004"/>
                    <a:pt x="5603966" y="1894114"/>
                  </a:cubicBezTo>
                  <a:cubicBezTo>
                    <a:pt x="5925979" y="1915582"/>
                    <a:pt x="5734489" y="1904921"/>
                    <a:pt x="6178732" y="1920240"/>
                  </a:cubicBezTo>
                  <a:cubicBezTo>
                    <a:pt x="6373269" y="1959148"/>
                    <a:pt x="6328654" y="1955316"/>
                    <a:pt x="6688183" y="1920240"/>
                  </a:cubicBezTo>
                  <a:cubicBezTo>
                    <a:pt x="6721188" y="1917020"/>
                    <a:pt x="6749143" y="1894114"/>
                    <a:pt x="6779623" y="1881051"/>
                  </a:cubicBezTo>
                  <a:cubicBezTo>
                    <a:pt x="6792686" y="1867988"/>
                    <a:pt x="6804786" y="1853885"/>
                    <a:pt x="6818812" y="1841863"/>
                  </a:cubicBezTo>
                  <a:cubicBezTo>
                    <a:pt x="6835342" y="1827694"/>
                    <a:pt x="6853347" y="1815328"/>
                    <a:pt x="6871063" y="1802674"/>
                  </a:cubicBezTo>
                  <a:cubicBezTo>
                    <a:pt x="6883838" y="1793549"/>
                    <a:pt x="6898191" y="1786599"/>
                    <a:pt x="6910252" y="1776548"/>
                  </a:cubicBezTo>
                  <a:cubicBezTo>
                    <a:pt x="6975485" y="1722187"/>
                    <a:pt x="6919759" y="1747254"/>
                    <a:pt x="6988629" y="1724297"/>
                  </a:cubicBezTo>
                  <a:cubicBezTo>
                    <a:pt x="7018377" y="1701985"/>
                    <a:pt x="7073238" y="1664687"/>
                    <a:pt x="7093132" y="1632857"/>
                  </a:cubicBezTo>
                  <a:cubicBezTo>
                    <a:pt x="7102647" y="1617633"/>
                    <a:pt x="7101036" y="1597801"/>
                    <a:pt x="7106195" y="1580605"/>
                  </a:cubicBezTo>
                  <a:cubicBezTo>
                    <a:pt x="7114108" y="1554228"/>
                    <a:pt x="7119133" y="1526404"/>
                    <a:pt x="7132320" y="1502228"/>
                  </a:cubicBezTo>
                  <a:cubicBezTo>
                    <a:pt x="7145671" y="1477751"/>
                    <a:pt x="7167155" y="1458685"/>
                    <a:pt x="7184572" y="1436914"/>
                  </a:cubicBezTo>
                  <a:cubicBezTo>
                    <a:pt x="7219478" y="1227479"/>
                    <a:pt x="7204121" y="1351056"/>
                    <a:pt x="7184572" y="940525"/>
                  </a:cubicBezTo>
                  <a:cubicBezTo>
                    <a:pt x="7182491" y="896815"/>
                    <a:pt x="7178163" y="853148"/>
                    <a:pt x="7171509" y="809897"/>
                  </a:cubicBezTo>
                  <a:cubicBezTo>
                    <a:pt x="7169415" y="796288"/>
                    <a:pt x="7162229" y="783948"/>
                    <a:pt x="7158446" y="770708"/>
                  </a:cubicBezTo>
                  <a:cubicBezTo>
                    <a:pt x="7153514" y="753446"/>
                    <a:pt x="7150315" y="735719"/>
                    <a:pt x="7145383" y="718457"/>
                  </a:cubicBezTo>
                  <a:cubicBezTo>
                    <a:pt x="7141600" y="705217"/>
                    <a:pt x="7135416" y="692685"/>
                    <a:pt x="7132320" y="679268"/>
                  </a:cubicBezTo>
                  <a:cubicBezTo>
                    <a:pt x="7122335" y="636000"/>
                    <a:pt x="7115828" y="591988"/>
                    <a:pt x="7106195" y="548640"/>
                  </a:cubicBezTo>
                  <a:cubicBezTo>
                    <a:pt x="7098406" y="513589"/>
                    <a:pt x="7088778" y="478971"/>
                    <a:pt x="7080069" y="444137"/>
                  </a:cubicBezTo>
                  <a:cubicBezTo>
                    <a:pt x="7075883" y="427394"/>
                    <a:pt x="7063314" y="371439"/>
                    <a:pt x="7053943" y="352697"/>
                  </a:cubicBezTo>
                  <a:cubicBezTo>
                    <a:pt x="7046922" y="338655"/>
                    <a:pt x="7036526" y="326571"/>
                    <a:pt x="7027817" y="313508"/>
                  </a:cubicBezTo>
                  <a:cubicBezTo>
                    <a:pt x="7023463" y="300445"/>
                    <a:pt x="7020913" y="286636"/>
                    <a:pt x="7014755" y="274320"/>
                  </a:cubicBezTo>
                  <a:cubicBezTo>
                    <a:pt x="7007734" y="260278"/>
                    <a:pt x="6994142" y="249831"/>
                    <a:pt x="6988629" y="235131"/>
                  </a:cubicBezTo>
                  <a:cubicBezTo>
                    <a:pt x="6980833" y="214342"/>
                    <a:pt x="6986582" y="189094"/>
                    <a:pt x="6975566" y="169817"/>
                  </a:cubicBezTo>
                  <a:cubicBezTo>
                    <a:pt x="6967777" y="156186"/>
                    <a:pt x="6949152" y="152816"/>
                    <a:pt x="6936377" y="143691"/>
                  </a:cubicBezTo>
                  <a:cubicBezTo>
                    <a:pt x="6867179" y="94264"/>
                    <a:pt x="6908531" y="112638"/>
                    <a:pt x="6844937" y="91440"/>
                  </a:cubicBezTo>
                  <a:lnTo>
                    <a:pt x="6622869" y="117565"/>
                  </a:lnTo>
                  <a:cubicBezTo>
                    <a:pt x="6600870" y="120565"/>
                    <a:pt x="6578821" y="124248"/>
                    <a:pt x="6557555" y="130628"/>
                  </a:cubicBezTo>
                  <a:cubicBezTo>
                    <a:pt x="6535095" y="137366"/>
                    <a:pt x="6514196" y="148521"/>
                    <a:pt x="6492240" y="156754"/>
                  </a:cubicBezTo>
                  <a:cubicBezTo>
                    <a:pt x="6479347" y="161589"/>
                    <a:pt x="6466115" y="165463"/>
                    <a:pt x="6453052" y="169817"/>
                  </a:cubicBezTo>
                  <a:cubicBezTo>
                    <a:pt x="6296298" y="165463"/>
                    <a:pt x="6139271" y="166959"/>
                    <a:pt x="5982789" y="156754"/>
                  </a:cubicBezTo>
                  <a:cubicBezTo>
                    <a:pt x="5647391" y="134880"/>
                    <a:pt x="6030892" y="127331"/>
                    <a:pt x="5747657" y="117565"/>
                  </a:cubicBezTo>
                  <a:cubicBezTo>
                    <a:pt x="5530029" y="110061"/>
                    <a:pt x="5312229" y="108857"/>
                    <a:pt x="5094515" y="104503"/>
                  </a:cubicBezTo>
                  <a:lnTo>
                    <a:pt x="4911635" y="117565"/>
                  </a:lnTo>
                  <a:cubicBezTo>
                    <a:pt x="4872353" y="120981"/>
                    <a:pt x="4833321" y="126890"/>
                    <a:pt x="4794069" y="130628"/>
                  </a:cubicBezTo>
                  <a:cubicBezTo>
                    <a:pt x="4741873" y="135599"/>
                    <a:pt x="4689566" y="139337"/>
                    <a:pt x="4637315" y="143691"/>
                  </a:cubicBezTo>
                  <a:cubicBezTo>
                    <a:pt x="4347144" y="201725"/>
                    <a:pt x="4076261" y="264502"/>
                    <a:pt x="3775166" y="274320"/>
                  </a:cubicBezTo>
                  <a:lnTo>
                    <a:pt x="3108960" y="248194"/>
                  </a:lnTo>
                  <a:cubicBezTo>
                    <a:pt x="3087189" y="243840"/>
                    <a:pt x="3065186" y="240516"/>
                    <a:pt x="3043646" y="235131"/>
                  </a:cubicBezTo>
                  <a:cubicBezTo>
                    <a:pt x="3030288" y="231791"/>
                    <a:pt x="3018209" y="222773"/>
                    <a:pt x="3004457" y="222068"/>
                  </a:cubicBezTo>
                  <a:cubicBezTo>
                    <a:pt x="2847848" y="214037"/>
                    <a:pt x="2690949" y="213359"/>
                    <a:pt x="2534195" y="209005"/>
                  </a:cubicBezTo>
                  <a:cubicBezTo>
                    <a:pt x="2468881" y="204651"/>
                    <a:pt x="2403245" y="203742"/>
                    <a:pt x="2338252" y="195943"/>
                  </a:cubicBezTo>
                  <a:cubicBezTo>
                    <a:pt x="2278175" y="188734"/>
                    <a:pt x="2151600" y="155230"/>
                    <a:pt x="2090057" y="143691"/>
                  </a:cubicBezTo>
                  <a:cubicBezTo>
                    <a:pt x="2059795" y="138017"/>
                    <a:pt x="2028910" y="136136"/>
                    <a:pt x="1998617" y="130628"/>
                  </a:cubicBezTo>
                  <a:cubicBezTo>
                    <a:pt x="1962538" y="124068"/>
                    <a:pt x="1940749" y="115693"/>
                    <a:pt x="1907177" y="104503"/>
                  </a:cubicBezTo>
                  <a:cubicBezTo>
                    <a:pt x="1894114" y="95794"/>
                    <a:pt x="1882335" y="84753"/>
                    <a:pt x="1867989" y="78377"/>
                  </a:cubicBezTo>
                  <a:cubicBezTo>
                    <a:pt x="1766926" y="33459"/>
                    <a:pt x="1812852" y="75491"/>
                    <a:pt x="1776549" y="39188"/>
                  </a:cubicBezTo>
                  <a:lnTo>
                    <a:pt x="1867989" y="39188"/>
                  </a:lnTo>
                  <a:lnTo>
                    <a:pt x="1867989" y="39188"/>
                  </a:lnTo>
                  <a:lnTo>
                    <a:pt x="1867989" y="52251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557451" y="3554285"/>
              <a:ext cx="164891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C000"/>
                  </a:solidFill>
                </a:rPr>
                <a:t>“</a:t>
              </a:r>
              <a:r>
                <a:rPr lang="en-US" sz="2400" dirty="0" err="1" smtClean="0">
                  <a:solidFill>
                    <a:srgbClr val="FFC000"/>
                  </a:solidFill>
                </a:rPr>
                <a:t>Isoelastic</a:t>
              </a:r>
              <a:r>
                <a:rPr lang="en-US" sz="2400" dirty="0" smtClean="0">
                  <a:solidFill>
                    <a:srgbClr val="FFC000"/>
                  </a:solidFill>
                </a:rPr>
                <a:t>”</a:t>
              </a:r>
            </a:p>
            <a:p>
              <a:r>
                <a:rPr lang="en-US" sz="2400" dirty="0" smtClean="0">
                  <a:solidFill>
                    <a:srgbClr val="FFC000"/>
                  </a:solidFill>
                </a:rPr>
                <a:t>(power law)</a:t>
              </a:r>
              <a:endParaRPr lang="en-US" sz="2400" dirty="0">
                <a:solidFill>
                  <a:srgbClr val="FFC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72453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Near Stochastic Dominance</a:t>
            </a:r>
            <a:br>
              <a:rPr lang="en-US" dirty="0" smtClean="0"/>
            </a:br>
            <a:r>
              <a:rPr lang="en-US" dirty="0" smtClean="0"/>
              <a:t>(after compounding)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happens to         as      increases? </a:t>
            </a:r>
            <a:endParaRPr lang="en-US" dirty="0"/>
          </a:p>
        </p:txBody>
      </p:sp>
      <p:pic>
        <p:nvPicPr>
          <p:cNvPr id="5" name="Picture 4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011" y="1728652"/>
            <a:ext cx="457200" cy="254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7" name="Picture 6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1778475"/>
            <a:ext cx="2032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8" name="Picture 2" descr="C:\Users\cuff\Documents\Tex\Investment Theory\compare_pdf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250" y="2524941"/>
            <a:ext cx="2635350" cy="1742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cuff\Documents\Tex\Investment Theory\compare_cdf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514600"/>
            <a:ext cx="27432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C:\Users\cuff\Documents\Tex\Investment Theory\compare_cdf_n10000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3827" y="4698153"/>
            <a:ext cx="2759573" cy="1855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/>
          </p:cNvPicPr>
          <p:nvPr>
            <p:custDataLst>
              <p:tags r:id="rId3"/>
            </p:custDataLst>
          </p:nvPr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8506" y="2204977"/>
            <a:ext cx="7366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13" name="Picture 12"/>
          <p:cNvPicPr>
            <a:picLocks/>
          </p:cNvPicPr>
          <p:nvPr>
            <p:custDataLst>
              <p:tags r:id="rId4"/>
            </p:custDataLst>
          </p:nvPr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456" y="4419600"/>
            <a:ext cx="1536700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16" name="Picture 15"/>
          <p:cNvPicPr>
            <a:picLocks/>
          </p:cNvPicPr>
          <p:nvPr>
            <p:custDataLst>
              <p:tags r:id="rId5"/>
            </p:custDataLst>
          </p:nvPr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200" y="2171700"/>
            <a:ext cx="7366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15" name="Picture 14"/>
          <p:cNvPicPr>
            <a:picLocks/>
          </p:cNvPicPr>
          <p:nvPr>
            <p:custDataLst>
              <p:tags r:id="rId6"/>
            </p:custDataLst>
          </p:nvPr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200" y="4419600"/>
            <a:ext cx="914400" cy="20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6147" name="Picture 3" descr="C:\Users\cuff\Documents\Tex\Investment Theory\compare_pdf_n30.pn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250" y="4673600"/>
            <a:ext cx="2635350" cy="166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Connector 18"/>
          <p:cNvCxnSpPr/>
          <p:nvPr/>
        </p:nvCxnSpPr>
        <p:spPr>
          <a:xfrm>
            <a:off x="4572000" y="2204977"/>
            <a:ext cx="0" cy="4348223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60930" y="2036459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</a:rPr>
              <a:t>PDF</a:t>
            </a:r>
            <a:endParaRPr lang="en-US" sz="2400" dirty="0">
              <a:solidFill>
                <a:srgbClr val="FFC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53000" y="2038866"/>
            <a:ext cx="6912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C</a:t>
            </a:r>
            <a:r>
              <a:rPr lang="en-US" sz="2400" dirty="0" smtClean="0">
                <a:solidFill>
                  <a:srgbClr val="FFC000"/>
                </a:solidFill>
              </a:rPr>
              <a:t>DF</a:t>
            </a:r>
            <a:endParaRPr lang="en-US" sz="2400" dirty="0">
              <a:solidFill>
                <a:srgbClr val="FFC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19763" y="6503714"/>
            <a:ext cx="8098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Log-wealth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95656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Log-Optimal Portfolio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Kelly, </a:t>
            </a:r>
            <a:r>
              <a:rPr lang="en-US" dirty="0" err="1" smtClean="0"/>
              <a:t>Breiman</a:t>
            </a:r>
            <a:r>
              <a:rPr lang="en-US" dirty="0" smtClean="0"/>
              <a:t>, Thorp, Bell, Cover</a:t>
            </a:r>
          </a:p>
          <a:p>
            <a:endParaRPr lang="en-US" dirty="0"/>
          </a:p>
          <a:p>
            <a:r>
              <a:rPr lang="en-US" dirty="0" smtClean="0"/>
              <a:t>        maximizes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        beats any other portfolio with probability at least half</a:t>
            </a:r>
          </a:p>
          <a:p>
            <a:endParaRPr lang="en-US" dirty="0" smtClean="0"/>
          </a:p>
          <a:p>
            <a:r>
              <a:rPr lang="en-US" dirty="0" smtClean="0"/>
              <a:t>        is game theoretically optimal if payoff depends on ratio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908266"/>
            <a:ext cx="53213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6" name="Picture 5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74" y="3847011"/>
            <a:ext cx="32385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8" name="Picture 7"/>
          <p:cNvPicPr>
            <a:picLocks/>
          </p:cNvPicPr>
          <p:nvPr>
            <p:custDataLst>
              <p:tags r:id="rId3"/>
            </p:custDataLst>
          </p:nvPr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3707311"/>
            <a:ext cx="2286000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11" name="Picture 10"/>
          <p:cNvPicPr>
            <a:picLocks/>
          </p:cNvPicPr>
          <p:nvPr>
            <p:custDataLst>
              <p:tags r:id="rId4"/>
            </p:custDataLst>
          </p:nvPr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176" y="4648200"/>
            <a:ext cx="3175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14" name="Picture 13"/>
          <p:cNvPicPr>
            <a:picLocks/>
          </p:cNvPicPr>
          <p:nvPr>
            <p:custDataLst>
              <p:tags r:id="rId5"/>
            </p:custDataLst>
          </p:nvPr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74" y="5562600"/>
            <a:ext cx="3175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Log-Optimal Utility-Optimal?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Question:  					</a:t>
            </a:r>
            <a:r>
              <a:rPr lang="en-US" dirty="0"/>
              <a:t>	</a:t>
            </a:r>
            <a:r>
              <a:rPr lang="en-US" dirty="0" smtClean="0"/>
              <a:t>     ?</a:t>
            </a:r>
          </a:p>
          <a:p>
            <a:endParaRPr lang="en-US" dirty="0" smtClean="0"/>
          </a:p>
          <a:p>
            <a:r>
              <a:rPr lang="en-US" dirty="0" smtClean="0"/>
              <a:t>Answer:  Not true for all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Example:</a:t>
            </a:r>
          </a:p>
        </p:txBody>
      </p:sp>
      <p:pic>
        <p:nvPicPr>
          <p:cNvPr id="11" name="Picture 10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2984320"/>
            <a:ext cx="660400" cy="31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16" name="Picture 15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1998617"/>
            <a:ext cx="46101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pic>
        <p:nvPicPr>
          <p:cNvPr id="21" name="Picture 20"/>
          <p:cNvPicPr>
            <a:picLocks/>
          </p:cNvPicPr>
          <p:nvPr>
            <p:custDataLst>
              <p:tags r:id="rId3"/>
            </p:custDataLst>
          </p:nvPr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950" y="3733800"/>
            <a:ext cx="7099300" cy="294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>
                    <a:alpha val="0"/>
                  </a:scrgbClr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381000" y="2819400"/>
            <a:ext cx="8382000" cy="386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439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CUFF@BKGLYHNFUVWYY57I" val="356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500"/>
  <p:tag name="BMPHEIGHT" val="158"/>
  <p:tag name="SOURCE" val="\documentclass{slides}&#10;\pagestyle{empty}&#10;\usepackage{color}&#10;\usepackage[usenames,dvipsnames]{xcolor}&#10;\begin{document}&#10;\color{Apricot}&#10;$X_i \mbox{ are i.i.d. } \sim p_X$&#10;\end{document} "/>
  <p:tag name="TRANSPARENT" val="Tru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708"/>
  <p:tag name="BMPHEIGHT" val="158"/>
  <p:tag name="SOURCE" val="\documentclass{slides}&#10;\pagestyle{empty}&#10;\usepackage{color}&#10;\begin{document}&#10;\color{blue}&#10;$\mu = 1.09$&#10;\end{document} "/>
  <p:tag name="TRANSPARENT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708"/>
  <p:tag name="BMPHEIGHT" val="158"/>
  <p:tag name="SOURCE" val="\documentclass{slides}&#10;\pagestyle{empty}&#10;\usepackage{color}&#10;\begin{document}&#10;\color{red}&#10;$\mu = 1.03$&#10;\end{document} "/>
  <p:tag name="TRANSPARENT" val="Tru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158"/>
  <p:tag name="BMPHEIGHT" val="166"/>
  <p:tag name="SOURCE" val="\documentclass{slides}&#10;\pagestyle{empty}&#10;\usepackage{color}&#10;\usepackage[usenames,dvipsnames]{xcolor}&#10;\begin{document}&#10;\color{Apricot}&#10;$P(A&lt;x) \leq P(B&lt;x) \quad \forall x$&#10;\end{document} "/>
  <p:tag name="TRANSPARENT" val="Tru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25"/>
  <p:tag name="BMPHEIGHT" val="125"/>
  <p:tag name="SOURCE" val="\documentclass{slides}&#10;\pagestyle{empty}&#10;\usepackage{color}&#10;\begin{document}&#10;\color{yellow}&#10;$A$&#10;\end{document} "/>
  <p:tag name="TRANSPARENT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33"/>
  <p:tag name="BMPHEIGHT" val="116"/>
  <p:tag name="SOURCE" val="\documentclass{slides}&#10;\pagestyle{empty}&#10;\usepackage{color}&#10;\begin{document}&#10;\color{yellow}&#10;$B$&#10;\end{document} "/>
  <p:tag name="TRANSPARENT" val="Tr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350"/>
  <p:tag name="BMPHEIGHT" val="166"/>
  <p:tag name="SOURCE" val="\documentclass{slides}&#10;\pagestyle{empty}&#10;\usepackage{color}&#10;\usepackage[usenames,dvipsnames]{xcolor}&#10;\begin{document}&#10;\color{Apricot}&#10;$u(x)$&#10;\end{document} "/>
  <p:tag name="TRANSPARENT" val="Tru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41"/>
  <p:tag name="BMPHEIGHT" val="166"/>
  <p:tag name="SOURCE" val="\documentclass{slides}&#10;\pagestyle{empty}&#10;\usepackage{color}&#10;\usepackage[usenames,dvipsnames]{xcolor}&#10;\begin{document}&#10;\color{black}&#10;$\sqrt{x}$&#10;\end{document} "/>
  <p:tag name="TRANSPARENT" val="Tr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25"/>
  <p:tag name="BMPHEIGHT" val="241"/>
  <p:tag name="SOURCE" val="\documentclass{slides}&#10;\pagestyle{empty}&#10;\usepackage{color}&#10;\usepackage[usenames,dvipsnames]{xcolor}&#10;\begin{document}&#10;\color{black}&#10;$-\frac{1}{x}$&#10;\end{document} "/>
  <p:tag name="TRANSPARENT" val="Tru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366"/>
  <p:tag name="BMPHEIGHT" val="150"/>
  <p:tag name="SOURCE" val="\documentclass{slides}&#10;\pagestyle{empty}&#10;\usepackage{color}&#10;\usepackage[usenames,dvipsnames]{xcolor}&#10;\begin{document}&#10;\color{black}&#10;$\log x$&#10;\end{document} "/>
  <p:tag name="TRANSPARENT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50"/>
  <p:tag name="BMPHEIGHT" val="116"/>
  <p:tag name="SOURCE" val="\documentclass{slides}&#10;\pagestyle{empty}&#10;\usepackage{color}&#10;\begin{document}&#10;\color{yellow}&#10;$X$&#10;\end{document} "/>
  <p:tag name="TRANSPARENT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450"/>
  <p:tag name="BMPHEIGHT" val="191"/>
  <p:tag name="SOURCE" val="\documentclass{slides}&#10;\pagestyle{empty}&#10;\usepackage{color}&#10;\usepackage[usenames,dvipsnames]{xcolor}&#10;\begin{document}&#10;\color{black}&#10;$\log^3 x$&#10;\end{document} "/>
  <p:tag name="TRANSPARENT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50"/>
  <p:tag name="BMPHEIGHT" val="141"/>
  <p:tag name="SOURCE" val="\documentclass{slides}&#10;\pagestyle{empty}&#10;\usepackage{color}&#10;\usepackage[usenames,dvipsnames]{xcolor}&#10;\begin{document}&#10;\color{Apricot}&#10;$W_n$&#10;\end{document} "/>
  <p:tag name="TRANSPARENT" val="Tru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08"/>
  <p:tag name="BMPHEIGHT" val="83"/>
  <p:tag name="SOURCE" val="\documentclass{slides}&#10;\pagestyle{empty}&#10;\usepackage{color}&#10;\usepackage[usenames,dvipsnames]{xcolor}&#10;\begin{document}&#10;\color{Apricot}&#10;$n$&#10;\end{document} "/>
  <p:tag name="TRANSPARENT" val="Tru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458"/>
  <p:tag name="BMPHEIGHT" val="116"/>
  <p:tag name="SOURCE" val="\documentclass{slides}&#10;\pagestyle{empty}&#10;\usepackage{color}&#10;\usepackage[usenames,dvipsnames]{xcolor}&#10;\begin{document}&#10;\color{Apricot}&#10;$n=1$&#10;\end{document} "/>
  <p:tag name="TRANSPARENT" val="Tr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958"/>
  <p:tag name="BMPHEIGHT" val="158"/>
  <p:tag name="SOURCE" val="\documentclass{slides}&#10;\pagestyle{empty}&#10;\usepackage{color}&#10;\usepackage[usenames,dvipsnames]{xcolor}&#10;\begin{document}&#10;\color{Apricot}&#10;$n=10,000$&#10;\end{document} "/>
  <p:tag name="TRANSPARENT" val="Tru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458"/>
  <p:tag name="BMPHEIGHT" val="116"/>
  <p:tag name="SOURCE" val="\documentclass{slides}&#10;\pagestyle{empty}&#10;\usepackage{color}&#10;\usepackage[usenames,dvipsnames]{xcolor}&#10;\begin{document}&#10;\color{Apricot}&#10;$n=1$&#10;\end{document} "/>
  <p:tag name="TRANSPARENT" val="Tru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566"/>
  <p:tag name="BMPHEIGHT" val="125"/>
  <p:tag name="SOURCE" val="\documentclass{slides}&#10;\pagestyle{empty}&#10;\usepackage{color}&#10;\usepackage[usenames,dvipsnames]{xcolor}&#10;\begin{document}&#10;\color{Apricot}&#10;$n=30$&#10;\end{document} "/>
  <p:tag name="TRANSPARENT" val="Tru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966"/>
  <p:tag name="BMPHEIGHT" val="200"/>
  <p:tag name="SOURCE" val="\documentclass{slides}&#10;\pagestyle{empty}&#10;\usepackage{color}&#10;\begin{document}&#10;\color{yellow}&#10;$b^* = arg \max_b \mathbf{E} \; \log b^T X$&#10;\end{document} "/>
  <p:tag name="TRANSPARENT" val="Tru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33"/>
  <p:tag name="BMPHEIGHT" val="125"/>
  <p:tag name="SOURCE" val="\documentclass{slides}&#10;\pagestyle{empty}&#10;\usepackage{color}&#10;\usepackage[usenames,dvipsnames]{xcolor}&#10;\begin{document}&#10;\color{Apricot}&#10;$b^*$&#10;\end{document} "/>
  <p:tag name="TRANSPARENT" val="Tru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941"/>
  <p:tag name="BMPHEIGHT" val="241"/>
  <p:tag name="SOURCE" val="\documentclass{slides}&#10;\pagestyle{empty}&#10;\usepackage{color}&#10;\usepackage[usenames,dvipsnames]{xcolor}&#10;\begin{document}&#10;\color{Apricot}&#10;$\lim \frac{1}{n} \log W_n$&#10;\end{document} "/>
  <p:tag name="TRANSPARENT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75"/>
  <p:tag name="BMPHEIGHT" val="125"/>
  <p:tag name="SOURCE" val="\documentclass{slides}&#10;\pagestyle{empty}&#10;\usepackage{color}&#10;\begin{document}&#10;\color{yellow}&#10;$b$&#10;\end{document} "/>
  <p:tag name="TRANSPARENT" val="Tru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33"/>
  <p:tag name="BMPHEIGHT" val="125"/>
  <p:tag name="SOURCE" val="\documentclass{slides}&#10;\pagestyle{empty}&#10;\usepackage{color}&#10;\usepackage[usenames,dvipsnames]{xcolor}&#10;\begin{document}&#10;\color{Apricot}&#10;$b^*$&#10;\end{document} "/>
  <p:tag name="TRANSPARENT" val="Tru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33"/>
  <p:tag name="BMPHEIGHT" val="125"/>
  <p:tag name="SOURCE" val="\documentclass{slides}&#10;\pagestyle{empty}&#10;\usepackage{color}&#10;\usepackage[usenames,dvipsnames]{xcolor}&#10;\begin{document}&#10;\color{Apricot}&#10;$b^*$&#10;\end{document} "/>
  <p:tag name="TRANSPARENT" val="Tru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350"/>
  <p:tag name="BMPHEIGHT" val="166"/>
  <p:tag name="SOURCE" val="\documentclass{slides}&#10;\pagestyle{empty}&#10;\usepackage{color}&#10;\usepackage[usenames,dvipsnames]{xcolor}&#10;\begin{document}&#10;\color{Apricot}&#10;$u(x)$&#10;\end{document} "/>
  <p:tag name="TRANSPARENT" val="Tru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450"/>
  <p:tag name="BMPHEIGHT" val="266"/>
  <p:tag name="SOURCE" val="\documentclass{slides}&#10;\pagestyle{empty}&#10;\usepackage{color}&#10;\usepackage[usenames,dvipsnames]{xcolor}&#10;\begin{document}&#10;\color{Apricot}&#10;$arg \max_b \mathbf{E} \; u \left( \prod_{i=1}^n b^T X_i \right) \to b^*$&#10;\end{document} "/>
  <p:tag name="TRANSPARENT" val="Tru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3766"/>
  <p:tag name="BMPHEIGHT" val="1541"/>
  <p:tag name="SOURCE" val="\documentclass{slides}&#10;\pagestyle{empty}&#10;\usepackage{color}&#10;\usepackage[usenames,dvipsnames]{xcolor}&#10;\begin{document}&#10;\color{Apricot}&#10;\begin{eqnarray*}&#10;u(x) &amp; = &amp; x^p \\&#10;\mathbf{E} \; u(\prod_{i=1}^n b^T X_i) &amp; = &amp; \mathbf{E} \; \prod_{i=1}^n \left( b^T X_i \right)^p \\&#10;&amp; = &amp; \left( \mathbf{E} \left( b^T X \right)^p \right)^n \\&#10;arg \max_b \mathbf{E} \; u \left( \prod_{i=1}^n b^T X_i \right) &amp; = &amp; arg \max_b \mathbf{E} \left( b^T X \right)^p&#10;\end{eqnarray*}&#10;\end{document} "/>
  <p:tag name="TRANSPARENT" val="Tru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775"/>
  <p:tag name="BMPHEIGHT" val="216"/>
  <p:tag name="SOURCE" val="\documentclass{slides}&#10;\pagestyle{empty}&#10;\usepackage{color}&#10;\usepackage[usenames,dvipsnames]{xcolor}&#10;\begin{document}&#10;\color{Apricot}&#10;$\log W_n \; = \; \log W_0 + \sum_{i=1}^n \log b^T X_i$&#10;\end{document} "/>
  <p:tag name="TRANSPARENT" val="Tru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875"/>
  <p:tag name="BMPHEIGHT" val="175"/>
  <p:tag name="SOURCE" val="\documentclass{slides}&#10;\pagestyle{empty}&#10;\usepackage{color}&#10;\usepackage[usenames,dvipsnames]{xcolor}&#10;\begin{document}&#10;\color{black}&#10;$u(x) = \sqrt{x}$&#10;\end{document} "/>
  <p:tag name="TRANSPARENT" val="Tru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858"/>
  <p:tag name="BMPHEIGHT" val="241"/>
  <p:tag name="SOURCE" val="\documentclass{slides}&#10;\pagestyle{empty}&#10;\usepackage{color}&#10;\usepackage[usenames,dvipsnames]{xcolor}&#10;\begin{document}&#10;\color{black}&#10;$u(x) = -\frac{1}{x}$&#10;\end{document} "/>
  <p:tag name="TRANSPARENT" val="Tru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858"/>
  <p:tag name="BMPHEIGHT" val="250"/>
  <p:tag name="SOURCE" val="\documentclass{slides}&#10;\pagestyle{empty}&#10;\usepackage{color}&#10;\usepackage[usenames,dvipsnames]{xcolor}&#10;\begin{document}&#10;\color{black}&#10;$v(y) = e^{\frac{1}{2}y}$&#10;\end{document} "/>
  <p:tag name="TRANSPARENT" val="Tru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016"/>
  <p:tag name="BMPHEIGHT" val="166"/>
  <p:tag name="SOURCE" val="\documentclass{slides}&#10;\pagestyle{empty}&#10;\usepackage{color}&#10;\usepackage[usenames,dvipsnames]{xcolor}&#10;\begin{document}&#10;\color{black}&#10;$v(y) = -e^{-y}$&#10;\end{document} "/>
  <p:tag name="TRANSPARENT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333"/>
  <p:tag name="BMPHEIGHT" val="158"/>
  <p:tag name="SOURCE" val="\documentclass{slides}&#10;\pagestyle{empty}&#10;\usepackage{color}&#10;\begin{document}&#10;\color{yellow}&#10;$b^T X$&#10;\end{document} "/>
  <p:tag name="TRANSPARENT" val="Tru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050"/>
  <p:tag name="BMPHEIGHT" val="175"/>
  <p:tag name="SOURCE" val="\documentclass{slides}&#10;\pagestyle{empty}&#10;\usepackage{color}&#10;\usepackage[usenames,dvipsnames]{xcolor}&#10;\begin{document}&#10;\color{Apricot}&#10;$v(y) = u \left( e^y \right)$&#10;\end{document} "/>
  <p:tag name="TRANSPARENT" val="Tru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050"/>
  <p:tag name="BMPHEIGHT" val="175"/>
  <p:tag name="SOURCE" val="\documentclass{slides}&#10;\pagestyle{empty}&#10;\usepackage{color}&#10;\usepackage[usenames,dvipsnames]{xcolor}&#10;\begin{document}&#10;\color{Apricot}&#10;$v(y) = u \left( e^y \right)$&#10;\end{document} "/>
  <p:tag name="TRANSPARENT" val="Tru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825"/>
  <p:tag name="BMPHEIGHT" val="150"/>
  <p:tag name="SOURCE" val="\documentclass{slides}&#10;\pagestyle{empty}&#10;\usepackage{color}&#10;\usepackage[usenames,dvipsnames]{xcolor}&#10;\begin{document}&#10;\color{Apricot}&#10;$Y = \log X$&#10;\end{document} "/>
  <p:tag name="TRANSPARENT" val="Tru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050"/>
  <p:tag name="BMPHEIGHT" val="175"/>
  <p:tag name="SOURCE" val="\documentclass{slides}&#10;\pagestyle{empty}&#10;\usepackage{color}&#10;\usepackage[usenames,dvipsnames]{xcolor}&#10;\begin{document}&#10;\color{Apricot}&#10;$v(y) = u \left( e^y \right)$&#10;\end{document} "/>
  <p:tag name="TRANSPARENT" val="Tru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41"/>
  <p:tag name="BMPHEIGHT" val="158"/>
  <p:tag name="SOURCE" val="\documentclass{slides}&#10;\pagestyle{empty}&#10;\usepackage{color}&#10;\usepackage[usenames,dvipsnames]{xcolor}&#10;\begin{document}&#10;\color{Apricot}&#10;$Y_i$&#10;\end{document} "/>
  <p:tag name="TRANSPARENT" val="Tru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300"/>
  <p:tag name="BMPHEIGHT" val="316"/>
  <p:tag name="SOURCE" val="\documentclass{slides}&#10;\pagestyle{empty}&#10;\usepackage{color}&#10;\usepackage[usenames,dvipsnames]{xcolor}&#10;\begin{document}&#10;\color{Apricot}&#10;$\frac{\mathbf{E} \; v \left( \sum_{i=1}^n Y_i \right)}{v (n \mu)} \to 1$&#10;\end{document} "/>
  <p:tag name="TRANSPARENT" val="Tru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2891"/>
  <p:tag name="BMPHEIGHT" val="358"/>
  <p:tag name="SOURCE" val="\documentclass{slides}&#10;\pagestyle{empty}&#10;\usepackage{color}&#10;\usepackage[usenames,dvipsnames]{xcolor}&#10;\begin{document}&#10;\color{Apricot}&#10;$\left( \frac{\mathbf{E} \; v \left( \sum_{i=1}^n Y_i \right)}{v (n \mu)} \right) \left( \frac{v (n \mu)}{v (n \tilde{\mu})} \right) \left( \frac{v (n \tilde{\mu})}{\mathbf{E} \; v \left( \sum_{i=1}^n \tilde{Y}_i \right)} \right)$&#10;\end{document} "/>
  <p:tag name="TRANSPARENT" val="Tru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141"/>
  <p:tag name="BMPHEIGHT" val="191"/>
  <p:tag name="SOURCE" val="\documentclass{slides}&#10;\pagestyle{empty}&#10;\usepackage{color}&#10;\usepackage[usenames,dvipsnames]{xcolor}&#10;\begin{document}&#10;\color{Apricot}&#10;$Y_i = \log b^{*T}X_i$&#10;\end{document} "/>
  <p:tag name="TRANSPARENT" val="Tru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066"/>
  <p:tag name="BMPHEIGHT" val="191"/>
  <p:tag name="SOURCE" val="\documentclass{slides}&#10;\pagestyle{empty}&#10;\usepackage{color}&#10;\usepackage[usenames,dvipsnames]{xcolor}&#10;\begin{document}&#10;\color{Apricot}&#10;$\tilde{Y}_i = \log b^{T}X_i$&#10;\end{document} "/>
  <p:tag name="TRANSPARENT" val="Tru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433"/>
  <p:tag name="BMPHEIGHT" val="158"/>
  <p:tag name="SOURCE" val="\documentclass{slides}&#10;\pagestyle{empty}&#10;\usepackage{color}&#10;\usepackage[usenames,dvipsnames]{xcolor}&#10;\begin{document}&#10;\color{Apricot}&#10;$\mu &gt; 0$&#10;\end{document} "/>
  <p:tag name="TRANSPARENT" val="Tr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75"/>
  <p:tag name="BMPHEIGHT" val="125"/>
  <p:tag name="SOURCE" val="\documentclass{slides}&#10;\pagestyle{empty}&#10;\usepackage{color}&#10;\usepackage[usenames,dvipsnames]{xcolor}&#10;\begin{document}&#10;\color{Apricot}&#10;$b$&#10;\end{document} "/>
  <p:tag name="TRANSPARENT" val="Tru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025"/>
  <p:tag name="BMPHEIGHT" val="325"/>
  <p:tag name="SOURCE" val="\documentclass{slides}&#10;\pagestyle{empty}&#10;\usepackage{color}&#10;\usepackage[usenames,dvipsnames]{xcolor}&#10;\begin{document}&#10;\color{Apricot}&#10;$\frac{v'(x)\sqrt{|x|}}{v(x)} \to 0$&#10;\end{document} "/>
  <p:tag name="TRANSPARENT" val="Tru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258"/>
  <p:tag name="BMPHEIGHT" val="291"/>
  <p:tag name="SOURCE" val="\documentclass{slides}&#10;\pagestyle{empty}&#10;\usepackage{color}&#10;\usepackage[usenames,dvipsnames]{xcolor}&#10;\begin{document}&#10;\color{Apricot}&#10;$\liminf \frac{v(\alpha n)}{v(\beta n)} &gt; 1$&#10;\end{document} "/>
  <p:tag name="TRANSPARENT" val="Tru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441"/>
  <p:tag name="BMPHEIGHT" val="158"/>
  <p:tag name="SOURCE" val="\documentclass{slides}&#10;\pagestyle{empty}&#10;\usepackage{color}&#10;\usepackage[usenames,dvipsnames]{xcolor}&#10;\begin{document}&#10;\color{Apricot}&#10;$\alpha &gt; \beta$&#10;\end{document} "/>
  <p:tag name="TRANSPARENT" val="Tru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208"/>
  <p:tag name="BMPHEIGHT" val="325"/>
  <p:tag name="SOURCE" val="\documentclass{slides}&#10;\pagestyle{empty}&#10;\usepackage{color}&#10;\usepackage[usenames,dvipsnames]{xcolor}&#10;\begin{document}&#10;\color{Apricot}&#10;$\frac{v'(x)\sqrt{|x|}}{v(x)} = \alpha/2$&#10;\end{document} "/>
  <p:tag name="TRANSPARENT" val="Tru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000"/>
  <p:tag name="BMPHEIGHT" val="208"/>
  <p:tag name="SOURCE" val="\documentclass{slides}&#10;\pagestyle{empty}&#10;\usepackage{color}&#10;\usepackage[usenames,dvipsnames]{xcolor}&#10;\begin{document}&#10;\color{Apricot}&#10;$v(x) = e^{\alpha \sqrt{x}}$&#10;\end{document} "/>
  <p:tag name="TRANSPARENT" val="Tru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641"/>
  <p:tag name="BMPHEIGHT" val="325"/>
  <p:tag name="SOURCE" val="\documentclass{slides}&#10;\pagestyle{empty}&#10;\usepackage{color}&#10;\usepackage[usenames,dvipsnames]{xcolor}&#10;\begin{document}&#10;\color{Apricot}&#10;$\frac{v(\sqrt{n} \sigma x + n \mu)}{v(n\mu)} \to e^{\alpha \frac{\sigma}{\sqrt{\mu}} x}$&#10;\end{document} "/>
  <p:tag name="TRANSPARENT" val="Tru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166"/>
  <p:tag name="BMPHEIGHT" val="491"/>
  <p:tag name="SOURCE" val="\documentclass{slides}&#10;\pagestyle{empty}&#10;\usepackage{color}&#10;\usepackage[usenames,dvipsnames]{xcolor}&#10;\begin{document}&#10;\color{Apricot}&#10;$-\left( x^{\frac{1}{\sqrt{|\log x|}}} \right)^{-1}$&#10;\end{document} "/>
  <p:tag name="TRANSPARENT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91"/>
  <p:tag name="BMPHEIGHT" val="158"/>
  <p:tag name="SOURCE" val="\documentclass{slides}&#10;\pagestyle{empty}&#10;\usepackage{color}&#10;\begin{document}&#10;\color{yellow}&#10;$X_i$&#10;\end{document} "/>
  <p:tag name="TRANSPARENT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58"/>
  <p:tag name="BMPHEIGHT" val="116"/>
  <p:tag name="SOURCE" val="\documentclass{slides}&#10;\pagestyle{empty}&#10;\usepackage{color}&#10;\usepackage[usenames,dvipsnames]{xcolor}&#10;\begin{document}&#10;\color{Apricot}&#10;$i$&#10;\end{document} "/>
  <p:tag name="TRANSPARENT" val="Tr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616"/>
  <p:tag name="BMPHEIGHT" val="216"/>
  <p:tag name="SOURCE" val="\documentclass{slides}&#10;\pagestyle{empty}&#10;\usepackage{color}&#10;\usepackage[usenames,dvipsnames]{xcolor}&#10;\begin{document}&#10;\color{Apricot}&#10;$W_n = W_0 \prod_{i=1}^n b^T X_i$&#10;\end{document} "/>
  <p:tag name="TRANSPARENT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MPWIDTH" val="108"/>
  <p:tag name="BMPHEIGHT" val="83"/>
  <p:tag name="SOURCE" val="\documentclass{slides}&#10;\pagestyle{empty}&#10;\usepackage{color}&#10;\usepackage[usenames,dvipsnames]{xcolor}&#10;\begin{document}&#10;\color{Apricot}&#10;$n$&#10;\end{document} "/>
  <p:tag name="TRANSPARENT" val="True"/>
</p:tagLst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1182</TotalTime>
  <Words>331</Words>
  <Application>Microsoft Office PowerPoint</Application>
  <PresentationFormat>On-screen Show (4:3)</PresentationFormat>
  <Paragraphs>105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Thatch</vt:lpstr>
      <vt:lpstr>Log-Optimal Utility Functions</vt:lpstr>
      <vt:lpstr>Investment Optimization</vt:lpstr>
      <vt:lpstr>Compounding Growth</vt:lpstr>
      <vt:lpstr>Comparing Random Variable</vt:lpstr>
      <vt:lpstr>Stochastic Dominance</vt:lpstr>
      <vt:lpstr>Utility Theory</vt:lpstr>
      <vt:lpstr>Near Stochastic Dominance (after compounding)</vt:lpstr>
      <vt:lpstr>Log-Optimal Portfolio</vt:lpstr>
      <vt:lpstr>Is Log-Optimal Utility-Optimal?</vt:lpstr>
      <vt:lpstr>The problem is in the tails</vt:lpstr>
      <vt:lpstr>Method of Attack</vt:lpstr>
      <vt:lpstr>Main Result</vt:lpstr>
      <vt:lpstr>Boundary Case</vt:lpstr>
      <vt:lpstr>Summary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Cuff</dc:creator>
  <cp:lastModifiedBy>Paul Cuff</cp:lastModifiedBy>
  <cp:revision>24</cp:revision>
  <dcterms:created xsi:type="dcterms:W3CDTF">2012-02-06T03:53:57Z</dcterms:created>
  <dcterms:modified xsi:type="dcterms:W3CDTF">2012-02-23T18:14:43Z</dcterms:modified>
</cp:coreProperties>
</file>