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4"/>
  </p:notesMasterIdLst>
  <p:sldIdLst>
    <p:sldId id="256" r:id="rId2"/>
    <p:sldId id="257" r:id="rId3"/>
    <p:sldId id="259" r:id="rId4"/>
    <p:sldId id="260" r:id="rId5"/>
    <p:sldId id="263" r:id="rId6"/>
    <p:sldId id="264" r:id="rId7"/>
    <p:sldId id="265" r:id="rId8"/>
    <p:sldId id="266" r:id="rId9"/>
    <p:sldId id="267" r:id="rId10"/>
    <p:sldId id="268" r:id="rId11"/>
    <p:sldId id="269" r:id="rId12"/>
    <p:sldId id="271" r:id="rId13"/>
  </p:sldIdLst>
  <p:sldSz cx="9144000" cy="6858000" type="screen4x3"/>
  <p:notesSz cx="6858000" cy="9144000"/>
  <p:embeddedFontLst>
    <p:embeddedFont>
      <p:font typeface="Tahoma" pitchFamily="34" charset="0"/>
      <p:regular r:id="rId15"/>
      <p:bold r:id="rId16"/>
    </p:embeddedFont>
    <p:embeddedFont>
      <p:font typeface="cmmi10" pitchFamily="34" charset="0"/>
      <p:regular r:id="rId17"/>
    </p:embeddedFont>
    <p:embeddedFont>
      <p:font typeface="CMMI7" pitchFamily="34" charset="0"/>
      <p:regular r:id="rId18"/>
    </p:embeddedFont>
    <p:embeddedFont>
      <p:font typeface="Tunga" pitchFamily="34" charset="0"/>
      <p:regular r:id="rId19"/>
      <p:bold r:id="rId20"/>
    </p:embeddedFont>
    <p:embeddedFont>
      <p:font typeface="Calibri" pitchFamily="34" charset="0"/>
      <p:regular r:id="rId21"/>
      <p:bold r:id="rId22"/>
      <p:italic r:id="rId23"/>
      <p:boldItalic r:id="rId24"/>
    </p:embeddedFont>
    <p:embeddedFont>
      <p:font typeface="Candara" pitchFamily="34" charset="0"/>
      <p:regular r:id="rId25"/>
      <p:bold r:id="rId26"/>
      <p:italic r:id="rId27"/>
      <p:bold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20" autoAdjust="0"/>
  </p:normalViewPr>
  <p:slideViewPr>
    <p:cSldViewPr>
      <p:cViewPr varScale="1">
        <p:scale>
          <a:sx n="70" d="100"/>
          <a:sy n="70" d="100"/>
        </p:scale>
        <p:origin x="-11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99E58-87F5-468A-97D0-27E1C4FE985B}" type="datetimeFigureOut">
              <a:rPr lang="en-US" smtClean="0"/>
              <a:t>2/28/2012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50B3A-10B5-41BF-B11D-D66E95D3829D}" type="slidenum">
              <a:rPr lang="en-US" smtClean="0"/>
              <a:t>‹#›</a:t>
            </a:fld>
            <a:endParaRPr lang="en-US"/>
          </a:p>
        </p:txBody>
      </p:sp>
    </p:spTree>
    <p:extLst>
      <p:ext uri="{BB962C8B-B14F-4D97-AF65-F5344CB8AC3E}">
        <p14:creationId xmlns:p14="http://schemas.microsoft.com/office/powerpoint/2010/main" val="226356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focusses on a proof technique instead of</a:t>
            </a:r>
            <a:r>
              <a:rPr lang="en-US" baseline="0" dirty="0" smtClean="0"/>
              <a:t> a particular problem.  There are actually a number of specific questions to ask about this type of setting:  how would one best use secret key or a noisy broadcast channel?, Suppose player two has different quality of leaked information, etc.  This talk is called the “source coding” side of secrecy because even without brining noisy channels into the picture, the problems generally call for an encoder/decoder pair that has much different characteristics than those used in standard information theory problems.</a:t>
            </a:r>
            <a:endParaRPr lang="en-US" dirty="0"/>
          </a:p>
        </p:txBody>
      </p:sp>
      <p:sp>
        <p:nvSpPr>
          <p:cNvPr id="4" name="Slide Number Placeholder 3"/>
          <p:cNvSpPr>
            <a:spLocks noGrp="1"/>
          </p:cNvSpPr>
          <p:nvPr>
            <p:ph type="sldNum" sz="quarter" idx="10"/>
          </p:nvPr>
        </p:nvSpPr>
        <p:spPr/>
        <p:txBody>
          <a:bodyPr/>
          <a:lstStyle/>
          <a:p>
            <a:fld id="{CF250B3A-10B5-41BF-B11D-D66E95D3829D}" type="slidenum">
              <a:rPr lang="en-US" smtClean="0"/>
              <a:t>2</a:t>
            </a:fld>
            <a:endParaRPr lang="en-US"/>
          </a:p>
        </p:txBody>
      </p:sp>
    </p:spTree>
    <p:extLst>
      <p:ext uri="{BB962C8B-B14F-4D97-AF65-F5344CB8AC3E}">
        <p14:creationId xmlns:p14="http://schemas.microsoft.com/office/powerpoint/2010/main" val="196775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this simplifies to a single letter expression.</a:t>
            </a:r>
            <a:endParaRPr lang="en-US" dirty="0"/>
          </a:p>
        </p:txBody>
      </p:sp>
      <p:sp>
        <p:nvSpPr>
          <p:cNvPr id="4" name="Slide Number Placeholder 3"/>
          <p:cNvSpPr>
            <a:spLocks noGrp="1"/>
          </p:cNvSpPr>
          <p:nvPr>
            <p:ph type="sldNum" sz="quarter" idx="10"/>
          </p:nvPr>
        </p:nvSpPr>
        <p:spPr/>
        <p:txBody>
          <a:bodyPr/>
          <a:lstStyle/>
          <a:p>
            <a:fld id="{CF250B3A-10B5-41BF-B11D-D66E95D3829D}" type="slidenum">
              <a:rPr lang="en-US" smtClean="0"/>
              <a:t>11</a:t>
            </a:fld>
            <a:endParaRPr lang="en-US"/>
          </a:p>
        </p:txBody>
      </p:sp>
    </p:spTree>
    <p:extLst>
      <p:ext uri="{BB962C8B-B14F-4D97-AF65-F5344CB8AC3E}">
        <p14:creationId xmlns:p14="http://schemas.microsoft.com/office/powerpoint/2010/main" val="232473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outlines tools</a:t>
            </a:r>
            <a:r>
              <a:rPr lang="en-US" baseline="0" dirty="0" smtClean="0"/>
              <a:t> and techniques for designing optimal encoders for source coding for game theoretic secrecy.  The main ideas were to pose the operational question in terms of existence of a joint distribution.  Then we show that most hard constraints can be relaxed.  This was important for removing the causal nature of the problem statement.  Then we constructed a joint distribution using a </a:t>
            </a:r>
            <a:r>
              <a:rPr lang="en-US" baseline="0" dirty="0" err="1" smtClean="0"/>
              <a:t>memoryless</a:t>
            </a:r>
            <a:r>
              <a:rPr lang="en-US" baseline="0" dirty="0" smtClean="0"/>
              <a:t> channel and the cloud overlap lemma which was very easy to analyze for the worst-case adversary.  The resulting “reverse channel encoder” behaves somewhat like a rate-distortion encoder but is random.</a:t>
            </a:r>
            <a:endParaRPr lang="en-US" dirty="0"/>
          </a:p>
        </p:txBody>
      </p:sp>
      <p:sp>
        <p:nvSpPr>
          <p:cNvPr id="4" name="Slide Number Placeholder 3"/>
          <p:cNvSpPr>
            <a:spLocks noGrp="1"/>
          </p:cNvSpPr>
          <p:nvPr>
            <p:ph type="sldNum" sz="quarter" idx="10"/>
          </p:nvPr>
        </p:nvSpPr>
        <p:spPr/>
        <p:txBody>
          <a:bodyPr/>
          <a:lstStyle/>
          <a:p>
            <a:fld id="{CF250B3A-10B5-41BF-B11D-D66E95D3829D}" type="slidenum">
              <a:rPr lang="en-US" smtClean="0"/>
              <a:t>12</a:t>
            </a:fld>
            <a:endParaRPr lang="en-US"/>
          </a:p>
        </p:txBody>
      </p:sp>
    </p:spTree>
    <p:extLst>
      <p:ext uri="{BB962C8B-B14F-4D97-AF65-F5344CB8AC3E}">
        <p14:creationId xmlns:p14="http://schemas.microsoft.com/office/powerpoint/2010/main" val="110771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6F15528-21DE-4FAA-801E-634DDDAF4B2B}"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2/28/2012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2/28/2012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D8BD707-D9CF-40AE-B4C6-C98DA3205C09}" type="datetimeFigureOut">
              <a:rPr lang="en-US" smtClean="0"/>
              <a:pPr/>
              <a:t>2/28/2012</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34.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7.xml"/><Relationship Id="rId7" Type="http://schemas.openxmlformats.org/officeDocument/2006/relationships/notesSlide" Target="../notesSlides/notesSlide2.xml"/><Relationship Id="rId12" Type="http://schemas.openxmlformats.org/officeDocument/2006/relationships/image" Target="../media/image2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11" Type="http://schemas.openxmlformats.org/officeDocument/2006/relationships/image" Target="../media/image26.png"/><Relationship Id="rId5" Type="http://schemas.openxmlformats.org/officeDocument/2006/relationships/tags" Target="../tags/tag39.xml"/><Relationship Id="rId10" Type="http://schemas.openxmlformats.org/officeDocument/2006/relationships/image" Target="../media/image2.png"/><Relationship Id="rId4" Type="http://schemas.openxmlformats.org/officeDocument/2006/relationships/tags" Target="../tags/tag38.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6.png"/><Relationship Id="rId5" Type="http://schemas.openxmlformats.org/officeDocument/2006/relationships/tags" Target="../tags/tag9.xm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tags" Target="../tags/tag8.xml"/><Relationship Id="rId9" Type="http://schemas.openxmlformats.org/officeDocument/2006/relationships/image" Target="../media/image4.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tags" Target="../tags/tag14.xml"/><Relationship Id="rId21" Type="http://schemas.openxmlformats.org/officeDocument/2006/relationships/image" Target="../media/image17.png"/><Relationship Id="rId7" Type="http://schemas.openxmlformats.org/officeDocument/2006/relationships/tags" Target="../tags/tag18.xml"/><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tags" Target="../tags/tag13.xml"/><Relationship Id="rId16" Type="http://schemas.openxmlformats.org/officeDocument/2006/relationships/image" Target="../media/image8.png"/><Relationship Id="rId20" Type="http://schemas.openxmlformats.org/officeDocument/2006/relationships/image" Target="../media/image1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5.xml"/><Relationship Id="rId5" Type="http://schemas.openxmlformats.org/officeDocument/2006/relationships/tags" Target="../tags/tag16.xml"/><Relationship Id="rId15" Type="http://schemas.openxmlformats.org/officeDocument/2006/relationships/image" Target="../media/image2.png"/><Relationship Id="rId10" Type="http://schemas.openxmlformats.org/officeDocument/2006/relationships/tags" Target="../tags/tag21.xml"/><Relationship Id="rId19" Type="http://schemas.openxmlformats.org/officeDocument/2006/relationships/image" Target="../media/image15.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png"/><Relationship Id="rId3" Type="http://schemas.openxmlformats.org/officeDocument/2006/relationships/tags" Target="../tags/tag27.xml"/><Relationship Id="rId7" Type="http://schemas.openxmlformats.org/officeDocument/2006/relationships/slideLayout" Target="../slideLayouts/slideLayout2.xml"/><Relationship Id="rId12" Type="http://schemas.openxmlformats.org/officeDocument/2006/relationships/image" Target="../media/image2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4.png"/><Relationship Id="rId5" Type="http://schemas.openxmlformats.org/officeDocument/2006/relationships/tags" Target="../tags/tag29.xml"/><Relationship Id="rId10" Type="http://schemas.openxmlformats.org/officeDocument/2006/relationships/image" Target="../media/image23.png"/><Relationship Id="rId4" Type="http://schemas.openxmlformats.org/officeDocument/2006/relationships/tags" Target="../tags/tag2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Paul Cuff</a:t>
            </a:r>
            <a:endParaRPr lang="en-US" dirty="0"/>
          </a:p>
        </p:txBody>
      </p:sp>
      <p:sp>
        <p:nvSpPr>
          <p:cNvPr id="2" name="Title 1"/>
          <p:cNvSpPr>
            <a:spLocks noGrp="1"/>
          </p:cNvSpPr>
          <p:nvPr>
            <p:ph type="title"/>
          </p:nvPr>
        </p:nvSpPr>
        <p:spPr/>
        <p:txBody>
          <a:bodyPr>
            <a:normAutofit/>
          </a:bodyPr>
          <a:lstStyle/>
          <a:p>
            <a:r>
              <a:rPr lang="en-US" dirty="0" smtClean="0"/>
              <a:t>The Source Coding Side of Secrecy</a:t>
            </a:r>
            <a:endParaRPr lang="en-US" dirty="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MI7"/>
              </a:rPr>
              <a:t>A</a:t>
            </a:r>
            <a:endParaRPr lang="en-US"/>
          </a:p>
        </p:txBody>
      </p:sp>
    </p:spTree>
    <p:extLst>
      <p:ext uri="{BB962C8B-B14F-4D97-AF65-F5344CB8AC3E}">
        <p14:creationId xmlns:p14="http://schemas.microsoft.com/office/powerpoint/2010/main" val="171129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Channel Encoder</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For simplicity, ignore the key K, and consider </a:t>
            </a:r>
            <a:r>
              <a:rPr lang="en-US" dirty="0" err="1" smtClean="0">
                <a:latin typeface="Candara"/>
              </a:rPr>
              <a:t>J</a:t>
            </a:r>
            <a:r>
              <a:rPr lang="en-US" baseline="-25000" dirty="0" err="1" smtClean="0">
                <a:latin typeface="Candara"/>
              </a:rPr>
              <a:t>a</a:t>
            </a:r>
            <a:r>
              <a:rPr lang="en-US" dirty="0" smtClean="0"/>
              <a:t> to be the part of the message that the adversary obtains.  (i.e. J = (</a:t>
            </a:r>
            <a:r>
              <a:rPr lang="en-US" dirty="0" err="1" smtClean="0">
                <a:latin typeface="Candara"/>
              </a:rPr>
              <a:t>J</a:t>
            </a:r>
            <a:r>
              <a:rPr lang="en-US" baseline="-25000" dirty="0" err="1" smtClean="0">
                <a:latin typeface="Candara"/>
              </a:rPr>
              <a:t>a</a:t>
            </a:r>
            <a:r>
              <a:rPr lang="en-US" dirty="0" smtClean="0"/>
              <a:t>, </a:t>
            </a:r>
            <a:r>
              <a:rPr lang="en-US" dirty="0" err="1" smtClean="0">
                <a:latin typeface="Candara"/>
              </a:rPr>
              <a:t>J</a:t>
            </a:r>
            <a:r>
              <a:rPr lang="en-US" baseline="-25000" dirty="0" err="1" smtClean="0">
                <a:latin typeface="Candara"/>
              </a:rPr>
              <a:t>s</a:t>
            </a:r>
            <a:r>
              <a:rPr lang="en-US" dirty="0" smtClean="0"/>
              <a:t>), and ignore </a:t>
            </a:r>
            <a:r>
              <a:rPr lang="en-US" dirty="0" err="1" smtClean="0">
                <a:latin typeface="Candara"/>
              </a:rPr>
              <a:t>J</a:t>
            </a:r>
            <a:r>
              <a:rPr lang="en-US" baseline="-25000" dirty="0" err="1" smtClean="0">
                <a:latin typeface="Candara"/>
              </a:rPr>
              <a:t>s</a:t>
            </a:r>
            <a:r>
              <a:rPr lang="en-US" dirty="0" smtClean="0"/>
              <a:t> for now)</a:t>
            </a:r>
            <a:endParaRPr lang="en-US" dirty="0"/>
          </a:p>
          <a:p>
            <a:r>
              <a:rPr lang="en-US" dirty="0" smtClean="0"/>
              <a:t>Construct a joint distribution between the source </a:t>
            </a:r>
            <a:r>
              <a:rPr lang="en-US" dirty="0" err="1" smtClean="0">
                <a:latin typeface="Candara"/>
              </a:rPr>
              <a:t>X</a:t>
            </a:r>
            <a:r>
              <a:rPr lang="en-US" baseline="30000" dirty="0" err="1" smtClean="0">
                <a:latin typeface="Candara"/>
              </a:rPr>
              <a:t>n</a:t>
            </a:r>
            <a:r>
              <a:rPr lang="en-US" dirty="0" smtClean="0"/>
              <a:t> and the information </a:t>
            </a:r>
            <a:r>
              <a:rPr lang="en-US" dirty="0" err="1" smtClean="0">
                <a:latin typeface="Candara"/>
              </a:rPr>
              <a:t>J</a:t>
            </a:r>
            <a:r>
              <a:rPr lang="en-US" baseline="-25000" dirty="0" err="1">
                <a:latin typeface="Candara"/>
              </a:rPr>
              <a:t>a</a:t>
            </a:r>
            <a:r>
              <a:rPr lang="en-US" dirty="0" smtClean="0"/>
              <a:t> (revealed to the Adversary) using a </a:t>
            </a:r>
            <a:r>
              <a:rPr lang="en-US" dirty="0" err="1" smtClean="0"/>
              <a:t>memoryless</a:t>
            </a:r>
            <a:r>
              <a:rPr lang="en-US" dirty="0" smtClean="0"/>
              <a:t> channel.</a:t>
            </a:r>
            <a:endParaRPr lang="en-US" dirty="0"/>
          </a:p>
        </p:txBody>
      </p:sp>
      <p:grpSp>
        <p:nvGrpSpPr>
          <p:cNvPr id="24" name="Group 23"/>
          <p:cNvGrpSpPr/>
          <p:nvPr/>
        </p:nvGrpSpPr>
        <p:grpSpPr>
          <a:xfrm>
            <a:off x="1184747" y="4038600"/>
            <a:ext cx="6763280" cy="1828800"/>
            <a:chOff x="1184747" y="4038600"/>
            <a:chExt cx="6763280" cy="1828800"/>
          </a:xfrm>
        </p:grpSpPr>
        <p:sp>
          <p:nvSpPr>
            <p:cNvPr id="19" name="Rectangle 18"/>
            <p:cNvSpPr/>
            <p:nvPr/>
          </p:nvSpPr>
          <p:spPr>
            <a:xfrm>
              <a:off x="2327748" y="4038600"/>
              <a:ext cx="4191000" cy="1828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p:cNvPicPr>
            <p:nvPr>
              <p:custDataLst>
                <p:tags r:id="rId1"/>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9029" y="4955809"/>
              <a:ext cx="1778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13" name="Picture 12"/>
            <p:cNvPicPr>
              <a:picLocks/>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2938" y="4586120"/>
              <a:ext cx="457200" cy="2286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16" name="Group 15"/>
            <p:cNvGrpSpPr/>
            <p:nvPr/>
          </p:nvGrpSpPr>
          <p:grpSpPr>
            <a:xfrm flipH="1">
              <a:off x="1184747" y="4493975"/>
              <a:ext cx="6366393" cy="920931"/>
              <a:chOff x="1482822" y="3886200"/>
              <a:chExt cx="6448888" cy="920931"/>
            </a:xfrm>
          </p:grpSpPr>
          <p:cxnSp>
            <p:nvCxnSpPr>
              <p:cNvPr id="5" name="Straight Arrow Connector 4"/>
              <p:cNvCxnSpPr/>
              <p:nvPr/>
            </p:nvCxnSpPr>
            <p:spPr>
              <a:xfrm>
                <a:off x="1482822" y="4474028"/>
                <a:ext cx="16219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04784" y="4184468"/>
                <a:ext cx="644257" cy="576943"/>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6" idx="3"/>
                <a:endCxn id="8" idx="1"/>
              </p:cNvCxnSpPr>
              <p:nvPr/>
            </p:nvCxnSpPr>
            <p:spPr>
              <a:xfrm flipV="1">
                <a:off x="3749041" y="4464231"/>
                <a:ext cx="1295400" cy="87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44441" y="4121331"/>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a:rPr>
                  <a:t>P</a:t>
                </a:r>
                <a:r>
                  <a:rPr lang="en-US" baseline="-25000" dirty="0" smtClean="0">
                    <a:latin typeface="Candara"/>
                  </a:rPr>
                  <a:t>X|U</a:t>
                </a:r>
                <a:r>
                  <a:rPr lang="en-US" dirty="0" smtClean="0">
                    <a:latin typeface="Candara"/>
                  </a:rPr>
                  <a:t>(</a:t>
                </a:r>
                <a:r>
                  <a:rPr lang="en-US" dirty="0" err="1" smtClean="0">
                    <a:latin typeface="Candara"/>
                  </a:rPr>
                  <a:t>x|u</a:t>
                </a:r>
                <a:r>
                  <a:rPr lang="en-US" dirty="0" smtClean="0"/>
                  <a:t>)</a:t>
                </a:r>
                <a:endParaRPr lang="en-US" dirty="0"/>
              </a:p>
            </p:txBody>
          </p:sp>
          <p:cxnSp>
            <p:nvCxnSpPr>
              <p:cNvPr id="9" name="Straight Arrow Connector 8"/>
              <p:cNvCxnSpPr/>
              <p:nvPr/>
            </p:nvCxnSpPr>
            <p:spPr>
              <a:xfrm>
                <a:off x="6416041" y="4463340"/>
                <a:ext cx="1515669" cy="106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96966" y="3886200"/>
                <a:ext cx="1443024" cy="261610"/>
              </a:xfrm>
              <a:prstGeom prst="rect">
                <a:avLst/>
              </a:prstGeom>
              <a:noFill/>
            </p:spPr>
            <p:txBody>
              <a:bodyPr wrap="none" rtlCol="0">
                <a:spAutoFit/>
              </a:bodyPr>
              <a:lstStyle/>
              <a:p>
                <a:r>
                  <a:rPr lang="en-US" sz="1100" b="1" dirty="0" err="1" smtClean="0">
                    <a:solidFill>
                      <a:srgbClr val="C00000"/>
                    </a:solidFill>
                  </a:rPr>
                  <a:t>Memoryless</a:t>
                </a:r>
                <a:r>
                  <a:rPr lang="en-US" sz="1100" b="1" dirty="0" smtClean="0">
                    <a:solidFill>
                      <a:srgbClr val="C00000"/>
                    </a:solidFill>
                  </a:rPr>
                  <a:t> Channel</a:t>
                </a:r>
                <a:endParaRPr lang="en-US" sz="1100" b="1" dirty="0">
                  <a:solidFill>
                    <a:srgbClr val="C00000"/>
                  </a:solidFill>
                </a:endParaRPr>
              </a:p>
            </p:txBody>
          </p:sp>
        </p:grpSp>
        <p:pic>
          <p:nvPicPr>
            <p:cNvPr id="21" name="Picture 20"/>
            <p:cNvPicPr>
              <a:picLocks/>
            </p:cNvPicPr>
            <p:nvPr>
              <p:custDataLst>
                <p:tags r:id="rId3"/>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8827" y="4640748"/>
              <a:ext cx="12192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3" name="Picture 22"/>
            <p:cNvPicPr>
              <a:picLocks/>
            </p:cNvPicPr>
            <p:nvPr>
              <p:custDataLst>
                <p:tags r:id="rId4"/>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25246" y="4765382"/>
              <a:ext cx="8001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grpSp>
    </p:spTree>
    <p:extLst>
      <p:ext uri="{BB962C8B-B14F-4D97-AF65-F5344CB8AC3E}">
        <p14:creationId xmlns:p14="http://schemas.microsoft.com/office/powerpoint/2010/main" val="340901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Analysis</a:t>
            </a:r>
            <a:endParaRPr lang="en-US" dirty="0"/>
          </a:p>
        </p:txBody>
      </p:sp>
      <p:sp>
        <p:nvSpPr>
          <p:cNvPr id="3" name="Content Placeholder 2"/>
          <p:cNvSpPr>
            <a:spLocks noGrp="1"/>
          </p:cNvSpPr>
          <p:nvPr>
            <p:ph sz="quarter" idx="13"/>
          </p:nvPr>
        </p:nvSpPr>
        <p:spPr/>
        <p:txBody>
          <a:bodyPr/>
          <a:lstStyle/>
          <a:p>
            <a:r>
              <a:rPr lang="en-US" dirty="0" smtClean="0"/>
              <a:t>This encoder yields a very simple analysis and convenient properties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627952" lvl="1" indent="-457200">
              <a:buFont typeface="+mj-lt"/>
              <a:buAutoNum type="arabicPeriod"/>
            </a:pPr>
            <a:r>
              <a:rPr lang="en-US" dirty="0" smtClean="0"/>
              <a:t>If |</a:t>
            </a:r>
            <a:r>
              <a:rPr lang="en-US" dirty="0" err="1" smtClean="0">
                <a:latin typeface="Candara"/>
              </a:rPr>
              <a:t>J</a:t>
            </a:r>
            <a:r>
              <a:rPr lang="en-US" baseline="-25000" dirty="0" err="1" smtClean="0">
                <a:latin typeface="Candara"/>
              </a:rPr>
              <a:t>a</a:t>
            </a:r>
            <a:r>
              <a:rPr lang="en-US" dirty="0" smtClean="0"/>
              <a:t>| is large enough, then </a:t>
            </a:r>
            <a:r>
              <a:rPr lang="en-US" dirty="0" err="1" smtClean="0">
                <a:latin typeface="Candara"/>
              </a:rPr>
              <a:t>X</a:t>
            </a:r>
            <a:r>
              <a:rPr lang="en-US" baseline="30000" dirty="0" err="1" smtClean="0">
                <a:latin typeface="Candara"/>
              </a:rPr>
              <a:t>n</a:t>
            </a:r>
            <a:r>
              <a:rPr lang="en-US" dirty="0" smtClean="0"/>
              <a:t> will be nearly </a:t>
            </a:r>
            <a:r>
              <a:rPr lang="en-US" dirty="0" err="1" smtClean="0"/>
              <a:t>i.i.d</a:t>
            </a:r>
            <a:r>
              <a:rPr lang="en-US" dirty="0" smtClean="0"/>
              <a:t>. in total variation</a:t>
            </a:r>
          </a:p>
          <a:p>
            <a:pPr marL="627952" lvl="1" indent="-457200">
              <a:buFont typeface="+mj-lt"/>
              <a:buAutoNum type="arabicPeriod"/>
            </a:pPr>
            <a:r>
              <a:rPr lang="en-US" dirty="0" smtClean="0"/>
              <a:t>Performance:</a:t>
            </a:r>
            <a:endParaRPr lang="en-US" dirty="0"/>
          </a:p>
        </p:txBody>
      </p:sp>
      <p:pic>
        <p:nvPicPr>
          <p:cNvPr id="21" name="Picture 20"/>
          <p:cNvPicPr>
            <a:picLocks/>
          </p:cNvPicPr>
          <p:nvPr>
            <p:custDataLst>
              <p:tags r:id="rId1"/>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5039549"/>
            <a:ext cx="4267200" cy="16637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22" name="Group 21"/>
          <p:cNvGrpSpPr/>
          <p:nvPr/>
        </p:nvGrpSpPr>
        <p:grpSpPr>
          <a:xfrm>
            <a:off x="1184747" y="2057400"/>
            <a:ext cx="6763280" cy="1828800"/>
            <a:chOff x="1184747" y="4038600"/>
            <a:chExt cx="6763280" cy="1828800"/>
          </a:xfrm>
        </p:grpSpPr>
        <p:sp>
          <p:nvSpPr>
            <p:cNvPr id="23" name="Rectangle 22"/>
            <p:cNvSpPr/>
            <p:nvPr/>
          </p:nvSpPr>
          <p:spPr>
            <a:xfrm>
              <a:off x="2327748" y="4038600"/>
              <a:ext cx="4191000" cy="18288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9029" y="4955809"/>
              <a:ext cx="1778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5" name="Picture 24"/>
            <p:cNvPicPr>
              <a:picLocks/>
            </p:cNvPicPr>
            <p:nvPr>
              <p:custDataLst>
                <p:tags r:id="rId3"/>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2938" y="4586120"/>
              <a:ext cx="457200" cy="2286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26" name="Group 25"/>
            <p:cNvGrpSpPr/>
            <p:nvPr/>
          </p:nvGrpSpPr>
          <p:grpSpPr>
            <a:xfrm flipH="1">
              <a:off x="1184747" y="4493975"/>
              <a:ext cx="6366393" cy="920931"/>
              <a:chOff x="1482822" y="3886200"/>
              <a:chExt cx="6448888" cy="920931"/>
            </a:xfrm>
          </p:grpSpPr>
          <p:cxnSp>
            <p:nvCxnSpPr>
              <p:cNvPr id="29" name="Straight Arrow Connector 28"/>
              <p:cNvCxnSpPr/>
              <p:nvPr/>
            </p:nvCxnSpPr>
            <p:spPr>
              <a:xfrm>
                <a:off x="1482822" y="4474028"/>
                <a:ext cx="16219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104784" y="4184468"/>
                <a:ext cx="644257" cy="576943"/>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p:cNvCxnSpPr>
                <a:stCxn id="30" idx="3"/>
                <a:endCxn id="32" idx="1"/>
              </p:cNvCxnSpPr>
              <p:nvPr/>
            </p:nvCxnSpPr>
            <p:spPr>
              <a:xfrm flipV="1">
                <a:off x="3749041" y="4464231"/>
                <a:ext cx="1295400" cy="87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044441" y="4121331"/>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a:rPr>
                  <a:t>P</a:t>
                </a:r>
                <a:r>
                  <a:rPr lang="en-US" baseline="-25000" dirty="0" smtClean="0">
                    <a:latin typeface="Candara"/>
                  </a:rPr>
                  <a:t>X|U</a:t>
                </a:r>
                <a:r>
                  <a:rPr lang="en-US" dirty="0" smtClean="0">
                    <a:latin typeface="Candara"/>
                  </a:rPr>
                  <a:t>(</a:t>
                </a:r>
                <a:r>
                  <a:rPr lang="en-US" dirty="0" err="1" smtClean="0">
                    <a:latin typeface="Candara"/>
                  </a:rPr>
                  <a:t>x|u</a:t>
                </a:r>
                <a:r>
                  <a:rPr lang="en-US" dirty="0" smtClean="0"/>
                  <a:t>)</a:t>
                </a:r>
                <a:endParaRPr lang="en-US" dirty="0"/>
              </a:p>
            </p:txBody>
          </p:sp>
          <p:cxnSp>
            <p:nvCxnSpPr>
              <p:cNvPr id="33" name="Straight Arrow Connector 32"/>
              <p:cNvCxnSpPr/>
              <p:nvPr/>
            </p:nvCxnSpPr>
            <p:spPr>
              <a:xfrm>
                <a:off x="6416041" y="4463340"/>
                <a:ext cx="1515669" cy="106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96966" y="3886200"/>
                <a:ext cx="1443024" cy="261610"/>
              </a:xfrm>
              <a:prstGeom prst="rect">
                <a:avLst/>
              </a:prstGeom>
              <a:noFill/>
            </p:spPr>
            <p:txBody>
              <a:bodyPr wrap="none" rtlCol="0">
                <a:spAutoFit/>
              </a:bodyPr>
              <a:lstStyle/>
              <a:p>
                <a:r>
                  <a:rPr lang="en-US" sz="1100" b="1" dirty="0" err="1" smtClean="0">
                    <a:solidFill>
                      <a:srgbClr val="C00000"/>
                    </a:solidFill>
                  </a:rPr>
                  <a:t>Memoryless</a:t>
                </a:r>
                <a:r>
                  <a:rPr lang="en-US" sz="1100" b="1" dirty="0" smtClean="0">
                    <a:solidFill>
                      <a:srgbClr val="C00000"/>
                    </a:solidFill>
                  </a:rPr>
                  <a:t> Channel</a:t>
                </a:r>
                <a:endParaRPr lang="en-US" sz="1100" b="1" dirty="0">
                  <a:solidFill>
                    <a:srgbClr val="C00000"/>
                  </a:solidFill>
                </a:endParaRPr>
              </a:p>
            </p:txBody>
          </p:sp>
        </p:grpSp>
        <p:pic>
          <p:nvPicPr>
            <p:cNvPr id="27" name="Picture 26"/>
            <p:cNvPicPr>
              <a:picLocks/>
            </p:cNvPicPr>
            <p:nvPr>
              <p:custDataLst>
                <p:tags r:id="rId4"/>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8827" y="4640748"/>
              <a:ext cx="12192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8" name="Picture 27"/>
            <p:cNvPicPr>
              <a:picLocks/>
            </p:cNvPicPr>
            <p:nvPr>
              <p:custDataLst>
                <p:tags r:id="rId5"/>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25246" y="4765382"/>
              <a:ext cx="8001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grpSp>
    </p:spTree>
    <p:extLst>
      <p:ext uri="{BB962C8B-B14F-4D97-AF65-F5344CB8AC3E}">
        <p14:creationId xmlns:p14="http://schemas.microsoft.com/office/powerpoint/2010/main" val="1834942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3"/>
          </p:nvPr>
        </p:nvSpPr>
        <p:spPr/>
        <p:txBody>
          <a:bodyPr/>
          <a:lstStyle/>
          <a:p>
            <a:endParaRPr lang="en-US" dirty="0" smtClean="0"/>
          </a:p>
          <a:p>
            <a:r>
              <a:rPr lang="en-US" sz="2400" dirty="0" smtClean="0"/>
              <a:t>Achievability Proof Techniques:</a:t>
            </a:r>
            <a:endParaRPr lang="en-US" dirty="0"/>
          </a:p>
          <a:p>
            <a:pPr marL="627952" lvl="1" indent="-457200">
              <a:buFont typeface="+mj-lt"/>
              <a:buAutoNum type="arabicPeriod"/>
            </a:pPr>
            <a:r>
              <a:rPr lang="en-US" dirty="0" smtClean="0"/>
              <a:t>Pose </a:t>
            </a:r>
            <a:r>
              <a:rPr lang="en-US" dirty="0" smtClean="0"/>
              <a:t>problems in terms of </a:t>
            </a:r>
            <a:r>
              <a:rPr lang="en-US" dirty="0" smtClean="0">
                <a:solidFill>
                  <a:srgbClr val="C00000"/>
                </a:solidFill>
              </a:rPr>
              <a:t>existence of joint distributions</a:t>
            </a:r>
          </a:p>
          <a:p>
            <a:pPr marL="627952" lvl="1" indent="-457200">
              <a:buFont typeface="+mj-lt"/>
              <a:buAutoNum type="arabicPeriod"/>
            </a:pPr>
            <a:r>
              <a:rPr lang="en-US" dirty="0" smtClean="0"/>
              <a:t>Relax Requirements to </a:t>
            </a:r>
            <a:r>
              <a:rPr lang="en-US" dirty="0" smtClean="0">
                <a:solidFill>
                  <a:srgbClr val="C00000"/>
                </a:solidFill>
              </a:rPr>
              <a:t>“close in total variation”</a:t>
            </a:r>
          </a:p>
          <a:p>
            <a:pPr marL="627952" lvl="1" indent="-457200">
              <a:buFont typeface="+mj-lt"/>
              <a:buAutoNum type="arabicPeriod"/>
            </a:pPr>
            <a:r>
              <a:rPr lang="en-US" dirty="0" smtClean="0"/>
              <a:t>Main Tool --- </a:t>
            </a:r>
            <a:r>
              <a:rPr lang="en-US" dirty="0" smtClean="0">
                <a:solidFill>
                  <a:srgbClr val="C00000"/>
                </a:solidFill>
              </a:rPr>
              <a:t>Reverse Channel Encoder</a:t>
            </a:r>
          </a:p>
          <a:p>
            <a:pPr marL="627952" lvl="1" indent="-457200">
              <a:buFont typeface="+mj-lt"/>
              <a:buAutoNum type="arabicPeriod"/>
            </a:pPr>
            <a:r>
              <a:rPr lang="en-US" dirty="0" smtClean="0">
                <a:solidFill>
                  <a:srgbClr val="C00000"/>
                </a:solidFill>
              </a:rPr>
              <a:t>Easy Analysis </a:t>
            </a:r>
            <a:r>
              <a:rPr lang="en-US" dirty="0" smtClean="0"/>
              <a:t>of </a:t>
            </a:r>
            <a:r>
              <a:rPr lang="en-US" dirty="0" smtClean="0"/>
              <a:t>Optimal Adversary</a:t>
            </a:r>
            <a:endParaRPr lang="en-US" dirty="0"/>
          </a:p>
        </p:txBody>
      </p:sp>
      <p:pic>
        <p:nvPicPr>
          <p:cNvPr id="7" name="Picture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546575" y="3175000"/>
            <a:ext cx="50850" cy="50760"/>
          </a:xfrm>
          <a:prstGeom prst="rect">
            <a:avLst/>
          </a:prstGeom>
        </p:spPr>
      </p:pic>
    </p:spTree>
    <p:extLst>
      <p:ext uri="{BB962C8B-B14F-4D97-AF65-F5344CB8AC3E}">
        <p14:creationId xmlns:p14="http://schemas.microsoft.com/office/powerpoint/2010/main" val="51414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Game Theoretic Secrecy</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Motivating Problem</a:t>
            </a:r>
          </a:p>
          <a:p>
            <a:endParaRPr lang="en-US" dirty="0"/>
          </a:p>
          <a:p>
            <a:r>
              <a:rPr lang="en-US" dirty="0" smtClean="0"/>
              <a:t>Mixed Strategy</a:t>
            </a:r>
          </a:p>
          <a:p>
            <a:pPr lvl="1"/>
            <a:r>
              <a:rPr lang="en-US" dirty="0" smtClean="0"/>
              <a:t>Non-deterministic</a:t>
            </a:r>
          </a:p>
          <a:p>
            <a:pPr lvl="1"/>
            <a:endParaRPr lang="en-US" dirty="0"/>
          </a:p>
          <a:p>
            <a:r>
              <a:rPr lang="en-US" dirty="0" smtClean="0"/>
              <a:t>Requires random</a:t>
            </a:r>
          </a:p>
          <a:p>
            <a:pPr marL="170752" lvl="1" indent="0">
              <a:buNone/>
            </a:pPr>
            <a:r>
              <a:rPr lang="en-US" dirty="0" smtClean="0"/>
              <a:t>decoder</a:t>
            </a:r>
            <a:endParaRPr lang="en-US" dirty="0" smtClean="0"/>
          </a:p>
          <a:p>
            <a:pPr lvl="1"/>
            <a:r>
              <a:rPr lang="en-US" dirty="0" smtClean="0"/>
              <a:t>Dual to wiretap channel</a:t>
            </a:r>
          </a:p>
        </p:txBody>
      </p:sp>
      <p:grpSp>
        <p:nvGrpSpPr>
          <p:cNvPr id="35" name="Group 34"/>
          <p:cNvGrpSpPr/>
          <p:nvPr/>
        </p:nvGrpSpPr>
        <p:grpSpPr>
          <a:xfrm>
            <a:off x="3352800" y="1600200"/>
            <a:ext cx="3962400" cy="4745055"/>
            <a:chOff x="2743200" y="1386550"/>
            <a:chExt cx="4191000" cy="5018808"/>
          </a:xfrm>
        </p:grpSpPr>
        <p:sp>
          <p:nvSpPr>
            <p:cNvPr id="14" name="Bent Arrow 13"/>
            <p:cNvSpPr/>
            <p:nvPr/>
          </p:nvSpPr>
          <p:spPr>
            <a:xfrm>
              <a:off x="4113335" y="1665371"/>
              <a:ext cx="2820865" cy="971551"/>
            </a:xfrm>
            <a:prstGeom prst="ben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ounded Rectangle 14"/>
            <p:cNvSpPr/>
            <p:nvPr/>
          </p:nvSpPr>
          <p:spPr>
            <a:xfrm>
              <a:off x="3710354" y="2789322"/>
              <a:ext cx="110489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Encoder</a:t>
              </a:r>
              <a:endParaRPr lang="en-US" dirty="0"/>
            </a:p>
          </p:txBody>
        </p:sp>
        <p:sp>
          <p:nvSpPr>
            <p:cNvPr id="16" name="TextBox 15"/>
            <p:cNvSpPr txBox="1"/>
            <p:nvPr/>
          </p:nvSpPr>
          <p:spPr>
            <a:xfrm>
              <a:off x="4630840" y="1386550"/>
              <a:ext cx="1673022" cy="369332"/>
            </a:xfrm>
            <a:prstGeom prst="rect">
              <a:avLst/>
            </a:prstGeom>
            <a:noFill/>
          </p:spPr>
          <p:txBody>
            <a:bodyPr wrap="none" rtlCol="0">
              <a:spAutoFit/>
            </a:bodyPr>
            <a:lstStyle/>
            <a:p>
              <a:r>
                <a:rPr lang="en-US" dirty="0" smtClean="0"/>
                <a:t>Communication</a:t>
              </a:r>
              <a:endParaRPr lang="en-US" dirty="0"/>
            </a:p>
          </p:txBody>
        </p:sp>
        <p:cxnSp>
          <p:nvCxnSpPr>
            <p:cNvPr id="17" name="Straight Connector 16"/>
            <p:cNvCxnSpPr/>
            <p:nvPr/>
          </p:nvCxnSpPr>
          <p:spPr>
            <a:xfrm flipH="1" flipV="1">
              <a:off x="2743201" y="2148549"/>
              <a:ext cx="1370134" cy="2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895601" y="2332122"/>
              <a:ext cx="12177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3200" y="2151146"/>
              <a:ext cx="0" cy="4067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600" y="2332122"/>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6218322"/>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95600" y="5989722"/>
              <a:ext cx="388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629400" y="5837322"/>
              <a:ext cx="228600" cy="22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629400" y="6062458"/>
              <a:ext cx="228600"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13088" y="1810390"/>
              <a:ext cx="896912" cy="369332"/>
            </a:xfrm>
            <a:prstGeom prst="rect">
              <a:avLst/>
            </a:prstGeom>
            <a:noFill/>
          </p:spPr>
          <p:txBody>
            <a:bodyPr wrap="none" rtlCol="0">
              <a:spAutoFit/>
            </a:bodyPr>
            <a:lstStyle/>
            <a:p>
              <a:r>
                <a:rPr lang="en-US" dirty="0" smtClean="0"/>
                <a:t>leakage</a:t>
              </a:r>
              <a:endParaRPr lang="en-US" dirty="0"/>
            </a:p>
          </p:txBody>
        </p:sp>
        <p:sp>
          <p:nvSpPr>
            <p:cNvPr id="26" name="TextBox 25"/>
            <p:cNvSpPr txBox="1"/>
            <p:nvPr/>
          </p:nvSpPr>
          <p:spPr>
            <a:xfrm>
              <a:off x="4419600" y="5580558"/>
              <a:ext cx="1554400" cy="369332"/>
            </a:xfrm>
            <a:prstGeom prst="rect">
              <a:avLst/>
            </a:prstGeom>
            <a:noFill/>
          </p:spPr>
          <p:txBody>
            <a:bodyPr wrap="none" rtlCol="0">
              <a:spAutoFit/>
            </a:bodyPr>
            <a:lstStyle/>
            <a:p>
              <a:r>
                <a:rPr lang="en-US" dirty="0" smtClean="0"/>
                <a:t>Eavesdropping</a:t>
              </a:r>
              <a:endParaRPr lang="en-US" dirty="0"/>
            </a:p>
          </p:txBody>
        </p:sp>
        <p:cxnSp>
          <p:nvCxnSpPr>
            <p:cNvPr id="27" name="Straight Arrow Connector 26"/>
            <p:cNvCxnSpPr/>
            <p:nvPr/>
          </p:nvCxnSpPr>
          <p:spPr>
            <a:xfrm flipV="1">
              <a:off x="4267201" y="3322722"/>
              <a:ext cx="1" cy="399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526334" y="1369416"/>
            <a:ext cx="4465266" cy="5412384"/>
            <a:chOff x="4007427" y="992973"/>
            <a:chExt cx="4838700" cy="5865027"/>
          </a:xfrm>
        </p:grpSpPr>
        <p:grpSp>
          <p:nvGrpSpPr>
            <p:cNvPr id="4" name="Group 3"/>
            <p:cNvGrpSpPr/>
            <p:nvPr/>
          </p:nvGrpSpPr>
          <p:grpSpPr>
            <a:xfrm>
              <a:off x="4630840" y="992973"/>
              <a:ext cx="4215287" cy="5865027"/>
              <a:chOff x="1575913" y="531215"/>
              <a:chExt cx="4215287" cy="5865027"/>
            </a:xfrm>
          </p:grpSpPr>
          <p:sp>
            <p:nvSpPr>
              <p:cNvPr id="5" name="Rectangle 4"/>
              <p:cNvSpPr/>
              <p:nvPr/>
            </p:nvSpPr>
            <p:spPr>
              <a:xfrm>
                <a:off x="3048000" y="2286000"/>
                <a:ext cx="2743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Zero-sum</a:t>
                </a:r>
              </a:p>
              <a:p>
                <a:pPr algn="ctr"/>
                <a:r>
                  <a:rPr lang="en-US" sz="2800" dirty="0" smtClean="0"/>
                  <a:t>Repeated</a:t>
                </a:r>
              </a:p>
              <a:p>
                <a:pPr algn="ctr"/>
                <a:r>
                  <a:rPr lang="en-US" sz="2800" dirty="0" smtClean="0"/>
                  <a:t>Game</a:t>
                </a:r>
                <a:endParaRPr lang="en-US" sz="2800" dirty="0"/>
              </a:p>
            </p:txBody>
          </p:sp>
          <p:sp>
            <p:nvSpPr>
              <p:cNvPr id="6" name="Rounded Rectangle 5"/>
              <p:cNvSpPr/>
              <p:nvPr/>
            </p:nvSpPr>
            <p:spPr>
              <a:xfrm>
                <a:off x="3976254" y="1000991"/>
                <a:ext cx="9144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ounded Rectangle 6"/>
              <p:cNvSpPr/>
              <p:nvPr/>
            </p:nvSpPr>
            <p:spPr>
              <a:xfrm>
                <a:off x="3962400" y="5257800"/>
                <a:ext cx="914400" cy="685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8" name="Straight Arrow Connector 7"/>
              <p:cNvCxnSpPr>
                <a:stCxn id="6" idx="2"/>
                <a:endCxn id="5" idx="0"/>
              </p:cNvCxnSpPr>
              <p:nvPr/>
            </p:nvCxnSpPr>
            <p:spPr>
              <a:xfrm flipH="1">
                <a:off x="4419600" y="1686791"/>
                <a:ext cx="13854" cy="599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2"/>
              </p:cNvCxnSpPr>
              <p:nvPr/>
            </p:nvCxnSpPr>
            <p:spPr>
              <a:xfrm flipV="1">
                <a:off x="4398818" y="4572000"/>
                <a:ext cx="2078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20284" y="531215"/>
                <a:ext cx="929357" cy="369332"/>
              </a:xfrm>
              <a:prstGeom prst="rect">
                <a:avLst/>
              </a:prstGeom>
              <a:noFill/>
            </p:spPr>
            <p:txBody>
              <a:bodyPr wrap="none" rtlCol="0">
                <a:spAutoFit/>
              </a:bodyPr>
              <a:lstStyle/>
              <a:p>
                <a:r>
                  <a:rPr lang="en-US" dirty="0" smtClean="0"/>
                  <a:t>Player 1</a:t>
                </a:r>
              </a:p>
            </p:txBody>
          </p:sp>
          <p:sp>
            <p:nvSpPr>
              <p:cNvPr id="11" name="TextBox 10"/>
              <p:cNvSpPr txBox="1"/>
              <p:nvPr/>
            </p:nvSpPr>
            <p:spPr>
              <a:xfrm>
                <a:off x="3947443" y="6026910"/>
                <a:ext cx="929357" cy="369332"/>
              </a:xfrm>
              <a:prstGeom prst="rect">
                <a:avLst/>
              </a:prstGeom>
              <a:noFill/>
            </p:spPr>
            <p:txBody>
              <a:bodyPr wrap="none" rtlCol="0">
                <a:spAutoFit/>
              </a:bodyPr>
              <a:lstStyle/>
              <a:p>
                <a:r>
                  <a:rPr lang="en-US" dirty="0" smtClean="0"/>
                  <a:t>Player 2</a:t>
                </a:r>
                <a:endParaRPr lang="en-US" dirty="0"/>
              </a:p>
            </p:txBody>
          </p:sp>
          <p:sp>
            <p:nvSpPr>
              <p:cNvPr id="12" name="Rectangle 11"/>
              <p:cNvSpPr/>
              <p:nvPr/>
            </p:nvSpPr>
            <p:spPr>
              <a:xfrm>
                <a:off x="2286000" y="30861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a:t>
                </a:r>
                <a:endParaRPr lang="en-US" dirty="0"/>
              </a:p>
            </p:txBody>
          </p:sp>
          <p:cxnSp>
            <p:nvCxnSpPr>
              <p:cNvPr id="13" name="Straight Arrow Connector 12"/>
              <p:cNvCxnSpPr>
                <a:endCxn id="12" idx="1"/>
              </p:cNvCxnSpPr>
              <p:nvPr/>
            </p:nvCxnSpPr>
            <p:spPr>
              <a:xfrm>
                <a:off x="1575913" y="3429000"/>
                <a:ext cx="7100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7427" y="3721946"/>
              <a:ext cx="623413" cy="316654"/>
            </a:xfrm>
            <a:prstGeom prst="rect">
              <a:avLst/>
            </a:prstGeom>
            <a:noFill/>
            <a:extLst>
              <a:ext uri="{909E8E84-426E-40DD-AFC4-6F175D3DCCD1}">
                <a14:hiddenFill xmlns:a14="http://schemas.microsoft.com/office/drawing/2010/main">
                  <a:solidFill>
                    <a:scrgbClr r="0" g="0" b="0">
                      <a:alpha val="0"/>
                    </a:scrgbClr>
                  </a:solidFill>
                </a14:hiddenFill>
              </a:ext>
            </a:extLst>
          </p:spPr>
        </p:pic>
      </p:grpSp>
    </p:spTree>
    <p:extLst>
      <p:ext uri="{BB962C8B-B14F-4D97-AF65-F5344CB8AC3E}">
        <p14:creationId xmlns:p14="http://schemas.microsoft.com/office/powerpoint/2010/main" val="39778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Topics of this Talk</a:t>
            </a:r>
            <a:endParaRPr lang="en-US" dirty="0"/>
          </a:p>
        </p:txBody>
      </p:sp>
      <p:sp>
        <p:nvSpPr>
          <p:cNvPr id="3" name="Content Placeholder 2"/>
          <p:cNvSpPr>
            <a:spLocks noGrp="1"/>
          </p:cNvSpPr>
          <p:nvPr>
            <p:ph sz="quarter" idx="13"/>
          </p:nvPr>
        </p:nvSpPr>
        <p:spPr/>
        <p:txBody>
          <a:bodyPr/>
          <a:lstStyle/>
          <a:p>
            <a:endParaRPr lang="en-US" dirty="0" smtClean="0"/>
          </a:p>
          <a:p>
            <a:r>
              <a:rPr lang="en-US" sz="2400" dirty="0" smtClean="0"/>
              <a:t>Achievability Proof Techniques:</a:t>
            </a:r>
            <a:endParaRPr lang="en-US" dirty="0"/>
          </a:p>
          <a:p>
            <a:pPr marL="627952" lvl="1" indent="-457200">
              <a:buFont typeface="+mj-lt"/>
              <a:buAutoNum type="arabicPeriod"/>
            </a:pPr>
            <a:r>
              <a:rPr lang="en-US" dirty="0" smtClean="0"/>
              <a:t>Pose </a:t>
            </a:r>
            <a:r>
              <a:rPr lang="en-US" dirty="0" smtClean="0"/>
              <a:t>problems in terms of </a:t>
            </a:r>
            <a:r>
              <a:rPr lang="en-US" dirty="0" smtClean="0">
                <a:solidFill>
                  <a:srgbClr val="C00000"/>
                </a:solidFill>
              </a:rPr>
              <a:t>existence of joint distributions</a:t>
            </a:r>
          </a:p>
          <a:p>
            <a:pPr marL="627952" lvl="1" indent="-457200">
              <a:buFont typeface="+mj-lt"/>
              <a:buAutoNum type="arabicPeriod"/>
            </a:pPr>
            <a:r>
              <a:rPr lang="en-US" dirty="0" smtClean="0"/>
              <a:t>Relax Requirements to </a:t>
            </a:r>
            <a:r>
              <a:rPr lang="en-US" dirty="0" smtClean="0">
                <a:solidFill>
                  <a:srgbClr val="C00000"/>
                </a:solidFill>
              </a:rPr>
              <a:t>“close in total variation”</a:t>
            </a:r>
          </a:p>
          <a:p>
            <a:pPr marL="627952" lvl="1" indent="-457200">
              <a:buFont typeface="+mj-lt"/>
              <a:buAutoNum type="arabicPeriod"/>
            </a:pPr>
            <a:r>
              <a:rPr lang="en-US" dirty="0" smtClean="0"/>
              <a:t>Main Tool --- </a:t>
            </a:r>
            <a:r>
              <a:rPr lang="en-US" dirty="0" smtClean="0">
                <a:solidFill>
                  <a:srgbClr val="C00000"/>
                </a:solidFill>
              </a:rPr>
              <a:t>Reverse Channel Encoder</a:t>
            </a:r>
          </a:p>
          <a:p>
            <a:pPr marL="627952" lvl="1" indent="-457200">
              <a:buFont typeface="+mj-lt"/>
              <a:buAutoNum type="arabicPeriod"/>
            </a:pPr>
            <a:r>
              <a:rPr lang="en-US" dirty="0" smtClean="0">
                <a:solidFill>
                  <a:srgbClr val="C00000"/>
                </a:solidFill>
              </a:rPr>
              <a:t>Easy Analysis </a:t>
            </a:r>
            <a:r>
              <a:rPr lang="en-US" dirty="0" smtClean="0"/>
              <a:t>of </a:t>
            </a:r>
            <a:r>
              <a:rPr lang="en-US" dirty="0" smtClean="0"/>
              <a:t>Optimal Adversary</a:t>
            </a:r>
            <a:endParaRPr lang="en-US" dirty="0"/>
          </a:p>
        </p:txBody>
      </p:sp>
      <p:pic>
        <p:nvPicPr>
          <p:cNvPr id="7" name="Picture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546575" y="3175000"/>
            <a:ext cx="50850" cy="50760"/>
          </a:xfrm>
          <a:prstGeom prst="rect">
            <a:avLst/>
          </a:prstGeom>
        </p:spPr>
      </p:pic>
    </p:spTree>
    <p:extLst>
      <p:ext uri="{BB962C8B-B14F-4D97-AF65-F5344CB8AC3E}">
        <p14:creationId xmlns:p14="http://schemas.microsoft.com/office/powerpoint/2010/main" val="3946870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Restate Problem---Example 1 (RD Theory)</a:t>
            </a:r>
            <a:endParaRPr lang="en-US" dirty="0"/>
          </a:p>
        </p:txBody>
      </p:sp>
      <p:sp>
        <p:nvSpPr>
          <p:cNvPr id="6" name="Content Placeholder 5"/>
          <p:cNvSpPr>
            <a:spLocks noGrp="1"/>
          </p:cNvSpPr>
          <p:nvPr>
            <p:ph sz="quarter" idx="13"/>
          </p:nvPr>
        </p:nvSpPr>
        <p:spPr/>
        <p:txBody>
          <a:bodyPr/>
          <a:lstStyle/>
          <a:p>
            <a:endParaRPr lang="en-US" baseline="-25000" dirty="0" smtClean="0">
              <a:latin typeface="Candara"/>
            </a:endParaRPr>
          </a:p>
          <a:p>
            <a:endParaRPr lang="en-US" dirty="0"/>
          </a:p>
          <a:p>
            <a:r>
              <a:rPr lang="en-US" dirty="0" smtClean="0">
                <a:solidFill>
                  <a:srgbClr val="002060"/>
                </a:solidFill>
              </a:rPr>
              <a:t>Can we design:</a:t>
            </a:r>
            <a:endParaRPr lang="en-US" dirty="0"/>
          </a:p>
          <a:p>
            <a:endParaRPr lang="en-US" dirty="0" smtClean="0"/>
          </a:p>
          <a:p>
            <a:endParaRPr lang="en-US" dirty="0"/>
          </a:p>
          <a:p>
            <a:pPr marL="0" indent="0">
              <a:buNone/>
            </a:pPr>
            <a:r>
              <a:rPr lang="en-US" dirty="0" smtClean="0"/>
              <a:t> </a:t>
            </a:r>
            <a:r>
              <a:rPr lang="en-US" dirty="0" smtClean="0">
                <a:solidFill>
                  <a:srgbClr val="002060"/>
                </a:solidFill>
              </a:rPr>
              <a:t>such that</a:t>
            </a:r>
          </a:p>
        </p:txBody>
      </p:sp>
      <p:sp>
        <p:nvSpPr>
          <p:cNvPr id="7" name="Content Placeholder 6"/>
          <p:cNvSpPr>
            <a:spLocks noGrp="1"/>
          </p:cNvSpPr>
          <p:nvPr>
            <p:ph sz="quarter" idx="14"/>
          </p:nvPr>
        </p:nvSpPr>
        <p:spPr/>
        <p:txBody>
          <a:bodyPr/>
          <a:lstStyle/>
          <a:p>
            <a:r>
              <a:rPr lang="en-US" dirty="0" smtClean="0"/>
              <a:t>Does there exists a distribution:</a:t>
            </a:r>
          </a:p>
          <a:p>
            <a:endParaRPr lang="en-US" dirty="0"/>
          </a:p>
          <a:p>
            <a:pPr marL="0" indent="0">
              <a:buNone/>
            </a:pPr>
            <a:endParaRPr lang="en-US" dirty="0"/>
          </a:p>
        </p:txBody>
      </p:sp>
      <p:sp>
        <p:nvSpPr>
          <p:cNvPr id="4" name="Text Placeholder 3"/>
          <p:cNvSpPr>
            <a:spLocks noGrp="1"/>
          </p:cNvSpPr>
          <p:nvPr>
            <p:ph type="body" sz="half" idx="2"/>
          </p:nvPr>
        </p:nvSpPr>
        <p:spPr/>
        <p:txBody>
          <a:bodyPr/>
          <a:lstStyle/>
          <a:p>
            <a:r>
              <a:rPr lang="en-US" dirty="0" smtClean="0">
                <a:solidFill>
                  <a:srgbClr val="C00000"/>
                </a:solidFill>
              </a:rPr>
              <a:t>Standard</a:t>
            </a:r>
            <a:endParaRPr lang="en-US" dirty="0">
              <a:solidFill>
                <a:srgbClr val="C00000"/>
              </a:solidFill>
            </a:endParaRPr>
          </a:p>
        </p:txBody>
      </p:sp>
      <p:sp>
        <p:nvSpPr>
          <p:cNvPr id="5" name="Text Placeholder 4"/>
          <p:cNvSpPr>
            <a:spLocks noGrp="1"/>
          </p:cNvSpPr>
          <p:nvPr>
            <p:ph type="body" sz="half" idx="15"/>
          </p:nvPr>
        </p:nvSpPr>
        <p:spPr/>
        <p:txBody>
          <a:bodyPr/>
          <a:lstStyle/>
          <a:p>
            <a:r>
              <a:rPr lang="en-US" dirty="0" smtClean="0">
                <a:solidFill>
                  <a:srgbClr val="C00000"/>
                </a:solidFill>
              </a:rPr>
              <a:t>Existence of Distributions</a:t>
            </a:r>
            <a:endParaRPr lang="en-US" dirty="0">
              <a:solidFill>
                <a:srgbClr val="C00000"/>
              </a:solidFill>
            </a:endParaRPr>
          </a:p>
        </p:txBody>
      </p:sp>
      <p:pic>
        <p:nvPicPr>
          <p:cNvPr id="26" name="Picture 25"/>
          <p:cNvPicPr>
            <a:picLocks/>
          </p:cNvPicPr>
          <p:nvPr>
            <p:custDataLst>
              <p:tags r:id="rId1"/>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859" y="2007326"/>
            <a:ext cx="20701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2" name="Picture 31"/>
          <p:cNvPicPr>
            <a:picLocks/>
          </p:cNvPicPr>
          <p:nvPr>
            <p:custDataLst>
              <p:tags r:id="rId2"/>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700" y="4191000"/>
            <a:ext cx="35306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4" name="Picture 33"/>
          <p:cNvPicPr>
            <a:picLocks/>
          </p:cNvPicPr>
          <p:nvPr>
            <p:custDataLst>
              <p:tags r:id="rId3"/>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6350" y="2481943"/>
            <a:ext cx="3543300" cy="12573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37" name="Group 36"/>
          <p:cNvGrpSpPr/>
          <p:nvPr/>
        </p:nvGrpSpPr>
        <p:grpSpPr>
          <a:xfrm>
            <a:off x="1752600" y="5347063"/>
            <a:ext cx="5445033" cy="825137"/>
            <a:chOff x="1752600" y="5347063"/>
            <a:chExt cx="5445033" cy="825137"/>
          </a:xfrm>
        </p:grpSpPr>
        <p:grpSp>
          <p:nvGrpSpPr>
            <p:cNvPr id="16" name="Group 15"/>
            <p:cNvGrpSpPr/>
            <p:nvPr/>
          </p:nvGrpSpPr>
          <p:grpSpPr>
            <a:xfrm>
              <a:off x="1752600" y="5486400"/>
              <a:ext cx="5445033" cy="685800"/>
              <a:chOff x="1981200" y="5486400"/>
              <a:chExt cx="5530115" cy="838200"/>
            </a:xfrm>
          </p:grpSpPr>
          <p:cxnSp>
            <p:nvCxnSpPr>
              <p:cNvPr id="8" name="Straight Arrow Connector 7"/>
              <p:cNvCxnSpPr/>
              <p:nvPr/>
            </p:nvCxnSpPr>
            <p:spPr>
              <a:xfrm>
                <a:off x="1981200" y="5917474"/>
                <a:ext cx="990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71800" y="54864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cxnSp>
            <p:nvCxnSpPr>
              <p:cNvPr id="13" name="Straight Arrow Connector 12"/>
              <p:cNvCxnSpPr>
                <a:stCxn id="9" idx="3"/>
                <a:endCxn id="14" idx="1"/>
              </p:cNvCxnSpPr>
              <p:nvPr/>
            </p:nvCxnSpPr>
            <p:spPr>
              <a:xfrm>
                <a:off x="3733800" y="5905500"/>
                <a:ext cx="2008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41888" y="54864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cxnSp>
            <p:nvCxnSpPr>
              <p:cNvPr id="15" name="Straight Arrow Connector 14"/>
              <p:cNvCxnSpPr/>
              <p:nvPr/>
            </p:nvCxnSpPr>
            <p:spPr>
              <a:xfrm>
                <a:off x="6520715" y="5904411"/>
                <a:ext cx="990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custDataLst>
                <p:tags r:id="rId5"/>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0" y="5410200"/>
              <a:ext cx="450056" cy="2286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2" name="Picture 21"/>
            <p:cNvPicPr>
              <a:picLocks noChangeAspect="1"/>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2746" y="5364480"/>
              <a:ext cx="1050254" cy="27432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5" name="Picture 34"/>
            <p:cNvPicPr>
              <a:picLocks/>
            </p:cNvPicPr>
            <p:nvPr>
              <p:custDataLst>
                <p:tags r:id="rId7"/>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6518" y="5347063"/>
              <a:ext cx="457200" cy="279400"/>
            </a:xfrm>
            <a:prstGeom prst="rect">
              <a:avLst/>
            </a:prstGeom>
            <a:noFill/>
            <a:extLst>
              <a:ext uri="{909E8E84-426E-40DD-AFC4-6F175D3DCCD1}">
                <a14:hiddenFill xmlns:a14="http://schemas.microsoft.com/office/drawing/2010/main">
                  <a:solidFill>
                    <a:scrgbClr r="0" g="0" b="0">
                      <a:alpha val="0"/>
                    </a:scrgbClr>
                  </a:solidFill>
                </a14:hiddenFill>
              </a:ext>
            </a:extLst>
          </p:spPr>
        </p:pic>
      </p:grpSp>
      <p:pic>
        <p:nvPicPr>
          <p:cNvPr id="36" name="Picture 35"/>
          <p:cNvPicPr>
            <a:picLocks/>
          </p:cNvPicPr>
          <p:nvPr>
            <p:custDataLst>
              <p:tags r:id="rId4"/>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2845526"/>
            <a:ext cx="1993900" cy="8128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102605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Restate Problem---Example 2 (Secrecy)</a:t>
            </a:r>
            <a:endParaRPr lang="en-US" dirty="0"/>
          </a:p>
        </p:txBody>
      </p:sp>
      <p:sp>
        <p:nvSpPr>
          <p:cNvPr id="6" name="Content Placeholder 5"/>
          <p:cNvSpPr>
            <a:spLocks noGrp="1"/>
          </p:cNvSpPr>
          <p:nvPr>
            <p:ph sz="quarter" idx="13"/>
          </p:nvPr>
        </p:nvSpPr>
        <p:spPr/>
        <p:txBody>
          <a:bodyPr/>
          <a:lstStyle/>
          <a:p>
            <a:endParaRPr lang="en-US" baseline="-25000" dirty="0" smtClean="0">
              <a:latin typeface="Candara"/>
            </a:endParaRPr>
          </a:p>
          <a:p>
            <a:endParaRPr lang="en-US" dirty="0"/>
          </a:p>
          <a:p>
            <a:endParaRPr lang="en-US" dirty="0" smtClean="0">
              <a:solidFill>
                <a:srgbClr val="002060"/>
              </a:solidFill>
            </a:endParaRPr>
          </a:p>
          <a:p>
            <a:r>
              <a:rPr lang="en-US" dirty="0" smtClean="0">
                <a:solidFill>
                  <a:srgbClr val="002060"/>
                </a:solidFill>
              </a:rPr>
              <a:t>Can we design:</a:t>
            </a:r>
            <a:endParaRPr lang="en-US" dirty="0"/>
          </a:p>
          <a:p>
            <a:endParaRPr lang="en-US" dirty="0" smtClean="0"/>
          </a:p>
          <a:p>
            <a:endParaRPr lang="en-US" dirty="0"/>
          </a:p>
          <a:p>
            <a:pPr marL="0" indent="0">
              <a:buNone/>
            </a:pPr>
            <a:r>
              <a:rPr lang="en-US" dirty="0" smtClean="0"/>
              <a:t> </a:t>
            </a:r>
            <a:r>
              <a:rPr lang="en-US" dirty="0" smtClean="0">
                <a:solidFill>
                  <a:srgbClr val="002060"/>
                </a:solidFill>
              </a:rPr>
              <a:t>such that</a:t>
            </a:r>
          </a:p>
        </p:txBody>
      </p:sp>
      <p:sp>
        <p:nvSpPr>
          <p:cNvPr id="7" name="Content Placeholder 6"/>
          <p:cNvSpPr>
            <a:spLocks noGrp="1"/>
          </p:cNvSpPr>
          <p:nvPr>
            <p:ph sz="quarter" idx="14"/>
          </p:nvPr>
        </p:nvSpPr>
        <p:spPr/>
        <p:txBody>
          <a:bodyPr/>
          <a:lstStyle/>
          <a:p>
            <a:r>
              <a:rPr lang="en-US" dirty="0" smtClean="0"/>
              <a:t>Does there exists a distribution:</a:t>
            </a:r>
          </a:p>
          <a:p>
            <a:endParaRPr lang="en-US" dirty="0"/>
          </a:p>
          <a:p>
            <a:pPr marL="0" indent="0">
              <a:buNone/>
            </a:pPr>
            <a:endParaRPr lang="en-US" dirty="0"/>
          </a:p>
        </p:txBody>
      </p:sp>
      <p:sp>
        <p:nvSpPr>
          <p:cNvPr id="4" name="Text Placeholder 3"/>
          <p:cNvSpPr>
            <a:spLocks noGrp="1"/>
          </p:cNvSpPr>
          <p:nvPr>
            <p:ph type="body" sz="half" idx="2"/>
          </p:nvPr>
        </p:nvSpPr>
        <p:spPr/>
        <p:txBody>
          <a:bodyPr/>
          <a:lstStyle/>
          <a:p>
            <a:r>
              <a:rPr lang="en-US" dirty="0" smtClean="0">
                <a:solidFill>
                  <a:srgbClr val="C00000"/>
                </a:solidFill>
              </a:rPr>
              <a:t>Standard</a:t>
            </a:r>
            <a:endParaRPr lang="en-US" dirty="0">
              <a:solidFill>
                <a:srgbClr val="C00000"/>
              </a:solidFill>
            </a:endParaRPr>
          </a:p>
        </p:txBody>
      </p:sp>
      <p:sp>
        <p:nvSpPr>
          <p:cNvPr id="5" name="Text Placeholder 4"/>
          <p:cNvSpPr>
            <a:spLocks noGrp="1"/>
          </p:cNvSpPr>
          <p:nvPr>
            <p:ph type="body" sz="half" idx="15"/>
          </p:nvPr>
        </p:nvSpPr>
        <p:spPr/>
        <p:txBody>
          <a:bodyPr/>
          <a:lstStyle/>
          <a:p>
            <a:r>
              <a:rPr lang="en-US" dirty="0" smtClean="0">
                <a:solidFill>
                  <a:srgbClr val="C00000"/>
                </a:solidFill>
              </a:rPr>
              <a:t>Existence of Distributions</a:t>
            </a:r>
            <a:endParaRPr lang="en-US" dirty="0">
              <a:solidFill>
                <a:srgbClr val="C00000"/>
              </a:solidFill>
            </a:endParaRPr>
          </a:p>
        </p:txBody>
      </p:sp>
      <p:pic>
        <p:nvPicPr>
          <p:cNvPr id="18" name="Picture 17"/>
          <p:cNvPicPr>
            <a:picLocks/>
          </p:cNvPicPr>
          <p:nvPr>
            <p:custDataLst>
              <p:tags r:id="rId1"/>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550" y="1828800"/>
            <a:ext cx="2070100" cy="8636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3" name="Picture 22"/>
          <p:cNvPicPr>
            <a:picLocks/>
          </p:cNvPicPr>
          <p:nvPr>
            <p:custDataLst>
              <p:tags r:id="rId2"/>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2200" y="3263900"/>
            <a:ext cx="3035300" cy="8255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9" name="Picture 38"/>
          <p:cNvPicPr>
            <a:picLocks/>
          </p:cNvPicPr>
          <p:nvPr>
            <p:custDataLst>
              <p:tags r:id="rId3"/>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236" y="4432300"/>
            <a:ext cx="4572000" cy="9779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69" name="Group 68"/>
          <p:cNvGrpSpPr/>
          <p:nvPr/>
        </p:nvGrpSpPr>
        <p:grpSpPr>
          <a:xfrm>
            <a:off x="5023832" y="5104694"/>
            <a:ext cx="3891568" cy="1600905"/>
            <a:chOff x="4293104" y="4992172"/>
            <a:chExt cx="4165096" cy="1713428"/>
          </a:xfrm>
        </p:grpSpPr>
        <p:grpSp>
          <p:nvGrpSpPr>
            <p:cNvPr id="40" name="Group 39"/>
            <p:cNvGrpSpPr/>
            <p:nvPr/>
          </p:nvGrpSpPr>
          <p:grpSpPr>
            <a:xfrm>
              <a:off x="4293104" y="5455719"/>
              <a:ext cx="4165096" cy="631176"/>
              <a:chOff x="1752600" y="5347063"/>
              <a:chExt cx="5445033" cy="825137"/>
            </a:xfrm>
          </p:grpSpPr>
          <p:grpSp>
            <p:nvGrpSpPr>
              <p:cNvPr id="16" name="Group 15"/>
              <p:cNvGrpSpPr/>
              <p:nvPr/>
            </p:nvGrpSpPr>
            <p:grpSpPr>
              <a:xfrm>
                <a:off x="1752600" y="5486400"/>
                <a:ext cx="5445033" cy="685800"/>
                <a:chOff x="1981200" y="5486400"/>
                <a:chExt cx="5530115" cy="838200"/>
              </a:xfrm>
            </p:grpSpPr>
            <p:cxnSp>
              <p:nvCxnSpPr>
                <p:cNvPr id="8" name="Straight Arrow Connector 7"/>
                <p:cNvCxnSpPr/>
                <p:nvPr/>
              </p:nvCxnSpPr>
              <p:spPr>
                <a:xfrm>
                  <a:off x="1981200" y="5917474"/>
                  <a:ext cx="990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71800" y="54864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cxnSp>
              <p:nvCxnSpPr>
                <p:cNvPr id="13" name="Straight Arrow Connector 12"/>
                <p:cNvCxnSpPr>
                  <a:stCxn id="9" idx="3"/>
                  <a:endCxn id="14" idx="1"/>
                </p:cNvCxnSpPr>
                <p:nvPr/>
              </p:nvCxnSpPr>
              <p:spPr>
                <a:xfrm>
                  <a:off x="3733800" y="5905500"/>
                  <a:ext cx="2008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41888" y="54864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cxnSp>
              <p:nvCxnSpPr>
                <p:cNvPr id="15" name="Straight Arrow Connector 14"/>
                <p:cNvCxnSpPr/>
                <p:nvPr/>
              </p:nvCxnSpPr>
              <p:spPr>
                <a:xfrm>
                  <a:off x="6520715" y="5904411"/>
                  <a:ext cx="990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custDataLst>
                  <p:tags r:id="rId8"/>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0" y="5410200"/>
                <a:ext cx="450056" cy="2286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5" name="Picture 34"/>
              <p:cNvPicPr>
                <a:picLocks/>
              </p:cNvPicPr>
              <p:nvPr>
                <p:custDataLst>
                  <p:tags r:id="rId9"/>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6518" y="5347063"/>
                <a:ext cx="457200" cy="2794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 name="Picture 2"/>
              <p:cNvPicPr>
                <a:picLocks/>
              </p:cNvPicPr>
              <p:nvPr>
                <p:custDataLst>
                  <p:tags r:id="rId10"/>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600" y="5461000"/>
                <a:ext cx="152400" cy="177800"/>
              </a:xfrm>
              <a:prstGeom prst="rect">
                <a:avLst/>
              </a:prstGeom>
              <a:noFill/>
              <a:extLst>
                <a:ext uri="{909E8E84-426E-40DD-AFC4-6F175D3DCCD1}">
                  <a14:hiddenFill xmlns:a14="http://schemas.microsoft.com/office/drawing/2010/main">
                    <a:solidFill>
                      <a:scrgbClr r="0" g="0" b="0">
                        <a:alpha val="0"/>
                      </a:scrgbClr>
                    </a:solidFill>
                  </a14:hiddenFill>
                </a:ext>
              </a:extLst>
            </p:spPr>
          </p:pic>
        </p:grpSp>
        <p:pic>
          <p:nvPicPr>
            <p:cNvPr id="42" name="Picture 41"/>
            <p:cNvPicPr>
              <a:picLocks/>
            </p:cNvPicPr>
            <p:nvPr>
              <p:custDataLst>
                <p:tags r:id="rId6"/>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914" y="4992172"/>
              <a:ext cx="165149" cy="126291"/>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3" name="Rectangle 42"/>
            <p:cNvSpPr/>
            <p:nvPr/>
          </p:nvSpPr>
          <p:spPr>
            <a:xfrm>
              <a:off x="7125789" y="6181008"/>
              <a:ext cx="573912" cy="524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a:t>
              </a:r>
              <a:endParaRPr lang="en-US" dirty="0"/>
            </a:p>
          </p:txBody>
        </p:sp>
        <p:cxnSp>
          <p:nvCxnSpPr>
            <p:cNvPr id="49" name="Straight Arrow Connector 48"/>
            <p:cNvCxnSpPr/>
            <p:nvPr/>
          </p:nvCxnSpPr>
          <p:spPr>
            <a:xfrm flipH="1">
              <a:off x="5486400" y="5118463"/>
              <a:ext cx="762001" cy="3855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553200" y="5118463"/>
              <a:ext cx="762000" cy="3855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69315" y="5832093"/>
              <a:ext cx="0" cy="6112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43" idx="1"/>
            </p:cNvCxnSpPr>
            <p:nvPr/>
          </p:nvCxnSpPr>
          <p:spPr>
            <a:xfrm flipV="1">
              <a:off x="6391473" y="6443304"/>
              <a:ext cx="734316"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709263" y="6426926"/>
              <a:ext cx="74608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68" name="Picture 67"/>
            <p:cNvPicPr>
              <a:picLocks/>
            </p:cNvPicPr>
            <p:nvPr>
              <p:custDataLst>
                <p:tags r:id="rId7"/>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79872" y="6082937"/>
              <a:ext cx="304800" cy="177800"/>
            </a:xfrm>
            <a:prstGeom prst="rect">
              <a:avLst/>
            </a:prstGeom>
            <a:noFill/>
            <a:extLst>
              <a:ext uri="{909E8E84-426E-40DD-AFC4-6F175D3DCCD1}">
                <a14:hiddenFill xmlns:a14="http://schemas.microsoft.com/office/drawing/2010/main">
                  <a:solidFill>
                    <a:scrgbClr r="0" g="0" b="0">
                      <a:alpha val="0"/>
                    </a:scrgbClr>
                  </a:solidFill>
                </a14:hiddenFill>
              </a:ext>
            </a:extLst>
          </p:spPr>
        </p:pic>
      </p:grpSp>
      <p:pic>
        <p:nvPicPr>
          <p:cNvPr id="73" name="Picture 72"/>
          <p:cNvPicPr>
            <a:picLocks/>
          </p:cNvPicPr>
          <p:nvPr>
            <p:custDataLst>
              <p:tags r:id="rId4"/>
            </p:custDataLst>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6350" y="2481943"/>
            <a:ext cx="2844800" cy="16891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77" name="Group 76"/>
          <p:cNvGrpSpPr/>
          <p:nvPr/>
        </p:nvGrpSpPr>
        <p:grpSpPr>
          <a:xfrm>
            <a:off x="5186968" y="4114800"/>
            <a:ext cx="1671032" cy="369332"/>
            <a:chOff x="3352800" y="6553200"/>
            <a:chExt cx="1671032" cy="369332"/>
          </a:xfrm>
        </p:grpSpPr>
        <p:sp>
          <p:nvSpPr>
            <p:cNvPr id="74" name="TextBox 73"/>
            <p:cNvSpPr txBox="1"/>
            <p:nvPr/>
          </p:nvSpPr>
          <p:spPr>
            <a:xfrm>
              <a:off x="3352800" y="6553200"/>
              <a:ext cx="785793" cy="369332"/>
            </a:xfrm>
            <a:prstGeom prst="rect">
              <a:avLst/>
            </a:prstGeom>
            <a:noFill/>
          </p:spPr>
          <p:txBody>
            <a:bodyPr wrap="none" rtlCol="0">
              <a:spAutoFit/>
            </a:bodyPr>
            <a:lstStyle/>
            <a:p>
              <a:r>
                <a:rPr lang="en-US" dirty="0" smtClean="0"/>
                <a:t>Score </a:t>
              </a:r>
              <a:endParaRPr lang="en-US" dirty="0"/>
            </a:p>
          </p:txBody>
        </p:sp>
        <p:pic>
          <p:nvPicPr>
            <p:cNvPr id="76" name="Picture 75"/>
            <p:cNvPicPr>
              <a:picLocks/>
            </p:cNvPicPr>
            <p:nvPr>
              <p:custDataLst>
                <p:tags r:id="rId5"/>
              </p:custDataLst>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6732" y="6631711"/>
              <a:ext cx="927100" cy="190500"/>
            </a:xfrm>
            <a:prstGeom prst="rect">
              <a:avLst/>
            </a:prstGeom>
            <a:noFill/>
            <a:extLst>
              <a:ext uri="{909E8E84-426E-40DD-AFC4-6F175D3DCCD1}">
                <a14:hiddenFill xmlns:a14="http://schemas.microsoft.com/office/drawing/2010/main">
                  <a:solidFill>
                    <a:scrgbClr r="0" g="0" b="0">
                      <a:alpha val="0"/>
                    </a:scrgbClr>
                  </a:solidFill>
                </a14:hiddenFill>
              </a:ext>
            </a:extLst>
          </p:spPr>
        </p:pic>
      </p:grpSp>
      <p:sp>
        <p:nvSpPr>
          <p:cNvPr id="78" name="TextBox 77"/>
          <p:cNvSpPr txBox="1"/>
          <p:nvPr/>
        </p:nvSpPr>
        <p:spPr>
          <a:xfrm>
            <a:off x="5215014" y="6445226"/>
            <a:ext cx="1011815" cy="369332"/>
          </a:xfrm>
          <a:prstGeom prst="rect">
            <a:avLst/>
          </a:prstGeom>
          <a:noFill/>
        </p:spPr>
        <p:txBody>
          <a:bodyPr wrap="none" rtlCol="0">
            <a:spAutoFit/>
          </a:bodyPr>
          <a:lstStyle/>
          <a:p>
            <a:r>
              <a:rPr lang="en-US" dirty="0" smtClean="0"/>
              <a:t>[Cuff 10]</a:t>
            </a:r>
            <a:endParaRPr lang="en-US" dirty="0"/>
          </a:p>
        </p:txBody>
      </p:sp>
    </p:spTree>
    <p:extLst>
      <p:ext uri="{BB962C8B-B14F-4D97-AF65-F5344CB8AC3E}">
        <p14:creationId xmlns:p14="http://schemas.microsoft.com/office/powerpoint/2010/main" val="1222624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Tricks with Total Variation</a:t>
            </a:r>
            <a:endParaRPr lang="en-US" dirty="0"/>
          </a:p>
        </p:txBody>
      </p:sp>
      <p:sp>
        <p:nvSpPr>
          <p:cNvPr id="8" name="Content Placeholder 7"/>
          <p:cNvSpPr>
            <a:spLocks noGrp="1"/>
          </p:cNvSpPr>
          <p:nvPr>
            <p:ph sz="quarter" idx="13"/>
          </p:nvPr>
        </p:nvSpPr>
        <p:spPr/>
        <p:txBody>
          <a:bodyPr/>
          <a:lstStyle/>
          <a:p>
            <a:endParaRPr lang="en-US" dirty="0" smtClean="0"/>
          </a:p>
          <a:p>
            <a:r>
              <a:rPr lang="en-US" dirty="0" smtClean="0">
                <a:solidFill>
                  <a:srgbClr val="C00000"/>
                </a:solidFill>
              </a:rPr>
              <a:t>Technique</a:t>
            </a:r>
          </a:p>
          <a:p>
            <a:pPr lvl="1"/>
            <a:r>
              <a:rPr lang="en-US" dirty="0" smtClean="0"/>
              <a:t>Find a distribution </a:t>
            </a:r>
            <a:r>
              <a:rPr lang="en-US" dirty="0">
                <a:latin typeface="Candara"/>
              </a:rPr>
              <a:t>p</a:t>
            </a:r>
            <a:r>
              <a:rPr lang="en-US" baseline="-25000" dirty="0" smtClean="0">
                <a:latin typeface="Candara"/>
              </a:rPr>
              <a:t>1</a:t>
            </a:r>
            <a:r>
              <a:rPr lang="en-US" dirty="0" smtClean="0"/>
              <a:t> that is easy to analyze and satisfies the relaxed constraints.</a:t>
            </a:r>
          </a:p>
          <a:p>
            <a:pPr lvl="1"/>
            <a:r>
              <a:rPr lang="en-US" dirty="0" smtClean="0"/>
              <a:t>Construct </a:t>
            </a:r>
            <a:r>
              <a:rPr lang="en-US" dirty="0">
                <a:latin typeface="Candara"/>
              </a:rPr>
              <a:t>p</a:t>
            </a:r>
            <a:r>
              <a:rPr lang="en-US" baseline="-25000" dirty="0" smtClean="0">
                <a:latin typeface="Candara"/>
              </a:rPr>
              <a:t>2</a:t>
            </a:r>
            <a:r>
              <a:rPr lang="en-US" dirty="0" smtClean="0"/>
              <a:t> to satisfy the hard constraints while maintaining small total variation distance to </a:t>
            </a:r>
            <a:r>
              <a:rPr lang="en-US" dirty="0">
                <a:latin typeface="Candara"/>
              </a:rPr>
              <a:t>p</a:t>
            </a:r>
            <a:r>
              <a:rPr lang="en-US" baseline="-25000" dirty="0" smtClean="0">
                <a:latin typeface="Candara"/>
              </a:rPr>
              <a:t>1</a:t>
            </a:r>
            <a:r>
              <a:rPr lang="en-US" dirty="0" smtClean="0"/>
              <a:t>.</a:t>
            </a:r>
          </a:p>
          <a:p>
            <a:pPr lvl="1"/>
            <a:endParaRPr lang="en-US" dirty="0"/>
          </a:p>
          <a:p>
            <a:pPr lvl="1"/>
            <a:endParaRPr lang="en-US" dirty="0" smtClean="0"/>
          </a:p>
          <a:p>
            <a:pPr marL="0" indent="0">
              <a:buNone/>
            </a:pPr>
            <a:endParaRPr lang="en-US" dirty="0" smtClean="0"/>
          </a:p>
        </p:txBody>
      </p:sp>
      <p:sp>
        <p:nvSpPr>
          <p:cNvPr id="9" name="TextBox 8"/>
          <p:cNvSpPr txBox="1"/>
          <p:nvPr/>
        </p:nvSpPr>
        <p:spPr>
          <a:xfrm>
            <a:off x="423505" y="3974068"/>
            <a:ext cx="721672" cy="369332"/>
          </a:xfrm>
          <a:prstGeom prst="rect">
            <a:avLst/>
          </a:prstGeom>
          <a:noFill/>
        </p:spPr>
        <p:txBody>
          <a:bodyPr wrap="none" rtlCol="0">
            <a:spAutoFit/>
          </a:bodyPr>
          <a:lstStyle/>
          <a:p>
            <a:r>
              <a:rPr lang="en-US" dirty="0" smtClean="0">
                <a:solidFill>
                  <a:srgbClr val="C00000"/>
                </a:solidFill>
              </a:rPr>
              <a:t>How?</a:t>
            </a:r>
            <a:endParaRPr lang="en-US" dirty="0">
              <a:solidFill>
                <a:srgbClr val="C00000"/>
              </a:solidFill>
            </a:endParaRPr>
          </a:p>
        </p:txBody>
      </p:sp>
      <p:sp>
        <p:nvSpPr>
          <p:cNvPr id="13" name="TextBox 12"/>
          <p:cNvSpPr txBox="1"/>
          <p:nvPr/>
        </p:nvSpPr>
        <p:spPr>
          <a:xfrm>
            <a:off x="784341" y="4343400"/>
            <a:ext cx="1579278" cy="461665"/>
          </a:xfrm>
          <a:prstGeom prst="rect">
            <a:avLst/>
          </a:prstGeom>
          <a:noFill/>
        </p:spPr>
        <p:txBody>
          <a:bodyPr wrap="none" rtlCol="0">
            <a:spAutoFit/>
          </a:bodyPr>
          <a:lstStyle/>
          <a:p>
            <a:r>
              <a:rPr lang="en-US" sz="2400" u="sng" dirty="0" smtClean="0"/>
              <a:t>Property 1:</a:t>
            </a:r>
            <a:endParaRPr lang="en-US" sz="2400" u="sng" dirty="0"/>
          </a:p>
        </p:txBody>
      </p:sp>
      <p:pic>
        <p:nvPicPr>
          <p:cNvPr id="14" name="Picture 13"/>
          <p:cNvPicPr>
            <a:picLocks/>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1783" y="5029200"/>
            <a:ext cx="7213600" cy="3556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2670183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Tricks with Total Variation</a:t>
            </a:r>
            <a:endParaRPr lang="en-US" dirty="0"/>
          </a:p>
        </p:txBody>
      </p:sp>
      <p:sp>
        <p:nvSpPr>
          <p:cNvPr id="8" name="Content Placeholder 7"/>
          <p:cNvSpPr>
            <a:spLocks noGrp="1"/>
          </p:cNvSpPr>
          <p:nvPr>
            <p:ph sz="quarter" idx="13"/>
          </p:nvPr>
        </p:nvSpPr>
        <p:spPr/>
        <p:txBody>
          <a:bodyPr/>
          <a:lstStyle/>
          <a:p>
            <a:endParaRPr lang="en-US" dirty="0" smtClean="0"/>
          </a:p>
          <a:p>
            <a:r>
              <a:rPr lang="en-US" dirty="0" smtClean="0">
                <a:solidFill>
                  <a:srgbClr val="C00000"/>
                </a:solidFill>
              </a:rPr>
              <a:t>Technique</a:t>
            </a:r>
          </a:p>
          <a:p>
            <a:pPr lvl="1"/>
            <a:r>
              <a:rPr lang="en-US" dirty="0" smtClean="0"/>
              <a:t>Find a distribution </a:t>
            </a:r>
            <a:r>
              <a:rPr lang="en-US" dirty="0">
                <a:latin typeface="Candara"/>
              </a:rPr>
              <a:t>p</a:t>
            </a:r>
            <a:r>
              <a:rPr lang="en-US" baseline="-25000" dirty="0" smtClean="0">
                <a:latin typeface="Candara"/>
              </a:rPr>
              <a:t>1</a:t>
            </a:r>
            <a:r>
              <a:rPr lang="en-US" dirty="0" smtClean="0"/>
              <a:t> that is easy to analyze and satisfies the relaxed constraints.</a:t>
            </a:r>
          </a:p>
          <a:p>
            <a:pPr lvl="1"/>
            <a:r>
              <a:rPr lang="en-US" dirty="0" smtClean="0"/>
              <a:t>Construct </a:t>
            </a:r>
            <a:r>
              <a:rPr lang="en-US" dirty="0">
                <a:latin typeface="Candara"/>
              </a:rPr>
              <a:t>p</a:t>
            </a:r>
            <a:r>
              <a:rPr lang="en-US" baseline="-25000" dirty="0" smtClean="0">
                <a:latin typeface="Candara"/>
              </a:rPr>
              <a:t>2</a:t>
            </a:r>
            <a:r>
              <a:rPr lang="en-US" dirty="0" smtClean="0"/>
              <a:t> to satisfy the hard constraints while maintaining small total variation distance to </a:t>
            </a:r>
            <a:r>
              <a:rPr lang="en-US" dirty="0">
                <a:latin typeface="Candara"/>
              </a:rPr>
              <a:t>p</a:t>
            </a:r>
            <a:r>
              <a:rPr lang="en-US" baseline="-25000" dirty="0" smtClean="0">
                <a:latin typeface="Candara"/>
              </a:rPr>
              <a:t>1</a:t>
            </a:r>
            <a:r>
              <a:rPr lang="en-US" dirty="0" smtClean="0"/>
              <a:t>.</a:t>
            </a:r>
          </a:p>
          <a:p>
            <a:pPr lvl="1"/>
            <a:endParaRPr lang="en-US" dirty="0"/>
          </a:p>
          <a:p>
            <a:pPr lvl="1"/>
            <a:endParaRPr lang="en-US" dirty="0" smtClean="0"/>
          </a:p>
          <a:p>
            <a:pPr marL="0" indent="0">
              <a:buNone/>
            </a:pPr>
            <a:endParaRPr lang="en-US" dirty="0" smtClean="0"/>
          </a:p>
        </p:txBody>
      </p:sp>
      <p:sp>
        <p:nvSpPr>
          <p:cNvPr id="9" name="TextBox 8"/>
          <p:cNvSpPr txBox="1"/>
          <p:nvPr/>
        </p:nvSpPr>
        <p:spPr>
          <a:xfrm>
            <a:off x="423505" y="3974068"/>
            <a:ext cx="704039" cy="369332"/>
          </a:xfrm>
          <a:prstGeom prst="rect">
            <a:avLst/>
          </a:prstGeom>
          <a:noFill/>
        </p:spPr>
        <p:txBody>
          <a:bodyPr wrap="none" rtlCol="0">
            <a:spAutoFit/>
          </a:bodyPr>
          <a:lstStyle/>
          <a:p>
            <a:r>
              <a:rPr lang="en-US" dirty="0" smtClean="0">
                <a:solidFill>
                  <a:srgbClr val="C00000"/>
                </a:solidFill>
              </a:rPr>
              <a:t>Why?</a:t>
            </a:r>
            <a:endParaRPr lang="en-US" dirty="0">
              <a:solidFill>
                <a:srgbClr val="C00000"/>
              </a:solidFill>
            </a:endParaRPr>
          </a:p>
        </p:txBody>
      </p:sp>
      <p:pic>
        <p:nvPicPr>
          <p:cNvPr id="11" name="Picture 10"/>
          <p:cNvPicPr>
            <a:picLocks/>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0000" y="5080000"/>
            <a:ext cx="6578600" cy="101600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13" name="TextBox 12"/>
          <p:cNvSpPr txBox="1"/>
          <p:nvPr/>
        </p:nvSpPr>
        <p:spPr>
          <a:xfrm>
            <a:off x="784341" y="4343400"/>
            <a:ext cx="4360489" cy="461665"/>
          </a:xfrm>
          <a:prstGeom prst="rect">
            <a:avLst/>
          </a:prstGeom>
          <a:noFill/>
        </p:spPr>
        <p:txBody>
          <a:bodyPr wrap="none" rtlCol="0">
            <a:spAutoFit/>
          </a:bodyPr>
          <a:lstStyle/>
          <a:p>
            <a:r>
              <a:rPr lang="en-US" sz="2400" u="sng" dirty="0" smtClean="0"/>
              <a:t>Property 2 (bounded functions):</a:t>
            </a:r>
            <a:endParaRPr lang="en-US" sz="2400" u="sng" dirty="0"/>
          </a:p>
        </p:txBody>
      </p:sp>
    </p:spTree>
    <p:extLst>
      <p:ext uri="{BB962C8B-B14F-4D97-AF65-F5344CB8AC3E}">
        <p14:creationId xmlns:p14="http://schemas.microsoft.com/office/powerpoint/2010/main" val="1294162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2"/>
          <p:cNvSpPr>
            <a:spLocks noGrp="1"/>
          </p:cNvSpPr>
          <p:nvPr>
            <p:ph sz="quarter" idx="13"/>
          </p:nvPr>
        </p:nvSpPr>
        <p:spPr/>
        <p:txBody>
          <a:bodyPr/>
          <a:lstStyle/>
          <a:p>
            <a:r>
              <a:rPr lang="en-US" sz="2400" dirty="0" smtClean="0"/>
              <a:t>Achievability Proof Techniques:</a:t>
            </a:r>
            <a:endParaRPr lang="en-US" dirty="0"/>
          </a:p>
          <a:p>
            <a:pPr marL="627952" lvl="1" indent="-457200">
              <a:buFont typeface="+mj-lt"/>
              <a:buAutoNum type="arabicPeriod"/>
            </a:pPr>
            <a:r>
              <a:rPr lang="en-US" dirty="0" smtClean="0"/>
              <a:t>Pose </a:t>
            </a:r>
            <a:r>
              <a:rPr lang="en-US" dirty="0" smtClean="0"/>
              <a:t>problems in terms of </a:t>
            </a:r>
            <a:r>
              <a:rPr lang="en-US" dirty="0" smtClean="0">
                <a:solidFill>
                  <a:srgbClr val="C00000"/>
                </a:solidFill>
              </a:rPr>
              <a:t>existence of joint distributions</a:t>
            </a:r>
          </a:p>
          <a:p>
            <a:pPr marL="627952" lvl="1" indent="-457200">
              <a:buFont typeface="+mj-lt"/>
              <a:buAutoNum type="arabicPeriod"/>
            </a:pPr>
            <a:r>
              <a:rPr lang="en-US" dirty="0" smtClean="0"/>
              <a:t>Relax Requirements to </a:t>
            </a:r>
            <a:r>
              <a:rPr lang="en-US" dirty="0" smtClean="0">
                <a:solidFill>
                  <a:srgbClr val="C00000"/>
                </a:solidFill>
              </a:rPr>
              <a:t>“close in total variation”</a:t>
            </a:r>
          </a:p>
          <a:p>
            <a:pPr marL="627952" lvl="1" indent="-457200">
              <a:buFont typeface="+mj-lt"/>
              <a:buAutoNum type="arabicPeriod"/>
            </a:pPr>
            <a:r>
              <a:rPr lang="en-US" dirty="0" smtClean="0">
                <a:solidFill>
                  <a:schemeClr val="accent3">
                    <a:lumMod val="60000"/>
                    <a:lumOff val="40000"/>
                  </a:schemeClr>
                </a:solidFill>
              </a:rPr>
              <a:t>Main Tool --- Reverse Channel Encoder</a:t>
            </a:r>
          </a:p>
          <a:p>
            <a:pPr marL="627952" lvl="1" indent="-457200">
              <a:buFont typeface="+mj-lt"/>
              <a:buAutoNum type="arabicPeriod"/>
            </a:pPr>
            <a:r>
              <a:rPr lang="en-US" dirty="0" smtClean="0">
                <a:solidFill>
                  <a:schemeClr val="accent3">
                    <a:lumMod val="60000"/>
                    <a:lumOff val="40000"/>
                  </a:schemeClr>
                </a:solidFill>
              </a:rPr>
              <a:t>Easy </a:t>
            </a:r>
            <a:r>
              <a:rPr lang="en-US" dirty="0" smtClean="0">
                <a:solidFill>
                  <a:schemeClr val="accent3">
                    <a:lumMod val="60000"/>
                    <a:lumOff val="40000"/>
                  </a:schemeClr>
                </a:solidFill>
              </a:rPr>
              <a:t>Analysis </a:t>
            </a:r>
            <a:r>
              <a:rPr lang="en-US" dirty="0" smtClean="0">
                <a:solidFill>
                  <a:schemeClr val="accent3">
                    <a:lumMod val="60000"/>
                    <a:lumOff val="40000"/>
                  </a:schemeClr>
                </a:solidFill>
              </a:rPr>
              <a:t>of </a:t>
            </a:r>
            <a:r>
              <a:rPr lang="en-US" dirty="0" smtClean="0">
                <a:solidFill>
                  <a:schemeClr val="accent3">
                    <a:lumMod val="60000"/>
                    <a:lumOff val="40000"/>
                  </a:schemeClr>
                </a:solidFill>
              </a:rPr>
              <a:t>Optimal Adversary</a:t>
            </a:r>
          </a:p>
          <a:p>
            <a:endParaRPr lang="en-US" dirty="0">
              <a:solidFill>
                <a:schemeClr val="accent3">
                  <a:lumMod val="60000"/>
                  <a:lumOff val="40000"/>
                </a:schemeClr>
              </a:solidFill>
            </a:endParaRPr>
          </a:p>
          <a:p>
            <a:r>
              <a:rPr lang="en-US" dirty="0" smtClean="0">
                <a:solidFill>
                  <a:schemeClr val="tx1"/>
                </a:solidFill>
              </a:rPr>
              <a:t>Secrecy Example:	For arbitrary </a:t>
            </a:r>
            <a:r>
              <a:rPr lang="en-US" dirty="0" smtClean="0">
                <a:solidFill>
                  <a:schemeClr val="tx1"/>
                </a:solidFill>
                <a:latin typeface="cmmi10"/>
              </a:rPr>
              <a:t>²</a:t>
            </a:r>
            <a:r>
              <a:rPr lang="en-US" dirty="0" smtClean="0">
                <a:solidFill>
                  <a:schemeClr val="tx1"/>
                </a:solidFill>
              </a:rPr>
              <a:t>, does there exist a distribution satisfying:</a:t>
            </a:r>
            <a:endParaRPr lang="en-US" dirty="0">
              <a:solidFill>
                <a:schemeClr val="tx1"/>
              </a:solidFill>
            </a:endParaRPr>
          </a:p>
        </p:txBody>
      </p:sp>
      <p:pic>
        <p:nvPicPr>
          <p:cNvPr id="13" name="Picture 12"/>
          <p:cNvPicPr>
            <a:picLocks/>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267200"/>
            <a:ext cx="4572000" cy="2247900"/>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381474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Overlap Lemma</a:t>
            </a:r>
            <a:endParaRPr lang="en-US" dirty="0"/>
          </a:p>
        </p:txBody>
      </p:sp>
      <p:sp>
        <p:nvSpPr>
          <p:cNvPr id="3" name="Content Placeholder 2"/>
          <p:cNvSpPr>
            <a:spLocks noGrp="1"/>
          </p:cNvSpPr>
          <p:nvPr>
            <p:ph sz="quarter" idx="13"/>
          </p:nvPr>
        </p:nvSpPr>
        <p:spPr/>
        <p:txBody>
          <a:bodyPr/>
          <a:lstStyle/>
          <a:p>
            <a:r>
              <a:rPr lang="en-US" dirty="0" smtClean="0"/>
              <a:t>Previous Encounters</a:t>
            </a:r>
          </a:p>
          <a:p>
            <a:pPr lvl="1"/>
            <a:r>
              <a:rPr lang="en-US" dirty="0" err="1" smtClean="0"/>
              <a:t>Wyner</a:t>
            </a:r>
            <a:r>
              <a:rPr lang="en-US" dirty="0" smtClean="0"/>
              <a:t>, 75 --- used divergence</a:t>
            </a:r>
          </a:p>
          <a:p>
            <a:pPr lvl="1"/>
            <a:r>
              <a:rPr lang="en-US" dirty="0" smtClean="0"/>
              <a:t>Han-</a:t>
            </a:r>
            <a:r>
              <a:rPr lang="en-US" dirty="0" err="1" smtClean="0"/>
              <a:t>Verdú</a:t>
            </a:r>
            <a:r>
              <a:rPr lang="en-US" dirty="0" smtClean="0"/>
              <a:t>, 93 --- general channels, used total variation</a:t>
            </a:r>
          </a:p>
          <a:p>
            <a:pPr lvl="1"/>
            <a:r>
              <a:rPr lang="en-US" dirty="0" smtClean="0"/>
              <a:t>Cuff 08, 09, 10, 11 --- provide simple proof and utilize for secrecy encoding</a:t>
            </a:r>
          </a:p>
          <a:p>
            <a:pPr lvl="1"/>
            <a:endParaRPr lang="en-US" dirty="0"/>
          </a:p>
        </p:txBody>
      </p:sp>
      <p:pic>
        <p:nvPicPr>
          <p:cNvPr id="7" name="Picture 6"/>
          <p:cNvPicPr>
            <a:picLocks/>
          </p:cNvPicPr>
          <p:nvPr>
            <p:custDataLst>
              <p:tags r:id="rId1"/>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40" y="4953000"/>
            <a:ext cx="5321300" cy="17526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8" name="Picture 27"/>
          <p:cNvPicPr>
            <a:picLocks/>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4629" y="3048000"/>
            <a:ext cx="6413500" cy="736600"/>
          </a:xfrm>
          <a:prstGeom prst="rect">
            <a:avLst/>
          </a:prstGeom>
          <a:noFill/>
          <a:extLst>
            <a:ext uri="{909E8E84-426E-40DD-AFC4-6F175D3DCCD1}">
              <a14:hiddenFill xmlns:a14="http://schemas.microsoft.com/office/drawing/2010/main">
                <a:solidFill>
                  <a:scrgbClr r="0" g="0" b="0">
                    <a:alpha val="0"/>
                  </a:scrgbClr>
                </a:solidFill>
              </a14:hiddenFill>
            </a:ext>
          </a:extLst>
        </p:spPr>
      </p:pic>
      <p:grpSp>
        <p:nvGrpSpPr>
          <p:cNvPr id="30" name="Group 29"/>
          <p:cNvGrpSpPr/>
          <p:nvPr/>
        </p:nvGrpSpPr>
        <p:grpSpPr>
          <a:xfrm>
            <a:off x="1714868" y="3886200"/>
            <a:ext cx="5676532" cy="920931"/>
            <a:chOff x="1242427" y="3912326"/>
            <a:chExt cx="5676532" cy="920931"/>
          </a:xfrm>
        </p:grpSpPr>
        <p:cxnSp>
          <p:nvCxnSpPr>
            <p:cNvPr id="13" name="Straight Arrow Connector 12"/>
            <p:cNvCxnSpPr/>
            <p:nvPr/>
          </p:nvCxnSpPr>
          <p:spPr>
            <a:xfrm>
              <a:off x="1656984" y="4500154"/>
              <a:ext cx="97535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632343" y="4210594"/>
              <a:ext cx="644257" cy="576943"/>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stCxn id="14" idx="3"/>
              <a:endCxn id="16" idx="1"/>
            </p:cNvCxnSpPr>
            <p:nvPr/>
          </p:nvCxnSpPr>
          <p:spPr>
            <a:xfrm flipV="1">
              <a:off x="3276600" y="4490357"/>
              <a:ext cx="1295400" cy="87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72000" y="4147457"/>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ndara"/>
                </a:rPr>
                <a:t>P</a:t>
              </a:r>
              <a:r>
                <a:rPr lang="en-US" baseline="-25000" dirty="0" smtClean="0">
                  <a:latin typeface="Candara"/>
                </a:rPr>
                <a:t>X|U</a:t>
              </a:r>
              <a:r>
                <a:rPr lang="en-US" dirty="0" smtClean="0">
                  <a:latin typeface="Candara"/>
                </a:rPr>
                <a:t>(</a:t>
              </a:r>
              <a:r>
                <a:rPr lang="en-US" dirty="0" err="1" smtClean="0">
                  <a:latin typeface="Candara"/>
                </a:rPr>
                <a:t>x|u</a:t>
              </a:r>
              <a:r>
                <a:rPr lang="en-US" dirty="0" smtClean="0"/>
                <a:t>)</a:t>
              </a:r>
              <a:endParaRPr lang="en-US" dirty="0"/>
            </a:p>
          </p:txBody>
        </p:sp>
        <p:cxnSp>
          <p:nvCxnSpPr>
            <p:cNvPr id="17" name="Straight Arrow Connector 16"/>
            <p:cNvCxnSpPr/>
            <p:nvPr/>
          </p:nvCxnSpPr>
          <p:spPr>
            <a:xfrm>
              <a:off x="5943600" y="4489466"/>
              <a:ext cx="97535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p:custDataLst>
                <p:tags r:id="rId3"/>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2427" y="4141470"/>
              <a:ext cx="1119773" cy="245284"/>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0" name="Picture 19"/>
            <p:cNvPicPr>
              <a:picLocks/>
            </p:cNvPicPr>
            <p:nvPr>
              <p:custDataLst>
                <p:tags r:id="rId4"/>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8700" y="4152174"/>
              <a:ext cx="6985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4" name="Picture 23"/>
            <p:cNvPicPr>
              <a:picLocks/>
            </p:cNvPicPr>
            <p:nvPr>
              <p:custDataLst>
                <p:tags r:id="rId5"/>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0200" y="4343400"/>
              <a:ext cx="177800" cy="241300"/>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25" name="Picture 24"/>
            <p:cNvPicPr>
              <a:picLocks/>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6222" y="4140926"/>
              <a:ext cx="457200" cy="22860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29" name="TextBox 28"/>
            <p:cNvSpPr txBox="1"/>
            <p:nvPr/>
          </p:nvSpPr>
          <p:spPr>
            <a:xfrm>
              <a:off x="4524524" y="3912326"/>
              <a:ext cx="1443024" cy="261610"/>
            </a:xfrm>
            <a:prstGeom prst="rect">
              <a:avLst/>
            </a:prstGeom>
            <a:noFill/>
          </p:spPr>
          <p:txBody>
            <a:bodyPr wrap="none" rtlCol="0">
              <a:spAutoFit/>
            </a:bodyPr>
            <a:lstStyle/>
            <a:p>
              <a:r>
                <a:rPr lang="en-US" sz="1100" b="1" dirty="0" err="1" smtClean="0">
                  <a:solidFill>
                    <a:srgbClr val="C00000"/>
                  </a:solidFill>
                </a:rPr>
                <a:t>Memoryless</a:t>
              </a:r>
              <a:r>
                <a:rPr lang="en-US" sz="1100" b="1" dirty="0" smtClean="0">
                  <a:solidFill>
                    <a:srgbClr val="C00000"/>
                  </a:solidFill>
                </a:rPr>
                <a:t> Channel</a:t>
              </a:r>
              <a:endParaRPr lang="en-US" sz="1100" b="1" dirty="0">
                <a:solidFill>
                  <a:srgbClr val="C00000"/>
                </a:solidFill>
              </a:endParaRPr>
            </a:p>
          </p:txBody>
        </p:sp>
      </p:grpSp>
    </p:spTree>
    <p:extLst>
      <p:ext uri="{BB962C8B-B14F-4D97-AF65-F5344CB8AC3E}">
        <p14:creationId xmlns:p14="http://schemas.microsoft.com/office/powerpoint/2010/main" val="34051059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CUFF@BKGLYHNFUVWYY57I" val="3567"/>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J \in [2^{nR}]$&#10;\end{document} "/>
  <p:tag name="TRANSPARENT" val="True"/>
</p:tagLst>
</file>

<file path=ppt/tags/tag11.xml><?xml version="1.0" encoding="utf-8"?>
<p:tagLst xmlns:a="http://schemas.openxmlformats.org/drawingml/2006/main" xmlns:r="http://schemas.openxmlformats.org/officeDocument/2006/relationships" xmlns:p="http://schemas.openxmlformats.org/presentationml/2006/main">
  <p:tag name="BMPWIDTH" val="250"/>
  <p:tag name="BMPHEIGHT" val="150"/>
  <p:tag name="SOURCE" val="\documentclass{slides}&#10;\pagestyle{empty}&#10;\usepackage{color}&#10;\begin{document}&#10;$\hat{X}^n$&#10;\end{document} "/>
  <p:tag name="TRANSPARENT" val="True"/>
</p:tagLst>
</file>

<file path=ppt/tags/tag12.xml><?xml version="1.0" encoding="utf-8"?>
<p:tagLst xmlns:a="http://schemas.openxmlformats.org/drawingml/2006/main" xmlns:r="http://schemas.openxmlformats.org/officeDocument/2006/relationships" xmlns:p="http://schemas.openxmlformats.org/presentationml/2006/main">
  <p:tag name="BMPWIDTH" val="1425"/>
  <p:tag name="BMPHEIGHT" val="591"/>
  <p:tag name="SOURCE" val="\documentclass{slides}&#10;\pagestyle{empty}&#10;\usepackage{color}&#10;\begin{document}&#10;$X^n \mbox{ is i.i.d. } \sim p_X$ \\&#10;$K \sim Unif \left[ 2^{nR_0} \right]$ \\&#10;$X^n \perp \! \! \! \perp K$&#10;\end{document} "/>
  <p:tag name="TRANSPARENT" val="True"/>
</p:tagLst>
</file>

<file path=ppt/tags/tag13.xml><?xml version="1.0" encoding="utf-8"?>
<p:tagLst xmlns:a="http://schemas.openxmlformats.org/drawingml/2006/main" xmlns:r="http://schemas.openxmlformats.org/officeDocument/2006/relationships" xmlns:p="http://schemas.openxmlformats.org/presentationml/2006/main">
  <p:tag name="BMPWIDTH" val="2108"/>
  <p:tag name="BMPHEIGHT" val="566"/>
  <p:tag name="SOURCE" val="\documentclass{slides}&#10;\pagestyle{empty}&#10;\usepackage{color}&#10;\begin{document}&#10;\begin{eqnarray*}&#10;f &amp; : &amp; {\cal X}^n \times \left[2^{nR_0} \right] \to \left[2^{nR} \right] \\&#10;g &amp; : &amp; \left[2^{nR} \right] \times \left[2^{nR_0} \right] \to {\cal X}^n&#10;\end{eqnarray*}&#10;\end{document} "/>
  <p:tag name="TRANSPARENT" val="True"/>
</p:tagLst>
</file>

<file path=ppt/tags/tag14.xml><?xml version="1.0" encoding="utf-8"?>
<p:tagLst xmlns:a="http://schemas.openxmlformats.org/drawingml/2006/main" xmlns:r="http://schemas.openxmlformats.org/officeDocument/2006/relationships" xmlns:p="http://schemas.openxmlformats.org/presentationml/2006/main">
  <p:tag name="BMPWIDTH" val="3150"/>
  <p:tag name="BMPHEIGHT" val="675"/>
  <p:tag name="SOURCE" val="\documentclass{slides}&#10;\pagestyle{empty}&#10;\usepackage{color}&#10;\begin{document}&#10;$$\mathbf{P} \left( X^n \neq g \left( f \left( X^n, K \right), K \right) \right) \; &lt; \; \epsilon$$&#10;\vspace{-1.2cm}&#10;$$\min_{\{ z_i(\cdot) \}} \frac{1}{n} \sum_{i} \mathbf{E} \pi (X_i, z_i(J,X^{i-1})) \; &gt; \; \Pi - \epsilon$$&#10;\end{document} "/>
  <p:tag name="TRANSPARENT" val="True"/>
</p:tagLst>
</file>

<file path=ppt/tags/tag15.xml><?xml version="1.0" encoding="utf-8"?>
<p:tagLst xmlns:a="http://schemas.openxmlformats.org/drawingml/2006/main" xmlns:r="http://schemas.openxmlformats.org/officeDocument/2006/relationships" xmlns:p="http://schemas.openxmlformats.org/presentationml/2006/main">
  <p:tag name="BMPWIDTH" val="1958"/>
  <p:tag name="BMPHEIGHT" val="1150"/>
  <p:tag name="SOURCE" val="\documentclass{slides}&#10;\pagestyle{empty}&#10;\usepackage{color}&#10;\begin{document}&#10;$X^n \mbox{ is i.i.d. } \sim p_X$ \\&#10;$X^n \perp \! \! \! \perp K$ \\&#10;$X^n - (J,K) - \hat{X}^n$ \\&#10;$|{\cal J}| = 2^{nR}, \quad |{\cal K}| = 2^{nR_0}$ \\&#10;$\mathbf{P} \left( X^n\neq \hat{X}^n \right) \; &lt; \; \epsilon$&#10;\end{document} "/>
  <p:tag name="TRANSPARENT" val="True"/>
</p:tagLst>
</file>

<file path=ppt/tags/tag16.xml><?xml version="1.0" encoding="utf-8"?>
<p:tagLst xmlns:a="http://schemas.openxmlformats.org/drawingml/2006/main" xmlns:r="http://schemas.openxmlformats.org/officeDocument/2006/relationships" xmlns:p="http://schemas.openxmlformats.org/presentationml/2006/main">
  <p:tag name="BMPWIDTH" val="641"/>
  <p:tag name="BMPHEIGHT" val="133"/>
  <p:tag name="SOURCE" val="\documentclass{slides}&#10;\pagestyle{empty}&#10;\usepackage{color}&#10;\begin{document}&#10;$&gt; \; \Pi - \epsilon$&#10;\end{document} "/>
  <p:tag name="TRANSPARENT" val="True"/>
</p:tagLst>
</file>

<file path=ppt/tags/tag17.xml><?xml version="1.0" encoding="utf-8"?>
<p:tagLst xmlns:a="http://schemas.openxmlformats.org/drawingml/2006/main" xmlns:r="http://schemas.openxmlformats.org/officeDocument/2006/relationships" xmlns:p="http://schemas.openxmlformats.org/presentationml/2006/main">
  <p:tag name="BMPWIDTH" val="150"/>
  <p:tag name="BMPHEIGHT" val="116"/>
  <p:tag name="SOURCE" val="\documentclass{slides}&#10;\pagestyle{empty}&#10;\usepackage{color}&#10;\begin{document}&#10;$K$&#10;\end{document} "/>
  <p:tag name="TRANSPARENT" val="True"/>
</p:tagLst>
</file>

<file path=ppt/tags/tag18.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Z^n$&#10;\end{document} "/>
  <p:tag name="TRANSPARENT" val="True"/>
</p:tagLst>
</file>

<file path=ppt/tags/tag1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BMPWIDTH" val="250"/>
  <p:tag name="BMPHEIGHT" val="150"/>
  <p:tag name="SOURCE" val="\documentclass{slides}&#10;\pagestyle{empty}&#10;\usepackage{color}&#10;\begin{document}&#10;$\hat{X}^n$&#10;\end{document} "/>
  <p:tag name="TRANSPARENT" val="True"/>
</p:tagLst>
</file>

<file path=ppt/tags/tag21.xml><?xml version="1.0" encoding="utf-8"?>
<p:tagLst xmlns:a="http://schemas.openxmlformats.org/drawingml/2006/main" xmlns:r="http://schemas.openxmlformats.org/officeDocument/2006/relationships" xmlns:p="http://schemas.openxmlformats.org/presentationml/2006/main">
  <p:tag name="BMPWIDTH" val="108"/>
  <p:tag name="BMPHEIGHT" val="125"/>
  <p:tag name="SOURCE" val="\documentclass{slides}&#10;\pagestyle{empty}&#10;\usepackage{color}&#10;\begin{document}&#10;$J$&#10;\end{document} "/>
  <p:tag name="TRANSPARENT" val="True"/>
</p:tagLst>
</file>

<file path=ppt/tags/tag22.xml><?xml version="1.0" encoding="utf-8"?>
<p:tagLst xmlns:a="http://schemas.openxmlformats.org/drawingml/2006/main" xmlns:r="http://schemas.openxmlformats.org/officeDocument/2006/relationships" xmlns:p="http://schemas.openxmlformats.org/presentationml/2006/main">
  <p:tag name="BMPWIDTH" val="3925"/>
  <p:tag name="BMPHEIGHT" val="191"/>
  <p:tag name="SOURCE" val="\documentclass{slides}&#10;\pagestyle{empty}&#10;\usepackage{color}&#10;\begin{document}&#10;$$\left\| p(x) p(y|x) - q(x) p(y|x) \right\|_{TV} \; = \; \left\| p(x) - q(x) \right\|_{TV}$$&#10;\end{document} "/>
  <p:tag name="TRANSPARENT" val="True"/>
</p:tagLst>
</file>

<file path=ppt/tags/tag23.xml><?xml version="1.0" encoding="utf-8"?>
<p:tagLst xmlns:a="http://schemas.openxmlformats.org/drawingml/2006/main" xmlns:r="http://schemas.openxmlformats.org/officeDocument/2006/relationships" xmlns:p="http://schemas.openxmlformats.org/presentationml/2006/main">
  <p:tag name="BMPWIDTH" val="3575"/>
  <p:tag name="BMPHEIGHT" val="550"/>
  <p:tag name="SOURCE" val="\documentclass{slides}&#10;\pagestyle{empty}&#10;\usepackage{color}&#10;\begin{document}&#10;If $|f(w)| &lt; B \; \forall w$,&#10;$$\left| \mathbf{E}_{p_1} f(W) - \mathbf{E}_{p_2} f(W) \right| \; \leq \; B \left\| p_1 - p_2 \right\|_{TV}$$&#10;\end{document} "/>
  <p:tag name="TRANSPARENT" val="True"/>
</p:tagLst>
</file>

<file path=ppt/tags/tag24.xml><?xml version="1.0" encoding="utf-8"?>
<p:tagLst xmlns:a="http://schemas.openxmlformats.org/drawingml/2006/main" xmlns:r="http://schemas.openxmlformats.org/officeDocument/2006/relationships" xmlns:p="http://schemas.openxmlformats.org/presentationml/2006/main">
  <p:tag name="BMPWIDTH" val="3158"/>
  <p:tag name="BMPHEIGHT" val="1533"/>
  <p:tag name="SOURCE" val="\documentclass{slides}&#10;\pagestyle{empty}&#10;\usepackage{color}&#10;\begin{document}&#10;$X^n \mbox{ is i.i.d. } \sim p_X$ \\&#10;$X^n \perp \! \! \! \perp K$ \\&#10;$X^n - (J,K) - \hat{X}^n$ \\&#10;$|{\cal J}| = 2^{nR}, \quad |{\cal K}| = 2^{nR_0}$ \\&#10;$\mathbf{P} \left( X^n\neq \hat{X}^n \right) \; &lt; \; \epsilon$&#10;\vspace{-0.7cm}&#10;$$ \! \! \! \! \! \! \! \! \! \! \! \! \! \! \! \! \! \! \! \! \! \! \! \! \! \min_{\{ z_i(\cdot) \}} \frac{1}{n} \sum_{i} \mathbf{E} \pi (X_i, z_i(J,X^{i-1})) \; &gt; \; \Pi - \epsilon$$&#10;\end{document} "/>
  <p:tag name="TRANSPARENT" val="True"/>
</p:tagLst>
</file>

<file path=ppt/tags/tag25.xml><?xml version="1.0" encoding="utf-8"?>
<p:tagLst xmlns:a="http://schemas.openxmlformats.org/drawingml/2006/main" xmlns:r="http://schemas.openxmlformats.org/officeDocument/2006/relationships" xmlns:p="http://schemas.openxmlformats.org/presentationml/2006/main">
  <p:tag name="BMPWIDTH" val="3300"/>
  <p:tag name="BMPHEIGHT" val="1075"/>
  <p:tag name="SOURCE" val="\documentclass{slides}&#10;\pagestyle{empty}&#10;\usepackage{color}&#10;\begin{document}&#10;&#10;Let $p_X(x) = \sum_u p_U(u) p_{X|U}(x|u)$ \\&#10;If $R &gt; I(U;X)$&#10;$$ \mathbf{E} \; \left\| p_{X^n}(x^n) - \prod_{i=1}^n p_X(x_i) \right\|_{TV} \to 0.$$&#10;\end{document} "/>
  <p:tag name="TRANSPARENT" val="True"/>
</p:tagLst>
</file>

<file path=ppt/tags/tag26.xml><?xml version="1.0" encoding="utf-8"?>
<p:tagLst xmlns:a="http://schemas.openxmlformats.org/drawingml/2006/main" xmlns:r="http://schemas.openxmlformats.org/officeDocument/2006/relationships" xmlns:p="http://schemas.openxmlformats.org/presentationml/2006/main">
  <p:tag name="BMPWIDTH" val="3975"/>
  <p:tag name="BMPHEIGHT" val="450"/>
  <p:tag name="SOURCE" val="\documentclass{slides}&#10;\pagestyle{empty}&#10;\usepackage{color}&#10;\begin{document}&#10;&#10;Generate a codebook ${\cal C} = \left\{ U^n(j) \right\}, j=1,...,2^{nR}$ \\&#10;where $U^n(j)$ are i.i.d. $\sim \prod_{i=1}^n p_U(u_i)$.&#10;&#10;\end{document} "/>
  <p:tag name="TRANSPARENT" val="True"/>
</p:tagLst>
</file>

<file path=ppt/tags/tag27.xml><?xml version="1.0" encoding="utf-8"?>
<p:tagLst xmlns:a="http://schemas.openxmlformats.org/drawingml/2006/main" xmlns:r="http://schemas.openxmlformats.org/officeDocument/2006/relationships" xmlns:p="http://schemas.openxmlformats.org/presentationml/2006/main">
  <p:tag name="BMPWIDTH" val="741"/>
  <p:tag name="BMPHEIGHT" val="158"/>
  <p:tag name="SOURCE" val="\documentclass{slides}&#10;\pagestyle{empty}&#10;\usepackage{color}&#10;\begin{document}&#10;$J \sim Unif$&#10;\end{document} "/>
  <p:tag name="TRANSPARENT" val="True"/>
</p:tagLst>
</file>

<file path=ppt/tags/tag28.xml><?xml version="1.0" encoding="utf-8"?>
<p:tagLst xmlns:a="http://schemas.openxmlformats.org/drawingml/2006/main" xmlns:r="http://schemas.openxmlformats.org/officeDocument/2006/relationships" xmlns:p="http://schemas.openxmlformats.org/presentationml/2006/main">
  <p:tag name="BMPWIDTH" val="483"/>
  <p:tag name="BMPHEIGHT" val="166"/>
  <p:tag name="SOURCE" val="\documentclass{slides}&#10;\pagestyle{empty}&#10;\usepackage{color}&#10;\begin{document}&#10;$U^n(J)$&#10;\end{document} "/>
  <p:tag name="TRANSPARENT" val="True"/>
</p:tagLst>
</file>

<file path=ppt/tags/tag29.xml><?xml version="1.0" encoding="utf-8"?>
<p:tagLst xmlns:a="http://schemas.openxmlformats.org/drawingml/2006/main" xmlns:r="http://schemas.openxmlformats.org/officeDocument/2006/relationships" xmlns:p="http://schemas.openxmlformats.org/presentationml/2006/main">
  <p:tag name="BMPWIDTH" val="100"/>
  <p:tag name="BMPHEIGHT" val="133"/>
  <p:tag name="SOURCE" val="\documentclass{slides}&#10;\pagestyle{empty}&#10;\usepackage{color}&#10;\begin{document}&#10;${\cal C}$&#10;\end{document} "/>
  <p:tag name="TRANSPARENT" val="True"/>
</p:tagLst>
</file>

<file path=ppt/tags/tag3.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30.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31.xml><?xml version="1.0" encoding="utf-8"?>
<p:tagLst xmlns:a="http://schemas.openxmlformats.org/drawingml/2006/main" xmlns:r="http://schemas.openxmlformats.org/officeDocument/2006/relationships" xmlns:p="http://schemas.openxmlformats.org/presentationml/2006/main">
  <p:tag name="BMPWIDTH" val="100"/>
  <p:tag name="BMPHEIGHT" val="133"/>
  <p:tag name="SOURCE" val="\documentclass{slides}&#10;\pagestyle{empty}&#10;\usepackage{color}&#10;\begin{document}&#10;${\cal C}$&#10;\end{document} "/>
  <p:tag name="TRANSPARENT" val="True"/>
</p:tagLst>
</file>

<file path=ppt/tags/tag32.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33.xml><?xml version="1.0" encoding="utf-8"?>
<p:tagLst xmlns:a="http://schemas.openxmlformats.org/drawingml/2006/main" xmlns:r="http://schemas.openxmlformats.org/officeDocument/2006/relationships" xmlns:p="http://schemas.openxmlformats.org/presentationml/2006/main">
  <p:tag name="BMPWIDTH" val="808"/>
  <p:tag name="BMPHEIGHT" val="158"/>
  <p:tag name="SOURCE" val="\documentclass{slides}&#10;\pagestyle{empty}&#10;\usepackage{color}&#10;\begin{document}&#10;$J_a \sim Unif$&#10;\end{document} "/>
  <p:tag name="TRANSPARENT" val="True"/>
</p:tagLst>
</file>

<file path=ppt/tags/tag34.xml><?xml version="1.0" encoding="utf-8"?>
<p:tagLst xmlns:a="http://schemas.openxmlformats.org/drawingml/2006/main" xmlns:r="http://schemas.openxmlformats.org/officeDocument/2006/relationships" xmlns:p="http://schemas.openxmlformats.org/presentationml/2006/main">
  <p:tag name="BMPWIDTH" val="550"/>
  <p:tag name="BMPHEIGHT" val="166"/>
  <p:tag name="SOURCE" val="\documentclass{slides}&#10;\pagestyle{empty}&#10;\usepackage{color}&#10;\begin{document}&#10;$U^n(J_a)$&#10;\end{document} "/>
  <p:tag name="TRANSPARENT" val="True"/>
</p:tagLst>
</file>

<file path=ppt/tags/tag35.xml><?xml version="1.0" encoding="utf-8"?>
<p:tagLst xmlns:a="http://schemas.openxmlformats.org/drawingml/2006/main" xmlns:r="http://schemas.openxmlformats.org/officeDocument/2006/relationships" xmlns:p="http://schemas.openxmlformats.org/presentationml/2006/main">
  <p:tag name="BMPWIDTH" val="3191"/>
  <p:tag name="BMPHEIGHT" val="1233"/>
  <p:tag name="SOURCE" val="\documentclass{slides}&#10;\pagestyle{empty}&#10;\usepackage{color}&#10;\begin{document}&#10;\begin{eqnarray*}&#10;&amp; &amp; \min_{\{ z_i(j_a,x^{i-1}) \}} \frac{1}{n} \sum_{i} \mathbf{E} \pi (X_i, z_i(J_a,X^{i-1})) \\&#10;&amp; = &amp; \min_{z(u)} \frac{1}{n} \sum_{i} \mathbf{E} \pi (X_i, z(u_i(J_a)) \\&#10;&amp; \approx &amp; \min_{z(u)} \mathbf{E}_{p_{X,U}} \pi (X, z(U).&#10;\end{eqnarray*}&#10;\end{document} "/>
  <p:tag name="TRANSPARENT" val="True"/>
</p:tagLst>
</file>

<file path=ppt/tags/tag36.xml><?xml version="1.0" encoding="utf-8"?>
<p:tagLst xmlns:a="http://schemas.openxmlformats.org/drawingml/2006/main" xmlns:r="http://schemas.openxmlformats.org/officeDocument/2006/relationships" xmlns:p="http://schemas.openxmlformats.org/presentationml/2006/main">
  <p:tag name="BMPWIDTH" val="100"/>
  <p:tag name="BMPHEIGHT" val="133"/>
  <p:tag name="SOURCE" val="\documentclass{slides}&#10;\pagestyle{empty}&#10;\usepackage{color}&#10;\begin{document}&#10;${\cal C}$&#10;\end{document} "/>
  <p:tag name="TRANSPARENT" val="True"/>
</p:tagLst>
</file>

<file path=ppt/tags/tag37.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38.xml><?xml version="1.0" encoding="utf-8"?>
<p:tagLst xmlns:a="http://schemas.openxmlformats.org/drawingml/2006/main" xmlns:r="http://schemas.openxmlformats.org/officeDocument/2006/relationships" xmlns:p="http://schemas.openxmlformats.org/presentationml/2006/main">
  <p:tag name="BMPWIDTH" val="808"/>
  <p:tag name="BMPHEIGHT" val="158"/>
  <p:tag name="SOURCE" val="\documentclass{slides}&#10;\pagestyle{empty}&#10;\usepackage{color}&#10;\begin{document}&#10;$J_a \sim Unif$&#10;\end{document} "/>
  <p:tag name="TRANSPARENT" val="True"/>
</p:tagLst>
</file>

<file path=ppt/tags/tag39.xml><?xml version="1.0" encoding="utf-8"?>
<p:tagLst xmlns:a="http://schemas.openxmlformats.org/drawingml/2006/main" xmlns:r="http://schemas.openxmlformats.org/officeDocument/2006/relationships" xmlns:p="http://schemas.openxmlformats.org/presentationml/2006/main">
  <p:tag name="BMPWIDTH" val="550"/>
  <p:tag name="BMPHEIGHT" val="166"/>
  <p:tag name="SOURCE" val="\documentclass{slides}&#10;\pagestyle{empty}&#10;\usepackage{color}&#10;\begin{document}&#10;$U^n(J_a)$&#10;\end{document} "/>
  <p:tag name="TRANSPARENT" val="True"/>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X^n &gt; B  template TPT1  env TPENV1  fore 0  back 16777215  eqnno 1"/>
  <p:tag name="FILENAME" val="TP_tmp"/>
  <p:tag name="ORIGWIDTH" val="2"/>
  <p:tag name="PICTUREFILESIZE" val="2064"/>
</p:tagLst>
</file>

<file path=ppt/tags/tag40.xml><?xml version="1.0" encoding="utf-8"?>
<p:tagLst xmlns:a="http://schemas.openxmlformats.org/drawingml/2006/main" xmlns:r="http://schemas.openxmlformats.org/officeDocument/2006/relationships" xmlns:p="http://schemas.openxmlformats.org/presentationml/2006/main">
  <p:tag name="TEXPOINT" val="template"/>
  <p:tag name="SOURCE" val="TPT1  equation X^n &gt; B  template TPT1  env TPENV1  fore 0  back 16777215  eqnno 1"/>
  <p:tag name="FILENAME" val="TP_tmp"/>
  <p:tag name="ORIGWIDTH" val="2"/>
  <p:tag name="PICTUREFILESIZE" val="2064"/>
</p:tagLst>
</file>

<file path=ppt/tags/tag5.xml><?xml version="1.0" encoding="utf-8"?>
<p:tagLst xmlns:a="http://schemas.openxmlformats.org/drawingml/2006/main" xmlns:r="http://schemas.openxmlformats.org/officeDocument/2006/relationships" xmlns:p="http://schemas.openxmlformats.org/presentationml/2006/main">
  <p:tag name="BMPWIDTH" val="1425"/>
  <p:tag name="BMPHEIGHT" val="166"/>
  <p:tag name="SOURCE" val="\documentclass{slides}&#10;\pagestyle{empty}&#10;\usepackage{color}&#10;\begin{document}&#10;$X^n \mbox{ is i.i.d. } \sim p_X$&#10;\end{document} "/>
  <p:tag name="TRANSPARENT" val="True"/>
</p:tagLst>
</file>

<file path=ppt/tags/tag6.xml><?xml version="1.0" encoding="utf-8"?>
<p:tagLst xmlns:a="http://schemas.openxmlformats.org/drawingml/2006/main" xmlns:r="http://schemas.openxmlformats.org/officeDocument/2006/relationships" xmlns:p="http://schemas.openxmlformats.org/presentationml/2006/main">
  <p:tag name="BMPWIDTH" val="2433"/>
  <p:tag name="BMPHEIGHT" val="166"/>
  <p:tag name="SOURCE" val="\documentclass{slides}&#10;\pagestyle{empty}&#10;\usepackage{color}&#10;\begin{document}&#10;$\mathbf{P} \left( d \left( X^n, g \left( f \left( X^n \right) \right) \right) &gt; D \right) &lt; \epsilon$&#10;\end{document} "/>
  <p:tag name="TRANSPARENT" val="True"/>
</p:tagLst>
</file>

<file path=ppt/tags/tag7.xml><?xml version="1.0" encoding="utf-8"?>
<p:tagLst xmlns:a="http://schemas.openxmlformats.org/drawingml/2006/main" xmlns:r="http://schemas.openxmlformats.org/officeDocument/2006/relationships" xmlns:p="http://schemas.openxmlformats.org/presentationml/2006/main">
  <p:tag name="BMPWIDTH" val="2441"/>
  <p:tag name="BMPHEIGHT" val="858"/>
  <p:tag name="SOURCE" val="\documentclass{slides}&#10;\pagestyle{empty}&#10;\usepackage{color}&#10;\begin{document}&#10;$X^n \mbox{ is i.i.d. } \sim p_X$ \\&#10;$X^n - J - \hat{X}^n$ \\&#10;$|{\cal J}| = 2^{nR}$ \\&#10;$\mathbf{P} \left( d \left( X^n, g \left( f \left( X^n \right) \right) \right) &gt; D \right) &lt; \epsilon$&#10;\end{document} "/>
  <p:tag name="TRANSPARENT" val="True"/>
</p:tagLst>
</file>

<file path=ppt/tags/tag8.xml><?xml version="1.0" encoding="utf-8"?>
<p:tagLst xmlns:a="http://schemas.openxmlformats.org/drawingml/2006/main" xmlns:r="http://schemas.openxmlformats.org/officeDocument/2006/relationships" xmlns:p="http://schemas.openxmlformats.org/presentationml/2006/main">
  <p:tag name="BMPWIDTH" val="1375"/>
  <p:tag name="BMPHEIGHT" val="566"/>
  <p:tag name="SOURCE" val="\documentclass{slides}&#10;\pagestyle{empty}&#10;\usepackage{color}&#10;\begin{document}&#10;\begin{eqnarray*}&#10;f &amp; : &amp; {\cal X}^n \to \left[2^{nR} \right] \\&#10;g &amp; : &amp; \left[2^{nR} \right] \to {\cal X}^n&#10;\end{eqnarray*}&#10;\end{document} "/>
  <p:tag name="TRANSPARENT" val="True"/>
</p:tagLst>
</file>

<file path=ppt/tags/tag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1276</TotalTime>
  <Words>667</Words>
  <Application>Microsoft Office PowerPoint</Application>
  <PresentationFormat>On-screen Show (4:3)</PresentationFormat>
  <Paragraphs>122</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Tahoma</vt:lpstr>
      <vt:lpstr>cmmi10</vt:lpstr>
      <vt:lpstr>CMMI7</vt:lpstr>
      <vt:lpstr>Tunga</vt:lpstr>
      <vt:lpstr>Calibri</vt:lpstr>
      <vt:lpstr>Candara</vt:lpstr>
      <vt:lpstr>Soho</vt:lpstr>
      <vt:lpstr>The Source Coding Side of Secrecy</vt:lpstr>
      <vt:lpstr>Game Theoretic Secrecy</vt:lpstr>
      <vt:lpstr>Main Topics of this Talk</vt:lpstr>
      <vt:lpstr>Restate Problem---Example 1 (RD Theory)</vt:lpstr>
      <vt:lpstr>Restate Problem---Example 2 (Secrecy)</vt:lpstr>
      <vt:lpstr>Tricks with Total Variation</vt:lpstr>
      <vt:lpstr>Tricks with Total Variation</vt:lpstr>
      <vt:lpstr>Summary</vt:lpstr>
      <vt:lpstr>Cloud Overlap Lemma</vt:lpstr>
      <vt:lpstr>Reverse Channel Encoder</vt:lpstr>
      <vt:lpstr>Simple Analysis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Source Coding Side of Secrecy</dc:title>
  <dc:creator>Paul W. Cuff</dc:creator>
  <cp:lastModifiedBy>Paul Cuff</cp:lastModifiedBy>
  <cp:revision>20</cp:revision>
  <dcterms:created xsi:type="dcterms:W3CDTF">2006-08-16T00:00:00Z</dcterms:created>
  <dcterms:modified xsi:type="dcterms:W3CDTF">2012-02-29T05:49:06Z</dcterms:modified>
</cp:coreProperties>
</file>