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Default Extension="xlsx" ContentType="application/vnd.openxmlformats-officedocument.spreadsheetml.sheet"/>
  <Override PartName="/ppt/tags/tag23.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Default Extension="gif" ContentType="image/gif"/>
  <Override PartName="/ppt/tags/tag24.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charts/chart1.xml" ContentType="application/vnd.openxmlformats-officedocument.drawingml.chart+xml"/>
  <Override PartName="/ppt/tags/tag21.xml" ContentType="application/vnd.openxmlformats-officedocument.presentationml.tags+xml"/>
  <Override PartName="/ppt/notesSlides/notesSlide5.xml" ContentType="application/vnd.openxmlformats-officedocument.presentationml.notesSlide+xml"/>
  <Override PartName="/ppt/slides/slide28.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9"/>
  </p:notesMasterIdLst>
  <p:sldIdLst>
    <p:sldId id="256" r:id="rId2"/>
    <p:sldId id="257" r:id="rId3"/>
    <p:sldId id="288" r:id="rId4"/>
    <p:sldId id="258" r:id="rId5"/>
    <p:sldId id="259" r:id="rId6"/>
    <p:sldId id="260" r:id="rId7"/>
    <p:sldId id="262" r:id="rId8"/>
    <p:sldId id="261" r:id="rId9"/>
    <p:sldId id="263" r:id="rId10"/>
    <p:sldId id="264" r:id="rId11"/>
    <p:sldId id="315" r:id="rId12"/>
    <p:sldId id="292" r:id="rId13"/>
    <p:sldId id="293" r:id="rId14"/>
    <p:sldId id="307" r:id="rId15"/>
    <p:sldId id="294" r:id="rId16"/>
    <p:sldId id="295" r:id="rId17"/>
    <p:sldId id="296" r:id="rId18"/>
    <p:sldId id="283" r:id="rId19"/>
    <p:sldId id="305" r:id="rId20"/>
    <p:sldId id="304" r:id="rId21"/>
    <p:sldId id="306" r:id="rId22"/>
    <p:sldId id="297" r:id="rId23"/>
    <p:sldId id="298" r:id="rId24"/>
    <p:sldId id="302" r:id="rId25"/>
    <p:sldId id="303" r:id="rId26"/>
    <p:sldId id="299" r:id="rId27"/>
    <p:sldId id="308" r:id="rId28"/>
    <p:sldId id="309" r:id="rId29"/>
    <p:sldId id="310" r:id="rId30"/>
    <p:sldId id="311" r:id="rId31"/>
    <p:sldId id="312" r:id="rId32"/>
    <p:sldId id="268" r:id="rId33"/>
    <p:sldId id="313" r:id="rId34"/>
    <p:sldId id="284" r:id="rId35"/>
    <p:sldId id="314" r:id="rId36"/>
    <p:sldId id="286" r:id="rId37"/>
    <p:sldId id="281" r:id="rId38"/>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171" autoAdjust="0"/>
    <p:restoredTop sz="94655" autoAdjust="0"/>
  </p:normalViewPr>
  <p:slideViewPr>
    <p:cSldViewPr>
      <p:cViewPr varScale="1">
        <p:scale>
          <a:sx n="73" d="100"/>
          <a:sy n="73" d="100"/>
        </p:scale>
        <p:origin x="-1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Prior </a:t>
            </a:r>
            <a:r>
              <a:rPr lang="en-US" dirty="0" smtClean="0"/>
              <a:t>Distribution (X)</a:t>
            </a:r>
            <a:endParaRPr lang="en-US" dirty="0"/>
          </a:p>
        </c:rich>
      </c:tx>
      <c:layout/>
    </c:title>
    <c:plotArea>
      <c:layout/>
      <c:barChart>
        <c:barDir val="col"/>
        <c:grouping val="clustered"/>
        <c:ser>
          <c:idx val="0"/>
          <c:order val="0"/>
          <c:tx>
            <c:strRef>
              <c:f>Sheet1!$B$1</c:f>
              <c:strCache>
                <c:ptCount val="1"/>
                <c:pt idx="0">
                  <c:v>Prior Distribution</c:v>
                </c:pt>
              </c:strCache>
            </c:strRef>
          </c:tx>
          <c:cat>
            <c:strRef>
              <c:f>Sheet1!$A$2:$A$5</c:f>
              <c:strCache>
                <c:ptCount val="3"/>
                <c:pt idx="0">
                  <c:v>X=0</c:v>
                </c:pt>
                <c:pt idx="1">
                  <c:v>X=1</c:v>
                </c:pt>
                <c:pt idx="2">
                  <c:v>X=2</c:v>
                </c:pt>
              </c:strCache>
            </c:strRef>
          </c:cat>
          <c:val>
            <c:numRef>
              <c:f>Sheet1!$B$2:$B$5</c:f>
              <c:numCache>
                <c:formatCode>General</c:formatCode>
                <c:ptCount val="4"/>
                <c:pt idx="0">
                  <c:v>0.5</c:v>
                </c:pt>
                <c:pt idx="1">
                  <c:v>0.30000000000000004</c:v>
                </c:pt>
                <c:pt idx="2">
                  <c:v>0.2</c:v>
                </c:pt>
              </c:numCache>
            </c:numRef>
          </c:val>
        </c:ser>
        <c:axId val="131128704"/>
        <c:axId val="134734976"/>
      </c:barChart>
      <c:catAx>
        <c:axId val="131128704"/>
        <c:scaling>
          <c:orientation val="minMax"/>
        </c:scaling>
        <c:axPos val="b"/>
        <c:tickLblPos val="nextTo"/>
        <c:crossAx val="134734976"/>
        <c:crosses val="autoZero"/>
        <c:auto val="1"/>
        <c:lblAlgn val="ctr"/>
        <c:lblOffset val="100"/>
      </c:catAx>
      <c:valAx>
        <c:axId val="134734976"/>
        <c:scaling>
          <c:orientation val="minMax"/>
        </c:scaling>
        <c:axPos val="l"/>
        <c:majorGridlines/>
        <c:numFmt formatCode="General" sourceLinked="1"/>
        <c:tickLblPos val="nextTo"/>
        <c:crossAx val="131128704"/>
        <c:crosses val="autoZero"/>
        <c:crossBetween val="between"/>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Prior </a:t>
            </a:r>
            <a:r>
              <a:rPr lang="en-US" dirty="0" smtClean="0"/>
              <a:t>Distribution (X1,X2)</a:t>
            </a:r>
            <a:endParaRPr lang="en-US" dirty="0"/>
          </a:p>
        </c:rich>
      </c:tx>
      <c:layout/>
    </c:title>
    <c:plotArea>
      <c:layout/>
      <c:barChart>
        <c:barDir val="col"/>
        <c:grouping val="clustered"/>
        <c:ser>
          <c:idx val="0"/>
          <c:order val="0"/>
          <c:tx>
            <c:strRef>
              <c:f>Sheet1!$B$1</c:f>
              <c:strCache>
                <c:ptCount val="1"/>
                <c:pt idx="0">
                  <c:v>Prior Distribution (X)</c:v>
                </c:pt>
              </c:strCache>
            </c:strRef>
          </c:tx>
          <c:cat>
            <c:strRef>
              <c:f>Sheet1!$A$2:$A$10</c:f>
              <c:strCache>
                <c:ptCount val="9"/>
                <c:pt idx="0">
                  <c:v>X=00</c:v>
                </c:pt>
                <c:pt idx="1">
                  <c:v>X=01</c:v>
                </c:pt>
                <c:pt idx="2">
                  <c:v>X=02</c:v>
                </c:pt>
                <c:pt idx="3">
                  <c:v>X=10</c:v>
                </c:pt>
                <c:pt idx="4">
                  <c:v>X=11</c:v>
                </c:pt>
                <c:pt idx="5">
                  <c:v>X=12</c:v>
                </c:pt>
                <c:pt idx="6">
                  <c:v>X=20</c:v>
                </c:pt>
                <c:pt idx="7">
                  <c:v>X=21</c:v>
                </c:pt>
                <c:pt idx="8">
                  <c:v>X=22</c:v>
                </c:pt>
              </c:strCache>
            </c:strRef>
          </c:cat>
          <c:val>
            <c:numRef>
              <c:f>Sheet1!$B$2:$B$10</c:f>
              <c:numCache>
                <c:formatCode>General</c:formatCode>
                <c:ptCount val="9"/>
                <c:pt idx="0">
                  <c:v>0.25</c:v>
                </c:pt>
                <c:pt idx="1">
                  <c:v>0.15000000000000002</c:v>
                </c:pt>
                <c:pt idx="2">
                  <c:v>0.1</c:v>
                </c:pt>
                <c:pt idx="3">
                  <c:v>0.15000000000000002</c:v>
                </c:pt>
                <c:pt idx="4">
                  <c:v>9.0000000000000011E-2</c:v>
                </c:pt>
                <c:pt idx="5">
                  <c:v>6.0000000000000005E-2</c:v>
                </c:pt>
                <c:pt idx="6">
                  <c:v>0.1</c:v>
                </c:pt>
                <c:pt idx="7">
                  <c:v>6.0000000000000005E-2</c:v>
                </c:pt>
                <c:pt idx="8">
                  <c:v>4.0000000000000008E-2</c:v>
                </c:pt>
              </c:numCache>
            </c:numRef>
          </c:val>
        </c:ser>
        <c:axId val="135370240"/>
        <c:axId val="135371776"/>
      </c:barChart>
      <c:catAx>
        <c:axId val="135370240"/>
        <c:scaling>
          <c:orientation val="minMax"/>
        </c:scaling>
        <c:axPos val="b"/>
        <c:tickLblPos val="nextTo"/>
        <c:crossAx val="135371776"/>
        <c:crosses val="autoZero"/>
        <c:auto val="1"/>
        <c:lblAlgn val="ctr"/>
        <c:lblOffset val="100"/>
      </c:catAx>
      <c:valAx>
        <c:axId val="135371776"/>
        <c:scaling>
          <c:orientation val="minMax"/>
        </c:scaling>
        <c:axPos val="l"/>
        <c:majorGridlines/>
        <c:numFmt formatCode="General" sourceLinked="1"/>
        <c:tickLblPos val="nextTo"/>
        <c:crossAx val="135370240"/>
        <c:crosses val="autoZero"/>
        <c:crossBetween val="between"/>
      </c:valAx>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view3D>
      <c:rotX val="60"/>
      <c:perspective val="30"/>
    </c:view3D>
    <c:plotArea>
      <c:layout/>
      <c:surface3DChart>
        <c:ser>
          <c:idx val="0"/>
          <c:order val="0"/>
          <c:tx>
            <c:strRef>
              <c:f>Sheet1!$B$1</c:f>
              <c:strCache>
                <c:ptCount val="1"/>
                <c:pt idx="0">
                  <c:v>Series 1</c:v>
                </c:pt>
              </c:strCache>
            </c:strRef>
          </c:tx>
          <c:cat>
            <c:strRef>
              <c:f>Sheet1!$A$2:$A$6</c:f>
              <c:strCache>
                <c:ptCount val="5"/>
                <c:pt idx="0">
                  <c:v>Category 1</c:v>
                </c:pt>
                <c:pt idx="2">
                  <c:v>Category 2</c:v>
                </c:pt>
                <c:pt idx="3">
                  <c:v>Category 3</c:v>
                </c:pt>
                <c:pt idx="4">
                  <c:v>Category 4</c:v>
                </c:pt>
              </c:strCache>
            </c:strRef>
          </c:cat>
          <c:val>
            <c:numRef>
              <c:f>Sheet1!$B$2:$B$6</c:f>
              <c:numCache>
                <c:formatCode>General</c:formatCode>
                <c:ptCount val="5"/>
                <c:pt idx="4">
                  <c:v>0</c:v>
                </c:pt>
              </c:numCache>
            </c:numRef>
          </c:val>
        </c:ser>
        <c:ser>
          <c:idx val="1"/>
          <c:order val="1"/>
          <c:tx>
            <c:strRef>
              <c:f>Sheet1!$C$1</c:f>
              <c:strCache>
                <c:ptCount val="1"/>
                <c:pt idx="0">
                  <c:v>Series 2</c:v>
                </c:pt>
              </c:strCache>
            </c:strRef>
          </c:tx>
          <c:cat>
            <c:strRef>
              <c:f>Sheet1!$A$2:$A$6</c:f>
              <c:strCache>
                <c:ptCount val="5"/>
                <c:pt idx="0">
                  <c:v>Category 1</c:v>
                </c:pt>
                <c:pt idx="2">
                  <c:v>Category 2</c:v>
                </c:pt>
                <c:pt idx="3">
                  <c:v>Category 3</c:v>
                </c:pt>
                <c:pt idx="4">
                  <c:v>Category 4</c:v>
                </c:pt>
              </c:strCache>
            </c:strRef>
          </c:cat>
          <c:val>
            <c:numRef>
              <c:f>Sheet1!$C$2:$C$6</c:f>
              <c:numCache>
                <c:formatCode>General</c:formatCode>
                <c:ptCount val="5"/>
                <c:pt idx="2">
                  <c:v>0.5</c:v>
                </c:pt>
                <c:pt idx="3">
                  <c:v>0.37500000000000006</c:v>
                </c:pt>
                <c:pt idx="4">
                  <c:v>0.25</c:v>
                </c:pt>
              </c:numCache>
            </c:numRef>
          </c:val>
        </c:ser>
        <c:ser>
          <c:idx val="2"/>
          <c:order val="2"/>
          <c:tx>
            <c:strRef>
              <c:f>Sheet1!$D$1</c:f>
              <c:strCache>
                <c:ptCount val="1"/>
                <c:pt idx="0">
                  <c:v>Series 3</c:v>
                </c:pt>
              </c:strCache>
            </c:strRef>
          </c:tx>
          <c:cat>
            <c:strRef>
              <c:f>Sheet1!$A$2:$A$6</c:f>
              <c:strCache>
                <c:ptCount val="5"/>
                <c:pt idx="0">
                  <c:v>Category 1</c:v>
                </c:pt>
                <c:pt idx="2">
                  <c:v>Category 2</c:v>
                </c:pt>
                <c:pt idx="3">
                  <c:v>Category 3</c:v>
                </c:pt>
                <c:pt idx="4">
                  <c:v>Category 4</c:v>
                </c:pt>
              </c:strCache>
            </c:strRef>
          </c:cat>
          <c:val>
            <c:numRef>
              <c:f>Sheet1!$D$2:$D$6</c:f>
              <c:numCache>
                <c:formatCode>General</c:formatCode>
                <c:ptCount val="5"/>
                <c:pt idx="0">
                  <c:v>0</c:v>
                </c:pt>
                <c:pt idx="1">
                  <c:v>0.25</c:v>
                </c:pt>
                <c:pt idx="2">
                  <c:v>0.5</c:v>
                </c:pt>
                <c:pt idx="3">
                  <c:v>0.67000000000000015</c:v>
                </c:pt>
                <c:pt idx="4">
                  <c:v>0.5</c:v>
                </c:pt>
              </c:numCache>
            </c:numRef>
          </c:val>
        </c:ser>
        <c:ser>
          <c:idx val="3"/>
          <c:order val="3"/>
          <c:tx>
            <c:strRef>
              <c:f>Sheet1!$E$1</c:f>
              <c:strCache>
                <c:ptCount val="1"/>
                <c:pt idx="0">
                  <c:v>Series 4</c:v>
                </c:pt>
              </c:strCache>
            </c:strRef>
          </c:tx>
          <c:cat>
            <c:strRef>
              <c:f>Sheet1!$A$2:$A$6</c:f>
              <c:strCache>
                <c:ptCount val="5"/>
                <c:pt idx="0">
                  <c:v>Category 1</c:v>
                </c:pt>
                <c:pt idx="2">
                  <c:v>Category 2</c:v>
                </c:pt>
                <c:pt idx="3">
                  <c:v>Category 3</c:v>
                </c:pt>
                <c:pt idx="4">
                  <c:v>Category 4</c:v>
                </c:pt>
              </c:strCache>
            </c:strRef>
          </c:cat>
          <c:val>
            <c:numRef>
              <c:f>Sheet1!$E$2:$E$6</c:f>
              <c:numCache>
                <c:formatCode>General</c:formatCode>
                <c:ptCount val="5"/>
                <c:pt idx="2">
                  <c:v>0.5</c:v>
                </c:pt>
                <c:pt idx="3">
                  <c:v>0.37500000000000006</c:v>
                </c:pt>
                <c:pt idx="4">
                  <c:v>0.25</c:v>
                </c:pt>
              </c:numCache>
            </c:numRef>
          </c:val>
        </c:ser>
        <c:ser>
          <c:idx val="4"/>
          <c:order val="4"/>
          <c:tx>
            <c:strRef>
              <c:f>Sheet1!$F$1</c:f>
              <c:strCache>
                <c:ptCount val="1"/>
                <c:pt idx="0">
                  <c:v>Series 5</c:v>
                </c:pt>
              </c:strCache>
            </c:strRef>
          </c:tx>
          <c:cat>
            <c:strRef>
              <c:f>Sheet1!$A$2:$A$6</c:f>
              <c:strCache>
                <c:ptCount val="5"/>
                <c:pt idx="0">
                  <c:v>Category 1</c:v>
                </c:pt>
                <c:pt idx="2">
                  <c:v>Category 2</c:v>
                </c:pt>
                <c:pt idx="3">
                  <c:v>Category 3</c:v>
                </c:pt>
                <c:pt idx="4">
                  <c:v>Category 4</c:v>
                </c:pt>
              </c:strCache>
            </c:strRef>
          </c:cat>
          <c:val>
            <c:numRef>
              <c:f>Sheet1!$F$2:$F$6</c:f>
              <c:numCache>
                <c:formatCode>General</c:formatCode>
                <c:ptCount val="5"/>
                <c:pt idx="4">
                  <c:v>0</c:v>
                </c:pt>
              </c:numCache>
            </c:numRef>
          </c:val>
        </c:ser>
        <c:bandFmts/>
        <c:axId val="146324096"/>
        <c:axId val="146329984"/>
        <c:axId val="146318656"/>
      </c:surface3DChart>
      <c:catAx>
        <c:axId val="146324096"/>
        <c:scaling>
          <c:orientation val="minMax"/>
        </c:scaling>
        <c:axPos val="b"/>
        <c:tickLblPos val="nextTo"/>
        <c:crossAx val="146329984"/>
        <c:crosses val="autoZero"/>
        <c:auto val="1"/>
        <c:lblAlgn val="ctr"/>
        <c:lblOffset val="100"/>
      </c:catAx>
      <c:valAx>
        <c:axId val="146329984"/>
        <c:scaling>
          <c:orientation val="minMax"/>
        </c:scaling>
        <c:axPos val="l"/>
        <c:majorGridlines/>
        <c:numFmt formatCode="General" sourceLinked="1"/>
        <c:tickLblPos val="nextTo"/>
        <c:crossAx val="146324096"/>
        <c:crosses val="autoZero"/>
        <c:crossBetween val="midCat"/>
      </c:valAx>
      <c:serAx>
        <c:axId val="146318656"/>
        <c:scaling>
          <c:orientation val="minMax"/>
        </c:scaling>
        <c:axPos val="b"/>
        <c:tickLblPos val="nextTo"/>
        <c:crossAx val="146329984"/>
        <c:crosses val="autoZero"/>
      </c:serAx>
    </c:plotArea>
    <c:legend>
      <c:legendPos val="r"/>
      <c:layout/>
      <c:txPr>
        <a:bodyPr/>
        <a:lstStyle/>
        <a:p>
          <a:pPr rtl="0">
            <a:defRPr/>
          </a:pPr>
          <a:endParaRPr lang="en-US"/>
        </a:p>
      </c:txPr>
    </c:legend>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4AE3C5-3623-4FE0-BD2B-BC01AAB8BCD6}" type="datetimeFigureOut">
              <a:rPr lang="en-US" smtClean="0"/>
              <a:pPr/>
              <a:t>11/17/2010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4005C-E6FE-4E34-AD1B-B5414D37849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Special Cases:  rate-distortion</a:t>
            </a:r>
            <a:r>
              <a:rPr lang="en-US" baseline="0" dirty="0" smtClean="0"/>
              <a:t> theory (no adversary); lossless (Globecom); unlimited secret key; unlimited communication; </a:t>
            </a:r>
            <a:r>
              <a:rPr lang="en-US" baseline="0" dirty="0" err="1" smtClean="0"/>
              <a:t>seperability</a:t>
            </a:r>
            <a:r>
              <a:rPr lang="en-US" baseline="0" dirty="0" smtClean="0"/>
              <a:t> of nodes B and C.</a:t>
            </a:r>
            <a:endParaRPr lang="en-US" dirty="0"/>
          </a:p>
        </p:txBody>
      </p:sp>
      <p:sp>
        <p:nvSpPr>
          <p:cNvPr id="4" name="Slide Number Placeholder 3"/>
          <p:cNvSpPr>
            <a:spLocks noGrp="1"/>
          </p:cNvSpPr>
          <p:nvPr>
            <p:ph type="sldNum" sz="quarter" idx="10"/>
          </p:nvPr>
        </p:nvSpPr>
        <p:spPr/>
        <p:txBody>
          <a:bodyPr/>
          <a:lstStyle/>
          <a:p>
            <a:fld id="{4DC4005C-E6FE-4E34-AD1B-B5414D378490}"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Jam</a:t>
            </a:r>
            <a:r>
              <a:rPr lang="en-US" baseline="0" dirty="0" smtClean="0"/>
              <a:t> a communication channel; break into a network, counter a military attack; overload a power grid.</a:t>
            </a:r>
            <a:endParaRPr lang="en-US" dirty="0"/>
          </a:p>
        </p:txBody>
      </p:sp>
      <p:sp>
        <p:nvSpPr>
          <p:cNvPr id="4" name="Slide Number Placeholder 3"/>
          <p:cNvSpPr>
            <a:spLocks noGrp="1"/>
          </p:cNvSpPr>
          <p:nvPr>
            <p:ph type="sldNum" sz="quarter" idx="10"/>
          </p:nvPr>
        </p:nvSpPr>
        <p:spPr/>
        <p:txBody>
          <a:bodyPr/>
          <a:lstStyle/>
          <a:p>
            <a:fld id="{4DC4005C-E6FE-4E34-AD1B-B5414D378490}"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Julius Caesar used this cipher,</a:t>
            </a:r>
            <a:r>
              <a:rPr lang="en-US" baseline="0" dirty="0" smtClean="0"/>
              <a:t> with a shift of 3.  His nephew, Augustus, used a shift of 1.</a:t>
            </a:r>
            <a:endParaRPr lang="en-US" dirty="0"/>
          </a:p>
        </p:txBody>
      </p:sp>
      <p:sp>
        <p:nvSpPr>
          <p:cNvPr id="4" name="Slide Number Placeholder 3"/>
          <p:cNvSpPr>
            <a:spLocks noGrp="1"/>
          </p:cNvSpPr>
          <p:nvPr>
            <p:ph type="sldNum" sz="quarter" idx="10"/>
          </p:nvPr>
        </p:nvSpPr>
        <p:spPr/>
        <p:txBody>
          <a:bodyPr/>
          <a:lstStyle/>
          <a:p>
            <a:fld id="{4DC4005C-E6FE-4E34-AD1B-B5414D378490}"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26! Is about 4 x 10^26</a:t>
            </a:r>
            <a:r>
              <a:rPr lang="en-US" baseline="0" dirty="0" smtClean="0"/>
              <a:t> (the number of atoms in my chair).  88.4 bits</a:t>
            </a:r>
          </a:p>
          <a:p>
            <a:r>
              <a:rPr lang="en-US" baseline="0" dirty="0" smtClean="0"/>
              <a:t>Redundancy of English is about 3.75 5bits per letter.  (without spaces it’s 3.7)</a:t>
            </a:r>
          </a:p>
          <a:p>
            <a:r>
              <a:rPr lang="en-US" baseline="0" dirty="0" smtClean="0"/>
              <a:t>About 25 letters needed to decode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DC4005C-E6FE-4E34-AD1B-B5414D378490}"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couple of aspects</a:t>
            </a:r>
            <a:r>
              <a:rPr lang="en-US" baseline="0" dirty="0" smtClean="0"/>
              <a:t> have been integrated in the study of information theoretic secrecy.  One observation is that channel noise can be used, as the key is, to hide the information from an eavesdropper.  The other development has been the study of partial secrecy.</a:t>
            </a:r>
          </a:p>
          <a:p>
            <a:endParaRPr lang="en-US" baseline="0" dirty="0" smtClean="0"/>
          </a:p>
          <a:p>
            <a:r>
              <a:rPr lang="en-US" baseline="0" dirty="0" smtClean="0"/>
              <a:t>Insert a diagram if I have time.</a:t>
            </a:r>
            <a:endParaRPr lang="en-US" dirty="0"/>
          </a:p>
        </p:txBody>
      </p:sp>
      <p:sp>
        <p:nvSpPr>
          <p:cNvPr id="4" name="Slide Number Placeholder 3"/>
          <p:cNvSpPr>
            <a:spLocks noGrp="1"/>
          </p:cNvSpPr>
          <p:nvPr>
            <p:ph type="sldNum" sz="quarter" idx="10"/>
          </p:nvPr>
        </p:nvSpPr>
        <p:spPr/>
        <p:txBody>
          <a:bodyPr/>
          <a:lstStyle/>
          <a:p>
            <a:fld id="{4DC4005C-E6FE-4E34-AD1B-B5414D378490}"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Jam</a:t>
            </a:r>
            <a:r>
              <a:rPr lang="en-US" baseline="0" dirty="0" smtClean="0"/>
              <a:t> a communication channel; break into a network, counter a military attack; overload a power grid.</a:t>
            </a:r>
            <a:endParaRPr lang="en-US" dirty="0"/>
          </a:p>
        </p:txBody>
      </p:sp>
      <p:sp>
        <p:nvSpPr>
          <p:cNvPr id="4" name="Slide Number Placeholder 3"/>
          <p:cNvSpPr>
            <a:spLocks noGrp="1"/>
          </p:cNvSpPr>
          <p:nvPr>
            <p:ph type="sldNum" sz="quarter" idx="10"/>
          </p:nvPr>
        </p:nvSpPr>
        <p:spPr/>
        <p:txBody>
          <a:bodyPr/>
          <a:lstStyle/>
          <a:p>
            <a:fld id="{4DC4005C-E6FE-4E34-AD1B-B5414D378490}" type="slidenum">
              <a:rPr lang="en-US" smtClean="0"/>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Jam</a:t>
            </a:r>
            <a:r>
              <a:rPr lang="en-US" baseline="0" dirty="0" smtClean="0"/>
              <a:t> a communication channel; break into a network, counter a military attack; overload a power grid.</a:t>
            </a:r>
            <a:endParaRPr lang="en-US" dirty="0"/>
          </a:p>
        </p:txBody>
      </p:sp>
      <p:sp>
        <p:nvSpPr>
          <p:cNvPr id="4" name="Slide Number Placeholder 3"/>
          <p:cNvSpPr>
            <a:spLocks noGrp="1"/>
          </p:cNvSpPr>
          <p:nvPr>
            <p:ph type="sldNum" sz="quarter" idx="10"/>
          </p:nvPr>
        </p:nvSpPr>
        <p:spPr/>
        <p:txBody>
          <a:bodyPr/>
          <a:lstStyle/>
          <a:p>
            <a:fld id="{4DC4005C-E6FE-4E34-AD1B-B5414D378490}"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C4005C-E6FE-4E34-AD1B-B5414D378490}" type="slidenum">
              <a:rPr lang="en-US" smtClean="0"/>
              <a:pPr/>
              <a:t>22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Lossless is a special case of the general setting</a:t>
            </a:r>
            <a:endParaRPr lang="en-US" dirty="0"/>
          </a:p>
        </p:txBody>
      </p:sp>
      <p:sp>
        <p:nvSpPr>
          <p:cNvPr id="4" name="Slide Number Placeholder 3"/>
          <p:cNvSpPr>
            <a:spLocks noGrp="1"/>
          </p:cNvSpPr>
          <p:nvPr>
            <p:ph type="sldNum" sz="quarter" idx="10"/>
          </p:nvPr>
        </p:nvSpPr>
        <p:spPr/>
        <p:txBody>
          <a:bodyPr/>
          <a:lstStyle/>
          <a:p>
            <a:fld id="{4DC4005C-E6FE-4E34-AD1B-B5414D378490}" type="slidenum">
              <a:rPr lang="en-US" smtClean="0"/>
              <a:pPr/>
              <a:t>23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Jam</a:t>
            </a:r>
            <a:r>
              <a:rPr lang="en-US" baseline="0" dirty="0" smtClean="0"/>
              <a:t> a communication channel; break into a network, counter a military attack; overload a power grid.</a:t>
            </a:r>
            <a:endParaRPr lang="en-US" dirty="0"/>
          </a:p>
        </p:txBody>
      </p:sp>
      <p:sp>
        <p:nvSpPr>
          <p:cNvPr id="4" name="Slide Number Placeholder 3"/>
          <p:cNvSpPr>
            <a:spLocks noGrp="1"/>
          </p:cNvSpPr>
          <p:nvPr>
            <p:ph type="sldNum" sz="quarter" idx="10"/>
          </p:nvPr>
        </p:nvSpPr>
        <p:spPr/>
        <p:txBody>
          <a:bodyPr/>
          <a:lstStyle/>
          <a:p>
            <a:fld id="{4DC4005C-E6FE-4E34-AD1B-B5414D378490}"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51320B7-0FD0-42BE-9230-00DF607E5B7B}" type="datetimeFigureOut">
              <a:rPr lang="en-US" smtClean="0"/>
              <a:pPr/>
              <a:t>11/17/2010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E860146-6A9B-4DD4-B5D4-915B1E9D35B2}"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1320B7-0FD0-42BE-9230-00DF607E5B7B}" type="datetimeFigureOut">
              <a:rPr lang="en-US" smtClean="0"/>
              <a:pPr/>
              <a:t>11/17/2010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860146-6A9B-4DD4-B5D4-915B1E9D35B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BE860146-6A9B-4DD4-B5D4-915B1E9D35B2}"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1320B7-0FD0-42BE-9230-00DF607E5B7B}" type="datetimeFigureOut">
              <a:rPr lang="en-US" smtClean="0"/>
              <a:pPr/>
              <a:t>11/17/2010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51320B7-0FD0-42BE-9230-00DF607E5B7B}" type="datetimeFigureOut">
              <a:rPr lang="en-US" smtClean="0"/>
              <a:pPr/>
              <a:t>11/17/2010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BE860146-6A9B-4DD4-B5D4-915B1E9D35B2}"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251320B7-0FD0-42BE-9230-00DF607E5B7B}" type="datetimeFigureOut">
              <a:rPr lang="en-US" smtClean="0"/>
              <a:pPr/>
              <a:t>11/17/2010</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E860146-6A9B-4DD4-B5D4-915B1E9D35B2}"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51320B7-0FD0-42BE-9230-00DF607E5B7B}" type="datetimeFigureOut">
              <a:rPr lang="en-US" smtClean="0"/>
              <a:pPr/>
              <a:t>11/17/2010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860146-6A9B-4DD4-B5D4-915B1E9D35B2}"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51320B7-0FD0-42BE-9230-00DF607E5B7B}" type="datetimeFigureOut">
              <a:rPr lang="en-US" smtClean="0"/>
              <a:pPr/>
              <a:t>11/17/2010</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E860146-6A9B-4DD4-B5D4-915B1E9D35B2}"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1320B7-0FD0-42BE-9230-00DF607E5B7B}" type="datetimeFigureOut">
              <a:rPr lang="en-US" smtClean="0"/>
              <a:pPr/>
              <a:t>11/17/2010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BE860146-6A9B-4DD4-B5D4-915B1E9D35B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51320B7-0FD0-42BE-9230-00DF607E5B7B}" type="datetimeFigureOut">
              <a:rPr lang="en-US" smtClean="0"/>
              <a:pPr/>
              <a:t>11/17/2010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E860146-6A9B-4DD4-B5D4-915B1E9D35B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E860146-6A9B-4DD4-B5D4-915B1E9D35B2}"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251320B7-0FD0-42BE-9230-00DF607E5B7B}" type="datetimeFigureOut">
              <a:rPr lang="en-US" smtClean="0"/>
              <a:pPr/>
              <a:t>11/17/2010</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BE860146-6A9B-4DD4-B5D4-915B1E9D35B2}"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251320B7-0FD0-42BE-9230-00DF607E5B7B}" type="datetimeFigureOut">
              <a:rPr lang="en-US" smtClean="0"/>
              <a:pPr/>
              <a:t>11/17/2010</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51320B7-0FD0-42BE-9230-00DF607E5B7B}" type="datetimeFigureOut">
              <a:rPr lang="en-US" smtClean="0"/>
              <a:pPr/>
              <a:t>11/17/2010</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E860146-6A9B-4DD4-B5D4-915B1E9D35B2}"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image" Target="../media/image11.png"/><Relationship Id="rId18" Type="http://schemas.openxmlformats.org/officeDocument/2006/relationships/image" Target="../media/image28.png"/><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image" Target="../media/image10.png"/><Relationship Id="rId17" Type="http://schemas.openxmlformats.org/officeDocument/2006/relationships/image" Target="../media/image27.png"/><Relationship Id="rId2" Type="http://schemas.openxmlformats.org/officeDocument/2006/relationships/tags" Target="../tags/tag19.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notesSlide" Target="../notesSlides/notesSlide5.xml"/><Relationship Id="rId5" Type="http://schemas.openxmlformats.org/officeDocument/2006/relationships/tags" Target="../tags/tag22.xml"/><Relationship Id="rId15" Type="http://schemas.openxmlformats.org/officeDocument/2006/relationships/image" Target="../media/image25.png"/><Relationship Id="rId10" Type="http://schemas.openxmlformats.org/officeDocument/2006/relationships/slideLayout" Target="../slideLayouts/slideLayout2.xml"/><Relationship Id="rId19" Type="http://schemas.openxmlformats.org/officeDocument/2006/relationships/image" Target="../media/image29.png"/><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5.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media/image12.png"/><Relationship Id="rId2" Type="http://schemas.openxmlformats.org/officeDocument/2006/relationships/tags" Target="../tags/tag28.xml"/><Relationship Id="rId16" Type="http://schemas.openxmlformats.org/officeDocument/2006/relationships/image" Target="../media/image32.png"/><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11.png"/><Relationship Id="rId5" Type="http://schemas.openxmlformats.org/officeDocument/2006/relationships/tags" Target="../tags/tag31.xml"/><Relationship Id="rId15" Type="http://schemas.openxmlformats.org/officeDocument/2006/relationships/image" Target="../media/image31.png"/><Relationship Id="rId10" Type="http://schemas.openxmlformats.org/officeDocument/2006/relationships/image" Target="../media/image10.png"/><Relationship Id="rId4" Type="http://schemas.openxmlformats.org/officeDocument/2006/relationships/tags" Target="../tags/tag30.xml"/><Relationship Id="rId9" Type="http://schemas.openxmlformats.org/officeDocument/2006/relationships/notesSlide" Target="../notesSlides/notesSlide6.xml"/><Relationship Id="rId1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35.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39.xml"/><Relationship Id="rId7" Type="http://schemas.openxmlformats.org/officeDocument/2006/relationships/image" Target="../media/image36.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2.xml"/><Relationship Id="rId11" Type="http://schemas.openxmlformats.org/officeDocument/2006/relationships/image" Target="../media/image40.png"/><Relationship Id="rId5" Type="http://schemas.openxmlformats.org/officeDocument/2006/relationships/tags" Target="../tags/tag41.xml"/><Relationship Id="rId10" Type="http://schemas.openxmlformats.org/officeDocument/2006/relationships/image" Target="../media/image39.png"/><Relationship Id="rId4" Type="http://schemas.openxmlformats.org/officeDocument/2006/relationships/tags" Target="../tags/tag40.xml"/><Relationship Id="rId9"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image" Target="../media/image11.png"/><Relationship Id="rId18" Type="http://schemas.openxmlformats.org/officeDocument/2006/relationships/image" Target="../media/image28.png"/><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image" Target="../media/image10.png"/><Relationship Id="rId17" Type="http://schemas.openxmlformats.org/officeDocument/2006/relationships/image" Target="../media/image27.png"/><Relationship Id="rId2" Type="http://schemas.openxmlformats.org/officeDocument/2006/relationships/tags" Target="../tags/tag43.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notesSlide" Target="../notesSlides/notesSlide9.xml"/><Relationship Id="rId5" Type="http://schemas.openxmlformats.org/officeDocument/2006/relationships/tags" Target="../tags/tag46.xml"/><Relationship Id="rId15" Type="http://schemas.openxmlformats.org/officeDocument/2006/relationships/image" Target="../media/image25.png"/><Relationship Id="rId10" Type="http://schemas.openxmlformats.org/officeDocument/2006/relationships/slideLayout" Target="../slideLayouts/slideLayout2.xml"/><Relationship Id="rId19" Type="http://schemas.openxmlformats.org/officeDocument/2006/relationships/image" Target="../media/image29.png"/><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5.png"/><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12.png"/><Relationship Id="rId2" Type="http://schemas.openxmlformats.org/officeDocument/2006/relationships/tags" Target="../tags/tag52.xml"/><Relationship Id="rId16" Type="http://schemas.openxmlformats.org/officeDocument/2006/relationships/image" Target="../media/image32.png"/><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11.png"/><Relationship Id="rId5" Type="http://schemas.openxmlformats.org/officeDocument/2006/relationships/tags" Target="../tags/tag55.xml"/><Relationship Id="rId15" Type="http://schemas.openxmlformats.org/officeDocument/2006/relationships/image" Target="../media/image31.png"/><Relationship Id="rId10" Type="http://schemas.openxmlformats.org/officeDocument/2006/relationships/image" Target="../media/image10.png"/><Relationship Id="rId4" Type="http://schemas.openxmlformats.org/officeDocument/2006/relationships/tags" Target="../tags/tag54.xml"/><Relationship Id="rId9" Type="http://schemas.openxmlformats.org/officeDocument/2006/relationships/notesSlide" Target="../notesSlides/notesSlide10.xml"/><Relationship Id="rId1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43.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63.xml"/><Relationship Id="rId7" Type="http://schemas.openxmlformats.org/officeDocument/2006/relationships/slideLayout" Target="../slideLayouts/slideLayout2.xml"/><Relationship Id="rId12" Type="http://schemas.openxmlformats.org/officeDocument/2006/relationships/image" Target="../media/image48.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image" Target="../media/image47.png"/><Relationship Id="rId5" Type="http://schemas.openxmlformats.org/officeDocument/2006/relationships/tags" Target="../tags/tag65.xml"/><Relationship Id="rId10" Type="http://schemas.openxmlformats.org/officeDocument/2006/relationships/image" Target="../media/image46.png"/><Relationship Id="rId4" Type="http://schemas.openxmlformats.org/officeDocument/2006/relationships/tags" Target="../tags/tag64.xml"/><Relationship Id="rId9"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69.xml"/><Relationship Id="rId7" Type="http://schemas.openxmlformats.org/officeDocument/2006/relationships/image" Target="../media/image49.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41.png"/><Relationship Id="rId5" Type="http://schemas.openxmlformats.org/officeDocument/2006/relationships/slideLayout" Target="../slideLayouts/slideLayout6.xml"/><Relationship Id="rId4" Type="http://schemas.openxmlformats.org/officeDocument/2006/relationships/tags" Target="../tags/tag70.xml"/><Relationship Id="rId9"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hyperlink" Target="http://www.solarshop.com.au/"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30.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55.pn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60.png"/><Relationship Id="rId3" Type="http://schemas.openxmlformats.org/officeDocument/2006/relationships/tags" Target="../tags/tag79.xml"/><Relationship Id="rId7" Type="http://schemas.openxmlformats.org/officeDocument/2006/relationships/slideLayout" Target="../slideLayouts/slideLayout2.xml"/><Relationship Id="rId12" Type="http://schemas.openxmlformats.org/officeDocument/2006/relationships/image" Target="../media/image59.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image" Target="../media/image58.png"/><Relationship Id="rId5" Type="http://schemas.openxmlformats.org/officeDocument/2006/relationships/tags" Target="../tags/tag81.xml"/><Relationship Id="rId10" Type="http://schemas.openxmlformats.org/officeDocument/2006/relationships/image" Target="../media/image57.png"/><Relationship Id="rId4" Type="http://schemas.openxmlformats.org/officeDocument/2006/relationships/tags" Target="../tags/tag80.xml"/><Relationship Id="rId9" Type="http://schemas.openxmlformats.org/officeDocument/2006/relationships/image" Target="../media/image56.png"/></Relationships>
</file>

<file path=ppt/slides/_rels/slide3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65.png"/><Relationship Id="rId3" Type="http://schemas.openxmlformats.org/officeDocument/2006/relationships/tags" Target="../tags/tag85.xml"/><Relationship Id="rId7" Type="http://schemas.openxmlformats.org/officeDocument/2006/relationships/slideLayout" Target="../slideLayouts/slideLayout2.xml"/><Relationship Id="rId12" Type="http://schemas.openxmlformats.org/officeDocument/2006/relationships/image" Target="../media/image64.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image" Target="../media/image63.png"/><Relationship Id="rId5" Type="http://schemas.openxmlformats.org/officeDocument/2006/relationships/tags" Target="../tags/tag87.xml"/><Relationship Id="rId10" Type="http://schemas.openxmlformats.org/officeDocument/2006/relationships/image" Target="../media/image62.png"/><Relationship Id="rId4" Type="http://schemas.openxmlformats.org/officeDocument/2006/relationships/tags" Target="../tags/tag86.xml"/><Relationship Id="rId9" Type="http://schemas.openxmlformats.org/officeDocument/2006/relationships/image" Target="../media/image61.png"/></Relationships>
</file>

<file path=ppt/slides/_rels/slide36.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image" Target="../media/image67.png"/><Relationship Id="rId18" Type="http://schemas.openxmlformats.org/officeDocument/2006/relationships/image" Target="../media/image72.png"/><Relationship Id="rId3" Type="http://schemas.openxmlformats.org/officeDocument/2006/relationships/tags" Target="../tags/tag91.xml"/><Relationship Id="rId21" Type="http://schemas.openxmlformats.org/officeDocument/2006/relationships/image" Target="../media/image75.png"/><Relationship Id="rId7" Type="http://schemas.openxmlformats.org/officeDocument/2006/relationships/tags" Target="../tags/tag95.xml"/><Relationship Id="rId12" Type="http://schemas.openxmlformats.org/officeDocument/2006/relationships/image" Target="../media/image66.png"/><Relationship Id="rId17" Type="http://schemas.openxmlformats.org/officeDocument/2006/relationships/image" Target="../media/image71.png"/><Relationship Id="rId2" Type="http://schemas.openxmlformats.org/officeDocument/2006/relationships/tags" Target="../tags/tag90.xml"/><Relationship Id="rId16" Type="http://schemas.openxmlformats.org/officeDocument/2006/relationships/image" Target="../media/image70.png"/><Relationship Id="rId20" Type="http://schemas.openxmlformats.org/officeDocument/2006/relationships/image" Target="../media/image74.png"/><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slideLayout" Target="../slideLayouts/slideLayout2.xml"/><Relationship Id="rId5" Type="http://schemas.openxmlformats.org/officeDocument/2006/relationships/tags" Target="../tags/tag93.xml"/><Relationship Id="rId15" Type="http://schemas.openxmlformats.org/officeDocument/2006/relationships/image" Target="../media/image69.png"/><Relationship Id="rId10" Type="http://schemas.openxmlformats.org/officeDocument/2006/relationships/tags" Target="../tags/tag98.xml"/><Relationship Id="rId19" Type="http://schemas.openxmlformats.org/officeDocument/2006/relationships/image" Target="../media/image73.png"/><Relationship Id="rId4" Type="http://schemas.openxmlformats.org/officeDocument/2006/relationships/tags" Target="../tags/tag92.xml"/><Relationship Id="rId9" Type="http://schemas.openxmlformats.org/officeDocument/2006/relationships/tags" Target="../tags/tag97.xml"/><Relationship Id="rId14" Type="http://schemas.openxmlformats.org/officeDocument/2006/relationships/image" Target="../media/image6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xml"/><Relationship Id="rId7" Type="http://schemas.openxmlformats.org/officeDocument/2006/relationships/notesSlide" Target="../notesSlides/notesSlide3.xml"/><Relationship Id="rId12" Type="http://schemas.openxmlformats.org/officeDocument/2006/relationships/image" Target="../media/image14.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xml"/><Relationship Id="rId11" Type="http://schemas.openxmlformats.org/officeDocument/2006/relationships/image" Target="../media/image13.png"/><Relationship Id="rId5" Type="http://schemas.openxmlformats.org/officeDocument/2006/relationships/tags" Target="../tags/tag11.xml"/><Relationship Id="rId10" Type="http://schemas.openxmlformats.org/officeDocument/2006/relationships/image" Target="../media/image12.png"/><Relationship Id="rId4" Type="http://schemas.openxmlformats.org/officeDocument/2006/relationships/tags" Target="../tags/tag10.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Paul Cuff</a:t>
            </a:r>
          </a:p>
          <a:p>
            <a:r>
              <a:rPr lang="en-US" dirty="0" smtClean="0"/>
              <a:t>Electrical Engineering</a:t>
            </a:r>
          </a:p>
          <a:p>
            <a:r>
              <a:rPr lang="en-US" dirty="0" smtClean="0"/>
              <a:t>Princeton University</a:t>
            </a:r>
            <a:endParaRPr lang="en-US" dirty="0"/>
          </a:p>
        </p:txBody>
      </p:sp>
      <p:sp>
        <p:nvSpPr>
          <p:cNvPr id="2" name="Title 1"/>
          <p:cNvSpPr>
            <a:spLocks noGrp="1"/>
          </p:cNvSpPr>
          <p:nvPr>
            <p:ph type="ctrTitle"/>
          </p:nvPr>
        </p:nvSpPr>
        <p:spPr/>
        <p:txBody>
          <a:bodyPr>
            <a:normAutofit/>
          </a:bodyPr>
          <a:lstStyle/>
          <a:p>
            <a:r>
              <a:rPr lang="en-US" dirty="0" smtClean="0"/>
              <a:t>Secure Communication for Distributed Systems</a:t>
            </a:r>
            <a:endParaRPr lang="en-US" dirty="0"/>
          </a:p>
        </p:txBody>
      </p:sp>
      <p:pic>
        <p:nvPicPr>
          <p:cNvPr id="2050" name="Picture 2" descr="C:\Users\cuff\Documents\BYU talk 2010\princeton_university.gif"/>
          <p:cNvPicPr>
            <a:picLocks noChangeAspect="1" noChangeArrowheads="1"/>
          </p:cNvPicPr>
          <p:nvPr/>
        </p:nvPicPr>
        <p:blipFill>
          <a:blip r:embed="rId2" cstate="print"/>
          <a:srcRect/>
          <a:stretch>
            <a:fillRect/>
          </a:stretch>
        </p:blipFill>
        <p:spPr bwMode="auto">
          <a:xfrm>
            <a:off x="228600" y="228600"/>
            <a:ext cx="1762125" cy="5238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Theoretic Secrecy</a:t>
            </a:r>
            <a:endParaRPr lang="en-US" dirty="0"/>
          </a:p>
        </p:txBody>
      </p:sp>
      <p:sp>
        <p:nvSpPr>
          <p:cNvPr id="3" name="Content Placeholder 2"/>
          <p:cNvSpPr>
            <a:spLocks noGrp="1"/>
          </p:cNvSpPr>
          <p:nvPr>
            <p:ph sz="quarter" idx="1"/>
          </p:nvPr>
        </p:nvSpPr>
        <p:spPr/>
        <p:txBody>
          <a:bodyPr/>
          <a:lstStyle/>
          <a:p>
            <a:r>
              <a:rPr lang="en-US" dirty="0" smtClean="0"/>
              <a:t>Achieve secrecy from randomness (key or channel), not from computational limit of adversary.</a:t>
            </a:r>
          </a:p>
          <a:p>
            <a:endParaRPr lang="en-US" dirty="0" smtClean="0"/>
          </a:p>
          <a:p>
            <a:pPr lvl="1"/>
            <a:r>
              <a:rPr lang="en-US" dirty="0" smtClean="0"/>
              <a:t>Physical layer secrecy</a:t>
            </a:r>
          </a:p>
          <a:p>
            <a:pPr lvl="2"/>
            <a:r>
              <a:rPr lang="en-US" dirty="0" err="1" smtClean="0"/>
              <a:t>Wyner’s</a:t>
            </a:r>
            <a:r>
              <a:rPr lang="en-US" dirty="0" smtClean="0"/>
              <a:t> Wiretap Channel [</a:t>
            </a:r>
            <a:r>
              <a:rPr lang="en-US" dirty="0" err="1" smtClean="0"/>
              <a:t>Wyner</a:t>
            </a:r>
            <a:r>
              <a:rPr lang="en-US" dirty="0" smtClean="0"/>
              <a:t> 1975]</a:t>
            </a:r>
          </a:p>
          <a:p>
            <a:pPr lvl="1"/>
            <a:endParaRPr lang="en-US" dirty="0" smtClean="0"/>
          </a:p>
          <a:p>
            <a:pPr lvl="1"/>
            <a:r>
              <a:rPr lang="en-US" dirty="0" smtClean="0"/>
              <a:t>Partial Secrecy</a:t>
            </a:r>
          </a:p>
          <a:p>
            <a:pPr lvl="2"/>
            <a:r>
              <a:rPr lang="en-US" dirty="0" smtClean="0"/>
              <a:t>Typically measured by “equivocation:”</a:t>
            </a:r>
          </a:p>
          <a:p>
            <a:pPr lvl="2"/>
            <a:r>
              <a:rPr lang="en-US" dirty="0" smtClean="0"/>
              <a:t>Other approaches:</a:t>
            </a:r>
          </a:p>
          <a:p>
            <a:pPr lvl="3"/>
            <a:r>
              <a:rPr lang="en-US" dirty="0" smtClean="0"/>
              <a:t>Error exponent for guessing eavesdropper [</a:t>
            </a:r>
            <a:r>
              <a:rPr lang="en-US" dirty="0" err="1" smtClean="0"/>
              <a:t>Merhav</a:t>
            </a:r>
            <a:r>
              <a:rPr lang="en-US" dirty="0" smtClean="0"/>
              <a:t> 2003]</a:t>
            </a:r>
          </a:p>
          <a:p>
            <a:pPr lvl="3"/>
            <a:r>
              <a:rPr lang="en-US" dirty="0" smtClean="0"/>
              <a:t>Cost inflicted by adversary [this talk]</a:t>
            </a:r>
          </a:p>
        </p:txBody>
      </p:sp>
      <p:pic>
        <p:nvPicPr>
          <p:cNvPr id="4" name="Picture 3" descr="tmp.bmp"/>
          <p:cNvPicPr>
            <a:picLocks/>
          </p:cNvPicPr>
          <p:nvPr>
            <p:custDataLst>
              <p:tags r:id="rId1"/>
            </p:custDataLst>
          </p:nvPr>
        </p:nvPicPr>
        <p:blipFill>
          <a:blip r:embed="rId4" cstate="print">
            <a:clrChange>
              <a:clrFrom>
                <a:srgbClr val="FFFFFF"/>
              </a:clrFrom>
              <a:clrTo>
                <a:srgbClr val="FFFFFF">
                  <a:alpha val="0"/>
                </a:srgbClr>
              </a:clrTo>
            </a:clrChange>
          </a:blip>
          <a:stretch>
            <a:fillRect/>
          </a:stretch>
        </p:blipFill>
        <p:spPr>
          <a:xfrm>
            <a:off x="5791200" y="4495800"/>
            <a:ext cx="1172819" cy="304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Shannon Analysis</a:t>
            </a:r>
            <a:endParaRPr lang="en-US" dirty="0"/>
          </a:p>
        </p:txBody>
      </p:sp>
      <p:sp>
        <p:nvSpPr>
          <p:cNvPr id="3" name="Content Placeholder 2"/>
          <p:cNvSpPr>
            <a:spLocks noGrp="1"/>
          </p:cNvSpPr>
          <p:nvPr>
            <p:ph sz="quarter" idx="1"/>
          </p:nvPr>
        </p:nvSpPr>
        <p:spPr/>
        <p:txBody>
          <a:bodyPr/>
          <a:lstStyle/>
          <a:p>
            <a:r>
              <a:rPr lang="en-US" dirty="0" smtClean="0"/>
              <a:t>Equivocation </a:t>
            </a:r>
            <a:r>
              <a:rPr lang="en-US" dirty="0" err="1" smtClean="0"/>
              <a:t>vs</a:t>
            </a:r>
            <a:r>
              <a:rPr lang="en-US" dirty="0" smtClean="0"/>
              <a:t> Redundancy</a:t>
            </a:r>
          </a:p>
          <a:p>
            <a:pPr lvl="1"/>
            <a:r>
              <a:rPr lang="en-US" dirty="0" smtClean="0"/>
              <a:t>Equivocation is conditional entropy:</a:t>
            </a:r>
          </a:p>
          <a:p>
            <a:pPr lvl="1"/>
            <a:r>
              <a:rPr lang="en-US" dirty="0" smtClean="0"/>
              <a:t>Redundancy is lack of entropy of the source:</a:t>
            </a:r>
          </a:p>
          <a:p>
            <a:pPr lvl="1"/>
            <a:r>
              <a:rPr lang="en-US" dirty="0" smtClean="0"/>
              <a:t>Equivocation reduces with redundancy:</a:t>
            </a:r>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1981200" y="3352800"/>
            <a:ext cx="5334000" cy="2907969"/>
          </a:xfrm>
          <a:prstGeom prst="rect">
            <a:avLst/>
          </a:prstGeom>
          <a:noFill/>
          <a:ln w="9525">
            <a:noFill/>
            <a:miter lim="800000"/>
            <a:headEnd/>
            <a:tailEnd/>
          </a:ln>
        </p:spPr>
      </p:pic>
      <p:pic>
        <p:nvPicPr>
          <p:cNvPr id="6" name="Picture 5" descr="tmp.bmp"/>
          <p:cNvPicPr>
            <a:picLocks/>
          </p:cNvPicPr>
          <p:nvPr>
            <p:custDataLst>
              <p:tags r:id="rId1"/>
            </p:custDataLst>
          </p:nvPr>
        </p:nvPicPr>
        <p:blipFill>
          <a:blip r:embed="rId5" cstate="print">
            <a:clrChange>
              <a:clrFrom>
                <a:srgbClr val="FFFFFF"/>
              </a:clrFrom>
              <a:clrTo>
                <a:srgbClr val="FFFFFF">
                  <a:alpha val="0"/>
                </a:srgbClr>
              </a:clrTo>
            </a:clrChange>
          </a:blip>
          <a:stretch>
            <a:fillRect/>
          </a:stretch>
        </p:blipFill>
        <p:spPr>
          <a:xfrm>
            <a:off x="6858000" y="2133600"/>
            <a:ext cx="1172819" cy="304800"/>
          </a:xfrm>
          <a:prstGeom prst="rect">
            <a:avLst/>
          </a:prstGeom>
          <a:noFill/>
        </p:spPr>
      </p:pic>
      <p:pic>
        <p:nvPicPr>
          <p:cNvPr id="9" name="Picture 8" descr="tmp.bmp"/>
          <p:cNvPicPr>
            <a:picLocks/>
          </p:cNvPicPr>
          <p:nvPr>
            <p:custDataLst>
              <p:tags r:id="rId2"/>
            </p:custDataLst>
          </p:nvPr>
        </p:nvPicPr>
        <p:blipFill>
          <a:blip r:embed="rId6" cstate="print">
            <a:clrChange>
              <a:clrFrom>
                <a:srgbClr val="FFFFFF"/>
              </a:clrFrom>
              <a:clrTo>
                <a:srgbClr val="FFFFFF">
                  <a:alpha val="0"/>
                </a:srgbClr>
              </a:clrTo>
            </a:clrChange>
          </a:blip>
          <a:stretch>
            <a:fillRect/>
          </a:stretch>
        </p:blipFill>
        <p:spPr>
          <a:xfrm>
            <a:off x="6858000" y="2514600"/>
            <a:ext cx="1905000" cy="266700"/>
          </a:xfrm>
          <a:prstGeom prst="rect">
            <a:avLst/>
          </a:prstGeom>
          <a:noFill/>
        </p:spPr>
      </p:pic>
      <p:sp>
        <p:nvSpPr>
          <p:cNvPr id="10" name="Footer Placeholder 42"/>
          <p:cNvSpPr>
            <a:spLocks noGrp="1"/>
          </p:cNvSpPr>
          <p:nvPr>
            <p:ph type="ftr" sz="quarter" idx="11"/>
          </p:nvPr>
        </p:nvSpPr>
        <p:spPr>
          <a:xfrm>
            <a:off x="304800" y="6410848"/>
            <a:ext cx="8534400" cy="365760"/>
          </a:xfrm>
        </p:spPr>
        <p:txBody>
          <a:bodyPr/>
          <a:lstStyle/>
          <a:p>
            <a:r>
              <a:rPr lang="en-US" dirty="0" smtClean="0"/>
              <a:t>C. Shannon, "Communication Theory of Secrecy Systems," Bell Systems Technical Journal, vol. 28, pp. 656-715, Oct. 1949.</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Equivocation</a:t>
            </a:r>
            <a:endParaRPr lang="en-US" dirty="0"/>
          </a:p>
        </p:txBody>
      </p:sp>
      <p:sp>
        <p:nvSpPr>
          <p:cNvPr id="3" name="Content Placeholder 2"/>
          <p:cNvSpPr>
            <a:spLocks noGrp="1"/>
          </p:cNvSpPr>
          <p:nvPr>
            <p:ph sz="quarter" idx="1"/>
          </p:nvPr>
        </p:nvSpPr>
        <p:spPr/>
        <p:txBody>
          <a:bodyPr/>
          <a:lstStyle/>
          <a:p>
            <a:r>
              <a:rPr lang="en-US" dirty="0" smtClean="0"/>
              <a:t>Not an operationally defined quantity</a:t>
            </a:r>
          </a:p>
          <a:p>
            <a:endParaRPr lang="en-US" dirty="0" smtClean="0"/>
          </a:p>
          <a:p>
            <a:r>
              <a:rPr lang="en-US" dirty="0" smtClean="0"/>
              <a:t>Bounds:</a:t>
            </a:r>
          </a:p>
          <a:p>
            <a:pPr lvl="1"/>
            <a:r>
              <a:rPr lang="en-US" dirty="0" smtClean="0"/>
              <a:t>List decoding</a:t>
            </a:r>
          </a:p>
          <a:p>
            <a:pPr lvl="1"/>
            <a:r>
              <a:rPr lang="en-US" dirty="0" smtClean="0"/>
              <a:t>Additional information needed for decryption</a:t>
            </a:r>
          </a:p>
          <a:p>
            <a:pPr lvl="1"/>
            <a:endParaRPr lang="en-US" dirty="0" smtClean="0"/>
          </a:p>
          <a:p>
            <a:r>
              <a:rPr lang="en-US" dirty="0" smtClean="0"/>
              <a:t>Not concerned with </a:t>
            </a:r>
            <a:r>
              <a:rPr lang="en-US" dirty="0" smtClean="0">
                <a:solidFill>
                  <a:srgbClr val="C00000"/>
                </a:solidFill>
              </a:rPr>
              <a:t>structure</a:t>
            </a:r>
            <a:endParaRPr lang="en-US" dirty="0">
              <a:solidFill>
                <a:srgbClr val="C00000"/>
              </a:solidFill>
            </a:endParaRPr>
          </a:p>
        </p:txBody>
      </p:sp>
      <p:sp>
        <p:nvSpPr>
          <p:cNvPr id="30" name="Oval 29"/>
          <p:cNvSpPr/>
          <p:nvPr/>
        </p:nvSpPr>
        <p:spPr>
          <a:xfrm>
            <a:off x="2249966" y="4800600"/>
            <a:ext cx="1600200" cy="1676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Oval 30"/>
          <p:cNvSpPr/>
          <p:nvPr/>
        </p:nvSpPr>
        <p:spPr>
          <a:xfrm>
            <a:off x="2707166" y="5562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859566" y="5257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316766" y="5638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164366" y="6172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316766" y="510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402366" y="5334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181600" y="4800600"/>
            <a:ext cx="1600200" cy="1676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Oval 50"/>
          <p:cNvSpPr/>
          <p:nvPr/>
        </p:nvSpPr>
        <p:spPr>
          <a:xfrm>
            <a:off x="5486400" y="5486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791200" y="5257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486400" y="5181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562600" y="5334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15000" y="5486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334000" y="5334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Guessing Eavesdropper</a:t>
            </a:r>
            <a:endParaRPr lang="en-US" dirty="0"/>
          </a:p>
        </p:txBody>
      </p:sp>
      <p:sp>
        <p:nvSpPr>
          <p:cNvPr id="3" name="Content Placeholder 2"/>
          <p:cNvSpPr>
            <a:spLocks noGrp="1"/>
          </p:cNvSpPr>
          <p:nvPr>
            <p:ph sz="quarter" idx="1"/>
          </p:nvPr>
        </p:nvSpPr>
        <p:spPr/>
        <p:txBody>
          <a:bodyPr/>
          <a:lstStyle/>
          <a:p>
            <a:r>
              <a:rPr lang="en-US" dirty="0" smtClean="0"/>
              <a:t>[</a:t>
            </a:r>
            <a:r>
              <a:rPr lang="en-US" dirty="0" err="1" smtClean="0"/>
              <a:t>Merhav</a:t>
            </a:r>
            <a:r>
              <a:rPr lang="en-US" dirty="0" smtClean="0"/>
              <a:t> 03]:</a:t>
            </a:r>
            <a:endParaRPr lang="en-US" dirty="0"/>
          </a:p>
        </p:txBody>
      </p:sp>
      <p:graphicFrame>
        <p:nvGraphicFramePr>
          <p:cNvPr id="4" name="Chart 3"/>
          <p:cNvGraphicFramePr/>
          <p:nvPr/>
        </p:nvGraphicFramePr>
        <p:xfrm>
          <a:off x="1524000" y="3124200"/>
          <a:ext cx="6096000" cy="2336800"/>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p:cNvGrpSpPr/>
          <p:nvPr/>
        </p:nvGrpSpPr>
        <p:grpSpPr>
          <a:xfrm>
            <a:off x="2370446" y="2288542"/>
            <a:ext cx="3898137" cy="1371600"/>
            <a:chOff x="2370446" y="2288542"/>
            <a:chExt cx="3898137" cy="1371600"/>
          </a:xfrm>
        </p:grpSpPr>
        <p:sp>
          <p:nvSpPr>
            <p:cNvPr id="5" name="TextBox 4"/>
            <p:cNvSpPr txBox="1"/>
            <p:nvPr/>
          </p:nvSpPr>
          <p:spPr>
            <a:xfrm>
              <a:off x="3886200" y="2438400"/>
              <a:ext cx="2382383" cy="369332"/>
            </a:xfrm>
            <a:prstGeom prst="rect">
              <a:avLst/>
            </a:prstGeom>
            <a:noFill/>
          </p:spPr>
          <p:txBody>
            <a:bodyPr wrap="none" rtlCol="0">
              <a:spAutoFit/>
            </a:bodyPr>
            <a:lstStyle/>
            <a:p>
              <a:r>
                <a:rPr lang="en-US" dirty="0" smtClean="0"/>
                <a:t>Prob. of correct guess</a:t>
              </a:r>
              <a:endParaRPr lang="en-US" dirty="0"/>
            </a:p>
          </p:txBody>
        </p:sp>
        <p:sp>
          <p:nvSpPr>
            <p:cNvPr id="6" name="Circular Arrow 5"/>
            <p:cNvSpPr/>
            <p:nvPr/>
          </p:nvSpPr>
          <p:spPr>
            <a:xfrm rot="18929314" flipH="1">
              <a:off x="2370446" y="2288542"/>
              <a:ext cx="1700560" cy="13716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Guessing Eavesdropper</a:t>
            </a:r>
            <a:endParaRPr lang="en-US" dirty="0"/>
          </a:p>
        </p:txBody>
      </p:sp>
      <p:sp>
        <p:nvSpPr>
          <p:cNvPr id="3" name="Content Placeholder 2"/>
          <p:cNvSpPr>
            <a:spLocks noGrp="1"/>
          </p:cNvSpPr>
          <p:nvPr>
            <p:ph sz="quarter" idx="1"/>
          </p:nvPr>
        </p:nvSpPr>
        <p:spPr/>
        <p:txBody>
          <a:bodyPr/>
          <a:lstStyle/>
          <a:p>
            <a:r>
              <a:rPr lang="en-US" dirty="0" smtClean="0"/>
              <a:t>[</a:t>
            </a:r>
            <a:r>
              <a:rPr lang="en-US" dirty="0" err="1" smtClean="0"/>
              <a:t>Merhav</a:t>
            </a:r>
            <a:r>
              <a:rPr lang="en-US" dirty="0" smtClean="0"/>
              <a:t> 03]:</a:t>
            </a:r>
            <a:endParaRPr lang="en-US" dirty="0"/>
          </a:p>
        </p:txBody>
      </p:sp>
      <p:graphicFrame>
        <p:nvGraphicFramePr>
          <p:cNvPr id="4" name="Chart 3"/>
          <p:cNvGraphicFramePr/>
          <p:nvPr/>
        </p:nvGraphicFramePr>
        <p:xfrm>
          <a:off x="1524000" y="3124200"/>
          <a:ext cx="6096000" cy="23368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2070976" y="2411093"/>
            <a:ext cx="4197607" cy="1371600"/>
            <a:chOff x="2070976" y="2411093"/>
            <a:chExt cx="4197607" cy="1371600"/>
          </a:xfrm>
        </p:grpSpPr>
        <p:sp>
          <p:nvSpPr>
            <p:cNvPr id="6" name="TextBox 5"/>
            <p:cNvSpPr txBox="1"/>
            <p:nvPr/>
          </p:nvSpPr>
          <p:spPr>
            <a:xfrm>
              <a:off x="3886200" y="2438400"/>
              <a:ext cx="2382383" cy="369332"/>
            </a:xfrm>
            <a:prstGeom prst="rect">
              <a:avLst/>
            </a:prstGeom>
            <a:noFill/>
          </p:spPr>
          <p:txBody>
            <a:bodyPr wrap="none" rtlCol="0">
              <a:spAutoFit/>
            </a:bodyPr>
            <a:lstStyle/>
            <a:p>
              <a:r>
                <a:rPr lang="en-US" dirty="0" smtClean="0"/>
                <a:t>Prob. of correct guess</a:t>
              </a:r>
              <a:endParaRPr lang="en-US" dirty="0"/>
            </a:p>
          </p:txBody>
        </p:sp>
        <p:sp>
          <p:nvSpPr>
            <p:cNvPr id="7" name="Circular Arrow 6"/>
            <p:cNvSpPr/>
            <p:nvPr/>
          </p:nvSpPr>
          <p:spPr>
            <a:xfrm rot="18929314" flipH="1">
              <a:off x="2070976" y="2411093"/>
              <a:ext cx="2050181" cy="13716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Traditional View of Encryption</a:t>
            </a:r>
            <a:endParaRPr lang="en-US" dirty="0"/>
          </a:p>
        </p:txBody>
      </p:sp>
      <p:pic>
        <p:nvPicPr>
          <p:cNvPr id="4" name="Content Placeholder 3" descr="1213044751z4in8t.jpg"/>
          <p:cNvPicPr>
            <a:picLocks noGrp="1" noChangeAspect="1"/>
          </p:cNvPicPr>
          <p:nvPr>
            <p:ph sz="quarter" idx="4294967295"/>
          </p:nvPr>
        </p:nvPicPr>
        <p:blipFill>
          <a:blip r:embed="rId2" cstate="print"/>
          <a:stretch>
            <a:fillRect/>
          </a:stretch>
        </p:blipFill>
        <p:spPr>
          <a:xfrm>
            <a:off x="4267200" y="3200400"/>
            <a:ext cx="914400" cy="800100"/>
          </a:xfrm>
          <a:noFill/>
        </p:spPr>
      </p:pic>
      <p:pic>
        <p:nvPicPr>
          <p:cNvPr id="7" name="Picture 6" descr="vault-bank-backup-safe.jpg"/>
          <p:cNvPicPr>
            <a:picLocks noChangeAspect="1"/>
          </p:cNvPicPr>
          <p:nvPr/>
        </p:nvPicPr>
        <p:blipFill>
          <a:blip r:embed="rId3" cstate="print"/>
          <a:stretch>
            <a:fillRect/>
          </a:stretch>
        </p:blipFill>
        <p:spPr>
          <a:xfrm>
            <a:off x="4038600" y="2819400"/>
            <a:ext cx="1371600" cy="1371600"/>
          </a:xfrm>
          <a:prstGeom prst="rect">
            <a:avLst/>
          </a:prstGeom>
        </p:spPr>
      </p:pic>
      <p:sp>
        <p:nvSpPr>
          <p:cNvPr id="8" name="TextBox 7"/>
          <p:cNvSpPr txBox="1"/>
          <p:nvPr/>
        </p:nvSpPr>
        <p:spPr>
          <a:xfrm>
            <a:off x="762000" y="3352800"/>
            <a:ext cx="2106667" cy="369332"/>
          </a:xfrm>
          <a:prstGeom prst="rect">
            <a:avLst/>
          </a:prstGeom>
          <a:noFill/>
        </p:spPr>
        <p:txBody>
          <a:bodyPr wrap="none" rtlCol="0">
            <a:spAutoFit/>
          </a:bodyPr>
          <a:lstStyle/>
          <a:p>
            <a:r>
              <a:rPr lang="en-US" dirty="0" smtClean="0"/>
              <a:t>Information inside</a:t>
            </a:r>
          </a:p>
        </p:txBody>
      </p:sp>
      <p:pic>
        <p:nvPicPr>
          <p:cNvPr id="6" name="Picture 5" descr="bank-vault.gif"/>
          <p:cNvPicPr>
            <a:picLocks noChangeAspect="1"/>
          </p:cNvPicPr>
          <p:nvPr/>
        </p:nvPicPr>
        <p:blipFill>
          <a:blip r:embed="rId4" cstate="print"/>
          <a:stretch>
            <a:fillRect/>
          </a:stretch>
        </p:blipFill>
        <p:spPr>
          <a:xfrm>
            <a:off x="3352800" y="1981200"/>
            <a:ext cx="2857500" cy="2857500"/>
          </a:xfrm>
          <a:prstGeom prst="rect">
            <a:avLst/>
          </a:prstGeom>
        </p:spPr>
      </p:pic>
      <p:sp>
        <p:nvSpPr>
          <p:cNvPr id="9" name="Circular Arrow 8"/>
          <p:cNvSpPr/>
          <p:nvPr/>
        </p:nvSpPr>
        <p:spPr>
          <a:xfrm>
            <a:off x="2438400" y="2667000"/>
            <a:ext cx="978408" cy="97840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Proposed View of Encryption</a:t>
            </a:r>
            <a:endParaRPr lang="en-US" dirty="0"/>
          </a:p>
        </p:txBody>
      </p:sp>
      <p:sp>
        <p:nvSpPr>
          <p:cNvPr id="8" name="TextBox 7"/>
          <p:cNvSpPr txBox="1"/>
          <p:nvPr/>
        </p:nvSpPr>
        <p:spPr>
          <a:xfrm>
            <a:off x="762000" y="3352800"/>
            <a:ext cx="2422458" cy="369332"/>
          </a:xfrm>
          <a:prstGeom prst="rect">
            <a:avLst/>
          </a:prstGeom>
          <a:noFill/>
        </p:spPr>
        <p:txBody>
          <a:bodyPr wrap="none" rtlCol="0">
            <a:spAutoFit/>
          </a:bodyPr>
          <a:lstStyle/>
          <a:p>
            <a:r>
              <a:rPr lang="en-US" dirty="0" smtClean="0"/>
              <a:t>Information obscured</a:t>
            </a:r>
          </a:p>
        </p:txBody>
      </p:sp>
      <p:sp>
        <p:nvSpPr>
          <p:cNvPr id="9" name="Circular Arrow 8"/>
          <p:cNvSpPr/>
          <p:nvPr/>
        </p:nvSpPr>
        <p:spPr>
          <a:xfrm>
            <a:off x="2438400" y="2667000"/>
            <a:ext cx="978408" cy="97840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3505200" y="6336268"/>
            <a:ext cx="2582758" cy="369332"/>
          </a:xfrm>
          <a:prstGeom prst="rect">
            <a:avLst/>
          </a:prstGeom>
          <a:noFill/>
        </p:spPr>
        <p:txBody>
          <a:bodyPr wrap="none" rtlCol="0">
            <a:spAutoFit/>
          </a:bodyPr>
          <a:lstStyle/>
          <a:p>
            <a:r>
              <a:rPr lang="en-US" dirty="0" smtClean="0"/>
              <a:t>Images from albo.co.uk</a:t>
            </a:r>
            <a:endParaRPr lang="en-US" dirty="0"/>
          </a:p>
        </p:txBody>
      </p:sp>
      <p:pic>
        <p:nvPicPr>
          <p:cNvPr id="1026" name="Picture 2" descr="C:\Users\cuff\Documents\BYU talk 2010\flowers-through-glass6.jpg"/>
          <p:cNvPicPr>
            <a:picLocks noChangeAspect="1" noChangeArrowheads="1"/>
          </p:cNvPicPr>
          <p:nvPr/>
        </p:nvPicPr>
        <p:blipFill>
          <a:blip r:embed="rId2" cstate="print"/>
          <a:srcRect l="27704" t="10417"/>
          <a:stretch>
            <a:fillRect/>
          </a:stretch>
        </p:blipFill>
        <p:spPr bwMode="auto">
          <a:xfrm>
            <a:off x="3581400" y="1981200"/>
            <a:ext cx="2101528" cy="3930650"/>
          </a:xfrm>
          <a:prstGeom prst="rect">
            <a:avLst/>
          </a:prstGeom>
          <a:noFill/>
        </p:spPr>
      </p:pic>
      <p:pic>
        <p:nvPicPr>
          <p:cNvPr id="1027" name="Picture 3" descr="C:\Users\cuff\Documents\BYU talk 2010\flowers-through-glass1.jpg"/>
          <p:cNvPicPr>
            <a:picLocks noChangeAspect="1" noChangeArrowheads="1"/>
          </p:cNvPicPr>
          <p:nvPr/>
        </p:nvPicPr>
        <p:blipFill>
          <a:blip r:embed="rId3" cstate="print"/>
          <a:srcRect l="27925" t="10917"/>
          <a:stretch>
            <a:fillRect/>
          </a:stretch>
        </p:blipFill>
        <p:spPr bwMode="auto">
          <a:xfrm>
            <a:off x="3581400" y="1981200"/>
            <a:ext cx="2099046" cy="3916020"/>
          </a:xfrm>
          <a:prstGeom prst="rect">
            <a:avLst/>
          </a:prstGeom>
          <a:noFill/>
        </p:spPr>
      </p:pic>
      <p:pic>
        <p:nvPicPr>
          <p:cNvPr id="1028" name="Picture 4" descr="C:\Users\cuff\Documents\BYU talk 2010\flowers-through-glass2.jpg"/>
          <p:cNvPicPr>
            <a:picLocks noChangeAspect="1" noChangeArrowheads="1"/>
          </p:cNvPicPr>
          <p:nvPr/>
        </p:nvPicPr>
        <p:blipFill>
          <a:blip r:embed="rId4" cstate="print"/>
          <a:srcRect l="28333" t="10292"/>
          <a:stretch>
            <a:fillRect/>
          </a:stretch>
        </p:blipFill>
        <p:spPr bwMode="auto">
          <a:xfrm>
            <a:off x="3581400" y="1981200"/>
            <a:ext cx="2085384" cy="394017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Distributed System</a:t>
            </a:r>
            <a:endParaRPr lang="en-US" dirty="0"/>
          </a:p>
        </p:txBody>
      </p:sp>
      <p:grpSp>
        <p:nvGrpSpPr>
          <p:cNvPr id="3" name="Group 55"/>
          <p:cNvGrpSpPr/>
          <p:nvPr/>
        </p:nvGrpSpPr>
        <p:grpSpPr>
          <a:xfrm>
            <a:off x="381000" y="2761074"/>
            <a:ext cx="7474503" cy="2420526"/>
            <a:chOff x="381000" y="2761074"/>
            <a:chExt cx="7474503" cy="2420526"/>
          </a:xfrm>
        </p:grpSpPr>
        <p:sp>
          <p:nvSpPr>
            <p:cNvPr id="4" name="Rounded Rectangle 3"/>
            <p:cNvSpPr/>
            <p:nvPr/>
          </p:nvSpPr>
          <p:spPr>
            <a:xfrm>
              <a:off x="1837012" y="3675474"/>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 A</a:t>
              </a:r>
              <a:endParaRPr lang="en-US" dirty="0"/>
            </a:p>
          </p:txBody>
        </p:sp>
        <p:sp>
          <p:nvSpPr>
            <p:cNvPr id="5" name="Rounded Rectangle 4"/>
            <p:cNvSpPr/>
            <p:nvPr/>
          </p:nvSpPr>
          <p:spPr>
            <a:xfrm>
              <a:off x="5342212" y="3675474"/>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 B</a:t>
              </a:r>
              <a:endParaRPr lang="en-US" dirty="0"/>
            </a:p>
          </p:txBody>
        </p:sp>
        <p:cxnSp>
          <p:nvCxnSpPr>
            <p:cNvPr id="6" name="Straight Arrow Connector 5"/>
            <p:cNvCxnSpPr>
              <a:stCxn id="4" idx="3"/>
              <a:endCxn id="5" idx="1"/>
            </p:cNvCxnSpPr>
            <p:nvPr/>
          </p:nvCxnSpPr>
          <p:spPr>
            <a:xfrm>
              <a:off x="3208612" y="3980274"/>
              <a:ext cx="2133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4" idx="1"/>
            </p:cNvCxnSpPr>
            <p:nvPr/>
          </p:nvCxnSpPr>
          <p:spPr>
            <a:xfrm>
              <a:off x="1303612" y="3980274"/>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p:cNvCxnSpPr>
            <p:nvPr/>
          </p:nvCxnSpPr>
          <p:spPr>
            <a:xfrm>
              <a:off x="6713812" y="3980274"/>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42012" y="3599274"/>
              <a:ext cx="1056700" cy="369332"/>
            </a:xfrm>
            <a:prstGeom prst="rect">
              <a:avLst/>
            </a:prstGeom>
            <a:noFill/>
          </p:spPr>
          <p:txBody>
            <a:bodyPr wrap="none" rtlCol="0">
              <a:spAutoFit/>
            </a:bodyPr>
            <a:lstStyle/>
            <a:p>
              <a:r>
                <a:rPr lang="en-US" dirty="0" smtClean="0"/>
                <a:t>Message</a:t>
              </a:r>
              <a:endParaRPr lang="en-US" dirty="0"/>
            </a:p>
          </p:txBody>
        </p:sp>
        <p:cxnSp>
          <p:nvCxnSpPr>
            <p:cNvPr id="10" name="Straight Arrow Connector 9"/>
            <p:cNvCxnSpPr>
              <a:endCxn id="4" idx="0"/>
            </p:cNvCxnSpPr>
            <p:nvPr/>
          </p:nvCxnSpPr>
          <p:spPr>
            <a:xfrm rot="5400000">
              <a:off x="2408512" y="3561174"/>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5" idx="0"/>
            </p:cNvCxnSpPr>
            <p:nvPr/>
          </p:nvCxnSpPr>
          <p:spPr>
            <a:xfrm rot="5400000">
              <a:off x="5913712" y="3561174"/>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94412" y="2761074"/>
              <a:ext cx="591829" cy="369332"/>
            </a:xfrm>
            <a:prstGeom prst="rect">
              <a:avLst/>
            </a:prstGeom>
            <a:noFill/>
          </p:spPr>
          <p:txBody>
            <a:bodyPr wrap="none" rtlCol="0">
              <a:spAutoFit/>
            </a:bodyPr>
            <a:lstStyle/>
            <a:p>
              <a:r>
                <a:rPr lang="en-US" dirty="0" smtClean="0"/>
                <a:t>Key</a:t>
              </a:r>
              <a:endParaRPr lang="en-US" dirty="0"/>
            </a:p>
          </p:txBody>
        </p:sp>
        <p:sp>
          <p:nvSpPr>
            <p:cNvPr id="14" name="TextBox 13"/>
            <p:cNvSpPr txBox="1"/>
            <p:nvPr/>
          </p:nvSpPr>
          <p:spPr>
            <a:xfrm>
              <a:off x="381000" y="3581400"/>
              <a:ext cx="1435008" cy="369332"/>
            </a:xfrm>
            <a:prstGeom prst="rect">
              <a:avLst/>
            </a:prstGeom>
            <a:noFill/>
          </p:spPr>
          <p:txBody>
            <a:bodyPr wrap="none" rtlCol="0">
              <a:spAutoFit/>
            </a:bodyPr>
            <a:lstStyle/>
            <a:p>
              <a:r>
                <a:rPr lang="en-US" dirty="0" smtClean="0"/>
                <a:t>Information</a:t>
              </a:r>
              <a:endParaRPr lang="en-US" dirty="0"/>
            </a:p>
          </p:txBody>
        </p:sp>
        <p:sp>
          <p:nvSpPr>
            <p:cNvPr id="15" name="TextBox 14"/>
            <p:cNvSpPr txBox="1"/>
            <p:nvPr/>
          </p:nvSpPr>
          <p:spPr>
            <a:xfrm>
              <a:off x="6934200" y="3581400"/>
              <a:ext cx="853119" cy="369332"/>
            </a:xfrm>
            <a:prstGeom prst="rect">
              <a:avLst/>
            </a:prstGeom>
            <a:noFill/>
          </p:spPr>
          <p:txBody>
            <a:bodyPr wrap="none" rtlCol="0">
              <a:spAutoFit/>
            </a:bodyPr>
            <a:lstStyle/>
            <a:p>
              <a:r>
                <a:rPr lang="en-US" dirty="0" smtClean="0"/>
                <a:t>Action</a:t>
              </a:r>
            </a:p>
          </p:txBody>
        </p:sp>
        <p:sp>
          <p:nvSpPr>
            <p:cNvPr id="16" name="Rounded Rectangle 15"/>
            <p:cNvSpPr/>
            <p:nvPr/>
          </p:nvSpPr>
          <p:spPr>
            <a:xfrm>
              <a:off x="5342212" y="4589874"/>
              <a:ext cx="1371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Adversary</a:t>
              </a:r>
              <a:endParaRPr lang="en-US" dirty="0"/>
            </a:p>
          </p:txBody>
        </p:sp>
        <p:cxnSp>
          <p:nvCxnSpPr>
            <p:cNvPr id="17" name="Shape 16"/>
            <p:cNvCxnSpPr>
              <a:endCxn id="16" idx="1"/>
            </p:cNvCxnSpPr>
            <p:nvPr/>
          </p:nvCxnSpPr>
          <p:spPr>
            <a:xfrm rot="16200000" flipH="1">
              <a:off x="4713562" y="4227924"/>
              <a:ext cx="876300" cy="3810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pic>
          <p:nvPicPr>
            <p:cNvPr id="18" name="Picture 17" descr="tmp.bmp"/>
            <p:cNvPicPr>
              <a:picLocks/>
            </p:cNvPicPr>
            <p:nvPr>
              <p:custDataLst>
                <p:tags r:id="rId5"/>
              </p:custDataLst>
            </p:nvPr>
          </p:nvPicPr>
          <p:blipFill>
            <a:blip r:embed="rId12" cstate="print">
              <a:clrChange>
                <a:clrFrom>
                  <a:srgbClr val="FFFFFF"/>
                </a:clrFrom>
                <a:clrTo>
                  <a:srgbClr val="FFFFFF">
                    <a:alpha val="0"/>
                  </a:srgbClr>
                </a:clrTo>
              </a:clrChange>
            </a:blip>
            <a:stretch>
              <a:fillRect/>
            </a:stretch>
          </p:blipFill>
          <p:spPr>
            <a:xfrm>
              <a:off x="3818212" y="4056474"/>
              <a:ext cx="990600" cy="261257"/>
            </a:xfrm>
            <a:prstGeom prst="rect">
              <a:avLst/>
            </a:prstGeom>
            <a:noFill/>
          </p:spPr>
        </p:pic>
        <p:pic>
          <p:nvPicPr>
            <p:cNvPr id="19" name="Picture 18" descr="tmp.bmp"/>
            <p:cNvPicPr>
              <a:picLocks/>
            </p:cNvPicPr>
            <p:nvPr>
              <p:custDataLst>
                <p:tags r:id="rId6"/>
              </p:custDataLst>
            </p:nvPr>
          </p:nvPicPr>
          <p:blipFill>
            <a:blip r:embed="rId13" cstate="print">
              <a:clrChange>
                <a:clrFrom>
                  <a:srgbClr val="FFFFFF"/>
                </a:clrFrom>
                <a:clrTo>
                  <a:srgbClr val="FFFFFF">
                    <a:alpha val="0"/>
                  </a:srgbClr>
                </a:clrTo>
              </a:clrChange>
            </a:blip>
            <a:stretch>
              <a:fillRect/>
            </a:stretch>
          </p:blipFill>
          <p:spPr>
            <a:xfrm>
              <a:off x="4580212" y="2837274"/>
              <a:ext cx="1155700" cy="266700"/>
            </a:xfrm>
            <a:prstGeom prst="rect">
              <a:avLst/>
            </a:prstGeom>
            <a:noFill/>
          </p:spPr>
        </p:pic>
        <p:pic>
          <p:nvPicPr>
            <p:cNvPr id="20" name="Picture 19" descr="tmp.bmp"/>
            <p:cNvPicPr>
              <a:picLocks/>
            </p:cNvPicPr>
            <p:nvPr>
              <p:custDataLst>
                <p:tags r:id="rId7"/>
              </p:custDataLst>
            </p:nvPr>
          </p:nvPicPr>
          <p:blipFill>
            <a:blip r:embed="rId14" cstate="print">
              <a:clrChange>
                <a:clrFrom>
                  <a:srgbClr val="FFFFFF"/>
                </a:clrFrom>
                <a:clrTo>
                  <a:srgbClr val="FFFFFF">
                    <a:alpha val="0"/>
                  </a:srgbClr>
                </a:clrTo>
              </a:clrChange>
            </a:blip>
            <a:stretch>
              <a:fillRect/>
            </a:stretch>
          </p:blipFill>
          <p:spPr>
            <a:xfrm>
              <a:off x="998812" y="4056474"/>
              <a:ext cx="381000" cy="193524"/>
            </a:xfrm>
            <a:prstGeom prst="rect">
              <a:avLst/>
            </a:prstGeom>
            <a:noFill/>
          </p:spPr>
        </p:pic>
        <p:cxnSp>
          <p:nvCxnSpPr>
            <p:cNvPr id="22" name="Straight Connector 21"/>
            <p:cNvCxnSpPr/>
            <p:nvPr/>
          </p:nvCxnSpPr>
          <p:spPr>
            <a:xfrm rot="10800000" flipV="1">
              <a:off x="2522812" y="3065874"/>
              <a:ext cx="1600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75412" y="3065874"/>
              <a:ext cx="17526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713812" y="4894674"/>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7" name="Picture 26" descr="tmp.bmp"/>
            <p:cNvPicPr>
              <a:picLocks/>
            </p:cNvPicPr>
            <p:nvPr>
              <p:custDataLst>
                <p:tags r:id="rId8"/>
              </p:custDataLst>
            </p:nvPr>
          </p:nvPicPr>
          <p:blipFill>
            <a:blip r:embed="rId15" cstate="print">
              <a:clrChange>
                <a:clrFrom>
                  <a:srgbClr val="FFFFFF"/>
                </a:clrFrom>
                <a:clrTo>
                  <a:srgbClr val="FFFFFF">
                    <a:alpha val="0"/>
                  </a:srgbClr>
                </a:clrTo>
              </a:clrChange>
            </a:blip>
            <a:stretch>
              <a:fillRect/>
            </a:stretch>
          </p:blipFill>
          <p:spPr>
            <a:xfrm>
              <a:off x="7247212" y="4970874"/>
              <a:ext cx="355600" cy="210726"/>
            </a:xfrm>
            <a:prstGeom prst="rect">
              <a:avLst/>
            </a:prstGeom>
            <a:noFill/>
          </p:spPr>
        </p:pic>
        <p:sp>
          <p:nvSpPr>
            <p:cNvPr id="30" name="TextBox 29"/>
            <p:cNvSpPr txBox="1"/>
            <p:nvPr/>
          </p:nvSpPr>
          <p:spPr>
            <a:xfrm>
              <a:off x="7010400" y="4495800"/>
              <a:ext cx="845103" cy="369332"/>
            </a:xfrm>
            <a:prstGeom prst="rect">
              <a:avLst/>
            </a:prstGeom>
            <a:noFill/>
          </p:spPr>
          <p:txBody>
            <a:bodyPr wrap="none" rtlCol="0">
              <a:spAutoFit/>
            </a:bodyPr>
            <a:lstStyle/>
            <a:p>
              <a:r>
                <a:rPr lang="en-US" dirty="0" smtClean="0"/>
                <a:t>Attack</a:t>
              </a:r>
            </a:p>
          </p:txBody>
        </p:sp>
        <p:pic>
          <p:nvPicPr>
            <p:cNvPr id="34" name="Picture 33" descr="tmp.bmp"/>
            <p:cNvPicPr>
              <a:picLocks/>
            </p:cNvPicPr>
            <p:nvPr>
              <p:custDataLst>
                <p:tags r:id="rId9"/>
              </p:custDataLst>
            </p:nvPr>
          </p:nvPicPr>
          <p:blipFill>
            <a:blip r:embed="rId16" cstate="print">
              <a:clrChange>
                <a:clrFrom>
                  <a:srgbClr val="FFFFFF"/>
                </a:clrFrom>
                <a:clrTo>
                  <a:srgbClr val="FFFFFF">
                    <a:alpha val="0"/>
                  </a:srgbClr>
                </a:clrTo>
              </a:clrChange>
            </a:blip>
            <a:stretch>
              <a:fillRect/>
            </a:stretch>
          </p:blipFill>
          <p:spPr>
            <a:xfrm>
              <a:off x="7247212" y="4056474"/>
              <a:ext cx="342900" cy="190500"/>
            </a:xfrm>
            <a:prstGeom prst="rect">
              <a:avLst/>
            </a:prstGeom>
            <a:noFill/>
          </p:spPr>
        </p:pic>
      </p:grpSp>
      <p:grpSp>
        <p:nvGrpSpPr>
          <p:cNvPr id="13" name="Group 53"/>
          <p:cNvGrpSpPr/>
          <p:nvPr/>
        </p:nvGrpSpPr>
        <p:grpSpPr>
          <a:xfrm>
            <a:off x="533400" y="1752600"/>
            <a:ext cx="2286000" cy="1143000"/>
            <a:chOff x="0" y="1752600"/>
            <a:chExt cx="2286000" cy="1143000"/>
          </a:xfrm>
        </p:grpSpPr>
        <p:sp>
          <p:nvSpPr>
            <p:cNvPr id="49" name="Oval 48"/>
            <p:cNvSpPr/>
            <p:nvPr/>
          </p:nvSpPr>
          <p:spPr>
            <a:xfrm>
              <a:off x="0" y="1752600"/>
              <a:ext cx="2286000" cy="1143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44" name="TextBox 43"/>
            <p:cNvSpPr txBox="1"/>
            <p:nvPr/>
          </p:nvSpPr>
          <p:spPr>
            <a:xfrm>
              <a:off x="457200" y="1905000"/>
              <a:ext cx="1420582" cy="461665"/>
            </a:xfrm>
            <a:prstGeom prst="rect">
              <a:avLst/>
            </a:prstGeom>
            <a:noFill/>
          </p:spPr>
          <p:txBody>
            <a:bodyPr wrap="none" rtlCol="0">
              <a:spAutoFit/>
            </a:bodyPr>
            <a:lstStyle/>
            <a:p>
              <a:r>
                <a:rPr lang="en-US" sz="2400" dirty="0" smtClean="0"/>
                <a:t>Encoder:</a:t>
              </a:r>
              <a:endParaRPr lang="en-US" sz="2400" dirty="0"/>
            </a:p>
          </p:txBody>
        </p:sp>
        <p:pic>
          <p:nvPicPr>
            <p:cNvPr id="45" name="Picture 44" descr="tmp.bmp"/>
            <p:cNvPicPr>
              <a:picLocks/>
            </p:cNvPicPr>
            <p:nvPr>
              <p:custDataLst>
                <p:tags r:id="rId4"/>
              </p:custDataLst>
            </p:nvPr>
          </p:nvPicPr>
          <p:blipFill>
            <a:blip r:embed="rId17" cstate="print">
              <a:clrChange>
                <a:clrFrom>
                  <a:srgbClr val="FFFFFF"/>
                </a:clrFrom>
                <a:clrTo>
                  <a:srgbClr val="FFFFFF">
                    <a:alpha val="0"/>
                  </a:srgbClr>
                </a:clrTo>
              </a:clrChange>
            </a:blip>
            <a:stretch>
              <a:fillRect/>
            </a:stretch>
          </p:blipFill>
          <p:spPr>
            <a:xfrm>
              <a:off x="609600" y="2438400"/>
              <a:ext cx="1066800" cy="266700"/>
            </a:xfrm>
            <a:prstGeom prst="rect">
              <a:avLst/>
            </a:prstGeom>
            <a:noFill/>
          </p:spPr>
        </p:pic>
      </p:grpSp>
      <p:grpSp>
        <p:nvGrpSpPr>
          <p:cNvPr id="21" name="Group 61"/>
          <p:cNvGrpSpPr/>
          <p:nvPr/>
        </p:nvGrpSpPr>
        <p:grpSpPr>
          <a:xfrm>
            <a:off x="685800" y="4648200"/>
            <a:ext cx="3657600" cy="1600200"/>
            <a:chOff x="685800" y="4648200"/>
            <a:chExt cx="3657600" cy="1600200"/>
          </a:xfrm>
        </p:grpSpPr>
        <p:sp>
          <p:nvSpPr>
            <p:cNvPr id="58" name="Rectangle 57"/>
            <p:cNvSpPr/>
            <p:nvPr/>
          </p:nvSpPr>
          <p:spPr>
            <a:xfrm>
              <a:off x="685800" y="4648200"/>
              <a:ext cx="3657600" cy="16002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System payoff:                      .</a:t>
              </a:r>
              <a:endParaRPr lang="en-US" dirty="0"/>
            </a:p>
          </p:txBody>
        </p:sp>
        <p:pic>
          <p:nvPicPr>
            <p:cNvPr id="61" name="Picture 60" descr="tmp.bmp"/>
            <p:cNvPicPr>
              <a:picLocks/>
            </p:cNvPicPr>
            <p:nvPr>
              <p:custDataLst>
                <p:tags r:id="rId3"/>
              </p:custDataLst>
            </p:nvPr>
          </p:nvPicPr>
          <p:blipFill>
            <a:blip r:embed="rId18" cstate="print">
              <a:clrChange>
                <a:clrFrom>
                  <a:srgbClr val="FFFFFF"/>
                </a:clrFrom>
                <a:clrTo>
                  <a:srgbClr val="FFFFFF">
                    <a:alpha val="0"/>
                  </a:srgbClr>
                </a:clrTo>
              </a:clrChange>
            </a:blip>
            <a:stretch>
              <a:fillRect/>
            </a:stretch>
          </p:blipFill>
          <p:spPr>
            <a:xfrm>
              <a:off x="2819400" y="5334000"/>
              <a:ext cx="1003300" cy="254000"/>
            </a:xfrm>
            <a:prstGeom prst="rect">
              <a:avLst/>
            </a:prstGeom>
            <a:noFill/>
          </p:spPr>
        </p:pic>
      </p:grpSp>
      <p:grpSp>
        <p:nvGrpSpPr>
          <p:cNvPr id="24" name="Group 63"/>
          <p:cNvGrpSpPr/>
          <p:nvPr/>
        </p:nvGrpSpPr>
        <p:grpSpPr>
          <a:xfrm>
            <a:off x="4953000" y="1600200"/>
            <a:ext cx="3657600" cy="1295400"/>
            <a:chOff x="4953000" y="1600200"/>
            <a:chExt cx="3657600" cy="1295400"/>
          </a:xfrm>
        </p:grpSpPr>
        <p:sp>
          <p:nvSpPr>
            <p:cNvPr id="50" name="Oval 49"/>
            <p:cNvSpPr/>
            <p:nvPr/>
          </p:nvSpPr>
          <p:spPr>
            <a:xfrm>
              <a:off x="4953000" y="1600200"/>
              <a:ext cx="3657600" cy="12954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43" name="TextBox 42"/>
            <p:cNvSpPr txBox="1"/>
            <p:nvPr/>
          </p:nvSpPr>
          <p:spPr>
            <a:xfrm>
              <a:off x="6019800" y="1676400"/>
              <a:ext cx="1418978" cy="461665"/>
            </a:xfrm>
            <a:prstGeom prst="rect">
              <a:avLst/>
            </a:prstGeom>
            <a:noFill/>
          </p:spPr>
          <p:txBody>
            <a:bodyPr wrap="none" rtlCol="0">
              <a:spAutoFit/>
            </a:bodyPr>
            <a:lstStyle/>
            <a:p>
              <a:r>
                <a:rPr lang="en-US" sz="2400" dirty="0" smtClean="0"/>
                <a:t>Decoder:</a:t>
              </a:r>
              <a:endParaRPr lang="en-US" sz="2400" dirty="0"/>
            </a:p>
          </p:txBody>
        </p:sp>
        <p:pic>
          <p:nvPicPr>
            <p:cNvPr id="63" name="Picture 62" descr="tmp.bmp"/>
            <p:cNvPicPr>
              <a:picLocks/>
            </p:cNvPicPr>
            <p:nvPr>
              <p:custDataLst>
                <p:tags r:id="rId2"/>
              </p:custDataLst>
            </p:nvPr>
          </p:nvPicPr>
          <p:blipFill>
            <a:blip r:embed="rId19" cstate="print">
              <a:clrChange>
                <a:clrFrom>
                  <a:srgbClr val="FFFFFF"/>
                </a:clrFrom>
                <a:clrTo>
                  <a:srgbClr val="FFFFFF">
                    <a:alpha val="0"/>
                  </a:srgbClr>
                </a:clrTo>
              </a:clrChange>
            </a:blip>
            <a:stretch>
              <a:fillRect/>
            </a:stretch>
          </p:blipFill>
          <p:spPr>
            <a:xfrm>
              <a:off x="5257800" y="2209800"/>
              <a:ext cx="3073400" cy="304800"/>
            </a:xfrm>
            <a:prstGeom prst="rect">
              <a:avLst/>
            </a:prstGeom>
            <a:noFill/>
          </p:spPr>
        </p:pic>
      </p:grpSp>
      <p:grpSp>
        <p:nvGrpSpPr>
          <p:cNvPr id="26" name="Group 65"/>
          <p:cNvGrpSpPr/>
          <p:nvPr/>
        </p:nvGrpSpPr>
        <p:grpSpPr>
          <a:xfrm>
            <a:off x="5105400" y="5334000"/>
            <a:ext cx="3657600" cy="1295400"/>
            <a:chOff x="5105400" y="5334000"/>
            <a:chExt cx="3657600" cy="1295400"/>
          </a:xfrm>
        </p:grpSpPr>
        <p:sp>
          <p:nvSpPr>
            <p:cNvPr id="51" name="Oval 50"/>
            <p:cNvSpPr/>
            <p:nvPr/>
          </p:nvSpPr>
          <p:spPr>
            <a:xfrm>
              <a:off x="5105400" y="5334000"/>
              <a:ext cx="3657600" cy="12954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2" name="TextBox 51"/>
            <p:cNvSpPr txBox="1"/>
            <p:nvPr/>
          </p:nvSpPr>
          <p:spPr>
            <a:xfrm>
              <a:off x="6096000" y="5410200"/>
              <a:ext cx="1659429" cy="461665"/>
            </a:xfrm>
            <a:prstGeom prst="rect">
              <a:avLst/>
            </a:prstGeom>
            <a:noFill/>
          </p:spPr>
          <p:txBody>
            <a:bodyPr wrap="none" rtlCol="0">
              <a:spAutoFit/>
            </a:bodyPr>
            <a:lstStyle/>
            <a:p>
              <a:r>
                <a:rPr lang="en-US" sz="2400" dirty="0" smtClean="0"/>
                <a:t>Adversary:</a:t>
              </a:r>
              <a:endParaRPr lang="en-US" sz="2400" dirty="0"/>
            </a:p>
          </p:txBody>
        </p:sp>
        <p:pic>
          <p:nvPicPr>
            <p:cNvPr id="65" name="Picture 64" descr="tmp.bmp"/>
            <p:cNvPicPr>
              <a:picLocks/>
            </p:cNvPicPr>
            <p:nvPr>
              <p:custDataLst>
                <p:tags r:id="rId1"/>
              </p:custDataLst>
            </p:nvPr>
          </p:nvPicPr>
          <p:blipFill>
            <a:blip r:embed="rId20" cstate="print">
              <a:clrChange>
                <a:clrFrom>
                  <a:srgbClr val="FFFFFF"/>
                </a:clrFrom>
                <a:clrTo>
                  <a:srgbClr val="FFFFFF">
                    <a:alpha val="0"/>
                  </a:srgbClr>
                </a:clrTo>
              </a:clrChange>
            </a:blip>
            <a:stretch>
              <a:fillRect/>
            </a:stretch>
          </p:blipFill>
          <p:spPr>
            <a:xfrm>
              <a:off x="5562600" y="6019800"/>
              <a:ext cx="2806700" cy="3048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381000" y="2971800"/>
            <a:ext cx="8305800" cy="762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Zero-Sum Game</a:t>
            </a:r>
            <a:endParaRPr lang="en-US" dirty="0"/>
          </a:p>
        </p:txBody>
      </p:sp>
      <p:sp>
        <p:nvSpPr>
          <p:cNvPr id="28" name="Content Placeholder 27"/>
          <p:cNvSpPr>
            <a:spLocks noGrp="1"/>
          </p:cNvSpPr>
          <p:nvPr>
            <p:ph sz="quarter" idx="1"/>
          </p:nvPr>
        </p:nvSpPr>
        <p:spPr/>
        <p:txBody>
          <a:bodyPr/>
          <a:lstStyle/>
          <a:p>
            <a:r>
              <a:rPr lang="en-US" dirty="0" smtClean="0"/>
              <a:t>Value obtained by system:</a:t>
            </a:r>
          </a:p>
          <a:p>
            <a:r>
              <a:rPr lang="en-US" dirty="0" smtClean="0"/>
              <a:t>Objective</a:t>
            </a:r>
          </a:p>
          <a:p>
            <a:pPr lvl="1"/>
            <a:r>
              <a:rPr lang="en-US" dirty="0" smtClean="0"/>
              <a:t>Maximize payoff</a:t>
            </a:r>
          </a:p>
        </p:txBody>
      </p:sp>
      <p:sp>
        <p:nvSpPr>
          <p:cNvPr id="4" name="Rounded Rectangle 3"/>
          <p:cNvSpPr/>
          <p:nvPr/>
        </p:nvSpPr>
        <p:spPr>
          <a:xfrm>
            <a:off x="1828800" y="48768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 A</a:t>
            </a:r>
            <a:endParaRPr lang="en-US" dirty="0"/>
          </a:p>
        </p:txBody>
      </p:sp>
      <p:sp>
        <p:nvSpPr>
          <p:cNvPr id="5" name="Rounded Rectangle 4"/>
          <p:cNvSpPr/>
          <p:nvPr/>
        </p:nvSpPr>
        <p:spPr>
          <a:xfrm>
            <a:off x="5334000" y="48768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 B</a:t>
            </a:r>
            <a:endParaRPr lang="en-US" dirty="0"/>
          </a:p>
        </p:txBody>
      </p:sp>
      <p:cxnSp>
        <p:nvCxnSpPr>
          <p:cNvPr id="6" name="Straight Arrow Connector 5"/>
          <p:cNvCxnSpPr>
            <a:stCxn id="4" idx="3"/>
            <a:endCxn id="5" idx="1"/>
          </p:cNvCxnSpPr>
          <p:nvPr/>
        </p:nvCxnSpPr>
        <p:spPr>
          <a:xfrm>
            <a:off x="3200400" y="5181600"/>
            <a:ext cx="2133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4" idx="1"/>
          </p:cNvCxnSpPr>
          <p:nvPr/>
        </p:nvCxnSpPr>
        <p:spPr>
          <a:xfrm>
            <a:off x="1295400" y="51816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p:cNvCxnSpPr>
          <p:nvPr/>
        </p:nvCxnSpPr>
        <p:spPr>
          <a:xfrm>
            <a:off x="6705600" y="51816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33800" y="4800600"/>
            <a:ext cx="1056700" cy="369332"/>
          </a:xfrm>
          <a:prstGeom prst="rect">
            <a:avLst/>
          </a:prstGeom>
          <a:noFill/>
        </p:spPr>
        <p:txBody>
          <a:bodyPr wrap="none" rtlCol="0">
            <a:spAutoFit/>
          </a:bodyPr>
          <a:lstStyle/>
          <a:p>
            <a:r>
              <a:rPr lang="en-US" dirty="0" smtClean="0"/>
              <a:t>Message</a:t>
            </a:r>
            <a:endParaRPr lang="en-US" dirty="0"/>
          </a:p>
        </p:txBody>
      </p:sp>
      <p:cxnSp>
        <p:nvCxnSpPr>
          <p:cNvPr id="10" name="Straight Arrow Connector 9"/>
          <p:cNvCxnSpPr>
            <a:endCxn id="4" idx="0"/>
          </p:cNvCxnSpPr>
          <p:nvPr/>
        </p:nvCxnSpPr>
        <p:spPr>
          <a:xfrm rot="5400000">
            <a:off x="2400300" y="47625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5" idx="0"/>
          </p:cNvCxnSpPr>
          <p:nvPr/>
        </p:nvCxnSpPr>
        <p:spPr>
          <a:xfrm rot="5400000">
            <a:off x="5905500" y="47625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86200" y="3962400"/>
            <a:ext cx="591829" cy="369332"/>
          </a:xfrm>
          <a:prstGeom prst="rect">
            <a:avLst/>
          </a:prstGeom>
          <a:noFill/>
        </p:spPr>
        <p:txBody>
          <a:bodyPr wrap="none" rtlCol="0">
            <a:spAutoFit/>
          </a:bodyPr>
          <a:lstStyle/>
          <a:p>
            <a:r>
              <a:rPr lang="en-US" dirty="0" smtClean="0"/>
              <a:t>Key</a:t>
            </a:r>
            <a:endParaRPr lang="en-US" dirty="0"/>
          </a:p>
        </p:txBody>
      </p:sp>
      <p:sp>
        <p:nvSpPr>
          <p:cNvPr id="14" name="TextBox 13"/>
          <p:cNvSpPr txBox="1"/>
          <p:nvPr/>
        </p:nvSpPr>
        <p:spPr>
          <a:xfrm>
            <a:off x="381000" y="4800600"/>
            <a:ext cx="1435008" cy="369332"/>
          </a:xfrm>
          <a:prstGeom prst="rect">
            <a:avLst/>
          </a:prstGeom>
          <a:noFill/>
        </p:spPr>
        <p:txBody>
          <a:bodyPr wrap="none" rtlCol="0">
            <a:spAutoFit/>
          </a:bodyPr>
          <a:lstStyle/>
          <a:p>
            <a:r>
              <a:rPr lang="en-US" dirty="0" smtClean="0"/>
              <a:t>Information</a:t>
            </a:r>
            <a:endParaRPr lang="en-US" dirty="0"/>
          </a:p>
        </p:txBody>
      </p:sp>
      <p:sp>
        <p:nvSpPr>
          <p:cNvPr id="15" name="TextBox 14"/>
          <p:cNvSpPr txBox="1"/>
          <p:nvPr/>
        </p:nvSpPr>
        <p:spPr>
          <a:xfrm>
            <a:off x="6934200" y="4812268"/>
            <a:ext cx="853119" cy="369332"/>
          </a:xfrm>
          <a:prstGeom prst="rect">
            <a:avLst/>
          </a:prstGeom>
          <a:noFill/>
        </p:spPr>
        <p:txBody>
          <a:bodyPr wrap="none" rtlCol="0">
            <a:spAutoFit/>
          </a:bodyPr>
          <a:lstStyle/>
          <a:p>
            <a:r>
              <a:rPr lang="en-US" dirty="0" smtClean="0"/>
              <a:t>Action</a:t>
            </a:r>
          </a:p>
        </p:txBody>
      </p:sp>
      <p:sp>
        <p:nvSpPr>
          <p:cNvPr id="16" name="Rounded Rectangle 15"/>
          <p:cNvSpPr/>
          <p:nvPr/>
        </p:nvSpPr>
        <p:spPr>
          <a:xfrm>
            <a:off x="5334000" y="5791200"/>
            <a:ext cx="1371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Adversary</a:t>
            </a:r>
            <a:endParaRPr lang="en-US" dirty="0"/>
          </a:p>
        </p:txBody>
      </p:sp>
      <p:cxnSp>
        <p:nvCxnSpPr>
          <p:cNvPr id="17" name="Shape 16"/>
          <p:cNvCxnSpPr>
            <a:endCxn id="16" idx="1"/>
          </p:cNvCxnSpPr>
          <p:nvPr/>
        </p:nvCxnSpPr>
        <p:spPr>
          <a:xfrm rot="16200000" flipH="1">
            <a:off x="4705350" y="5429250"/>
            <a:ext cx="876300" cy="3810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pic>
        <p:nvPicPr>
          <p:cNvPr id="18" name="Picture 17" descr="tmp.bmp"/>
          <p:cNvPicPr>
            <a:picLocks/>
          </p:cNvPicPr>
          <p:nvPr>
            <p:custDataLst>
              <p:tags r:id="rId1"/>
            </p:custDataLst>
          </p:nvPr>
        </p:nvPicPr>
        <p:blipFill>
          <a:blip r:embed="rId10" cstate="print">
            <a:clrChange>
              <a:clrFrom>
                <a:srgbClr val="FFFFFF"/>
              </a:clrFrom>
              <a:clrTo>
                <a:srgbClr val="FFFFFF">
                  <a:alpha val="0"/>
                </a:srgbClr>
              </a:clrTo>
            </a:clrChange>
          </a:blip>
          <a:stretch>
            <a:fillRect/>
          </a:stretch>
        </p:blipFill>
        <p:spPr>
          <a:xfrm>
            <a:off x="3810000" y="5257800"/>
            <a:ext cx="990600" cy="261257"/>
          </a:xfrm>
          <a:prstGeom prst="rect">
            <a:avLst/>
          </a:prstGeom>
          <a:noFill/>
        </p:spPr>
      </p:pic>
      <p:pic>
        <p:nvPicPr>
          <p:cNvPr id="19" name="Picture 18" descr="tmp.bmp"/>
          <p:cNvPicPr>
            <a:picLocks/>
          </p:cNvPicPr>
          <p:nvPr>
            <p:custDataLst>
              <p:tags r:id="rId2"/>
            </p:custDataLst>
          </p:nvPr>
        </p:nvPicPr>
        <p:blipFill>
          <a:blip r:embed="rId11" cstate="print">
            <a:clrChange>
              <a:clrFrom>
                <a:srgbClr val="FFFFFF"/>
              </a:clrFrom>
              <a:clrTo>
                <a:srgbClr val="FFFFFF">
                  <a:alpha val="0"/>
                </a:srgbClr>
              </a:clrTo>
            </a:clrChange>
          </a:blip>
          <a:stretch>
            <a:fillRect/>
          </a:stretch>
        </p:blipFill>
        <p:spPr>
          <a:xfrm>
            <a:off x="4572000" y="4038600"/>
            <a:ext cx="1155700" cy="266700"/>
          </a:xfrm>
          <a:prstGeom prst="rect">
            <a:avLst/>
          </a:prstGeom>
          <a:noFill/>
        </p:spPr>
      </p:pic>
      <p:pic>
        <p:nvPicPr>
          <p:cNvPr id="20" name="Picture 19" descr="tmp.bmp"/>
          <p:cNvPicPr>
            <a:picLocks/>
          </p:cNvPicPr>
          <p:nvPr>
            <p:custDataLst>
              <p:tags r:id="rId3"/>
            </p:custDataLst>
          </p:nvPr>
        </p:nvPicPr>
        <p:blipFill>
          <a:blip r:embed="rId12" cstate="print">
            <a:clrChange>
              <a:clrFrom>
                <a:srgbClr val="FFFFFF"/>
              </a:clrFrom>
              <a:clrTo>
                <a:srgbClr val="FFFFFF">
                  <a:alpha val="0"/>
                </a:srgbClr>
              </a:clrTo>
            </a:clrChange>
          </a:blip>
          <a:stretch>
            <a:fillRect/>
          </a:stretch>
        </p:blipFill>
        <p:spPr>
          <a:xfrm>
            <a:off x="990600" y="5257800"/>
            <a:ext cx="381000" cy="193524"/>
          </a:xfrm>
          <a:prstGeom prst="rect">
            <a:avLst/>
          </a:prstGeom>
          <a:noFill/>
        </p:spPr>
      </p:pic>
      <p:cxnSp>
        <p:nvCxnSpPr>
          <p:cNvPr id="22" name="Straight Connector 21"/>
          <p:cNvCxnSpPr/>
          <p:nvPr/>
        </p:nvCxnSpPr>
        <p:spPr>
          <a:xfrm rot="10800000" flipV="1">
            <a:off x="2514600" y="4267200"/>
            <a:ext cx="1600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67200" y="4267200"/>
            <a:ext cx="17526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705600" y="60960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7" name="Picture 26" descr="tmp.bmp"/>
          <p:cNvPicPr>
            <a:picLocks/>
          </p:cNvPicPr>
          <p:nvPr>
            <p:custDataLst>
              <p:tags r:id="rId4"/>
            </p:custDataLst>
          </p:nvPr>
        </p:nvPicPr>
        <p:blipFill>
          <a:blip r:embed="rId13" cstate="print">
            <a:clrChange>
              <a:clrFrom>
                <a:srgbClr val="FFFFFF"/>
              </a:clrFrom>
              <a:clrTo>
                <a:srgbClr val="FFFFFF">
                  <a:alpha val="0"/>
                </a:srgbClr>
              </a:clrTo>
            </a:clrChange>
          </a:blip>
          <a:stretch>
            <a:fillRect/>
          </a:stretch>
        </p:blipFill>
        <p:spPr>
          <a:xfrm>
            <a:off x="7239000" y="6172200"/>
            <a:ext cx="355600" cy="210726"/>
          </a:xfrm>
          <a:prstGeom prst="rect">
            <a:avLst/>
          </a:prstGeom>
          <a:noFill/>
        </p:spPr>
      </p:pic>
      <p:sp>
        <p:nvSpPr>
          <p:cNvPr id="30" name="TextBox 29"/>
          <p:cNvSpPr txBox="1"/>
          <p:nvPr/>
        </p:nvSpPr>
        <p:spPr>
          <a:xfrm>
            <a:off x="7003497" y="5715000"/>
            <a:ext cx="845103" cy="369332"/>
          </a:xfrm>
          <a:prstGeom prst="rect">
            <a:avLst/>
          </a:prstGeom>
          <a:noFill/>
        </p:spPr>
        <p:txBody>
          <a:bodyPr wrap="none" rtlCol="0">
            <a:spAutoFit/>
          </a:bodyPr>
          <a:lstStyle/>
          <a:p>
            <a:r>
              <a:rPr lang="en-US" dirty="0" smtClean="0"/>
              <a:t>Attack</a:t>
            </a:r>
          </a:p>
        </p:txBody>
      </p:sp>
      <p:cxnSp>
        <p:nvCxnSpPr>
          <p:cNvPr id="39" name="Straight Connector 38"/>
          <p:cNvCxnSpPr/>
          <p:nvPr/>
        </p:nvCxnSpPr>
        <p:spPr>
          <a:xfrm flipV="1">
            <a:off x="609600" y="3886200"/>
            <a:ext cx="7863840" cy="91440"/>
          </a:xfrm>
          <a:prstGeom prst="line">
            <a:avLst/>
          </a:prstGeom>
          <a:ln w="38100"/>
        </p:spPr>
        <p:style>
          <a:lnRef idx="1">
            <a:schemeClr val="dk1"/>
          </a:lnRef>
          <a:fillRef idx="0">
            <a:schemeClr val="dk1"/>
          </a:fillRef>
          <a:effectRef idx="0">
            <a:schemeClr val="dk1"/>
          </a:effectRef>
          <a:fontRef idx="minor">
            <a:schemeClr val="tx1"/>
          </a:fontRef>
        </p:style>
      </p:cxnSp>
      <p:pic>
        <p:nvPicPr>
          <p:cNvPr id="34" name="Picture 33" descr="tmp.bmp"/>
          <p:cNvPicPr>
            <a:picLocks/>
          </p:cNvPicPr>
          <p:nvPr>
            <p:custDataLst>
              <p:tags r:id="rId5"/>
            </p:custDataLst>
          </p:nvPr>
        </p:nvPicPr>
        <p:blipFill>
          <a:blip r:embed="rId14" cstate="print">
            <a:clrChange>
              <a:clrFrom>
                <a:srgbClr val="FFFFFF"/>
              </a:clrFrom>
              <a:clrTo>
                <a:srgbClr val="FFFFFF">
                  <a:alpha val="0"/>
                </a:srgbClr>
              </a:clrTo>
            </a:clrChange>
          </a:blip>
          <a:stretch>
            <a:fillRect/>
          </a:stretch>
        </p:blipFill>
        <p:spPr>
          <a:xfrm>
            <a:off x="7239000" y="5257800"/>
            <a:ext cx="342900" cy="190500"/>
          </a:xfrm>
          <a:prstGeom prst="rect">
            <a:avLst/>
          </a:prstGeom>
          <a:noFill/>
        </p:spPr>
      </p:pic>
      <p:pic>
        <p:nvPicPr>
          <p:cNvPr id="37" name="Picture 36" descr="tmp.bmp"/>
          <p:cNvPicPr>
            <a:picLocks/>
          </p:cNvPicPr>
          <p:nvPr>
            <p:custDataLst>
              <p:tags r:id="rId6"/>
            </p:custDataLst>
          </p:nvPr>
        </p:nvPicPr>
        <p:blipFill>
          <a:blip r:embed="rId15" cstate="print">
            <a:clrChange>
              <a:clrFrom>
                <a:srgbClr val="FFFFFF"/>
              </a:clrFrom>
              <a:clrTo>
                <a:srgbClr val="FFFFFF">
                  <a:alpha val="0"/>
                </a:srgbClr>
              </a:clrTo>
            </a:clrChange>
          </a:blip>
          <a:stretch>
            <a:fillRect/>
          </a:stretch>
        </p:blipFill>
        <p:spPr>
          <a:xfrm>
            <a:off x="5257800" y="1600200"/>
            <a:ext cx="1554079" cy="381000"/>
          </a:xfrm>
          <a:prstGeom prst="rect">
            <a:avLst/>
          </a:prstGeom>
          <a:noFill/>
        </p:spPr>
      </p:pic>
      <p:pic>
        <p:nvPicPr>
          <p:cNvPr id="41" name="Picture 40" descr="tmp.bmp"/>
          <p:cNvPicPr>
            <a:picLocks/>
          </p:cNvPicPr>
          <p:nvPr>
            <p:custDataLst>
              <p:tags r:id="rId7"/>
            </p:custDataLst>
          </p:nvPr>
        </p:nvPicPr>
        <p:blipFill>
          <a:blip r:embed="rId16" cstate="print">
            <a:clrChange>
              <a:clrFrom>
                <a:srgbClr val="FFFFFF"/>
              </a:clrFrom>
              <a:clrTo>
                <a:srgbClr val="FFFFFF">
                  <a:alpha val="0"/>
                </a:srgbClr>
              </a:clrTo>
            </a:clrChange>
          </a:blip>
          <a:stretch>
            <a:fillRect/>
          </a:stretch>
        </p:blipFill>
        <p:spPr>
          <a:xfrm>
            <a:off x="609600" y="3124200"/>
            <a:ext cx="7950200" cy="533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Secrecy-Distortion Literature</a:t>
            </a:r>
            <a:endParaRPr lang="en-US" dirty="0"/>
          </a:p>
        </p:txBody>
      </p:sp>
      <p:sp>
        <p:nvSpPr>
          <p:cNvPr id="3" name="Content Placeholder 2"/>
          <p:cNvSpPr>
            <a:spLocks noGrp="1"/>
          </p:cNvSpPr>
          <p:nvPr>
            <p:ph sz="quarter" idx="1"/>
          </p:nvPr>
        </p:nvSpPr>
        <p:spPr/>
        <p:txBody>
          <a:bodyPr/>
          <a:lstStyle/>
          <a:p>
            <a:r>
              <a:rPr lang="en-US" dirty="0" smtClean="0"/>
              <a:t>[Yamamoto 97]:</a:t>
            </a:r>
          </a:p>
          <a:p>
            <a:pPr lvl="1"/>
            <a:r>
              <a:rPr lang="en-US" dirty="0" smtClean="0"/>
              <a:t>Cause an eavesdropper to have high reconstruction distortion</a:t>
            </a:r>
          </a:p>
          <a:p>
            <a:pPr lvl="2"/>
            <a:r>
              <a:rPr lang="en-US" dirty="0" smtClean="0"/>
              <a:t>Replace payoff (</a:t>
            </a:r>
            <a:r>
              <a:rPr lang="el-GR" dirty="0" smtClean="0"/>
              <a:t>π</a:t>
            </a:r>
            <a:r>
              <a:rPr lang="en-US" dirty="0" smtClean="0"/>
              <a:t>) with distortion</a:t>
            </a:r>
          </a:p>
          <a:p>
            <a:r>
              <a:rPr lang="en-US" dirty="0" smtClean="0"/>
              <a:t>[Yamamoto 88]:</a:t>
            </a:r>
          </a:p>
          <a:p>
            <a:pPr lvl="1"/>
            <a:r>
              <a:rPr lang="en-US" dirty="0" smtClean="0"/>
              <a:t>No secret key</a:t>
            </a:r>
          </a:p>
          <a:p>
            <a:pPr lvl="1"/>
            <a:r>
              <a:rPr lang="en-US" dirty="0" err="1" smtClean="0"/>
              <a:t>Lossy</a:t>
            </a:r>
            <a:r>
              <a:rPr lang="en-US" dirty="0" smtClean="0"/>
              <a:t> compression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a:off x="522514" y="2024743"/>
            <a:ext cx="7981406" cy="2377440"/>
          </a:xfrm>
          <a:custGeom>
            <a:avLst/>
            <a:gdLst>
              <a:gd name="connsiteX0" fmla="*/ 1593669 w 7981406"/>
              <a:gd name="connsiteY0" fmla="*/ 470263 h 2377440"/>
              <a:gd name="connsiteX1" fmla="*/ 13063 w 7981406"/>
              <a:gd name="connsiteY1" fmla="*/ 849086 h 2377440"/>
              <a:gd name="connsiteX2" fmla="*/ 0 w 7981406"/>
              <a:gd name="connsiteY2" fmla="*/ 2037806 h 2377440"/>
              <a:gd name="connsiteX3" fmla="*/ 1920240 w 7981406"/>
              <a:gd name="connsiteY3" fmla="*/ 2377440 h 2377440"/>
              <a:gd name="connsiteX4" fmla="*/ 7537269 w 7981406"/>
              <a:gd name="connsiteY4" fmla="*/ 1658983 h 2377440"/>
              <a:gd name="connsiteX5" fmla="*/ 7981406 w 7981406"/>
              <a:gd name="connsiteY5" fmla="*/ 444137 h 2377440"/>
              <a:gd name="connsiteX6" fmla="*/ 6413863 w 7981406"/>
              <a:gd name="connsiteY6" fmla="*/ 0 h 2377440"/>
              <a:gd name="connsiteX7" fmla="*/ 1593669 w 7981406"/>
              <a:gd name="connsiteY7" fmla="*/ 470263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81406" h="2377440">
                <a:moveTo>
                  <a:pt x="1593669" y="470263"/>
                </a:moveTo>
                <a:lnTo>
                  <a:pt x="13063" y="849086"/>
                </a:lnTo>
                <a:lnTo>
                  <a:pt x="0" y="2037806"/>
                </a:lnTo>
                <a:lnTo>
                  <a:pt x="1920240" y="2377440"/>
                </a:lnTo>
                <a:lnTo>
                  <a:pt x="7537269" y="1658983"/>
                </a:lnTo>
                <a:lnTo>
                  <a:pt x="7981406" y="444137"/>
                </a:lnTo>
                <a:lnTo>
                  <a:pt x="6413863" y="0"/>
                </a:lnTo>
                <a:lnTo>
                  <a:pt x="1593669" y="470263"/>
                </a:ln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Main Idea</a:t>
            </a:r>
            <a:endParaRPr lang="en-US" dirty="0"/>
          </a:p>
        </p:txBody>
      </p:sp>
      <p:sp>
        <p:nvSpPr>
          <p:cNvPr id="3" name="Content Placeholder 2"/>
          <p:cNvSpPr>
            <a:spLocks noGrp="1"/>
          </p:cNvSpPr>
          <p:nvPr>
            <p:ph sz="quarter" idx="1"/>
          </p:nvPr>
        </p:nvSpPr>
        <p:spPr/>
        <p:txBody>
          <a:bodyPr/>
          <a:lstStyle/>
          <a:p>
            <a:r>
              <a:rPr lang="en-US" dirty="0" smtClean="0"/>
              <a:t>Secrecy for distributed systems</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Design encryption specifically for a system objective</a:t>
            </a:r>
          </a:p>
          <a:p>
            <a:pPr lvl="1"/>
            <a:endParaRPr lang="en-US" dirty="0"/>
          </a:p>
        </p:txBody>
      </p:sp>
      <p:sp>
        <p:nvSpPr>
          <p:cNvPr id="4" name="Rounded Rectangle 3"/>
          <p:cNvSpPr/>
          <p:nvPr/>
        </p:nvSpPr>
        <p:spPr>
          <a:xfrm>
            <a:off x="2133600" y="32766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 A</a:t>
            </a:r>
            <a:endParaRPr lang="en-US" dirty="0"/>
          </a:p>
        </p:txBody>
      </p:sp>
      <p:sp>
        <p:nvSpPr>
          <p:cNvPr id="5" name="Rounded Rectangle 4"/>
          <p:cNvSpPr/>
          <p:nvPr/>
        </p:nvSpPr>
        <p:spPr>
          <a:xfrm>
            <a:off x="5715000" y="28194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 B</a:t>
            </a:r>
            <a:endParaRPr lang="en-US" dirty="0"/>
          </a:p>
        </p:txBody>
      </p:sp>
      <p:cxnSp>
        <p:nvCxnSpPr>
          <p:cNvPr id="6" name="Straight Arrow Connector 5"/>
          <p:cNvCxnSpPr>
            <a:stCxn id="4" idx="3"/>
            <a:endCxn id="5" idx="1"/>
          </p:cNvCxnSpPr>
          <p:nvPr/>
        </p:nvCxnSpPr>
        <p:spPr>
          <a:xfrm flipV="1">
            <a:off x="3505200" y="3124200"/>
            <a:ext cx="2209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4" idx="1"/>
          </p:cNvCxnSpPr>
          <p:nvPr/>
        </p:nvCxnSpPr>
        <p:spPr>
          <a:xfrm>
            <a:off x="1600200" y="35814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p:cNvCxnSpPr>
          <p:nvPr/>
        </p:nvCxnSpPr>
        <p:spPr>
          <a:xfrm>
            <a:off x="7086600" y="31242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62400" y="2895600"/>
            <a:ext cx="1056700" cy="369332"/>
          </a:xfrm>
          <a:prstGeom prst="rect">
            <a:avLst/>
          </a:prstGeom>
          <a:noFill/>
        </p:spPr>
        <p:txBody>
          <a:bodyPr wrap="none" rtlCol="0">
            <a:spAutoFit/>
          </a:bodyPr>
          <a:lstStyle/>
          <a:p>
            <a:r>
              <a:rPr lang="en-US" dirty="0" smtClean="0"/>
              <a:t>Message</a:t>
            </a:r>
            <a:endParaRPr lang="en-US" dirty="0"/>
          </a:p>
        </p:txBody>
      </p:sp>
      <p:sp>
        <p:nvSpPr>
          <p:cNvPr id="14" name="TextBox 13"/>
          <p:cNvSpPr txBox="1"/>
          <p:nvPr/>
        </p:nvSpPr>
        <p:spPr>
          <a:xfrm>
            <a:off x="609600" y="3200400"/>
            <a:ext cx="1435008" cy="369332"/>
          </a:xfrm>
          <a:prstGeom prst="rect">
            <a:avLst/>
          </a:prstGeom>
          <a:noFill/>
        </p:spPr>
        <p:txBody>
          <a:bodyPr wrap="none" rtlCol="0">
            <a:spAutoFit/>
          </a:bodyPr>
          <a:lstStyle/>
          <a:p>
            <a:r>
              <a:rPr lang="en-US" dirty="0" smtClean="0"/>
              <a:t>Information</a:t>
            </a:r>
            <a:endParaRPr lang="en-US" dirty="0"/>
          </a:p>
        </p:txBody>
      </p:sp>
      <p:sp>
        <p:nvSpPr>
          <p:cNvPr id="15" name="TextBox 14"/>
          <p:cNvSpPr txBox="1"/>
          <p:nvPr/>
        </p:nvSpPr>
        <p:spPr>
          <a:xfrm>
            <a:off x="7162800" y="2667000"/>
            <a:ext cx="853119" cy="369332"/>
          </a:xfrm>
          <a:prstGeom prst="rect">
            <a:avLst/>
          </a:prstGeom>
          <a:noFill/>
        </p:spPr>
        <p:txBody>
          <a:bodyPr wrap="none" rtlCol="0">
            <a:spAutoFit/>
          </a:bodyPr>
          <a:lstStyle/>
          <a:p>
            <a:r>
              <a:rPr lang="en-US" dirty="0" smtClean="0"/>
              <a:t>Action</a:t>
            </a:r>
            <a:endParaRPr lang="en-US" dirty="0"/>
          </a:p>
        </p:txBody>
      </p:sp>
      <p:sp>
        <p:nvSpPr>
          <p:cNvPr id="16" name="Rounded Rectangle 15"/>
          <p:cNvSpPr/>
          <p:nvPr/>
        </p:nvSpPr>
        <p:spPr>
          <a:xfrm>
            <a:off x="5638800" y="4191000"/>
            <a:ext cx="1371600" cy="533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Adversary</a:t>
            </a:r>
            <a:endParaRPr lang="en-US" dirty="0"/>
          </a:p>
        </p:txBody>
      </p:sp>
      <p:cxnSp>
        <p:nvCxnSpPr>
          <p:cNvPr id="17" name="Shape 16"/>
          <p:cNvCxnSpPr>
            <a:endCxn id="16" idx="1"/>
          </p:cNvCxnSpPr>
          <p:nvPr/>
        </p:nvCxnSpPr>
        <p:spPr>
          <a:xfrm rot="16200000" flipH="1">
            <a:off x="4552950" y="3371850"/>
            <a:ext cx="1104900" cy="1066800"/>
          </a:xfrm>
          <a:prstGeom prst="bentConnector2">
            <a:avLst/>
          </a:prstGeom>
          <a:ln>
            <a:tailEnd type="arrow"/>
          </a:ln>
        </p:spPr>
        <p:style>
          <a:lnRef idx="2">
            <a:schemeClr val="accent5"/>
          </a:lnRef>
          <a:fillRef idx="0">
            <a:schemeClr val="accent5"/>
          </a:fillRef>
          <a:effectRef idx="1">
            <a:schemeClr val="accent5"/>
          </a:effectRef>
          <a:fontRef idx="minor">
            <a:schemeClr val="tx1"/>
          </a:fontRef>
        </p:style>
      </p:cxnSp>
      <p:pic>
        <p:nvPicPr>
          <p:cNvPr id="24" name="Picture 23" descr="tmp.bmp"/>
          <p:cNvPicPr>
            <a:picLocks/>
          </p:cNvPicPr>
          <p:nvPr>
            <p:custDataLst>
              <p:tags r:id="rId1"/>
            </p:custDataLst>
          </p:nvPr>
        </p:nvPicPr>
        <p:blipFill>
          <a:blip r:embed="rId6" cstate="print">
            <a:clrChange>
              <a:clrFrom>
                <a:srgbClr val="FFFFFF"/>
              </a:clrFrom>
              <a:clrTo>
                <a:srgbClr val="FFFFFF">
                  <a:alpha val="0"/>
                </a:srgbClr>
              </a:clrTo>
            </a:clrChange>
          </a:blip>
          <a:stretch>
            <a:fillRect/>
          </a:stretch>
        </p:blipFill>
        <p:spPr>
          <a:xfrm>
            <a:off x="7543800" y="3276600"/>
            <a:ext cx="203200" cy="177800"/>
          </a:xfrm>
          <a:prstGeom prst="rect">
            <a:avLst/>
          </a:prstGeom>
          <a:noFill/>
        </p:spPr>
      </p:pic>
      <p:pic>
        <p:nvPicPr>
          <p:cNvPr id="25" name="Picture 24" descr="tmp.bmp"/>
          <p:cNvPicPr>
            <a:picLocks/>
          </p:cNvPicPr>
          <p:nvPr>
            <p:custDataLst>
              <p:tags r:id="rId2"/>
            </p:custDataLst>
          </p:nvPr>
        </p:nvPicPr>
        <p:blipFill>
          <a:blip r:embed="rId7" cstate="print">
            <a:clrChange>
              <a:clrFrom>
                <a:srgbClr val="FFFFFF"/>
              </a:clrFrom>
              <a:clrTo>
                <a:srgbClr val="FFFFFF">
                  <a:alpha val="0"/>
                </a:srgbClr>
              </a:clrTo>
            </a:clrChange>
          </a:blip>
          <a:stretch>
            <a:fillRect/>
          </a:stretch>
        </p:blipFill>
        <p:spPr>
          <a:xfrm>
            <a:off x="1295400" y="3657600"/>
            <a:ext cx="228600" cy="177800"/>
          </a:xfrm>
          <a:prstGeom prst="rect">
            <a:avLst/>
          </a:prstGeom>
          <a:noFill/>
        </p:spPr>
      </p:pic>
      <p:sp>
        <p:nvSpPr>
          <p:cNvPr id="30" name="TextBox 29"/>
          <p:cNvSpPr txBox="1"/>
          <p:nvPr/>
        </p:nvSpPr>
        <p:spPr>
          <a:xfrm>
            <a:off x="3276600" y="2362200"/>
            <a:ext cx="2364750" cy="400110"/>
          </a:xfrm>
          <a:prstGeom prst="rect">
            <a:avLst/>
          </a:prstGeom>
          <a:noFill/>
        </p:spPr>
        <p:txBody>
          <a:bodyPr wrap="none" rtlCol="0">
            <a:spAutoFit/>
          </a:bodyPr>
          <a:lstStyle/>
          <a:p>
            <a:r>
              <a:rPr lang="en-US" sz="2000" dirty="0" smtClean="0">
                <a:solidFill>
                  <a:srgbClr val="C00000"/>
                </a:solidFill>
              </a:rPr>
              <a:t>Distributed System</a:t>
            </a:r>
            <a:endParaRPr lang="en-US" sz="2000" dirty="0">
              <a:solidFill>
                <a:srgbClr val="C00000"/>
              </a:solidFill>
            </a:endParaRPr>
          </a:p>
        </p:txBody>
      </p:sp>
      <p:cxnSp>
        <p:nvCxnSpPr>
          <p:cNvPr id="31" name="Straight Arrow Connector 30"/>
          <p:cNvCxnSpPr/>
          <p:nvPr/>
        </p:nvCxnSpPr>
        <p:spPr>
          <a:xfrm>
            <a:off x="7010400" y="4495800"/>
            <a:ext cx="533400"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pic>
        <p:nvPicPr>
          <p:cNvPr id="33" name="Picture 32" descr="tmp.bmp"/>
          <p:cNvPicPr>
            <a:picLocks/>
          </p:cNvPicPr>
          <p:nvPr>
            <p:custDataLst>
              <p:tags r:id="rId3"/>
            </p:custDataLst>
          </p:nvPr>
        </p:nvPicPr>
        <p:blipFill>
          <a:blip r:embed="rId8" cstate="print">
            <a:clrChange>
              <a:clrFrom>
                <a:srgbClr val="FFFFFF"/>
              </a:clrFrom>
              <a:clrTo>
                <a:srgbClr val="FFFFFF">
                  <a:alpha val="0"/>
                </a:srgbClr>
              </a:clrTo>
            </a:clrChange>
          </a:blip>
          <a:stretch>
            <a:fillRect/>
          </a:stretch>
        </p:blipFill>
        <p:spPr>
          <a:xfrm>
            <a:off x="7467600" y="4572000"/>
            <a:ext cx="190500" cy="177800"/>
          </a:xfrm>
          <a:prstGeom prst="rect">
            <a:avLst/>
          </a:prstGeom>
          <a:noFill/>
        </p:spPr>
      </p:pic>
      <p:sp>
        <p:nvSpPr>
          <p:cNvPr id="34" name="TextBox 33"/>
          <p:cNvSpPr txBox="1"/>
          <p:nvPr/>
        </p:nvSpPr>
        <p:spPr>
          <a:xfrm>
            <a:off x="7162800" y="4114800"/>
            <a:ext cx="845103" cy="369332"/>
          </a:xfrm>
          <a:prstGeom prst="rect">
            <a:avLst/>
          </a:prstGeom>
          <a:noFill/>
        </p:spPr>
        <p:txBody>
          <a:bodyPr wrap="none" rtlCol="0">
            <a:spAutoFit/>
          </a:bodyPr>
          <a:lstStyle/>
          <a:p>
            <a:r>
              <a:rPr lang="en-US" dirty="0" smtClean="0"/>
              <a:t>Attack</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Secrecy-Distortion Literature</a:t>
            </a:r>
            <a:endParaRPr lang="en-US" dirty="0"/>
          </a:p>
        </p:txBody>
      </p:sp>
      <p:sp>
        <p:nvSpPr>
          <p:cNvPr id="3" name="Content Placeholder 2"/>
          <p:cNvSpPr>
            <a:spLocks noGrp="1"/>
          </p:cNvSpPr>
          <p:nvPr>
            <p:ph sz="quarter" idx="1"/>
          </p:nvPr>
        </p:nvSpPr>
        <p:spPr/>
        <p:txBody>
          <a:bodyPr/>
          <a:lstStyle/>
          <a:p>
            <a:r>
              <a:rPr lang="en-US" dirty="0" smtClean="0"/>
              <a:t>[Theorem 3, Yamamoto 97]:</a:t>
            </a:r>
            <a:endParaRPr lang="en-US" dirty="0"/>
          </a:p>
        </p:txBody>
      </p:sp>
      <p:sp>
        <p:nvSpPr>
          <p:cNvPr id="5" name="Rounded Rectangle 4"/>
          <p:cNvSpPr/>
          <p:nvPr/>
        </p:nvSpPr>
        <p:spPr>
          <a:xfrm>
            <a:off x="457200" y="2057400"/>
            <a:ext cx="8382000" cy="2819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6" name="TextBox 5"/>
          <p:cNvSpPr txBox="1"/>
          <p:nvPr/>
        </p:nvSpPr>
        <p:spPr>
          <a:xfrm>
            <a:off x="685800" y="2209800"/>
            <a:ext cx="1950508" cy="584775"/>
          </a:xfrm>
          <a:prstGeom prst="rect">
            <a:avLst/>
          </a:prstGeom>
          <a:noFill/>
        </p:spPr>
        <p:txBody>
          <a:bodyPr wrap="square" rtlCol="0">
            <a:spAutoFit/>
          </a:bodyPr>
          <a:lstStyle/>
          <a:p>
            <a:r>
              <a:rPr lang="en-US" sz="3200" dirty="0" smtClean="0"/>
              <a:t>Theorem:</a:t>
            </a:r>
            <a:endParaRPr lang="en-US" sz="3200" dirty="0"/>
          </a:p>
        </p:txBody>
      </p:sp>
      <p:cxnSp>
        <p:nvCxnSpPr>
          <p:cNvPr id="7" name="Straight Connector 6"/>
          <p:cNvCxnSpPr/>
          <p:nvPr/>
        </p:nvCxnSpPr>
        <p:spPr>
          <a:xfrm>
            <a:off x="685800" y="2819400"/>
            <a:ext cx="3505200" cy="0"/>
          </a:xfrm>
          <a:prstGeom prst="line">
            <a:avLst/>
          </a:prstGeom>
          <a:ln w="79375" cmpd="thickThin"/>
        </p:spPr>
        <p:style>
          <a:lnRef idx="1">
            <a:schemeClr val="dk1"/>
          </a:lnRef>
          <a:fillRef idx="0">
            <a:schemeClr val="dk1"/>
          </a:fillRef>
          <a:effectRef idx="0">
            <a:schemeClr val="dk1"/>
          </a:effectRef>
          <a:fontRef idx="minor">
            <a:schemeClr val="tx1"/>
          </a:fontRef>
        </p:style>
      </p:cxnSp>
      <p:pic>
        <p:nvPicPr>
          <p:cNvPr id="10" name="Picture 9" descr="tmp.bmp"/>
          <p:cNvPicPr>
            <a:picLocks/>
          </p:cNvPicPr>
          <p:nvPr>
            <p:custDataLst>
              <p:tags r:id="rId1"/>
            </p:custDataLst>
          </p:nvPr>
        </p:nvPicPr>
        <p:blipFill>
          <a:blip r:embed="rId5" cstate="print">
            <a:clrChange>
              <a:clrFrom>
                <a:srgbClr val="FFFFFF"/>
              </a:clrFrom>
              <a:clrTo>
                <a:srgbClr val="FFFFFF">
                  <a:alpha val="0"/>
                </a:srgbClr>
              </a:clrTo>
            </a:clrChange>
          </a:blip>
          <a:stretch>
            <a:fillRect/>
          </a:stretch>
        </p:blipFill>
        <p:spPr>
          <a:xfrm>
            <a:off x="838200" y="3124200"/>
            <a:ext cx="7823200" cy="1384300"/>
          </a:xfrm>
          <a:prstGeom prst="rect">
            <a:avLst/>
          </a:prstGeom>
          <a:noFill/>
        </p:spPr>
      </p:pic>
      <p:grpSp>
        <p:nvGrpSpPr>
          <p:cNvPr id="4" name="Group 16"/>
          <p:cNvGrpSpPr/>
          <p:nvPr/>
        </p:nvGrpSpPr>
        <p:grpSpPr>
          <a:xfrm>
            <a:off x="838200" y="5257800"/>
            <a:ext cx="7391400" cy="723900"/>
            <a:chOff x="533400" y="5257800"/>
            <a:chExt cx="7391400" cy="723900"/>
          </a:xfrm>
        </p:grpSpPr>
        <p:sp>
          <p:nvSpPr>
            <p:cNvPr id="11" name="TextBox 10"/>
            <p:cNvSpPr txBox="1"/>
            <p:nvPr/>
          </p:nvSpPr>
          <p:spPr>
            <a:xfrm>
              <a:off x="533400" y="5334000"/>
              <a:ext cx="928459" cy="369332"/>
            </a:xfrm>
            <a:prstGeom prst="rect">
              <a:avLst/>
            </a:prstGeom>
            <a:noFill/>
          </p:spPr>
          <p:txBody>
            <a:bodyPr wrap="none" rtlCol="0">
              <a:spAutoFit/>
            </a:bodyPr>
            <a:lstStyle/>
            <a:p>
              <a:r>
                <a:rPr lang="en-US" dirty="0" smtClean="0"/>
                <a:t>Choose</a:t>
              </a:r>
              <a:endParaRPr lang="en-US" dirty="0"/>
            </a:p>
          </p:txBody>
        </p:sp>
        <p:pic>
          <p:nvPicPr>
            <p:cNvPr id="13" name="Picture 12" descr="tmp.bmp"/>
            <p:cNvPicPr>
              <a:picLocks/>
            </p:cNvPicPr>
            <p:nvPr>
              <p:custDataLst>
                <p:tags r:id="rId2"/>
              </p:custDataLst>
            </p:nvPr>
          </p:nvPicPr>
          <p:blipFill>
            <a:blip r:embed="rId6" cstate="print">
              <a:clrChange>
                <a:clrFrom>
                  <a:srgbClr val="FFFFFF"/>
                </a:clrFrom>
                <a:clrTo>
                  <a:srgbClr val="FFFFFF">
                    <a:alpha val="0"/>
                  </a:srgbClr>
                </a:clrTo>
              </a:clrChange>
            </a:blip>
            <a:stretch>
              <a:fillRect/>
            </a:stretch>
          </p:blipFill>
          <p:spPr>
            <a:xfrm>
              <a:off x="1524000" y="5257800"/>
              <a:ext cx="2895600" cy="723900"/>
            </a:xfrm>
            <a:prstGeom prst="rect">
              <a:avLst/>
            </a:prstGeom>
            <a:noFill/>
          </p:spPr>
        </p:pic>
        <p:pic>
          <p:nvPicPr>
            <p:cNvPr id="15" name="Picture 14" descr="tmp.bmp"/>
            <p:cNvPicPr>
              <a:picLocks/>
            </p:cNvPicPr>
            <p:nvPr>
              <p:custDataLst>
                <p:tags r:id="rId3"/>
              </p:custDataLst>
            </p:nvPr>
          </p:nvPicPr>
          <p:blipFill>
            <a:blip r:embed="rId7" cstate="print">
              <a:clrChange>
                <a:clrFrom>
                  <a:srgbClr val="FFFFFF"/>
                </a:clrFrom>
                <a:clrTo>
                  <a:srgbClr val="FFFFFF">
                    <a:alpha val="0"/>
                  </a:srgbClr>
                </a:clrTo>
              </a:clrChange>
            </a:blip>
            <a:stretch>
              <a:fillRect/>
            </a:stretch>
          </p:blipFill>
          <p:spPr>
            <a:xfrm>
              <a:off x="6477000" y="5334000"/>
              <a:ext cx="1447800" cy="444500"/>
            </a:xfrm>
            <a:prstGeom prst="rect">
              <a:avLst/>
            </a:prstGeom>
            <a:noFill/>
          </p:spPr>
        </p:pic>
        <p:sp>
          <p:nvSpPr>
            <p:cNvPr id="16" name="TextBox 15"/>
            <p:cNvSpPr txBox="1"/>
            <p:nvPr/>
          </p:nvSpPr>
          <p:spPr>
            <a:xfrm>
              <a:off x="5091225" y="5334000"/>
              <a:ext cx="805029" cy="369332"/>
            </a:xfrm>
            <a:prstGeom prst="rect">
              <a:avLst/>
            </a:prstGeom>
            <a:noFill/>
          </p:spPr>
          <p:txBody>
            <a:bodyPr wrap="none" rtlCol="0">
              <a:spAutoFit/>
            </a:bodyPr>
            <a:lstStyle/>
            <a:p>
              <a:r>
                <a:rPr lang="en-US" dirty="0" smtClean="0"/>
                <a:t>Yields</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Force High Distortion</a:t>
            </a:r>
            <a:endParaRPr lang="en-US" dirty="0"/>
          </a:p>
        </p:txBody>
      </p:sp>
      <p:sp>
        <p:nvSpPr>
          <p:cNvPr id="33" name="Content Placeholder 32"/>
          <p:cNvSpPr>
            <a:spLocks noGrp="1"/>
          </p:cNvSpPr>
          <p:nvPr>
            <p:ph sz="quarter" idx="1"/>
          </p:nvPr>
        </p:nvSpPr>
        <p:spPr>
          <a:xfrm>
            <a:off x="301752" y="1527048"/>
            <a:ext cx="5718048" cy="4572000"/>
          </a:xfrm>
        </p:spPr>
        <p:txBody>
          <a:bodyPr/>
          <a:lstStyle/>
          <a:p>
            <a:r>
              <a:rPr lang="en-US" dirty="0" smtClean="0"/>
              <a:t>Randomly assign bins</a:t>
            </a:r>
          </a:p>
          <a:p>
            <a:r>
              <a:rPr lang="en-US" dirty="0" smtClean="0"/>
              <a:t>Size of each bin is </a:t>
            </a:r>
          </a:p>
          <a:p>
            <a:r>
              <a:rPr lang="en-US" dirty="0" smtClean="0"/>
              <a:t>Adversary only knows bin</a:t>
            </a:r>
          </a:p>
          <a:p>
            <a:endParaRPr lang="en-US" dirty="0" smtClean="0"/>
          </a:p>
          <a:p>
            <a:r>
              <a:rPr lang="en-US" dirty="0" smtClean="0"/>
              <a:t>Reconstruction of 	only depends on the marginal posterior distribution of </a:t>
            </a:r>
          </a:p>
          <a:p>
            <a:endParaRPr lang="en-US" dirty="0" smtClean="0"/>
          </a:p>
          <a:p>
            <a:endParaRPr lang="en-US" dirty="0"/>
          </a:p>
        </p:txBody>
      </p:sp>
      <p:grpSp>
        <p:nvGrpSpPr>
          <p:cNvPr id="32" name="Group 31"/>
          <p:cNvGrpSpPr/>
          <p:nvPr/>
        </p:nvGrpSpPr>
        <p:grpSpPr>
          <a:xfrm>
            <a:off x="6324600" y="2133600"/>
            <a:ext cx="1640366" cy="2045732"/>
            <a:chOff x="685800" y="1600200"/>
            <a:chExt cx="1640366" cy="2045732"/>
          </a:xfrm>
        </p:grpSpPr>
        <p:grpSp>
          <p:nvGrpSpPr>
            <p:cNvPr id="30" name="Group 29"/>
            <p:cNvGrpSpPr/>
            <p:nvPr/>
          </p:nvGrpSpPr>
          <p:grpSpPr>
            <a:xfrm>
              <a:off x="685800" y="1905000"/>
              <a:ext cx="1640366" cy="1740932"/>
              <a:chOff x="3541234" y="3200400"/>
              <a:chExt cx="1640366" cy="1740932"/>
            </a:xfrm>
          </p:grpSpPr>
          <p:sp>
            <p:nvSpPr>
              <p:cNvPr id="5" name="Oval 4"/>
              <p:cNvSpPr/>
              <p:nvPr/>
            </p:nvSpPr>
            <p:spPr>
              <a:xfrm>
                <a:off x="3581400" y="3200400"/>
                <a:ext cx="1600200" cy="1676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Oval 9"/>
              <p:cNvSpPr/>
              <p:nvPr/>
            </p:nvSpPr>
            <p:spPr>
              <a:xfrm>
                <a:off x="4038600" y="3962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91000" y="3657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648200"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4958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648200" y="3505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962400" y="3733800"/>
                <a:ext cx="76200" cy="76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Oval 15"/>
              <p:cNvSpPr/>
              <p:nvPr/>
            </p:nvSpPr>
            <p:spPr>
              <a:xfrm>
                <a:off x="3733800" y="3733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191000" y="3352800"/>
                <a:ext cx="76200" cy="76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Oval 17"/>
              <p:cNvSpPr/>
              <p:nvPr/>
            </p:nvSpPr>
            <p:spPr>
              <a:xfrm>
                <a:off x="3886200" y="4419600"/>
                <a:ext cx="76200" cy="76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Oval 18"/>
              <p:cNvSpPr/>
              <p:nvPr/>
            </p:nvSpPr>
            <p:spPr>
              <a:xfrm>
                <a:off x="4495800" y="3733800"/>
                <a:ext cx="76200" cy="76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Oval 19"/>
              <p:cNvSpPr/>
              <p:nvPr/>
            </p:nvSpPr>
            <p:spPr>
              <a:xfrm>
                <a:off x="4953000" y="4419600"/>
                <a:ext cx="76200" cy="76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Oval 20"/>
              <p:cNvSpPr/>
              <p:nvPr/>
            </p:nvSpPr>
            <p:spPr>
              <a:xfrm>
                <a:off x="4800600" y="4191000"/>
                <a:ext cx="76200" cy="76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 name="Oval 21"/>
              <p:cNvSpPr/>
              <p:nvPr/>
            </p:nvSpPr>
            <p:spPr>
              <a:xfrm>
                <a:off x="4343400" y="4191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Oval 22"/>
              <p:cNvSpPr/>
              <p:nvPr/>
            </p:nvSpPr>
            <p:spPr>
              <a:xfrm>
                <a:off x="4419600" y="35052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Oval 23"/>
              <p:cNvSpPr/>
              <p:nvPr/>
            </p:nvSpPr>
            <p:spPr>
              <a:xfrm>
                <a:off x="4876800" y="3810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Oval 24"/>
              <p:cNvSpPr/>
              <p:nvPr/>
            </p:nvSpPr>
            <p:spPr>
              <a:xfrm>
                <a:off x="3810000" y="40386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Oval 25"/>
              <p:cNvSpPr/>
              <p:nvPr/>
            </p:nvSpPr>
            <p:spPr>
              <a:xfrm>
                <a:off x="4114800" y="4572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Oval 26"/>
              <p:cNvSpPr/>
              <p:nvPr/>
            </p:nvSpPr>
            <p:spPr>
              <a:xfrm>
                <a:off x="3962400" y="35052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TextBox 27"/>
              <p:cNvSpPr txBox="1"/>
              <p:nvPr/>
            </p:nvSpPr>
            <p:spPr>
              <a:xfrm>
                <a:off x="3541234" y="4572000"/>
                <a:ext cx="184731" cy="369332"/>
              </a:xfrm>
              <a:prstGeom prst="rect">
                <a:avLst/>
              </a:prstGeom>
              <a:noFill/>
            </p:spPr>
            <p:txBody>
              <a:bodyPr wrap="none" rtlCol="0">
                <a:spAutoFit/>
              </a:bodyPr>
              <a:lstStyle/>
              <a:p>
                <a:endParaRPr lang="en-US" dirty="0"/>
              </a:p>
            </p:txBody>
          </p:sp>
        </p:grpSp>
        <p:pic>
          <p:nvPicPr>
            <p:cNvPr id="31" name="Picture 30" descr="tmp.bmp"/>
            <p:cNvPicPr>
              <a:picLocks/>
            </p:cNvPicPr>
            <p:nvPr>
              <p:custDataLst>
                <p:tags r:id="rId5"/>
              </p:custDataLst>
            </p:nvPr>
          </p:nvPicPr>
          <p:blipFill>
            <a:blip r:embed="rId7" cstate="print">
              <a:clrChange>
                <a:clrFrom>
                  <a:srgbClr val="FFFFFF"/>
                </a:clrFrom>
                <a:clrTo>
                  <a:srgbClr val="FFFFFF">
                    <a:alpha val="0"/>
                  </a:srgbClr>
                </a:clrTo>
              </a:clrChange>
            </a:blip>
            <a:stretch>
              <a:fillRect/>
            </a:stretch>
          </p:blipFill>
          <p:spPr>
            <a:xfrm>
              <a:off x="762000" y="1600200"/>
              <a:ext cx="406400" cy="215900"/>
            </a:xfrm>
            <a:prstGeom prst="rect">
              <a:avLst/>
            </a:prstGeom>
            <a:noFill/>
          </p:spPr>
        </p:pic>
      </p:grpSp>
      <p:pic>
        <p:nvPicPr>
          <p:cNvPr id="35" name="Picture 34" descr="tmp.bmp"/>
          <p:cNvPicPr>
            <a:picLocks/>
          </p:cNvPicPr>
          <p:nvPr>
            <p:custDataLst>
              <p:tags r:id="rId1"/>
            </p:custDataLst>
          </p:nvPr>
        </p:nvPicPr>
        <p:blipFill>
          <a:blip r:embed="rId8" cstate="print">
            <a:clrChange>
              <a:clrFrom>
                <a:srgbClr val="FFFFFF"/>
              </a:clrFrom>
              <a:clrTo>
                <a:srgbClr val="FFFFFF">
                  <a:alpha val="0"/>
                </a:srgbClr>
              </a:clrTo>
            </a:clrChange>
          </a:blip>
          <a:stretch>
            <a:fillRect/>
          </a:stretch>
        </p:blipFill>
        <p:spPr>
          <a:xfrm>
            <a:off x="3581400" y="2057400"/>
            <a:ext cx="750277" cy="304800"/>
          </a:xfrm>
          <a:prstGeom prst="rect">
            <a:avLst/>
          </a:prstGeom>
          <a:noFill/>
        </p:spPr>
      </p:pic>
      <p:pic>
        <p:nvPicPr>
          <p:cNvPr id="37" name="Picture 36" descr="tmp.bmp"/>
          <p:cNvPicPr>
            <a:picLocks/>
          </p:cNvPicPr>
          <p:nvPr>
            <p:custDataLst>
              <p:tags r:id="rId2"/>
            </p:custDataLst>
          </p:nvPr>
        </p:nvPicPr>
        <p:blipFill>
          <a:blip r:embed="rId9" cstate="print">
            <a:clrChange>
              <a:clrFrom>
                <a:srgbClr val="FFFFFF"/>
              </a:clrFrom>
              <a:clrTo>
                <a:srgbClr val="FFFFFF">
                  <a:alpha val="0"/>
                </a:srgbClr>
              </a:clrTo>
            </a:clrChange>
          </a:blip>
          <a:stretch>
            <a:fillRect/>
          </a:stretch>
        </p:blipFill>
        <p:spPr>
          <a:xfrm>
            <a:off x="3505200" y="3581400"/>
            <a:ext cx="393700" cy="355600"/>
          </a:xfrm>
          <a:prstGeom prst="rect">
            <a:avLst/>
          </a:prstGeom>
          <a:noFill/>
        </p:spPr>
      </p:pic>
      <p:pic>
        <p:nvPicPr>
          <p:cNvPr id="39" name="Picture 38" descr="tmp.bmp"/>
          <p:cNvPicPr>
            <a:picLocks/>
          </p:cNvPicPr>
          <p:nvPr>
            <p:custDataLst>
              <p:tags r:id="rId3"/>
            </p:custDataLst>
          </p:nvPr>
        </p:nvPicPr>
        <p:blipFill>
          <a:blip r:embed="rId10" cstate="print">
            <a:clrChange>
              <a:clrFrom>
                <a:srgbClr val="FFFFFF"/>
              </a:clrFrom>
              <a:clrTo>
                <a:srgbClr val="FFFFFF">
                  <a:alpha val="0"/>
                </a:srgbClr>
              </a:clrTo>
            </a:clrChange>
          </a:blip>
          <a:stretch>
            <a:fillRect/>
          </a:stretch>
        </p:blipFill>
        <p:spPr>
          <a:xfrm>
            <a:off x="2971800" y="4495800"/>
            <a:ext cx="393700" cy="304800"/>
          </a:xfrm>
          <a:prstGeom prst="rect">
            <a:avLst/>
          </a:prstGeom>
          <a:noFill/>
        </p:spPr>
      </p:pic>
      <p:grpSp>
        <p:nvGrpSpPr>
          <p:cNvPr id="43" name="Group 42"/>
          <p:cNvGrpSpPr/>
          <p:nvPr/>
        </p:nvGrpSpPr>
        <p:grpSpPr>
          <a:xfrm>
            <a:off x="2133600" y="5029200"/>
            <a:ext cx="4483100" cy="1231900"/>
            <a:chOff x="1295400" y="5181600"/>
            <a:chExt cx="4483100" cy="1231900"/>
          </a:xfrm>
        </p:grpSpPr>
        <p:pic>
          <p:nvPicPr>
            <p:cNvPr id="41" name="Picture 40" descr="tmp.bmp"/>
            <p:cNvPicPr>
              <a:picLocks/>
            </p:cNvPicPr>
            <p:nvPr>
              <p:custDataLst>
                <p:tags r:id="rId4"/>
              </p:custDataLst>
            </p:nvPr>
          </p:nvPicPr>
          <p:blipFill>
            <a:blip r:embed="rId11" cstate="print">
              <a:clrChange>
                <a:clrFrom>
                  <a:srgbClr val="FFFFFF"/>
                </a:clrFrom>
                <a:clrTo>
                  <a:srgbClr val="FFFFFF">
                    <a:alpha val="0"/>
                  </a:srgbClr>
                </a:clrTo>
              </a:clrChange>
            </a:blip>
            <a:stretch>
              <a:fillRect/>
            </a:stretch>
          </p:blipFill>
          <p:spPr>
            <a:xfrm>
              <a:off x="3886200" y="5181600"/>
              <a:ext cx="1892300" cy="1231900"/>
            </a:xfrm>
            <a:prstGeom prst="rect">
              <a:avLst/>
            </a:prstGeom>
            <a:noFill/>
          </p:spPr>
        </p:pic>
        <p:sp>
          <p:nvSpPr>
            <p:cNvPr id="42" name="TextBox 41"/>
            <p:cNvSpPr txBox="1"/>
            <p:nvPr/>
          </p:nvSpPr>
          <p:spPr>
            <a:xfrm>
              <a:off x="1295400" y="5486400"/>
              <a:ext cx="1689886" cy="523220"/>
            </a:xfrm>
            <a:prstGeom prst="rect">
              <a:avLst/>
            </a:prstGeom>
            <a:noFill/>
          </p:spPr>
          <p:txBody>
            <a:bodyPr wrap="none" rtlCol="0">
              <a:spAutoFit/>
            </a:bodyPr>
            <a:lstStyle/>
            <a:p>
              <a:r>
                <a:rPr lang="en-US" sz="2800" dirty="0" smtClean="0">
                  <a:solidFill>
                    <a:schemeClr val="accent6">
                      <a:lumMod val="50000"/>
                    </a:schemeClr>
                  </a:solidFill>
                </a:rPr>
                <a:t>Example:</a:t>
              </a:r>
              <a:endParaRPr lang="en-US" sz="2800" dirty="0">
                <a:solidFill>
                  <a:schemeClr val="accent6">
                    <a:lumMod val="50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Information Theoretic Rate Regions</a:t>
            </a:r>
          </a:p>
          <a:p>
            <a:endParaRPr lang="en-US" dirty="0" smtClean="0"/>
          </a:p>
          <a:p>
            <a:r>
              <a:rPr lang="en-US" dirty="0" smtClean="0"/>
              <a:t>Provable Secrecy</a:t>
            </a:r>
          </a:p>
        </p:txBody>
      </p:sp>
      <p:sp>
        <p:nvSpPr>
          <p:cNvPr id="4" name="Title 3"/>
          <p:cNvSpPr>
            <a:spLocks noGrp="1"/>
          </p:cNvSpPr>
          <p:nvPr>
            <p:ph type="title"/>
          </p:nvPr>
        </p:nvSpPr>
        <p:spPr/>
        <p:txBody>
          <a:bodyPr/>
          <a:lstStyle/>
          <a:p>
            <a:r>
              <a:rPr lang="en-US" dirty="0" smtClean="0"/>
              <a:t>Theoretical Results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Lossless Transmission</a:t>
            </a:r>
            <a:endParaRPr lang="en-US" dirty="0"/>
          </a:p>
        </p:txBody>
      </p:sp>
      <p:sp>
        <p:nvSpPr>
          <p:cNvPr id="7" name="Text Placeholder 6"/>
          <p:cNvSpPr>
            <a:spLocks noGrp="1"/>
          </p:cNvSpPr>
          <p:nvPr>
            <p:ph type="body" sz="half" idx="3"/>
          </p:nvPr>
        </p:nvSpPr>
        <p:spPr/>
        <p:txBody>
          <a:bodyPr/>
          <a:lstStyle/>
          <a:p>
            <a:r>
              <a:rPr lang="en-US" dirty="0" smtClean="0"/>
              <a:t>General Reward Function</a:t>
            </a:r>
            <a:endParaRPr lang="en-US" dirty="0"/>
          </a:p>
        </p:txBody>
      </p:sp>
      <p:sp>
        <p:nvSpPr>
          <p:cNvPr id="6" name="Content Placeholder 5"/>
          <p:cNvSpPr>
            <a:spLocks noGrp="1"/>
          </p:cNvSpPr>
          <p:nvPr>
            <p:ph sz="quarter" idx="2"/>
          </p:nvPr>
        </p:nvSpPr>
        <p:spPr/>
        <p:txBody>
          <a:bodyPr/>
          <a:lstStyle/>
          <a:p>
            <a:r>
              <a:rPr lang="en-US" dirty="0" smtClean="0"/>
              <a:t>Simplex interpretation</a:t>
            </a:r>
          </a:p>
          <a:p>
            <a:pPr lvl="1"/>
            <a:r>
              <a:rPr lang="en-US" dirty="0" smtClean="0"/>
              <a:t>Linear program</a:t>
            </a:r>
          </a:p>
          <a:p>
            <a:r>
              <a:rPr lang="en-US" dirty="0" smtClean="0"/>
              <a:t>Hamming Distortion</a:t>
            </a:r>
          </a:p>
        </p:txBody>
      </p:sp>
      <p:sp>
        <p:nvSpPr>
          <p:cNvPr id="8" name="Content Placeholder 7"/>
          <p:cNvSpPr>
            <a:spLocks noGrp="1"/>
          </p:cNvSpPr>
          <p:nvPr>
            <p:ph sz="quarter" idx="4"/>
          </p:nvPr>
        </p:nvSpPr>
        <p:spPr/>
        <p:txBody>
          <a:bodyPr/>
          <a:lstStyle/>
          <a:p>
            <a:r>
              <a:rPr lang="en-US" dirty="0" smtClean="0"/>
              <a:t>Common Information</a:t>
            </a:r>
          </a:p>
          <a:p>
            <a:pPr lvl="1"/>
            <a:r>
              <a:rPr lang="en-US" dirty="0" smtClean="0"/>
              <a:t>Secret Key</a:t>
            </a:r>
          </a:p>
          <a:p>
            <a:endParaRPr lang="en-US" dirty="0"/>
          </a:p>
        </p:txBody>
      </p:sp>
      <p:sp>
        <p:nvSpPr>
          <p:cNvPr id="4" name="Title 3"/>
          <p:cNvSpPr>
            <a:spLocks noGrp="1"/>
          </p:cNvSpPr>
          <p:nvPr>
            <p:ph type="title"/>
          </p:nvPr>
        </p:nvSpPr>
        <p:spPr/>
        <p:txBody>
          <a:bodyPr/>
          <a:lstStyle/>
          <a:p>
            <a:r>
              <a:rPr lang="en-US" dirty="0" smtClean="0"/>
              <a:t>Two Categories of Results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Distributed System</a:t>
            </a:r>
            <a:endParaRPr lang="en-US" dirty="0"/>
          </a:p>
        </p:txBody>
      </p:sp>
      <p:grpSp>
        <p:nvGrpSpPr>
          <p:cNvPr id="3" name="Group 55"/>
          <p:cNvGrpSpPr/>
          <p:nvPr/>
        </p:nvGrpSpPr>
        <p:grpSpPr>
          <a:xfrm>
            <a:off x="381000" y="2761074"/>
            <a:ext cx="7474503" cy="2420526"/>
            <a:chOff x="381000" y="2761074"/>
            <a:chExt cx="7474503" cy="2420526"/>
          </a:xfrm>
        </p:grpSpPr>
        <p:sp>
          <p:nvSpPr>
            <p:cNvPr id="4" name="Rounded Rectangle 3"/>
            <p:cNvSpPr/>
            <p:nvPr/>
          </p:nvSpPr>
          <p:spPr>
            <a:xfrm>
              <a:off x="1837012" y="3675474"/>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 A</a:t>
              </a:r>
              <a:endParaRPr lang="en-US" dirty="0"/>
            </a:p>
          </p:txBody>
        </p:sp>
        <p:sp>
          <p:nvSpPr>
            <p:cNvPr id="5" name="Rounded Rectangle 4"/>
            <p:cNvSpPr/>
            <p:nvPr/>
          </p:nvSpPr>
          <p:spPr>
            <a:xfrm>
              <a:off x="5342212" y="3675474"/>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 B</a:t>
              </a:r>
              <a:endParaRPr lang="en-US" dirty="0"/>
            </a:p>
          </p:txBody>
        </p:sp>
        <p:cxnSp>
          <p:nvCxnSpPr>
            <p:cNvPr id="6" name="Straight Arrow Connector 5"/>
            <p:cNvCxnSpPr>
              <a:stCxn id="4" idx="3"/>
              <a:endCxn id="5" idx="1"/>
            </p:cNvCxnSpPr>
            <p:nvPr/>
          </p:nvCxnSpPr>
          <p:spPr>
            <a:xfrm>
              <a:off x="3208612" y="3980274"/>
              <a:ext cx="2133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4" idx="1"/>
            </p:cNvCxnSpPr>
            <p:nvPr/>
          </p:nvCxnSpPr>
          <p:spPr>
            <a:xfrm>
              <a:off x="1303612" y="3980274"/>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p:cNvCxnSpPr>
            <p:nvPr/>
          </p:nvCxnSpPr>
          <p:spPr>
            <a:xfrm>
              <a:off x="6713812" y="3980274"/>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42012" y="3599274"/>
              <a:ext cx="1056700" cy="369332"/>
            </a:xfrm>
            <a:prstGeom prst="rect">
              <a:avLst/>
            </a:prstGeom>
            <a:noFill/>
          </p:spPr>
          <p:txBody>
            <a:bodyPr wrap="none" rtlCol="0">
              <a:spAutoFit/>
            </a:bodyPr>
            <a:lstStyle/>
            <a:p>
              <a:r>
                <a:rPr lang="en-US" dirty="0" smtClean="0"/>
                <a:t>Message</a:t>
              </a:r>
              <a:endParaRPr lang="en-US" dirty="0"/>
            </a:p>
          </p:txBody>
        </p:sp>
        <p:cxnSp>
          <p:nvCxnSpPr>
            <p:cNvPr id="10" name="Straight Arrow Connector 9"/>
            <p:cNvCxnSpPr>
              <a:endCxn id="4" idx="0"/>
            </p:cNvCxnSpPr>
            <p:nvPr/>
          </p:nvCxnSpPr>
          <p:spPr>
            <a:xfrm rot="5400000">
              <a:off x="2408512" y="3561174"/>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5" idx="0"/>
            </p:cNvCxnSpPr>
            <p:nvPr/>
          </p:nvCxnSpPr>
          <p:spPr>
            <a:xfrm rot="5400000">
              <a:off x="5913712" y="3561174"/>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94412" y="2761074"/>
              <a:ext cx="591829" cy="369332"/>
            </a:xfrm>
            <a:prstGeom prst="rect">
              <a:avLst/>
            </a:prstGeom>
            <a:noFill/>
          </p:spPr>
          <p:txBody>
            <a:bodyPr wrap="none" rtlCol="0">
              <a:spAutoFit/>
            </a:bodyPr>
            <a:lstStyle/>
            <a:p>
              <a:r>
                <a:rPr lang="en-US" dirty="0" smtClean="0"/>
                <a:t>Key</a:t>
              </a:r>
              <a:endParaRPr lang="en-US" dirty="0"/>
            </a:p>
          </p:txBody>
        </p:sp>
        <p:sp>
          <p:nvSpPr>
            <p:cNvPr id="14" name="TextBox 13"/>
            <p:cNvSpPr txBox="1"/>
            <p:nvPr/>
          </p:nvSpPr>
          <p:spPr>
            <a:xfrm>
              <a:off x="381000" y="3581400"/>
              <a:ext cx="1435008" cy="369332"/>
            </a:xfrm>
            <a:prstGeom prst="rect">
              <a:avLst/>
            </a:prstGeom>
            <a:noFill/>
          </p:spPr>
          <p:txBody>
            <a:bodyPr wrap="none" rtlCol="0">
              <a:spAutoFit/>
            </a:bodyPr>
            <a:lstStyle/>
            <a:p>
              <a:r>
                <a:rPr lang="en-US" dirty="0" smtClean="0"/>
                <a:t>Information</a:t>
              </a:r>
              <a:endParaRPr lang="en-US" dirty="0"/>
            </a:p>
          </p:txBody>
        </p:sp>
        <p:sp>
          <p:nvSpPr>
            <p:cNvPr id="15" name="TextBox 14"/>
            <p:cNvSpPr txBox="1"/>
            <p:nvPr/>
          </p:nvSpPr>
          <p:spPr>
            <a:xfrm>
              <a:off x="6934200" y="3581400"/>
              <a:ext cx="853119" cy="369332"/>
            </a:xfrm>
            <a:prstGeom prst="rect">
              <a:avLst/>
            </a:prstGeom>
            <a:noFill/>
          </p:spPr>
          <p:txBody>
            <a:bodyPr wrap="none" rtlCol="0">
              <a:spAutoFit/>
            </a:bodyPr>
            <a:lstStyle/>
            <a:p>
              <a:r>
                <a:rPr lang="en-US" dirty="0" smtClean="0"/>
                <a:t>Action</a:t>
              </a:r>
            </a:p>
          </p:txBody>
        </p:sp>
        <p:sp>
          <p:nvSpPr>
            <p:cNvPr id="16" name="Rounded Rectangle 15"/>
            <p:cNvSpPr/>
            <p:nvPr/>
          </p:nvSpPr>
          <p:spPr>
            <a:xfrm>
              <a:off x="5342212" y="4589874"/>
              <a:ext cx="1371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Adversary</a:t>
              </a:r>
              <a:endParaRPr lang="en-US" dirty="0"/>
            </a:p>
          </p:txBody>
        </p:sp>
        <p:cxnSp>
          <p:nvCxnSpPr>
            <p:cNvPr id="17" name="Shape 16"/>
            <p:cNvCxnSpPr>
              <a:endCxn id="16" idx="1"/>
            </p:cNvCxnSpPr>
            <p:nvPr/>
          </p:nvCxnSpPr>
          <p:spPr>
            <a:xfrm rot="16200000" flipH="1">
              <a:off x="4713562" y="4227924"/>
              <a:ext cx="876300" cy="3810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pic>
          <p:nvPicPr>
            <p:cNvPr id="18" name="Picture 17" descr="tmp.bmp"/>
            <p:cNvPicPr>
              <a:picLocks/>
            </p:cNvPicPr>
            <p:nvPr>
              <p:custDataLst>
                <p:tags r:id="rId5"/>
              </p:custDataLst>
            </p:nvPr>
          </p:nvPicPr>
          <p:blipFill>
            <a:blip r:embed="rId12" cstate="print">
              <a:clrChange>
                <a:clrFrom>
                  <a:srgbClr val="FFFFFF"/>
                </a:clrFrom>
                <a:clrTo>
                  <a:srgbClr val="FFFFFF">
                    <a:alpha val="0"/>
                  </a:srgbClr>
                </a:clrTo>
              </a:clrChange>
            </a:blip>
            <a:stretch>
              <a:fillRect/>
            </a:stretch>
          </p:blipFill>
          <p:spPr>
            <a:xfrm>
              <a:off x="3818212" y="4056474"/>
              <a:ext cx="990600" cy="261257"/>
            </a:xfrm>
            <a:prstGeom prst="rect">
              <a:avLst/>
            </a:prstGeom>
            <a:noFill/>
          </p:spPr>
        </p:pic>
        <p:pic>
          <p:nvPicPr>
            <p:cNvPr id="19" name="Picture 18" descr="tmp.bmp"/>
            <p:cNvPicPr>
              <a:picLocks/>
            </p:cNvPicPr>
            <p:nvPr>
              <p:custDataLst>
                <p:tags r:id="rId6"/>
              </p:custDataLst>
            </p:nvPr>
          </p:nvPicPr>
          <p:blipFill>
            <a:blip r:embed="rId13" cstate="print">
              <a:clrChange>
                <a:clrFrom>
                  <a:srgbClr val="FFFFFF"/>
                </a:clrFrom>
                <a:clrTo>
                  <a:srgbClr val="FFFFFF">
                    <a:alpha val="0"/>
                  </a:srgbClr>
                </a:clrTo>
              </a:clrChange>
            </a:blip>
            <a:stretch>
              <a:fillRect/>
            </a:stretch>
          </p:blipFill>
          <p:spPr>
            <a:xfrm>
              <a:off x="4580212" y="2837274"/>
              <a:ext cx="1155700" cy="266700"/>
            </a:xfrm>
            <a:prstGeom prst="rect">
              <a:avLst/>
            </a:prstGeom>
            <a:noFill/>
          </p:spPr>
        </p:pic>
        <p:pic>
          <p:nvPicPr>
            <p:cNvPr id="20" name="Picture 19" descr="tmp.bmp"/>
            <p:cNvPicPr>
              <a:picLocks/>
            </p:cNvPicPr>
            <p:nvPr>
              <p:custDataLst>
                <p:tags r:id="rId7"/>
              </p:custDataLst>
            </p:nvPr>
          </p:nvPicPr>
          <p:blipFill>
            <a:blip r:embed="rId14" cstate="print">
              <a:clrChange>
                <a:clrFrom>
                  <a:srgbClr val="FFFFFF"/>
                </a:clrFrom>
                <a:clrTo>
                  <a:srgbClr val="FFFFFF">
                    <a:alpha val="0"/>
                  </a:srgbClr>
                </a:clrTo>
              </a:clrChange>
            </a:blip>
            <a:stretch>
              <a:fillRect/>
            </a:stretch>
          </p:blipFill>
          <p:spPr>
            <a:xfrm>
              <a:off x="998812" y="4056474"/>
              <a:ext cx="381000" cy="193524"/>
            </a:xfrm>
            <a:prstGeom prst="rect">
              <a:avLst/>
            </a:prstGeom>
            <a:noFill/>
          </p:spPr>
        </p:pic>
        <p:cxnSp>
          <p:nvCxnSpPr>
            <p:cNvPr id="22" name="Straight Connector 21"/>
            <p:cNvCxnSpPr/>
            <p:nvPr/>
          </p:nvCxnSpPr>
          <p:spPr>
            <a:xfrm rot="10800000" flipV="1">
              <a:off x="2522812" y="3065874"/>
              <a:ext cx="1600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75412" y="3065874"/>
              <a:ext cx="17526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713812" y="4894674"/>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7" name="Picture 26" descr="tmp.bmp"/>
            <p:cNvPicPr>
              <a:picLocks/>
            </p:cNvPicPr>
            <p:nvPr>
              <p:custDataLst>
                <p:tags r:id="rId8"/>
              </p:custDataLst>
            </p:nvPr>
          </p:nvPicPr>
          <p:blipFill>
            <a:blip r:embed="rId15" cstate="print">
              <a:clrChange>
                <a:clrFrom>
                  <a:srgbClr val="FFFFFF"/>
                </a:clrFrom>
                <a:clrTo>
                  <a:srgbClr val="FFFFFF">
                    <a:alpha val="0"/>
                  </a:srgbClr>
                </a:clrTo>
              </a:clrChange>
            </a:blip>
            <a:stretch>
              <a:fillRect/>
            </a:stretch>
          </p:blipFill>
          <p:spPr>
            <a:xfrm>
              <a:off x="7247212" y="4970874"/>
              <a:ext cx="355600" cy="210726"/>
            </a:xfrm>
            <a:prstGeom prst="rect">
              <a:avLst/>
            </a:prstGeom>
            <a:noFill/>
          </p:spPr>
        </p:pic>
        <p:sp>
          <p:nvSpPr>
            <p:cNvPr id="30" name="TextBox 29"/>
            <p:cNvSpPr txBox="1"/>
            <p:nvPr/>
          </p:nvSpPr>
          <p:spPr>
            <a:xfrm>
              <a:off x="7010400" y="4495800"/>
              <a:ext cx="845103" cy="369332"/>
            </a:xfrm>
            <a:prstGeom prst="rect">
              <a:avLst/>
            </a:prstGeom>
            <a:noFill/>
          </p:spPr>
          <p:txBody>
            <a:bodyPr wrap="none" rtlCol="0">
              <a:spAutoFit/>
            </a:bodyPr>
            <a:lstStyle/>
            <a:p>
              <a:r>
                <a:rPr lang="en-US" dirty="0" smtClean="0"/>
                <a:t>Attack</a:t>
              </a:r>
            </a:p>
          </p:txBody>
        </p:sp>
        <p:pic>
          <p:nvPicPr>
            <p:cNvPr id="34" name="Picture 33" descr="tmp.bmp"/>
            <p:cNvPicPr>
              <a:picLocks/>
            </p:cNvPicPr>
            <p:nvPr>
              <p:custDataLst>
                <p:tags r:id="rId9"/>
              </p:custDataLst>
            </p:nvPr>
          </p:nvPicPr>
          <p:blipFill>
            <a:blip r:embed="rId16" cstate="print">
              <a:clrChange>
                <a:clrFrom>
                  <a:srgbClr val="FFFFFF"/>
                </a:clrFrom>
                <a:clrTo>
                  <a:srgbClr val="FFFFFF">
                    <a:alpha val="0"/>
                  </a:srgbClr>
                </a:clrTo>
              </a:clrChange>
            </a:blip>
            <a:stretch>
              <a:fillRect/>
            </a:stretch>
          </p:blipFill>
          <p:spPr>
            <a:xfrm>
              <a:off x="7247212" y="4056474"/>
              <a:ext cx="342900" cy="190500"/>
            </a:xfrm>
            <a:prstGeom prst="rect">
              <a:avLst/>
            </a:prstGeom>
            <a:noFill/>
          </p:spPr>
        </p:pic>
      </p:grpSp>
      <p:grpSp>
        <p:nvGrpSpPr>
          <p:cNvPr id="13" name="Group 53"/>
          <p:cNvGrpSpPr/>
          <p:nvPr/>
        </p:nvGrpSpPr>
        <p:grpSpPr>
          <a:xfrm>
            <a:off x="533400" y="1752600"/>
            <a:ext cx="2286000" cy="1143000"/>
            <a:chOff x="0" y="1752600"/>
            <a:chExt cx="2286000" cy="1143000"/>
          </a:xfrm>
        </p:grpSpPr>
        <p:sp>
          <p:nvSpPr>
            <p:cNvPr id="49" name="Oval 48"/>
            <p:cNvSpPr/>
            <p:nvPr/>
          </p:nvSpPr>
          <p:spPr>
            <a:xfrm>
              <a:off x="0" y="1752600"/>
              <a:ext cx="2286000" cy="1143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44" name="TextBox 43"/>
            <p:cNvSpPr txBox="1"/>
            <p:nvPr/>
          </p:nvSpPr>
          <p:spPr>
            <a:xfrm>
              <a:off x="457200" y="1905000"/>
              <a:ext cx="1420582" cy="461665"/>
            </a:xfrm>
            <a:prstGeom prst="rect">
              <a:avLst/>
            </a:prstGeom>
            <a:noFill/>
          </p:spPr>
          <p:txBody>
            <a:bodyPr wrap="none" rtlCol="0">
              <a:spAutoFit/>
            </a:bodyPr>
            <a:lstStyle/>
            <a:p>
              <a:r>
                <a:rPr lang="en-US" sz="2400" dirty="0" smtClean="0"/>
                <a:t>Encoder:</a:t>
              </a:r>
              <a:endParaRPr lang="en-US" sz="2400" dirty="0"/>
            </a:p>
          </p:txBody>
        </p:sp>
        <p:pic>
          <p:nvPicPr>
            <p:cNvPr id="45" name="Picture 44" descr="tmp.bmp"/>
            <p:cNvPicPr>
              <a:picLocks/>
            </p:cNvPicPr>
            <p:nvPr>
              <p:custDataLst>
                <p:tags r:id="rId4"/>
              </p:custDataLst>
            </p:nvPr>
          </p:nvPicPr>
          <p:blipFill>
            <a:blip r:embed="rId17" cstate="print">
              <a:clrChange>
                <a:clrFrom>
                  <a:srgbClr val="FFFFFF"/>
                </a:clrFrom>
                <a:clrTo>
                  <a:srgbClr val="FFFFFF">
                    <a:alpha val="0"/>
                  </a:srgbClr>
                </a:clrTo>
              </a:clrChange>
            </a:blip>
            <a:stretch>
              <a:fillRect/>
            </a:stretch>
          </p:blipFill>
          <p:spPr>
            <a:xfrm>
              <a:off x="609600" y="2438400"/>
              <a:ext cx="1066800" cy="266700"/>
            </a:xfrm>
            <a:prstGeom prst="rect">
              <a:avLst/>
            </a:prstGeom>
            <a:noFill/>
          </p:spPr>
        </p:pic>
      </p:grpSp>
      <p:grpSp>
        <p:nvGrpSpPr>
          <p:cNvPr id="21" name="Group 61"/>
          <p:cNvGrpSpPr/>
          <p:nvPr/>
        </p:nvGrpSpPr>
        <p:grpSpPr>
          <a:xfrm>
            <a:off x="685800" y="4648200"/>
            <a:ext cx="3657600" cy="1600200"/>
            <a:chOff x="685800" y="4648200"/>
            <a:chExt cx="3657600" cy="1600200"/>
          </a:xfrm>
        </p:grpSpPr>
        <p:sp>
          <p:nvSpPr>
            <p:cNvPr id="58" name="Rectangle 57"/>
            <p:cNvSpPr/>
            <p:nvPr/>
          </p:nvSpPr>
          <p:spPr>
            <a:xfrm>
              <a:off x="685800" y="4648200"/>
              <a:ext cx="3657600" cy="16002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System payoff:                      .</a:t>
              </a:r>
              <a:endParaRPr lang="en-US" dirty="0"/>
            </a:p>
          </p:txBody>
        </p:sp>
        <p:pic>
          <p:nvPicPr>
            <p:cNvPr id="61" name="Picture 60" descr="tmp.bmp"/>
            <p:cNvPicPr>
              <a:picLocks/>
            </p:cNvPicPr>
            <p:nvPr>
              <p:custDataLst>
                <p:tags r:id="rId3"/>
              </p:custDataLst>
            </p:nvPr>
          </p:nvPicPr>
          <p:blipFill>
            <a:blip r:embed="rId18" cstate="print">
              <a:clrChange>
                <a:clrFrom>
                  <a:srgbClr val="FFFFFF"/>
                </a:clrFrom>
                <a:clrTo>
                  <a:srgbClr val="FFFFFF">
                    <a:alpha val="0"/>
                  </a:srgbClr>
                </a:clrTo>
              </a:clrChange>
            </a:blip>
            <a:stretch>
              <a:fillRect/>
            </a:stretch>
          </p:blipFill>
          <p:spPr>
            <a:xfrm>
              <a:off x="2819400" y="5334000"/>
              <a:ext cx="1003300" cy="254000"/>
            </a:xfrm>
            <a:prstGeom prst="rect">
              <a:avLst/>
            </a:prstGeom>
            <a:noFill/>
          </p:spPr>
        </p:pic>
      </p:grpSp>
      <p:grpSp>
        <p:nvGrpSpPr>
          <p:cNvPr id="24" name="Group 63"/>
          <p:cNvGrpSpPr/>
          <p:nvPr/>
        </p:nvGrpSpPr>
        <p:grpSpPr>
          <a:xfrm>
            <a:off x="4953000" y="1600200"/>
            <a:ext cx="3657600" cy="1295400"/>
            <a:chOff x="4953000" y="1600200"/>
            <a:chExt cx="3657600" cy="1295400"/>
          </a:xfrm>
        </p:grpSpPr>
        <p:sp>
          <p:nvSpPr>
            <p:cNvPr id="50" name="Oval 49"/>
            <p:cNvSpPr/>
            <p:nvPr/>
          </p:nvSpPr>
          <p:spPr>
            <a:xfrm>
              <a:off x="4953000" y="1600200"/>
              <a:ext cx="3657600" cy="12954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43" name="TextBox 42"/>
            <p:cNvSpPr txBox="1"/>
            <p:nvPr/>
          </p:nvSpPr>
          <p:spPr>
            <a:xfrm>
              <a:off x="6019800" y="1676400"/>
              <a:ext cx="1418978" cy="461665"/>
            </a:xfrm>
            <a:prstGeom prst="rect">
              <a:avLst/>
            </a:prstGeom>
            <a:noFill/>
          </p:spPr>
          <p:txBody>
            <a:bodyPr wrap="none" rtlCol="0">
              <a:spAutoFit/>
            </a:bodyPr>
            <a:lstStyle/>
            <a:p>
              <a:r>
                <a:rPr lang="en-US" sz="2400" dirty="0" smtClean="0"/>
                <a:t>Decoder:</a:t>
              </a:r>
              <a:endParaRPr lang="en-US" sz="2400" dirty="0"/>
            </a:p>
          </p:txBody>
        </p:sp>
        <p:pic>
          <p:nvPicPr>
            <p:cNvPr id="63" name="Picture 62" descr="tmp.bmp"/>
            <p:cNvPicPr>
              <a:picLocks/>
            </p:cNvPicPr>
            <p:nvPr>
              <p:custDataLst>
                <p:tags r:id="rId2"/>
              </p:custDataLst>
            </p:nvPr>
          </p:nvPicPr>
          <p:blipFill>
            <a:blip r:embed="rId19" cstate="print">
              <a:clrChange>
                <a:clrFrom>
                  <a:srgbClr val="FFFFFF"/>
                </a:clrFrom>
                <a:clrTo>
                  <a:srgbClr val="FFFFFF">
                    <a:alpha val="0"/>
                  </a:srgbClr>
                </a:clrTo>
              </a:clrChange>
            </a:blip>
            <a:stretch>
              <a:fillRect/>
            </a:stretch>
          </p:blipFill>
          <p:spPr>
            <a:xfrm>
              <a:off x="5257800" y="2209800"/>
              <a:ext cx="3073400" cy="304800"/>
            </a:xfrm>
            <a:prstGeom prst="rect">
              <a:avLst/>
            </a:prstGeom>
            <a:noFill/>
          </p:spPr>
        </p:pic>
      </p:grpSp>
      <p:grpSp>
        <p:nvGrpSpPr>
          <p:cNvPr id="26" name="Group 65"/>
          <p:cNvGrpSpPr/>
          <p:nvPr/>
        </p:nvGrpSpPr>
        <p:grpSpPr>
          <a:xfrm>
            <a:off x="5105400" y="5334000"/>
            <a:ext cx="3657600" cy="1295400"/>
            <a:chOff x="5105400" y="5334000"/>
            <a:chExt cx="3657600" cy="1295400"/>
          </a:xfrm>
        </p:grpSpPr>
        <p:sp>
          <p:nvSpPr>
            <p:cNvPr id="51" name="Oval 50"/>
            <p:cNvSpPr/>
            <p:nvPr/>
          </p:nvSpPr>
          <p:spPr>
            <a:xfrm>
              <a:off x="5105400" y="5334000"/>
              <a:ext cx="3657600" cy="12954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2" name="TextBox 51"/>
            <p:cNvSpPr txBox="1"/>
            <p:nvPr/>
          </p:nvSpPr>
          <p:spPr>
            <a:xfrm>
              <a:off x="6096000" y="5410200"/>
              <a:ext cx="1659429" cy="461665"/>
            </a:xfrm>
            <a:prstGeom prst="rect">
              <a:avLst/>
            </a:prstGeom>
            <a:noFill/>
          </p:spPr>
          <p:txBody>
            <a:bodyPr wrap="none" rtlCol="0">
              <a:spAutoFit/>
            </a:bodyPr>
            <a:lstStyle/>
            <a:p>
              <a:r>
                <a:rPr lang="en-US" sz="2400" dirty="0" smtClean="0"/>
                <a:t>Adversary:</a:t>
              </a:r>
              <a:endParaRPr lang="en-US" sz="2400" dirty="0"/>
            </a:p>
          </p:txBody>
        </p:sp>
        <p:pic>
          <p:nvPicPr>
            <p:cNvPr id="65" name="Picture 64" descr="tmp.bmp"/>
            <p:cNvPicPr>
              <a:picLocks/>
            </p:cNvPicPr>
            <p:nvPr>
              <p:custDataLst>
                <p:tags r:id="rId1"/>
              </p:custDataLst>
            </p:nvPr>
          </p:nvPicPr>
          <p:blipFill>
            <a:blip r:embed="rId20" cstate="print">
              <a:clrChange>
                <a:clrFrom>
                  <a:srgbClr val="FFFFFF"/>
                </a:clrFrom>
                <a:clrTo>
                  <a:srgbClr val="FFFFFF">
                    <a:alpha val="0"/>
                  </a:srgbClr>
                </a:clrTo>
              </a:clrChange>
            </a:blip>
            <a:stretch>
              <a:fillRect/>
            </a:stretch>
          </p:blipFill>
          <p:spPr>
            <a:xfrm>
              <a:off x="5562600" y="6019800"/>
              <a:ext cx="2806700" cy="3048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381000" y="2971800"/>
            <a:ext cx="8305800" cy="762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Zero-Sum Game</a:t>
            </a:r>
            <a:endParaRPr lang="en-US" dirty="0"/>
          </a:p>
        </p:txBody>
      </p:sp>
      <p:sp>
        <p:nvSpPr>
          <p:cNvPr id="28" name="Content Placeholder 27"/>
          <p:cNvSpPr>
            <a:spLocks noGrp="1"/>
          </p:cNvSpPr>
          <p:nvPr>
            <p:ph sz="quarter" idx="1"/>
          </p:nvPr>
        </p:nvSpPr>
        <p:spPr/>
        <p:txBody>
          <a:bodyPr/>
          <a:lstStyle/>
          <a:p>
            <a:r>
              <a:rPr lang="en-US" dirty="0" smtClean="0"/>
              <a:t>Value obtained by system:</a:t>
            </a:r>
          </a:p>
          <a:p>
            <a:r>
              <a:rPr lang="en-US" dirty="0" smtClean="0"/>
              <a:t>Objective</a:t>
            </a:r>
          </a:p>
          <a:p>
            <a:pPr lvl="1"/>
            <a:r>
              <a:rPr lang="en-US" dirty="0" smtClean="0"/>
              <a:t>Maximize payoff</a:t>
            </a:r>
          </a:p>
        </p:txBody>
      </p:sp>
      <p:sp>
        <p:nvSpPr>
          <p:cNvPr id="4" name="Rounded Rectangle 3"/>
          <p:cNvSpPr/>
          <p:nvPr/>
        </p:nvSpPr>
        <p:spPr>
          <a:xfrm>
            <a:off x="1828800" y="48768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 A</a:t>
            </a:r>
            <a:endParaRPr lang="en-US" dirty="0"/>
          </a:p>
        </p:txBody>
      </p:sp>
      <p:sp>
        <p:nvSpPr>
          <p:cNvPr id="5" name="Rounded Rectangle 4"/>
          <p:cNvSpPr/>
          <p:nvPr/>
        </p:nvSpPr>
        <p:spPr>
          <a:xfrm>
            <a:off x="5334000" y="48768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 B</a:t>
            </a:r>
            <a:endParaRPr lang="en-US" dirty="0"/>
          </a:p>
        </p:txBody>
      </p:sp>
      <p:cxnSp>
        <p:nvCxnSpPr>
          <p:cNvPr id="6" name="Straight Arrow Connector 5"/>
          <p:cNvCxnSpPr>
            <a:stCxn id="4" idx="3"/>
            <a:endCxn id="5" idx="1"/>
          </p:cNvCxnSpPr>
          <p:nvPr/>
        </p:nvCxnSpPr>
        <p:spPr>
          <a:xfrm>
            <a:off x="3200400" y="5181600"/>
            <a:ext cx="2133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4" idx="1"/>
          </p:cNvCxnSpPr>
          <p:nvPr/>
        </p:nvCxnSpPr>
        <p:spPr>
          <a:xfrm>
            <a:off x="1295400" y="51816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p:cNvCxnSpPr>
          <p:nvPr/>
        </p:nvCxnSpPr>
        <p:spPr>
          <a:xfrm>
            <a:off x="6705600" y="51816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33800" y="4800600"/>
            <a:ext cx="1056700" cy="369332"/>
          </a:xfrm>
          <a:prstGeom prst="rect">
            <a:avLst/>
          </a:prstGeom>
          <a:noFill/>
        </p:spPr>
        <p:txBody>
          <a:bodyPr wrap="none" rtlCol="0">
            <a:spAutoFit/>
          </a:bodyPr>
          <a:lstStyle/>
          <a:p>
            <a:r>
              <a:rPr lang="en-US" dirty="0" smtClean="0"/>
              <a:t>Message</a:t>
            </a:r>
            <a:endParaRPr lang="en-US" dirty="0"/>
          </a:p>
        </p:txBody>
      </p:sp>
      <p:cxnSp>
        <p:nvCxnSpPr>
          <p:cNvPr id="10" name="Straight Arrow Connector 9"/>
          <p:cNvCxnSpPr>
            <a:endCxn id="4" idx="0"/>
          </p:cNvCxnSpPr>
          <p:nvPr/>
        </p:nvCxnSpPr>
        <p:spPr>
          <a:xfrm rot="5400000">
            <a:off x="2400300" y="47625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5" idx="0"/>
          </p:cNvCxnSpPr>
          <p:nvPr/>
        </p:nvCxnSpPr>
        <p:spPr>
          <a:xfrm rot="5400000">
            <a:off x="5905500" y="47625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86200" y="3962400"/>
            <a:ext cx="591829" cy="369332"/>
          </a:xfrm>
          <a:prstGeom prst="rect">
            <a:avLst/>
          </a:prstGeom>
          <a:noFill/>
        </p:spPr>
        <p:txBody>
          <a:bodyPr wrap="none" rtlCol="0">
            <a:spAutoFit/>
          </a:bodyPr>
          <a:lstStyle/>
          <a:p>
            <a:r>
              <a:rPr lang="en-US" dirty="0" smtClean="0"/>
              <a:t>Key</a:t>
            </a:r>
            <a:endParaRPr lang="en-US" dirty="0"/>
          </a:p>
        </p:txBody>
      </p:sp>
      <p:sp>
        <p:nvSpPr>
          <p:cNvPr id="14" name="TextBox 13"/>
          <p:cNvSpPr txBox="1"/>
          <p:nvPr/>
        </p:nvSpPr>
        <p:spPr>
          <a:xfrm>
            <a:off x="381000" y="4800600"/>
            <a:ext cx="1435008" cy="369332"/>
          </a:xfrm>
          <a:prstGeom prst="rect">
            <a:avLst/>
          </a:prstGeom>
          <a:noFill/>
        </p:spPr>
        <p:txBody>
          <a:bodyPr wrap="none" rtlCol="0">
            <a:spAutoFit/>
          </a:bodyPr>
          <a:lstStyle/>
          <a:p>
            <a:r>
              <a:rPr lang="en-US" dirty="0" smtClean="0"/>
              <a:t>Information</a:t>
            </a:r>
            <a:endParaRPr lang="en-US" dirty="0"/>
          </a:p>
        </p:txBody>
      </p:sp>
      <p:sp>
        <p:nvSpPr>
          <p:cNvPr id="15" name="TextBox 14"/>
          <p:cNvSpPr txBox="1"/>
          <p:nvPr/>
        </p:nvSpPr>
        <p:spPr>
          <a:xfrm>
            <a:off x="6934200" y="4812268"/>
            <a:ext cx="853119" cy="369332"/>
          </a:xfrm>
          <a:prstGeom prst="rect">
            <a:avLst/>
          </a:prstGeom>
          <a:noFill/>
        </p:spPr>
        <p:txBody>
          <a:bodyPr wrap="none" rtlCol="0">
            <a:spAutoFit/>
          </a:bodyPr>
          <a:lstStyle/>
          <a:p>
            <a:r>
              <a:rPr lang="en-US" dirty="0" smtClean="0"/>
              <a:t>Action</a:t>
            </a:r>
          </a:p>
        </p:txBody>
      </p:sp>
      <p:sp>
        <p:nvSpPr>
          <p:cNvPr id="16" name="Rounded Rectangle 15"/>
          <p:cNvSpPr/>
          <p:nvPr/>
        </p:nvSpPr>
        <p:spPr>
          <a:xfrm>
            <a:off x="5334000" y="5791200"/>
            <a:ext cx="1371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Adversary</a:t>
            </a:r>
            <a:endParaRPr lang="en-US" dirty="0"/>
          </a:p>
        </p:txBody>
      </p:sp>
      <p:cxnSp>
        <p:nvCxnSpPr>
          <p:cNvPr id="17" name="Shape 16"/>
          <p:cNvCxnSpPr>
            <a:endCxn id="16" idx="1"/>
          </p:cNvCxnSpPr>
          <p:nvPr/>
        </p:nvCxnSpPr>
        <p:spPr>
          <a:xfrm rot="16200000" flipH="1">
            <a:off x="4705350" y="5429250"/>
            <a:ext cx="876300" cy="3810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pic>
        <p:nvPicPr>
          <p:cNvPr id="18" name="Picture 17" descr="tmp.bmp"/>
          <p:cNvPicPr>
            <a:picLocks/>
          </p:cNvPicPr>
          <p:nvPr>
            <p:custDataLst>
              <p:tags r:id="rId1"/>
            </p:custDataLst>
          </p:nvPr>
        </p:nvPicPr>
        <p:blipFill>
          <a:blip r:embed="rId10" cstate="print">
            <a:clrChange>
              <a:clrFrom>
                <a:srgbClr val="FFFFFF"/>
              </a:clrFrom>
              <a:clrTo>
                <a:srgbClr val="FFFFFF">
                  <a:alpha val="0"/>
                </a:srgbClr>
              </a:clrTo>
            </a:clrChange>
          </a:blip>
          <a:stretch>
            <a:fillRect/>
          </a:stretch>
        </p:blipFill>
        <p:spPr>
          <a:xfrm>
            <a:off x="3810000" y="5257800"/>
            <a:ext cx="990600" cy="261257"/>
          </a:xfrm>
          <a:prstGeom prst="rect">
            <a:avLst/>
          </a:prstGeom>
          <a:noFill/>
        </p:spPr>
      </p:pic>
      <p:pic>
        <p:nvPicPr>
          <p:cNvPr id="19" name="Picture 18" descr="tmp.bmp"/>
          <p:cNvPicPr>
            <a:picLocks/>
          </p:cNvPicPr>
          <p:nvPr>
            <p:custDataLst>
              <p:tags r:id="rId2"/>
            </p:custDataLst>
          </p:nvPr>
        </p:nvPicPr>
        <p:blipFill>
          <a:blip r:embed="rId11" cstate="print">
            <a:clrChange>
              <a:clrFrom>
                <a:srgbClr val="FFFFFF"/>
              </a:clrFrom>
              <a:clrTo>
                <a:srgbClr val="FFFFFF">
                  <a:alpha val="0"/>
                </a:srgbClr>
              </a:clrTo>
            </a:clrChange>
          </a:blip>
          <a:stretch>
            <a:fillRect/>
          </a:stretch>
        </p:blipFill>
        <p:spPr>
          <a:xfrm>
            <a:off x="4572000" y="4038600"/>
            <a:ext cx="1155700" cy="266700"/>
          </a:xfrm>
          <a:prstGeom prst="rect">
            <a:avLst/>
          </a:prstGeom>
          <a:noFill/>
        </p:spPr>
      </p:pic>
      <p:pic>
        <p:nvPicPr>
          <p:cNvPr id="20" name="Picture 19" descr="tmp.bmp"/>
          <p:cNvPicPr>
            <a:picLocks/>
          </p:cNvPicPr>
          <p:nvPr>
            <p:custDataLst>
              <p:tags r:id="rId3"/>
            </p:custDataLst>
          </p:nvPr>
        </p:nvPicPr>
        <p:blipFill>
          <a:blip r:embed="rId12" cstate="print">
            <a:clrChange>
              <a:clrFrom>
                <a:srgbClr val="FFFFFF"/>
              </a:clrFrom>
              <a:clrTo>
                <a:srgbClr val="FFFFFF">
                  <a:alpha val="0"/>
                </a:srgbClr>
              </a:clrTo>
            </a:clrChange>
          </a:blip>
          <a:stretch>
            <a:fillRect/>
          </a:stretch>
        </p:blipFill>
        <p:spPr>
          <a:xfrm>
            <a:off x="990600" y="5257800"/>
            <a:ext cx="381000" cy="193524"/>
          </a:xfrm>
          <a:prstGeom prst="rect">
            <a:avLst/>
          </a:prstGeom>
          <a:noFill/>
        </p:spPr>
      </p:pic>
      <p:cxnSp>
        <p:nvCxnSpPr>
          <p:cNvPr id="22" name="Straight Connector 21"/>
          <p:cNvCxnSpPr/>
          <p:nvPr/>
        </p:nvCxnSpPr>
        <p:spPr>
          <a:xfrm rot="10800000" flipV="1">
            <a:off x="2514600" y="4267200"/>
            <a:ext cx="1600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67200" y="4267200"/>
            <a:ext cx="17526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705600" y="60960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7" name="Picture 26" descr="tmp.bmp"/>
          <p:cNvPicPr>
            <a:picLocks/>
          </p:cNvPicPr>
          <p:nvPr>
            <p:custDataLst>
              <p:tags r:id="rId4"/>
            </p:custDataLst>
          </p:nvPr>
        </p:nvPicPr>
        <p:blipFill>
          <a:blip r:embed="rId13" cstate="print">
            <a:clrChange>
              <a:clrFrom>
                <a:srgbClr val="FFFFFF"/>
              </a:clrFrom>
              <a:clrTo>
                <a:srgbClr val="FFFFFF">
                  <a:alpha val="0"/>
                </a:srgbClr>
              </a:clrTo>
            </a:clrChange>
          </a:blip>
          <a:stretch>
            <a:fillRect/>
          </a:stretch>
        </p:blipFill>
        <p:spPr>
          <a:xfrm>
            <a:off x="7239000" y="6172200"/>
            <a:ext cx="355600" cy="210726"/>
          </a:xfrm>
          <a:prstGeom prst="rect">
            <a:avLst/>
          </a:prstGeom>
          <a:noFill/>
        </p:spPr>
      </p:pic>
      <p:sp>
        <p:nvSpPr>
          <p:cNvPr id="30" name="TextBox 29"/>
          <p:cNvSpPr txBox="1"/>
          <p:nvPr/>
        </p:nvSpPr>
        <p:spPr>
          <a:xfrm>
            <a:off x="7003497" y="5715000"/>
            <a:ext cx="845103" cy="369332"/>
          </a:xfrm>
          <a:prstGeom prst="rect">
            <a:avLst/>
          </a:prstGeom>
          <a:noFill/>
        </p:spPr>
        <p:txBody>
          <a:bodyPr wrap="none" rtlCol="0">
            <a:spAutoFit/>
          </a:bodyPr>
          <a:lstStyle/>
          <a:p>
            <a:r>
              <a:rPr lang="en-US" dirty="0" smtClean="0"/>
              <a:t>Attack</a:t>
            </a:r>
          </a:p>
        </p:txBody>
      </p:sp>
      <p:cxnSp>
        <p:nvCxnSpPr>
          <p:cNvPr id="39" name="Straight Connector 38"/>
          <p:cNvCxnSpPr/>
          <p:nvPr/>
        </p:nvCxnSpPr>
        <p:spPr>
          <a:xfrm flipV="1">
            <a:off x="609600" y="3886200"/>
            <a:ext cx="7863840" cy="91440"/>
          </a:xfrm>
          <a:prstGeom prst="line">
            <a:avLst/>
          </a:prstGeom>
          <a:ln w="38100"/>
        </p:spPr>
        <p:style>
          <a:lnRef idx="1">
            <a:schemeClr val="dk1"/>
          </a:lnRef>
          <a:fillRef idx="0">
            <a:schemeClr val="dk1"/>
          </a:fillRef>
          <a:effectRef idx="0">
            <a:schemeClr val="dk1"/>
          </a:effectRef>
          <a:fontRef idx="minor">
            <a:schemeClr val="tx1"/>
          </a:fontRef>
        </p:style>
      </p:cxnSp>
      <p:pic>
        <p:nvPicPr>
          <p:cNvPr id="34" name="Picture 33" descr="tmp.bmp"/>
          <p:cNvPicPr>
            <a:picLocks/>
          </p:cNvPicPr>
          <p:nvPr>
            <p:custDataLst>
              <p:tags r:id="rId5"/>
            </p:custDataLst>
          </p:nvPr>
        </p:nvPicPr>
        <p:blipFill>
          <a:blip r:embed="rId14" cstate="print">
            <a:clrChange>
              <a:clrFrom>
                <a:srgbClr val="FFFFFF"/>
              </a:clrFrom>
              <a:clrTo>
                <a:srgbClr val="FFFFFF">
                  <a:alpha val="0"/>
                </a:srgbClr>
              </a:clrTo>
            </a:clrChange>
          </a:blip>
          <a:stretch>
            <a:fillRect/>
          </a:stretch>
        </p:blipFill>
        <p:spPr>
          <a:xfrm>
            <a:off x="7239000" y="5257800"/>
            <a:ext cx="342900" cy="190500"/>
          </a:xfrm>
          <a:prstGeom prst="rect">
            <a:avLst/>
          </a:prstGeom>
          <a:noFill/>
        </p:spPr>
      </p:pic>
      <p:pic>
        <p:nvPicPr>
          <p:cNvPr id="37" name="Picture 36" descr="tmp.bmp"/>
          <p:cNvPicPr>
            <a:picLocks/>
          </p:cNvPicPr>
          <p:nvPr>
            <p:custDataLst>
              <p:tags r:id="rId6"/>
            </p:custDataLst>
          </p:nvPr>
        </p:nvPicPr>
        <p:blipFill>
          <a:blip r:embed="rId15" cstate="print">
            <a:clrChange>
              <a:clrFrom>
                <a:srgbClr val="FFFFFF"/>
              </a:clrFrom>
              <a:clrTo>
                <a:srgbClr val="FFFFFF">
                  <a:alpha val="0"/>
                </a:srgbClr>
              </a:clrTo>
            </a:clrChange>
          </a:blip>
          <a:stretch>
            <a:fillRect/>
          </a:stretch>
        </p:blipFill>
        <p:spPr>
          <a:xfrm>
            <a:off x="5257800" y="1600200"/>
            <a:ext cx="1554079" cy="381000"/>
          </a:xfrm>
          <a:prstGeom prst="rect">
            <a:avLst/>
          </a:prstGeom>
          <a:noFill/>
        </p:spPr>
      </p:pic>
      <p:pic>
        <p:nvPicPr>
          <p:cNvPr id="41" name="Picture 40" descr="tmp.bmp"/>
          <p:cNvPicPr>
            <a:picLocks/>
          </p:cNvPicPr>
          <p:nvPr>
            <p:custDataLst>
              <p:tags r:id="rId7"/>
            </p:custDataLst>
          </p:nvPr>
        </p:nvPicPr>
        <p:blipFill>
          <a:blip r:embed="rId16" cstate="print">
            <a:clrChange>
              <a:clrFrom>
                <a:srgbClr val="FFFFFF"/>
              </a:clrFrom>
              <a:clrTo>
                <a:srgbClr val="FFFFFF">
                  <a:alpha val="0"/>
                </a:srgbClr>
              </a:clrTo>
            </a:clrChange>
          </a:blip>
          <a:stretch>
            <a:fillRect/>
          </a:stretch>
        </p:blipFill>
        <p:spPr>
          <a:xfrm>
            <a:off x="609600" y="3124200"/>
            <a:ext cx="7950200" cy="5334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3"/>
          <p:cNvGrpSpPr/>
          <p:nvPr/>
        </p:nvGrpSpPr>
        <p:grpSpPr>
          <a:xfrm>
            <a:off x="381000" y="3429000"/>
            <a:ext cx="8382000" cy="2819400"/>
            <a:chOff x="381000" y="3429000"/>
            <a:chExt cx="8382000" cy="2819400"/>
          </a:xfrm>
        </p:grpSpPr>
        <p:grpSp>
          <p:nvGrpSpPr>
            <p:cNvPr id="5" name="Group 12"/>
            <p:cNvGrpSpPr/>
            <p:nvPr/>
          </p:nvGrpSpPr>
          <p:grpSpPr>
            <a:xfrm>
              <a:off x="381000" y="3429000"/>
              <a:ext cx="8382000" cy="2819400"/>
              <a:chOff x="381000" y="3429000"/>
              <a:chExt cx="8382000" cy="2819400"/>
            </a:xfrm>
          </p:grpSpPr>
          <p:sp>
            <p:nvSpPr>
              <p:cNvPr id="8" name="Rounded Rectangle 7"/>
              <p:cNvSpPr/>
              <p:nvPr/>
            </p:nvSpPr>
            <p:spPr>
              <a:xfrm>
                <a:off x="381000" y="3429000"/>
                <a:ext cx="8382000" cy="2819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0" name="TextBox 9"/>
              <p:cNvSpPr txBox="1"/>
              <p:nvPr/>
            </p:nvSpPr>
            <p:spPr>
              <a:xfrm>
                <a:off x="609600" y="3581400"/>
                <a:ext cx="1950508" cy="584775"/>
              </a:xfrm>
              <a:prstGeom prst="rect">
                <a:avLst/>
              </a:prstGeom>
              <a:noFill/>
            </p:spPr>
            <p:txBody>
              <a:bodyPr wrap="square" rtlCol="0">
                <a:spAutoFit/>
              </a:bodyPr>
              <a:lstStyle/>
              <a:p>
                <a:r>
                  <a:rPr lang="en-US" sz="3200" dirty="0" smtClean="0"/>
                  <a:t>Theorem:</a:t>
                </a:r>
                <a:endParaRPr lang="en-US" sz="3200" dirty="0"/>
              </a:p>
            </p:txBody>
          </p:sp>
          <p:cxnSp>
            <p:nvCxnSpPr>
              <p:cNvPr id="11" name="Straight Connector 10"/>
              <p:cNvCxnSpPr/>
              <p:nvPr/>
            </p:nvCxnSpPr>
            <p:spPr>
              <a:xfrm>
                <a:off x="609600" y="4191000"/>
                <a:ext cx="3505200" cy="0"/>
              </a:xfrm>
              <a:prstGeom prst="line">
                <a:avLst/>
              </a:prstGeom>
              <a:ln w="79375" cmpd="thickThin"/>
            </p:spPr>
            <p:style>
              <a:lnRef idx="1">
                <a:schemeClr val="dk1"/>
              </a:lnRef>
              <a:fillRef idx="0">
                <a:schemeClr val="dk1"/>
              </a:fillRef>
              <a:effectRef idx="0">
                <a:schemeClr val="dk1"/>
              </a:effectRef>
              <a:fontRef idx="minor">
                <a:schemeClr val="tx1"/>
              </a:fontRef>
            </p:style>
          </p:cxnSp>
          <p:pic>
            <p:nvPicPr>
              <p:cNvPr id="12" name="Picture 11" descr="tmp.bmp"/>
              <p:cNvPicPr>
                <a:picLocks/>
              </p:cNvPicPr>
              <p:nvPr>
                <p:custDataLst>
                  <p:tags r:id="rId3"/>
                </p:custDataLst>
              </p:nvPr>
            </p:nvPicPr>
            <p:blipFill>
              <a:blip r:embed="rId5" cstate="print">
                <a:clrChange>
                  <a:clrFrom>
                    <a:srgbClr val="FFFFFF"/>
                  </a:clrFrom>
                  <a:clrTo>
                    <a:srgbClr val="FFFFFF">
                      <a:alpha val="0"/>
                    </a:srgbClr>
                  </a:clrTo>
                </a:clrChange>
              </a:blip>
              <a:stretch>
                <a:fillRect/>
              </a:stretch>
            </p:blipFill>
            <p:spPr>
              <a:xfrm>
                <a:off x="762000" y="4495800"/>
                <a:ext cx="7962900" cy="1054100"/>
              </a:xfrm>
              <a:prstGeom prst="rect">
                <a:avLst/>
              </a:prstGeom>
              <a:noFill/>
            </p:spPr>
          </p:pic>
        </p:grpSp>
        <p:sp>
          <p:nvSpPr>
            <p:cNvPr id="23" name="TextBox 22"/>
            <p:cNvSpPr txBox="1"/>
            <p:nvPr/>
          </p:nvSpPr>
          <p:spPr>
            <a:xfrm>
              <a:off x="2743200" y="3745468"/>
              <a:ext cx="1085554" cy="369332"/>
            </a:xfrm>
            <a:prstGeom prst="rect">
              <a:avLst/>
            </a:prstGeom>
            <a:noFill/>
          </p:spPr>
          <p:txBody>
            <a:bodyPr wrap="none" rtlCol="0">
              <a:spAutoFit/>
            </a:bodyPr>
            <a:lstStyle/>
            <a:p>
              <a:r>
                <a:rPr lang="en-US" dirty="0" smtClean="0"/>
                <a:t>[Cuff 10]</a:t>
              </a:r>
              <a:endParaRPr lang="en-US" dirty="0"/>
            </a:p>
          </p:txBody>
        </p:sp>
      </p:grpSp>
      <p:sp>
        <p:nvSpPr>
          <p:cNvPr id="2" name="Title 1"/>
          <p:cNvSpPr>
            <a:spLocks noGrp="1"/>
          </p:cNvSpPr>
          <p:nvPr>
            <p:ph type="title"/>
          </p:nvPr>
        </p:nvSpPr>
        <p:spPr/>
        <p:txBody>
          <a:bodyPr/>
          <a:lstStyle/>
          <a:p>
            <a:r>
              <a:rPr lang="en-US" dirty="0" smtClean="0"/>
              <a:t>Lossless Case</a:t>
            </a:r>
            <a:endParaRPr lang="en-US" dirty="0"/>
          </a:p>
        </p:txBody>
      </p:sp>
      <p:sp>
        <p:nvSpPr>
          <p:cNvPr id="3" name="Content Placeholder 2"/>
          <p:cNvSpPr>
            <a:spLocks noGrp="1"/>
          </p:cNvSpPr>
          <p:nvPr>
            <p:ph sz="quarter" idx="1"/>
          </p:nvPr>
        </p:nvSpPr>
        <p:spPr/>
        <p:txBody>
          <a:bodyPr/>
          <a:lstStyle/>
          <a:p>
            <a:r>
              <a:rPr lang="en-US" dirty="0" smtClean="0"/>
              <a:t>Require Y=X</a:t>
            </a:r>
          </a:p>
          <a:p>
            <a:pPr lvl="1"/>
            <a:r>
              <a:rPr lang="en-US" dirty="0" smtClean="0"/>
              <a:t>Assume a payoff function</a:t>
            </a:r>
          </a:p>
          <a:p>
            <a:r>
              <a:rPr lang="en-US" dirty="0" smtClean="0"/>
              <a:t>Related to Yamamoto’s work [97]</a:t>
            </a:r>
          </a:p>
          <a:p>
            <a:pPr lvl="1"/>
            <a:r>
              <a:rPr lang="en-US" dirty="0" smtClean="0"/>
              <a:t>Difference:  Adversary is more capable with more information</a:t>
            </a:r>
          </a:p>
        </p:txBody>
      </p:sp>
      <p:pic>
        <p:nvPicPr>
          <p:cNvPr id="6" name="Picture 5" descr="tmp.bmp"/>
          <p:cNvPicPr>
            <a:picLocks/>
          </p:cNvPicPr>
          <p:nvPr>
            <p:custDataLst>
              <p:tags r:id="rId1"/>
            </p:custDataLst>
          </p:nvPr>
        </p:nvPicPr>
        <p:blipFill>
          <a:blip r:embed="rId6" cstate="print">
            <a:clrChange>
              <a:clrFrom>
                <a:srgbClr val="FFFFFF"/>
              </a:clrFrom>
              <a:clrTo>
                <a:srgbClr val="FFFFFF">
                  <a:alpha val="0"/>
                </a:srgbClr>
              </a:clrTo>
            </a:clrChange>
          </a:blip>
          <a:stretch>
            <a:fillRect/>
          </a:stretch>
        </p:blipFill>
        <p:spPr>
          <a:xfrm>
            <a:off x="4191000" y="2057400"/>
            <a:ext cx="3721100" cy="279400"/>
          </a:xfrm>
          <a:prstGeom prst="rect">
            <a:avLst/>
          </a:prstGeom>
          <a:noFill/>
        </p:spPr>
      </p:pic>
      <p:grpSp>
        <p:nvGrpSpPr>
          <p:cNvPr id="7" name="Group 18"/>
          <p:cNvGrpSpPr/>
          <p:nvPr/>
        </p:nvGrpSpPr>
        <p:grpSpPr>
          <a:xfrm>
            <a:off x="685800" y="5710535"/>
            <a:ext cx="4191000" cy="461665"/>
            <a:chOff x="838200" y="4343400"/>
            <a:chExt cx="4191000" cy="461665"/>
          </a:xfrm>
        </p:grpSpPr>
        <p:pic>
          <p:nvPicPr>
            <p:cNvPr id="20" name="Picture 19" descr="tmp.bmp"/>
            <p:cNvPicPr>
              <a:picLocks/>
            </p:cNvPicPr>
            <p:nvPr>
              <p:custDataLst>
                <p:tags r:id="rId2"/>
              </p:custDataLst>
            </p:nvPr>
          </p:nvPicPr>
          <p:blipFill>
            <a:blip r:embed="rId7" cstate="print">
              <a:clrChange>
                <a:clrFrom>
                  <a:srgbClr val="FFFFFF"/>
                </a:clrFrom>
                <a:clrTo>
                  <a:srgbClr val="FFFFFF">
                    <a:alpha val="0"/>
                  </a:srgbClr>
                </a:clrTo>
              </a:clrChange>
            </a:blip>
            <a:stretch>
              <a:fillRect/>
            </a:stretch>
          </p:blipFill>
          <p:spPr>
            <a:xfrm>
              <a:off x="3048000" y="4419600"/>
              <a:ext cx="1981200" cy="363364"/>
            </a:xfrm>
            <a:prstGeom prst="rect">
              <a:avLst/>
            </a:prstGeom>
            <a:noFill/>
          </p:spPr>
        </p:pic>
        <p:sp>
          <p:nvSpPr>
            <p:cNvPr id="21" name="TextBox 20"/>
            <p:cNvSpPr txBox="1"/>
            <p:nvPr/>
          </p:nvSpPr>
          <p:spPr>
            <a:xfrm>
              <a:off x="838200" y="4343400"/>
              <a:ext cx="2438400" cy="461665"/>
            </a:xfrm>
            <a:prstGeom prst="rect">
              <a:avLst/>
            </a:prstGeom>
            <a:noFill/>
          </p:spPr>
          <p:txBody>
            <a:bodyPr wrap="square" rtlCol="0">
              <a:spAutoFit/>
            </a:bodyPr>
            <a:lstStyle/>
            <a:p>
              <a:r>
                <a:rPr lang="en-US" sz="2400" dirty="0" smtClean="0"/>
                <a:t>Also required:</a:t>
              </a:r>
              <a:endParaRPr 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Binary-Hamming Case</a:t>
            </a:r>
            <a:endParaRPr lang="en-US" dirty="0"/>
          </a:p>
        </p:txBody>
      </p:sp>
      <p:sp>
        <p:nvSpPr>
          <p:cNvPr id="3" name="Content Placeholder 2"/>
          <p:cNvSpPr>
            <a:spLocks noGrp="1"/>
          </p:cNvSpPr>
          <p:nvPr>
            <p:ph sz="quarter" idx="1"/>
          </p:nvPr>
        </p:nvSpPr>
        <p:spPr/>
        <p:txBody>
          <a:bodyPr/>
          <a:lstStyle/>
          <a:p>
            <a:r>
              <a:rPr lang="en-US" dirty="0" smtClean="0"/>
              <a:t>Binary Source:</a:t>
            </a:r>
          </a:p>
          <a:p>
            <a:r>
              <a:rPr lang="en-US" dirty="0" smtClean="0"/>
              <a:t>Hamming Distortion</a:t>
            </a:r>
          </a:p>
          <a:p>
            <a:r>
              <a:rPr lang="en-US" dirty="0" smtClean="0"/>
              <a:t>Naïve approach</a:t>
            </a:r>
          </a:p>
          <a:p>
            <a:pPr lvl="1"/>
            <a:r>
              <a:rPr lang="en-US" dirty="0" smtClean="0"/>
              <a:t>Random hashing or time-sharing</a:t>
            </a:r>
          </a:p>
          <a:p>
            <a:r>
              <a:rPr lang="en-US" dirty="0" smtClean="0"/>
              <a:t>Optimal approach</a:t>
            </a:r>
          </a:p>
          <a:p>
            <a:pPr lvl="1"/>
            <a:r>
              <a:rPr lang="en-US" dirty="0" smtClean="0"/>
              <a:t>Reveal excess 0’s or 1’s to condition the hidden bits</a:t>
            </a:r>
          </a:p>
        </p:txBody>
      </p:sp>
      <p:graphicFrame>
        <p:nvGraphicFramePr>
          <p:cNvPr id="4" name="Table 3"/>
          <p:cNvGraphicFramePr>
            <a:graphicFrameLocks noGrp="1"/>
          </p:cNvGraphicFramePr>
          <p:nvPr/>
        </p:nvGraphicFramePr>
        <p:xfrm>
          <a:off x="2133600" y="4953000"/>
          <a:ext cx="6096000" cy="74168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r h="370840">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c>
                  <a:txBody>
                    <a:bodyPr/>
                    <a:lstStyle/>
                    <a:p>
                      <a:r>
                        <a:rPr lang="en-US" dirty="0" smtClean="0"/>
                        <a:t>*</a:t>
                      </a:r>
                      <a:endParaRPr lang="en-US" dirty="0"/>
                    </a:p>
                  </a:txBody>
                  <a:tcPr/>
                </a:tc>
              </a:tr>
            </a:tbl>
          </a:graphicData>
        </a:graphic>
      </p:graphicFrame>
      <p:sp>
        <p:nvSpPr>
          <p:cNvPr id="5" name="TextBox 4"/>
          <p:cNvSpPr txBox="1"/>
          <p:nvPr/>
        </p:nvSpPr>
        <p:spPr>
          <a:xfrm>
            <a:off x="1066800" y="4953000"/>
            <a:ext cx="883575" cy="369332"/>
          </a:xfrm>
          <a:prstGeom prst="rect">
            <a:avLst/>
          </a:prstGeom>
          <a:noFill/>
        </p:spPr>
        <p:txBody>
          <a:bodyPr wrap="none" rtlCol="0">
            <a:spAutoFit/>
          </a:bodyPr>
          <a:lstStyle/>
          <a:p>
            <a:r>
              <a:rPr lang="en-US" dirty="0" smtClean="0"/>
              <a:t>Source</a:t>
            </a:r>
            <a:endParaRPr lang="en-US" dirty="0"/>
          </a:p>
        </p:txBody>
      </p:sp>
      <p:sp>
        <p:nvSpPr>
          <p:cNvPr id="6" name="TextBox 5"/>
          <p:cNvSpPr txBox="1"/>
          <p:nvPr/>
        </p:nvSpPr>
        <p:spPr>
          <a:xfrm>
            <a:off x="228600" y="5334000"/>
            <a:ext cx="1742785" cy="369332"/>
          </a:xfrm>
          <a:prstGeom prst="rect">
            <a:avLst/>
          </a:prstGeom>
          <a:noFill/>
        </p:spPr>
        <p:txBody>
          <a:bodyPr wrap="none" rtlCol="0">
            <a:spAutoFit/>
          </a:bodyPr>
          <a:lstStyle/>
          <a:p>
            <a:r>
              <a:rPr lang="en-US" dirty="0" smtClean="0"/>
              <a:t>Public message</a:t>
            </a:r>
          </a:p>
        </p:txBody>
      </p:sp>
      <p:sp>
        <p:nvSpPr>
          <p:cNvPr id="101" name="TextBox 100"/>
          <p:cNvSpPr txBox="1"/>
          <p:nvPr/>
        </p:nvSpPr>
        <p:spPr>
          <a:xfrm>
            <a:off x="3733800" y="2590800"/>
            <a:ext cx="1335622" cy="369332"/>
          </a:xfrm>
          <a:prstGeom prst="rect">
            <a:avLst/>
          </a:prstGeom>
          <a:noFill/>
        </p:spPr>
        <p:txBody>
          <a:bodyPr wrap="none" rtlCol="0">
            <a:spAutoFit/>
          </a:bodyPr>
          <a:lstStyle/>
          <a:p>
            <a:r>
              <a:rPr lang="en-US" dirty="0" smtClean="0"/>
              <a:t>(black line)</a:t>
            </a:r>
            <a:endParaRPr lang="en-US" dirty="0"/>
          </a:p>
        </p:txBody>
      </p:sp>
      <p:sp>
        <p:nvSpPr>
          <p:cNvPr id="102" name="TextBox 101"/>
          <p:cNvSpPr txBox="1"/>
          <p:nvPr/>
        </p:nvSpPr>
        <p:spPr>
          <a:xfrm>
            <a:off x="3733800" y="3505200"/>
            <a:ext cx="1497526" cy="369332"/>
          </a:xfrm>
          <a:prstGeom prst="rect">
            <a:avLst/>
          </a:prstGeom>
          <a:noFill/>
        </p:spPr>
        <p:txBody>
          <a:bodyPr wrap="none" rtlCol="0">
            <a:spAutoFit/>
          </a:bodyPr>
          <a:lstStyle/>
          <a:p>
            <a:r>
              <a:rPr lang="en-US" dirty="0" smtClean="0"/>
              <a:t>(</a:t>
            </a:r>
            <a:r>
              <a:rPr lang="en-US" dirty="0" smtClean="0">
                <a:solidFill>
                  <a:schemeClr val="accent1"/>
                </a:solidFill>
              </a:rPr>
              <a:t>orange</a:t>
            </a:r>
            <a:r>
              <a:rPr lang="en-US" dirty="0" smtClean="0"/>
              <a:t> line)</a:t>
            </a:r>
            <a:endParaRPr lang="en-US" dirty="0"/>
          </a:p>
        </p:txBody>
      </p:sp>
      <p:pic>
        <p:nvPicPr>
          <p:cNvPr id="30" name="Picture 29" descr="tmp.bmp"/>
          <p:cNvPicPr>
            <a:picLocks/>
          </p:cNvPicPr>
          <p:nvPr>
            <p:custDataLst>
              <p:tags r:id="rId1"/>
            </p:custDataLst>
          </p:nvPr>
        </p:nvPicPr>
        <p:blipFill>
          <a:blip r:embed="rId8" cstate="print">
            <a:clrChange>
              <a:clrFrom>
                <a:srgbClr val="FFFFFF"/>
              </a:clrFrom>
              <a:clrTo>
                <a:srgbClr val="FFFFFF">
                  <a:alpha val="0"/>
                </a:srgbClr>
              </a:clrTo>
            </a:clrChange>
          </a:blip>
          <a:stretch>
            <a:fillRect/>
          </a:stretch>
        </p:blipFill>
        <p:spPr>
          <a:xfrm>
            <a:off x="3124200" y="1676400"/>
            <a:ext cx="2133600" cy="296726"/>
          </a:xfrm>
          <a:prstGeom prst="rect">
            <a:avLst/>
          </a:prstGeom>
          <a:noFill/>
        </p:spPr>
      </p:pic>
      <p:cxnSp>
        <p:nvCxnSpPr>
          <p:cNvPr id="31" name="Straight Connector 30"/>
          <p:cNvCxnSpPr/>
          <p:nvPr/>
        </p:nvCxnSpPr>
        <p:spPr>
          <a:xfrm>
            <a:off x="609600" y="2514600"/>
            <a:ext cx="7863840" cy="0"/>
          </a:xfrm>
          <a:prstGeom prst="line">
            <a:avLst/>
          </a:prstGeom>
          <a:ln w="38100"/>
        </p:spPr>
        <p:style>
          <a:lnRef idx="1">
            <a:schemeClr val="dk1"/>
          </a:lnRef>
          <a:fillRef idx="0">
            <a:schemeClr val="dk1"/>
          </a:fillRef>
          <a:effectRef idx="0">
            <a:schemeClr val="dk1"/>
          </a:effectRef>
          <a:fontRef idx="minor">
            <a:schemeClr val="tx1"/>
          </a:fontRef>
        </p:style>
      </p:cxnSp>
      <p:grpSp>
        <p:nvGrpSpPr>
          <p:cNvPr id="7" name="Group 39"/>
          <p:cNvGrpSpPr/>
          <p:nvPr/>
        </p:nvGrpSpPr>
        <p:grpSpPr>
          <a:xfrm>
            <a:off x="3200400" y="4343400"/>
            <a:ext cx="3104874" cy="2095500"/>
            <a:chOff x="5803900" y="1066800"/>
            <a:chExt cx="3104874" cy="2095500"/>
          </a:xfrm>
        </p:grpSpPr>
        <p:pic>
          <p:nvPicPr>
            <p:cNvPr id="61" name="Picture 60" descr="tmp.bmp"/>
            <p:cNvPicPr>
              <a:picLocks/>
            </p:cNvPicPr>
            <p:nvPr>
              <p:custDataLst>
                <p:tags r:id="rId2"/>
              </p:custDataLst>
            </p:nvPr>
          </p:nvPicPr>
          <p:blipFill>
            <a:blip r:embed="rId9" cstate="print">
              <a:clrChange>
                <a:clrFrom>
                  <a:srgbClr val="FFFFFF"/>
                </a:clrFrom>
                <a:clrTo>
                  <a:srgbClr val="FFFFFF">
                    <a:alpha val="0"/>
                  </a:srgbClr>
                </a:clrTo>
              </a:clrChange>
            </a:blip>
            <a:stretch>
              <a:fillRect/>
            </a:stretch>
          </p:blipFill>
          <p:spPr>
            <a:xfrm>
              <a:off x="7696200" y="2895600"/>
              <a:ext cx="609600" cy="266700"/>
            </a:xfrm>
            <a:prstGeom prst="rect">
              <a:avLst/>
            </a:prstGeom>
            <a:noFill/>
          </p:spPr>
        </p:pic>
        <p:pic>
          <p:nvPicPr>
            <p:cNvPr id="63" name="Picture 62" descr="tmp.bmp"/>
            <p:cNvPicPr>
              <a:picLocks/>
            </p:cNvPicPr>
            <p:nvPr>
              <p:custDataLst>
                <p:tags r:id="rId3"/>
              </p:custDataLst>
            </p:nvPr>
          </p:nvPicPr>
          <p:blipFill>
            <a:blip r:embed="rId10" cstate="print">
              <a:clrChange>
                <a:clrFrom>
                  <a:srgbClr val="FFFFFF"/>
                </a:clrFrom>
                <a:clrTo>
                  <a:srgbClr val="FFFFFF">
                    <a:alpha val="0"/>
                  </a:srgbClr>
                </a:clrTo>
              </a:clrChange>
            </a:blip>
            <a:stretch>
              <a:fillRect/>
            </a:stretch>
          </p:blipFill>
          <p:spPr>
            <a:xfrm>
              <a:off x="7315200" y="2971800"/>
              <a:ext cx="152400" cy="176784"/>
            </a:xfrm>
            <a:prstGeom prst="rect">
              <a:avLst/>
            </a:prstGeom>
            <a:noFill/>
          </p:spPr>
        </p:pic>
        <p:pic>
          <p:nvPicPr>
            <p:cNvPr id="66" name="Picture 65" descr="tmp.bmp"/>
            <p:cNvPicPr>
              <a:picLocks/>
            </p:cNvPicPr>
            <p:nvPr>
              <p:custDataLst>
                <p:tags r:id="rId4"/>
              </p:custDataLst>
            </p:nvPr>
          </p:nvPicPr>
          <p:blipFill>
            <a:blip r:embed="rId11" cstate="print">
              <a:clrChange>
                <a:clrFrom>
                  <a:srgbClr val="FFFFFF"/>
                </a:clrFrom>
                <a:clrTo>
                  <a:srgbClr val="FFFFFF">
                    <a:alpha val="0"/>
                  </a:srgbClr>
                </a:clrTo>
              </a:clrChange>
            </a:blip>
            <a:stretch>
              <a:fillRect/>
            </a:stretch>
          </p:blipFill>
          <p:spPr>
            <a:xfrm>
              <a:off x="8610600" y="2743200"/>
              <a:ext cx="298174" cy="228600"/>
            </a:xfrm>
            <a:prstGeom prst="rect">
              <a:avLst/>
            </a:prstGeom>
            <a:noFill/>
          </p:spPr>
        </p:pic>
        <p:grpSp>
          <p:nvGrpSpPr>
            <p:cNvPr id="9" name="Group 99"/>
            <p:cNvGrpSpPr/>
            <p:nvPr/>
          </p:nvGrpSpPr>
          <p:grpSpPr>
            <a:xfrm>
              <a:off x="6019007" y="1295400"/>
              <a:ext cx="2515392" cy="1523999"/>
              <a:chOff x="4723317" y="2030078"/>
              <a:chExt cx="3430082" cy="865522"/>
            </a:xfrm>
          </p:grpSpPr>
          <p:grpSp>
            <p:nvGrpSpPr>
              <p:cNvPr id="11" name="Group 54"/>
              <p:cNvGrpSpPr/>
              <p:nvPr/>
            </p:nvGrpSpPr>
            <p:grpSpPr>
              <a:xfrm>
                <a:off x="4723317" y="2030078"/>
                <a:ext cx="3430082" cy="865520"/>
                <a:chOff x="6704253" y="2007694"/>
                <a:chExt cx="1749371" cy="584693"/>
              </a:xfrm>
            </p:grpSpPr>
            <p:cxnSp>
              <p:nvCxnSpPr>
                <p:cNvPr id="8" name="Straight Arrow Connector 7"/>
                <p:cNvCxnSpPr/>
                <p:nvPr/>
              </p:nvCxnSpPr>
              <p:spPr>
                <a:xfrm>
                  <a:off x="6705600" y="2590799"/>
                  <a:ext cx="174802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rot="5400000" flipH="1" flipV="1">
                  <a:off x="6412600" y="2299347"/>
                  <a:ext cx="584410" cy="110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6704804" y="2183102"/>
                  <a:ext cx="1333697" cy="409285"/>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8064997" y="2180578"/>
                  <a:ext cx="388627" cy="2524"/>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flipV="1">
                  <a:off x="6704804" y="2180578"/>
                  <a:ext cx="932704" cy="4118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598645" y="2180578"/>
                  <a:ext cx="457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a:off x="6248400" y="2590800"/>
                <a:ext cx="6096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93" name="Straight Connector 92"/>
              <p:cNvCxnSpPr/>
              <p:nvPr/>
            </p:nvCxnSpPr>
            <p:spPr>
              <a:xfrm rot="5400000">
                <a:off x="7086600" y="2590800"/>
                <a:ext cx="6096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99" name="Straight Connector 98"/>
              <p:cNvCxnSpPr/>
              <p:nvPr/>
            </p:nvCxnSpPr>
            <p:spPr>
              <a:xfrm rot="10800000">
                <a:off x="4724400" y="2286000"/>
                <a:ext cx="1828800" cy="0"/>
              </a:xfrm>
              <a:prstGeom prst="line">
                <a:avLst/>
              </a:prstGeom>
              <a:ln>
                <a:prstDash val="dash"/>
              </a:ln>
            </p:spPr>
            <p:style>
              <a:lnRef idx="1">
                <a:schemeClr val="dk1"/>
              </a:lnRef>
              <a:fillRef idx="0">
                <a:schemeClr val="dk1"/>
              </a:fillRef>
              <a:effectRef idx="0">
                <a:schemeClr val="dk1"/>
              </a:effectRef>
              <a:fontRef idx="minor">
                <a:schemeClr val="tx1"/>
              </a:fontRef>
            </p:style>
          </p:cxnSp>
        </p:grpSp>
        <p:pic>
          <p:nvPicPr>
            <p:cNvPr id="32" name="Picture 31" descr="tmp.bmp"/>
            <p:cNvPicPr>
              <a:picLocks/>
            </p:cNvPicPr>
            <p:nvPr>
              <p:custDataLst>
                <p:tags r:id="rId5"/>
              </p:custDataLst>
            </p:nvPr>
          </p:nvPicPr>
          <p:blipFill>
            <a:blip r:embed="rId12" cstate="print">
              <a:clrChange>
                <a:clrFrom>
                  <a:srgbClr val="FFFFFF"/>
                </a:clrFrom>
                <a:clrTo>
                  <a:srgbClr val="FFFFFF">
                    <a:alpha val="0"/>
                  </a:srgbClr>
                </a:clrTo>
              </a:clrChange>
            </a:blip>
            <a:stretch>
              <a:fillRect/>
            </a:stretch>
          </p:blipFill>
          <p:spPr>
            <a:xfrm>
              <a:off x="5867400" y="1066800"/>
              <a:ext cx="152400" cy="177800"/>
            </a:xfrm>
            <a:prstGeom prst="rect">
              <a:avLst/>
            </a:prstGeom>
            <a:noFill/>
          </p:spPr>
        </p:pic>
        <p:pic>
          <p:nvPicPr>
            <p:cNvPr id="33" name="Picture 32" descr="tmp.bmp"/>
            <p:cNvPicPr>
              <a:picLocks/>
            </p:cNvPicPr>
            <p:nvPr>
              <p:custDataLst>
                <p:tags r:id="rId6"/>
              </p:custDataLst>
            </p:nvPr>
          </p:nvPicPr>
          <p:blipFill>
            <a:blip r:embed="rId10" cstate="print">
              <a:clrChange>
                <a:clrFrom>
                  <a:srgbClr val="FFFFFF"/>
                </a:clrFrom>
                <a:clrTo>
                  <a:srgbClr val="FFFFFF">
                    <a:alpha val="0"/>
                  </a:srgbClr>
                </a:clrTo>
              </a:clrChange>
            </a:blip>
            <a:stretch>
              <a:fillRect/>
            </a:stretch>
          </p:blipFill>
          <p:spPr>
            <a:xfrm>
              <a:off x="5803900" y="1676400"/>
              <a:ext cx="139700" cy="1651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1" grpId="0"/>
      <p:bldP spid="10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Program on the Simplex</a:t>
            </a:r>
            <a:endParaRPr lang="en-US" dirty="0"/>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Program on the Simplex</a:t>
            </a:r>
            <a:endParaRPr lang="en-US" dirty="0"/>
          </a:p>
        </p:txBody>
      </p:sp>
      <p:pic>
        <p:nvPicPr>
          <p:cNvPr id="12" name="Picture 11" descr="tmp.bmp"/>
          <p:cNvPicPr>
            <a:picLocks/>
          </p:cNvPicPr>
          <p:nvPr>
            <p:custDataLst>
              <p:tags r:id="rId1"/>
            </p:custDataLst>
          </p:nvPr>
        </p:nvPicPr>
        <p:blipFill>
          <a:blip r:embed="rId6" cstate="print">
            <a:clrChange>
              <a:clrFrom>
                <a:srgbClr val="FFFFFF"/>
              </a:clrFrom>
              <a:clrTo>
                <a:srgbClr val="FFFFFF">
                  <a:alpha val="0"/>
                </a:srgbClr>
              </a:clrTo>
            </a:clrChange>
          </a:blip>
          <a:stretch>
            <a:fillRect/>
          </a:stretch>
        </p:blipFill>
        <p:spPr>
          <a:xfrm>
            <a:off x="685800" y="1676400"/>
            <a:ext cx="7962900" cy="1054100"/>
          </a:xfrm>
          <a:prstGeom prst="rect">
            <a:avLst/>
          </a:prstGeom>
          <a:noFill/>
        </p:spPr>
      </p:pic>
      <p:grpSp>
        <p:nvGrpSpPr>
          <p:cNvPr id="23" name="Group 22"/>
          <p:cNvGrpSpPr/>
          <p:nvPr/>
        </p:nvGrpSpPr>
        <p:grpSpPr>
          <a:xfrm>
            <a:off x="533400" y="2895600"/>
            <a:ext cx="5156200" cy="2590800"/>
            <a:chOff x="304800" y="3048000"/>
            <a:chExt cx="5156200" cy="2590800"/>
          </a:xfrm>
        </p:grpSpPr>
        <p:pic>
          <p:nvPicPr>
            <p:cNvPr id="14" name="Picture 13" descr="tmp.bmp"/>
            <p:cNvPicPr>
              <a:picLocks/>
            </p:cNvPicPr>
            <p:nvPr>
              <p:custDataLst>
                <p:tags r:id="rId2"/>
              </p:custDataLst>
            </p:nvPr>
          </p:nvPicPr>
          <p:blipFill>
            <a:blip r:embed="rId7" cstate="print">
              <a:clrChange>
                <a:clrFrom>
                  <a:srgbClr val="FFFFFF"/>
                </a:clrFrom>
                <a:clrTo>
                  <a:srgbClr val="FFFFFF">
                    <a:alpha val="0"/>
                  </a:srgbClr>
                </a:clrTo>
              </a:clrChange>
            </a:blip>
            <a:stretch>
              <a:fillRect/>
            </a:stretch>
          </p:blipFill>
          <p:spPr>
            <a:xfrm>
              <a:off x="990600" y="3505200"/>
              <a:ext cx="2921000" cy="317500"/>
            </a:xfrm>
            <a:prstGeom prst="rect">
              <a:avLst/>
            </a:prstGeom>
            <a:noFill/>
          </p:spPr>
        </p:pic>
        <p:pic>
          <p:nvPicPr>
            <p:cNvPr id="16" name="Picture 15" descr="tmp.bmp"/>
            <p:cNvPicPr>
              <a:picLocks/>
            </p:cNvPicPr>
            <p:nvPr>
              <p:custDataLst>
                <p:tags r:id="rId3"/>
              </p:custDataLst>
            </p:nvPr>
          </p:nvPicPr>
          <p:blipFill>
            <a:blip r:embed="rId8" cstate="print">
              <a:clrChange>
                <a:clrFrom>
                  <a:srgbClr val="FFFFFF"/>
                </a:clrFrom>
                <a:clrTo>
                  <a:srgbClr val="FFFFFF">
                    <a:alpha val="0"/>
                  </a:srgbClr>
                </a:clrTo>
              </a:clrChange>
            </a:blip>
            <a:stretch>
              <a:fillRect/>
            </a:stretch>
          </p:blipFill>
          <p:spPr>
            <a:xfrm>
              <a:off x="990600" y="4419600"/>
              <a:ext cx="3987800" cy="317500"/>
            </a:xfrm>
            <a:prstGeom prst="rect">
              <a:avLst/>
            </a:prstGeom>
            <a:noFill/>
          </p:spPr>
        </p:pic>
        <p:pic>
          <p:nvPicPr>
            <p:cNvPr id="19" name="Picture 18" descr="tmp.bmp"/>
            <p:cNvPicPr>
              <a:picLocks/>
            </p:cNvPicPr>
            <p:nvPr>
              <p:custDataLst>
                <p:tags r:id="rId4"/>
              </p:custDataLst>
            </p:nvPr>
          </p:nvPicPr>
          <p:blipFill>
            <a:blip r:embed="rId9" cstate="print">
              <a:clrChange>
                <a:clrFrom>
                  <a:srgbClr val="FFFFFF"/>
                </a:clrFrom>
                <a:clrTo>
                  <a:srgbClr val="FFFFFF">
                    <a:alpha val="0"/>
                  </a:srgbClr>
                </a:clrTo>
              </a:clrChange>
            </a:blip>
            <a:stretch>
              <a:fillRect/>
            </a:stretch>
          </p:blipFill>
          <p:spPr>
            <a:xfrm>
              <a:off x="990600" y="5257800"/>
              <a:ext cx="4470400" cy="381000"/>
            </a:xfrm>
            <a:prstGeom prst="rect">
              <a:avLst/>
            </a:prstGeom>
            <a:noFill/>
          </p:spPr>
        </p:pic>
        <p:sp>
          <p:nvSpPr>
            <p:cNvPr id="20" name="TextBox 19"/>
            <p:cNvSpPr txBox="1"/>
            <p:nvPr/>
          </p:nvSpPr>
          <p:spPr>
            <a:xfrm>
              <a:off x="304800" y="3048000"/>
              <a:ext cx="1340432" cy="369332"/>
            </a:xfrm>
            <a:prstGeom prst="rect">
              <a:avLst/>
            </a:prstGeom>
            <a:noFill/>
          </p:spPr>
          <p:txBody>
            <a:bodyPr wrap="none" rtlCol="0">
              <a:spAutoFit/>
            </a:bodyPr>
            <a:lstStyle/>
            <a:p>
              <a:r>
                <a:rPr lang="en-US" dirty="0" smtClean="0"/>
                <a:t>Constraint:</a:t>
              </a:r>
              <a:endParaRPr lang="en-US" dirty="0"/>
            </a:p>
          </p:txBody>
        </p:sp>
        <p:sp>
          <p:nvSpPr>
            <p:cNvPr id="21" name="TextBox 20"/>
            <p:cNvSpPr txBox="1"/>
            <p:nvPr/>
          </p:nvSpPr>
          <p:spPr>
            <a:xfrm>
              <a:off x="304800" y="3962400"/>
              <a:ext cx="1228221" cy="369332"/>
            </a:xfrm>
            <a:prstGeom prst="rect">
              <a:avLst/>
            </a:prstGeom>
            <a:noFill/>
          </p:spPr>
          <p:txBody>
            <a:bodyPr wrap="none" rtlCol="0">
              <a:spAutoFit/>
            </a:bodyPr>
            <a:lstStyle/>
            <a:p>
              <a:r>
                <a:rPr lang="en-US" dirty="0" smtClean="0"/>
                <a:t>Minimize:</a:t>
              </a:r>
              <a:endParaRPr lang="en-US" dirty="0"/>
            </a:p>
          </p:txBody>
        </p:sp>
        <p:sp>
          <p:nvSpPr>
            <p:cNvPr id="22" name="TextBox 21"/>
            <p:cNvSpPr txBox="1"/>
            <p:nvPr/>
          </p:nvSpPr>
          <p:spPr>
            <a:xfrm>
              <a:off x="381000" y="4800600"/>
              <a:ext cx="1258678" cy="369332"/>
            </a:xfrm>
            <a:prstGeom prst="rect">
              <a:avLst/>
            </a:prstGeom>
            <a:noFill/>
          </p:spPr>
          <p:txBody>
            <a:bodyPr wrap="none" rtlCol="0">
              <a:spAutoFit/>
            </a:bodyPr>
            <a:lstStyle/>
            <a:p>
              <a:r>
                <a:rPr lang="en-US" dirty="0" smtClean="0"/>
                <a:t>Maximize:</a:t>
              </a:r>
              <a:endParaRPr lang="en-US" dirty="0"/>
            </a:p>
          </p:txBody>
        </p:sp>
      </p:grpSp>
      <p:sp>
        <p:nvSpPr>
          <p:cNvPr id="25" name="TextBox 24"/>
          <p:cNvSpPr txBox="1"/>
          <p:nvPr/>
        </p:nvSpPr>
        <p:spPr>
          <a:xfrm>
            <a:off x="685800" y="5791200"/>
            <a:ext cx="7577715" cy="400110"/>
          </a:xfrm>
          <a:prstGeom prst="rect">
            <a:avLst/>
          </a:prstGeom>
          <a:noFill/>
        </p:spPr>
        <p:txBody>
          <a:bodyPr wrap="none" rtlCol="0">
            <a:spAutoFit/>
          </a:bodyPr>
          <a:lstStyle/>
          <a:p>
            <a:r>
              <a:rPr lang="en-US" sz="2000" dirty="0" smtClean="0">
                <a:solidFill>
                  <a:schemeClr val="accent1">
                    <a:lumMod val="75000"/>
                  </a:schemeClr>
                </a:solidFill>
              </a:rPr>
              <a:t>U will only have mass at a small subset of points (extreme points)</a:t>
            </a:r>
            <a:endParaRPr lang="en-US"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in Distributed Systems</a:t>
            </a:r>
            <a:endParaRPr lang="en-US" dirty="0"/>
          </a:p>
        </p:txBody>
      </p:sp>
      <p:pic>
        <p:nvPicPr>
          <p:cNvPr id="4" name="Content Placeholder 3" descr="smart-grid.jpg"/>
          <p:cNvPicPr>
            <a:picLocks noGrp="1" noChangeAspect="1"/>
          </p:cNvPicPr>
          <p:nvPr>
            <p:ph sz="quarter" idx="1"/>
          </p:nvPr>
        </p:nvPicPr>
        <p:blipFill>
          <a:blip r:embed="rId2" cstate="print"/>
          <a:srcRect t="18182"/>
          <a:stretch>
            <a:fillRect/>
          </a:stretch>
        </p:blipFill>
        <p:spPr>
          <a:xfrm>
            <a:off x="1600199" y="2362200"/>
            <a:ext cx="5913013" cy="3736974"/>
          </a:xfrm>
        </p:spPr>
      </p:pic>
      <p:sp>
        <p:nvSpPr>
          <p:cNvPr id="5" name="TextBox 4"/>
          <p:cNvSpPr txBox="1"/>
          <p:nvPr/>
        </p:nvSpPr>
        <p:spPr>
          <a:xfrm>
            <a:off x="3352800" y="1676400"/>
            <a:ext cx="2552302" cy="584775"/>
          </a:xfrm>
          <a:prstGeom prst="rect">
            <a:avLst/>
          </a:prstGeom>
          <a:noFill/>
        </p:spPr>
        <p:txBody>
          <a:bodyPr wrap="none" rtlCol="0">
            <a:spAutoFit/>
          </a:bodyPr>
          <a:lstStyle/>
          <a:p>
            <a:r>
              <a:rPr lang="en-US" sz="3200" dirty="0" smtClean="0"/>
              <a:t>“Smart Grid”</a:t>
            </a:r>
            <a:endParaRPr lang="en-US" sz="3200" dirty="0"/>
          </a:p>
        </p:txBody>
      </p:sp>
      <p:sp>
        <p:nvSpPr>
          <p:cNvPr id="7" name="TextBox 6"/>
          <p:cNvSpPr txBox="1"/>
          <p:nvPr/>
        </p:nvSpPr>
        <p:spPr>
          <a:xfrm>
            <a:off x="2971800" y="6096000"/>
            <a:ext cx="3071675" cy="276999"/>
          </a:xfrm>
          <a:prstGeom prst="rect">
            <a:avLst/>
          </a:prstGeom>
          <a:noFill/>
        </p:spPr>
        <p:txBody>
          <a:bodyPr wrap="none" rtlCol="0">
            <a:spAutoFit/>
          </a:bodyPr>
          <a:lstStyle/>
          <a:p>
            <a:r>
              <a:rPr lang="en-US" sz="1200" dirty="0" smtClean="0"/>
              <a:t>Image from </a:t>
            </a:r>
            <a:r>
              <a:rPr lang="en-US" sz="1200" dirty="0" smtClean="0">
                <a:hlinkClick r:id="rId3"/>
              </a:rPr>
              <a:t>http://www.solarshop.com.au</a:t>
            </a:r>
            <a:endParaRPr lang="en-US" sz="1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Hamming Distortion – Low Key Rate</a:t>
            </a:r>
            <a:endParaRPr lang="en-US" dirty="0"/>
          </a:p>
        </p:txBody>
      </p:sp>
      <p:sp>
        <p:nvSpPr>
          <p:cNvPr id="4" name="Content Placeholder 3"/>
          <p:cNvSpPr>
            <a:spLocks noGrp="1"/>
          </p:cNvSpPr>
          <p:nvPr>
            <p:ph sz="quarter" idx="1"/>
          </p:nvPr>
        </p:nvSpPr>
        <p:spPr/>
        <p:txBody>
          <a:bodyPr/>
          <a:lstStyle/>
          <a:p>
            <a:r>
              <a:rPr lang="en-US" dirty="0" smtClean="0"/>
              <a:t>Arbitrary </a:t>
            </a:r>
            <a:r>
              <a:rPr lang="en-US" dirty="0" err="1" smtClean="0"/>
              <a:t>i.i.d</a:t>
            </a:r>
            <a:r>
              <a:rPr lang="en-US" dirty="0" smtClean="0"/>
              <a:t>. source (on finite alphabet)</a:t>
            </a:r>
          </a:p>
          <a:p>
            <a:r>
              <a:rPr lang="en-US" dirty="0" smtClean="0"/>
              <a:t>Hamming Distortion</a:t>
            </a:r>
          </a:p>
          <a:p>
            <a:r>
              <a:rPr lang="en-US" dirty="0" smtClean="0"/>
              <a:t>Small Key Rate</a:t>
            </a:r>
          </a:p>
          <a:p>
            <a:endParaRPr lang="en-US" dirty="0" smtClean="0"/>
          </a:p>
          <a:p>
            <a:endParaRPr lang="en-US" dirty="0" smtClean="0"/>
          </a:p>
          <a:p>
            <a:r>
              <a:rPr lang="en-US" dirty="0" smtClean="0"/>
              <a:t>Confuse with sets of size two</a:t>
            </a:r>
          </a:p>
          <a:p>
            <a:pPr lvl="1"/>
            <a:r>
              <a:rPr lang="en-US" dirty="0" smtClean="0"/>
              <a:t>Either reveal X or reveal that X is in {0,1} during each instance</a:t>
            </a:r>
          </a:p>
          <a:p>
            <a:pPr lvl="1"/>
            <a:r>
              <a:rPr lang="en-US" dirty="0" smtClean="0"/>
              <a:t>∏ = R</a:t>
            </a:r>
            <a:r>
              <a:rPr lang="en-US" sz="1800" dirty="0" smtClean="0"/>
              <a:t>0</a:t>
            </a:r>
            <a:r>
              <a:rPr lang="en-US" dirty="0" smtClean="0"/>
              <a:t>/</a:t>
            </a:r>
            <a:r>
              <a:rPr lang="en-US" sz="2400" dirty="0" smtClean="0"/>
              <a:t>2</a:t>
            </a: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Payoff Function</a:t>
            </a:r>
            <a:endParaRPr lang="en-US" dirty="0"/>
          </a:p>
        </p:txBody>
      </p:sp>
      <p:sp>
        <p:nvSpPr>
          <p:cNvPr id="3" name="Text Placeholder 2"/>
          <p:cNvSpPr>
            <a:spLocks noGrp="1"/>
          </p:cNvSpPr>
          <p:nvPr>
            <p:ph type="body" idx="2"/>
          </p:nvPr>
        </p:nvSpPr>
        <p:spPr/>
        <p:txBody>
          <a:bodyPr/>
          <a:lstStyle/>
          <a:p>
            <a:r>
              <a:rPr lang="en-US" dirty="0" smtClean="0"/>
              <a:t>No requirement for lossless transmission.</a:t>
            </a:r>
            <a:endParaRPr lang="en-US" dirty="0"/>
          </a:p>
        </p:txBody>
      </p:sp>
      <p:sp>
        <p:nvSpPr>
          <p:cNvPr id="15" name="Content Placeholder 14"/>
          <p:cNvSpPr>
            <a:spLocks noGrp="1"/>
          </p:cNvSpPr>
          <p:nvPr>
            <p:ph sz="quarter" idx="1"/>
          </p:nvPr>
        </p:nvSpPr>
        <p:spPr/>
        <p:txBody>
          <a:bodyPr/>
          <a:lstStyle/>
          <a:p>
            <a:endParaRPr lang="en-US" dirty="0" smtClean="0"/>
          </a:p>
          <a:p>
            <a:r>
              <a:rPr lang="en-US" dirty="0" smtClean="0"/>
              <a:t>Any payoff function </a:t>
            </a:r>
            <a:r>
              <a:rPr lang="el-GR" dirty="0" smtClean="0"/>
              <a:t>π</a:t>
            </a:r>
            <a:r>
              <a:rPr lang="en-US" dirty="0" smtClean="0"/>
              <a:t>(</a:t>
            </a:r>
            <a:r>
              <a:rPr lang="en-US" dirty="0" err="1" smtClean="0"/>
              <a:t>x,y,z</a:t>
            </a:r>
            <a:r>
              <a:rPr lang="en-US" dirty="0" smtClean="0"/>
              <a:t>)</a:t>
            </a:r>
          </a:p>
          <a:p>
            <a:r>
              <a:rPr lang="en-US" dirty="0" smtClean="0"/>
              <a:t>Any source distribution (</a:t>
            </a:r>
            <a:r>
              <a:rPr lang="en-US" dirty="0" err="1" smtClean="0"/>
              <a:t>i.i.d</a:t>
            </a:r>
            <a:r>
              <a:rPr lang="en-US" dirty="0" smtClean="0"/>
              <a:t>.)</a:t>
            </a:r>
            <a:endParaRPr lang="en-US" dirty="0"/>
          </a:p>
        </p:txBody>
      </p:sp>
      <p:sp>
        <p:nvSpPr>
          <p:cNvPr id="9" name="Rectangle 8"/>
          <p:cNvSpPr/>
          <p:nvPr/>
        </p:nvSpPr>
        <p:spPr>
          <a:xfrm>
            <a:off x="609600" y="4724400"/>
            <a:ext cx="8305800" cy="762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pic>
        <p:nvPicPr>
          <p:cNvPr id="10" name="Picture 9" descr="tmp.bmp"/>
          <p:cNvPicPr>
            <a:picLocks/>
          </p:cNvPicPr>
          <p:nvPr>
            <p:custDataLst>
              <p:tags r:id="rId1"/>
            </p:custDataLst>
          </p:nvPr>
        </p:nvPicPr>
        <p:blipFill>
          <a:blip r:embed="rId4" cstate="print">
            <a:clrChange>
              <a:clrFrom>
                <a:srgbClr val="FFFFFF"/>
              </a:clrFrom>
              <a:clrTo>
                <a:srgbClr val="FFFFFF">
                  <a:alpha val="0"/>
                </a:srgbClr>
              </a:clrTo>
            </a:clrChange>
          </a:blip>
          <a:stretch>
            <a:fillRect/>
          </a:stretch>
        </p:blipFill>
        <p:spPr>
          <a:xfrm>
            <a:off x="838200" y="4876800"/>
            <a:ext cx="7950200" cy="533400"/>
          </a:xfrm>
          <a:prstGeom prst="rect">
            <a:avLst/>
          </a:prstGeom>
          <a:noFill/>
        </p:spPr>
      </p:pic>
      <p:grpSp>
        <p:nvGrpSpPr>
          <p:cNvPr id="11" name="Group 65"/>
          <p:cNvGrpSpPr/>
          <p:nvPr/>
        </p:nvGrpSpPr>
        <p:grpSpPr>
          <a:xfrm>
            <a:off x="3962400" y="2743200"/>
            <a:ext cx="3657600" cy="1295400"/>
            <a:chOff x="5105400" y="5334000"/>
            <a:chExt cx="3657600" cy="1295400"/>
          </a:xfrm>
        </p:grpSpPr>
        <p:sp>
          <p:nvSpPr>
            <p:cNvPr id="12" name="Oval 11"/>
            <p:cNvSpPr/>
            <p:nvPr/>
          </p:nvSpPr>
          <p:spPr>
            <a:xfrm>
              <a:off x="5105400" y="5334000"/>
              <a:ext cx="3657600" cy="12954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3" name="TextBox 12"/>
            <p:cNvSpPr txBox="1"/>
            <p:nvPr/>
          </p:nvSpPr>
          <p:spPr>
            <a:xfrm>
              <a:off x="6096000" y="5410200"/>
              <a:ext cx="1659429" cy="461665"/>
            </a:xfrm>
            <a:prstGeom prst="rect">
              <a:avLst/>
            </a:prstGeom>
            <a:noFill/>
          </p:spPr>
          <p:txBody>
            <a:bodyPr wrap="none" rtlCol="0">
              <a:spAutoFit/>
            </a:bodyPr>
            <a:lstStyle/>
            <a:p>
              <a:r>
                <a:rPr lang="en-US" sz="2400" dirty="0" smtClean="0"/>
                <a:t>Adversary:</a:t>
              </a:r>
              <a:endParaRPr lang="en-US" sz="2400" dirty="0"/>
            </a:p>
          </p:txBody>
        </p:sp>
        <p:pic>
          <p:nvPicPr>
            <p:cNvPr id="14" name="Picture 13" descr="tmp.bmp"/>
            <p:cNvPicPr>
              <a:picLocks/>
            </p:cNvPicPr>
            <p:nvPr>
              <p:custDataLst>
                <p:tags r:id="rId2"/>
              </p:custDataLst>
            </p:nvPr>
          </p:nvPicPr>
          <p:blipFill>
            <a:blip r:embed="rId5" cstate="print">
              <a:clrChange>
                <a:clrFrom>
                  <a:srgbClr val="FFFFFF"/>
                </a:clrFrom>
                <a:clrTo>
                  <a:srgbClr val="FFFFFF">
                    <a:alpha val="0"/>
                  </a:srgbClr>
                </a:clrTo>
              </a:clrChange>
            </a:blip>
            <a:stretch>
              <a:fillRect/>
            </a:stretch>
          </p:blipFill>
          <p:spPr>
            <a:xfrm>
              <a:off x="5562600" y="6019800"/>
              <a:ext cx="2806700" cy="304800"/>
            </a:xfrm>
            <a:prstGeom prst="rect">
              <a:avLst/>
            </a:prstGeom>
            <a:noFill/>
          </p:spPr>
        </p:pic>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Payoff-Rate Function</a:t>
            </a:r>
            <a:endParaRPr lang="en-US" dirty="0"/>
          </a:p>
        </p:txBody>
      </p:sp>
      <p:sp>
        <p:nvSpPr>
          <p:cNvPr id="3" name="Content Placeholder 2"/>
          <p:cNvSpPr>
            <a:spLocks noGrp="1"/>
          </p:cNvSpPr>
          <p:nvPr>
            <p:ph sz="quarter" idx="1"/>
          </p:nvPr>
        </p:nvSpPr>
        <p:spPr/>
        <p:txBody>
          <a:bodyPr>
            <a:normAutofit/>
          </a:bodyPr>
          <a:lstStyle/>
          <a:p>
            <a:r>
              <a:rPr lang="en-US" dirty="0" smtClean="0"/>
              <a:t>Maximum achievable average payoff</a:t>
            </a:r>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r>
              <a:rPr lang="en-US" dirty="0" smtClean="0"/>
              <a:t>Markov relationship:  </a:t>
            </a:r>
          </a:p>
        </p:txBody>
      </p:sp>
      <p:pic>
        <p:nvPicPr>
          <p:cNvPr id="9" name="Picture 8" descr="tmp.bmp"/>
          <p:cNvPicPr>
            <a:picLocks/>
          </p:cNvPicPr>
          <p:nvPr>
            <p:custDataLst>
              <p:tags r:id="rId1"/>
            </p:custDataLst>
          </p:nvPr>
        </p:nvPicPr>
        <p:blipFill>
          <a:blip r:embed="rId4" cstate="print">
            <a:clrChange>
              <a:clrFrom>
                <a:srgbClr val="FFFFFF"/>
              </a:clrFrom>
              <a:clrTo>
                <a:srgbClr val="FFFFFF">
                  <a:alpha val="0"/>
                </a:srgbClr>
              </a:clrTo>
            </a:clrChange>
          </a:blip>
          <a:stretch>
            <a:fillRect/>
          </a:stretch>
        </p:blipFill>
        <p:spPr>
          <a:xfrm>
            <a:off x="4191000" y="5505760"/>
            <a:ext cx="3200400" cy="437840"/>
          </a:xfrm>
          <a:prstGeom prst="rect">
            <a:avLst/>
          </a:prstGeom>
          <a:noFill/>
        </p:spPr>
      </p:pic>
      <p:sp>
        <p:nvSpPr>
          <p:cNvPr id="17" name="Rounded Rectangle 16"/>
          <p:cNvSpPr/>
          <p:nvPr/>
        </p:nvSpPr>
        <p:spPr>
          <a:xfrm>
            <a:off x="457200" y="2057400"/>
            <a:ext cx="8382000" cy="2819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9" name="TextBox 18"/>
          <p:cNvSpPr txBox="1"/>
          <p:nvPr/>
        </p:nvSpPr>
        <p:spPr>
          <a:xfrm>
            <a:off x="685800" y="2209800"/>
            <a:ext cx="1950508" cy="584775"/>
          </a:xfrm>
          <a:prstGeom prst="rect">
            <a:avLst/>
          </a:prstGeom>
          <a:noFill/>
        </p:spPr>
        <p:txBody>
          <a:bodyPr wrap="square" rtlCol="0">
            <a:spAutoFit/>
          </a:bodyPr>
          <a:lstStyle/>
          <a:p>
            <a:r>
              <a:rPr lang="en-US" sz="3200" dirty="0" smtClean="0"/>
              <a:t>Theorem:</a:t>
            </a:r>
            <a:endParaRPr lang="en-US" sz="3200" dirty="0"/>
          </a:p>
        </p:txBody>
      </p:sp>
      <p:cxnSp>
        <p:nvCxnSpPr>
          <p:cNvPr id="21" name="Straight Connector 20"/>
          <p:cNvCxnSpPr/>
          <p:nvPr/>
        </p:nvCxnSpPr>
        <p:spPr>
          <a:xfrm>
            <a:off x="685800" y="2819400"/>
            <a:ext cx="3505200" cy="0"/>
          </a:xfrm>
          <a:prstGeom prst="line">
            <a:avLst/>
          </a:prstGeom>
          <a:ln w="79375" cmpd="thickThin"/>
        </p:spPr>
        <p:style>
          <a:lnRef idx="1">
            <a:schemeClr val="dk1"/>
          </a:lnRef>
          <a:fillRef idx="0">
            <a:schemeClr val="dk1"/>
          </a:fillRef>
          <a:effectRef idx="0">
            <a:schemeClr val="dk1"/>
          </a:effectRef>
          <a:fontRef idx="minor">
            <a:schemeClr val="tx1"/>
          </a:fontRef>
        </p:style>
      </p:cxnSp>
      <p:pic>
        <p:nvPicPr>
          <p:cNvPr id="11" name="Picture 10" descr="tmp.bmp"/>
          <p:cNvPicPr>
            <a:picLocks/>
          </p:cNvPicPr>
          <p:nvPr>
            <p:custDataLst>
              <p:tags r:id="rId2"/>
            </p:custDataLst>
          </p:nvPr>
        </p:nvPicPr>
        <p:blipFill>
          <a:blip r:embed="rId5" cstate="print">
            <a:clrChange>
              <a:clrFrom>
                <a:srgbClr val="FFFFFF"/>
              </a:clrFrom>
              <a:clrTo>
                <a:srgbClr val="FFFFFF">
                  <a:alpha val="0"/>
                </a:srgbClr>
              </a:clrTo>
            </a:clrChange>
          </a:blip>
          <a:stretch>
            <a:fillRect/>
          </a:stretch>
        </p:blipFill>
        <p:spPr>
          <a:xfrm>
            <a:off x="838200" y="3124200"/>
            <a:ext cx="7785100" cy="13843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Unlimited Public Communication</a:t>
            </a:r>
            <a:endParaRPr lang="en-US" dirty="0"/>
          </a:p>
        </p:txBody>
      </p:sp>
      <p:sp>
        <p:nvSpPr>
          <p:cNvPr id="3" name="Content Placeholder 2"/>
          <p:cNvSpPr>
            <a:spLocks noGrp="1"/>
          </p:cNvSpPr>
          <p:nvPr>
            <p:ph sz="quarter" idx="1"/>
          </p:nvPr>
        </p:nvSpPr>
        <p:spPr/>
        <p:txBody>
          <a:bodyPr>
            <a:normAutofit/>
          </a:bodyPr>
          <a:lstStyle/>
          <a:p>
            <a:r>
              <a:rPr lang="en-US" dirty="0" smtClean="0"/>
              <a:t>Maximum achievable average payoff</a:t>
            </a:r>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r>
              <a:rPr lang="en-US" dirty="0" smtClean="0"/>
              <a:t>Conditional common information:  </a:t>
            </a:r>
          </a:p>
        </p:txBody>
      </p:sp>
      <p:sp>
        <p:nvSpPr>
          <p:cNvPr id="17" name="Rounded Rectangle 16"/>
          <p:cNvSpPr/>
          <p:nvPr/>
        </p:nvSpPr>
        <p:spPr>
          <a:xfrm>
            <a:off x="457200" y="2057400"/>
            <a:ext cx="8382000" cy="2819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9" name="TextBox 18"/>
          <p:cNvSpPr txBox="1"/>
          <p:nvPr/>
        </p:nvSpPr>
        <p:spPr>
          <a:xfrm>
            <a:off x="685800" y="2209800"/>
            <a:ext cx="3429000" cy="584775"/>
          </a:xfrm>
          <a:prstGeom prst="rect">
            <a:avLst/>
          </a:prstGeom>
          <a:noFill/>
        </p:spPr>
        <p:txBody>
          <a:bodyPr wrap="square" rtlCol="0">
            <a:spAutoFit/>
          </a:bodyPr>
          <a:lstStyle/>
          <a:p>
            <a:r>
              <a:rPr lang="en-US" sz="3200" dirty="0" smtClean="0"/>
              <a:t>Theorem (R=∞):</a:t>
            </a:r>
            <a:endParaRPr lang="en-US" sz="3200" dirty="0"/>
          </a:p>
        </p:txBody>
      </p:sp>
      <p:cxnSp>
        <p:nvCxnSpPr>
          <p:cNvPr id="21" name="Straight Connector 20"/>
          <p:cNvCxnSpPr/>
          <p:nvPr/>
        </p:nvCxnSpPr>
        <p:spPr>
          <a:xfrm>
            <a:off x="685800" y="2819400"/>
            <a:ext cx="3505200" cy="0"/>
          </a:xfrm>
          <a:prstGeom prst="line">
            <a:avLst/>
          </a:prstGeom>
          <a:ln w="79375" cmpd="thickThin"/>
        </p:spPr>
        <p:style>
          <a:lnRef idx="1">
            <a:schemeClr val="dk1"/>
          </a:lnRef>
          <a:fillRef idx="0">
            <a:schemeClr val="dk1"/>
          </a:fillRef>
          <a:effectRef idx="0">
            <a:schemeClr val="dk1"/>
          </a:effectRef>
          <a:fontRef idx="minor">
            <a:schemeClr val="tx1"/>
          </a:fontRef>
        </p:style>
      </p:cxnSp>
      <p:pic>
        <p:nvPicPr>
          <p:cNvPr id="13" name="Picture 12" descr="tmp.bmp"/>
          <p:cNvPicPr>
            <a:picLocks/>
          </p:cNvPicPr>
          <p:nvPr>
            <p:custDataLst>
              <p:tags r:id="rId1"/>
            </p:custDataLst>
          </p:nvPr>
        </p:nvPicPr>
        <p:blipFill>
          <a:blip r:embed="rId4" cstate="print">
            <a:clrChange>
              <a:clrFrom>
                <a:srgbClr val="FFFFFF"/>
              </a:clrFrom>
              <a:clrTo>
                <a:srgbClr val="FFFFFF">
                  <a:alpha val="0"/>
                </a:srgbClr>
              </a:clrTo>
            </a:clrChange>
          </a:blip>
          <a:stretch>
            <a:fillRect/>
          </a:stretch>
        </p:blipFill>
        <p:spPr>
          <a:xfrm>
            <a:off x="6400800" y="5486400"/>
            <a:ext cx="2222500" cy="482600"/>
          </a:xfrm>
          <a:prstGeom prst="rect">
            <a:avLst/>
          </a:prstGeom>
          <a:noFill/>
        </p:spPr>
      </p:pic>
      <p:pic>
        <p:nvPicPr>
          <p:cNvPr id="14" name="Picture 13" descr="tmp.bmp"/>
          <p:cNvPicPr>
            <a:picLocks/>
          </p:cNvPicPr>
          <p:nvPr>
            <p:custDataLst>
              <p:tags r:id="rId2"/>
            </p:custDataLst>
          </p:nvPr>
        </p:nvPicPr>
        <p:blipFill>
          <a:blip r:embed="rId5" cstate="print">
            <a:clrChange>
              <a:clrFrom>
                <a:srgbClr val="FFFFFF"/>
              </a:clrFrom>
              <a:clrTo>
                <a:srgbClr val="FFFFFF">
                  <a:alpha val="0"/>
                </a:srgbClr>
              </a:clrTo>
            </a:clrChange>
          </a:blip>
          <a:stretch>
            <a:fillRect/>
          </a:stretch>
        </p:blipFill>
        <p:spPr>
          <a:xfrm>
            <a:off x="838200" y="3124200"/>
            <a:ext cx="7416800" cy="10541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Encoding Scheme</a:t>
            </a:r>
            <a:endParaRPr lang="en-US" dirty="0"/>
          </a:p>
        </p:txBody>
      </p:sp>
      <p:sp>
        <p:nvSpPr>
          <p:cNvPr id="3" name="Content Placeholder 2"/>
          <p:cNvSpPr>
            <a:spLocks noGrp="1"/>
          </p:cNvSpPr>
          <p:nvPr>
            <p:ph sz="quarter" idx="1"/>
          </p:nvPr>
        </p:nvSpPr>
        <p:spPr>
          <a:xfrm>
            <a:off x="301752" y="4724400"/>
            <a:ext cx="8503920" cy="1374648"/>
          </a:xfrm>
        </p:spPr>
        <p:txBody>
          <a:bodyPr>
            <a:normAutofit/>
          </a:bodyPr>
          <a:lstStyle/>
          <a:p>
            <a:r>
              <a:rPr lang="en-US" dirty="0" smtClean="0"/>
              <a:t>Coordination Strategies [Cuff-</a:t>
            </a:r>
            <a:r>
              <a:rPr lang="en-US" dirty="0" err="1" smtClean="0"/>
              <a:t>Permuter</a:t>
            </a:r>
            <a:r>
              <a:rPr lang="en-US" dirty="0" smtClean="0"/>
              <a:t>-Cover 10]</a:t>
            </a:r>
          </a:p>
          <a:p>
            <a:pPr lvl="1"/>
            <a:r>
              <a:rPr lang="en-US" dirty="0" smtClean="0"/>
              <a:t>Empirical coordination for U</a:t>
            </a:r>
          </a:p>
          <a:p>
            <a:pPr lvl="1"/>
            <a:r>
              <a:rPr lang="en-US" dirty="0" smtClean="0"/>
              <a:t>Strong coordination for Y</a:t>
            </a:r>
            <a:endParaRPr lang="en-US" dirty="0"/>
          </a:p>
        </p:txBody>
      </p:sp>
      <p:sp>
        <p:nvSpPr>
          <p:cNvPr id="5" name="Oval 4"/>
          <p:cNvSpPr/>
          <p:nvPr/>
        </p:nvSpPr>
        <p:spPr>
          <a:xfrm>
            <a:off x="838200" y="1828800"/>
            <a:ext cx="1600200" cy="1676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Oval 6"/>
          <p:cNvSpPr/>
          <p:nvPr/>
        </p:nvSpPr>
        <p:spPr>
          <a:xfrm>
            <a:off x="7086600" y="1752600"/>
            <a:ext cx="1600200" cy="1676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Oval 7"/>
          <p:cNvSpPr/>
          <p:nvPr/>
        </p:nvSpPr>
        <p:spPr>
          <a:xfrm>
            <a:off x="3048000" y="3048000"/>
            <a:ext cx="1600200" cy="1676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Oval 8"/>
          <p:cNvSpPr/>
          <p:nvPr/>
        </p:nvSpPr>
        <p:spPr>
          <a:xfrm>
            <a:off x="4343400" y="1524000"/>
            <a:ext cx="1600200" cy="1676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Oval 35"/>
          <p:cNvSpPr/>
          <p:nvPr/>
        </p:nvSpPr>
        <p:spPr>
          <a:xfrm>
            <a:off x="1752600" y="2514600"/>
            <a:ext cx="76200" cy="762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grpSp>
        <p:nvGrpSpPr>
          <p:cNvPr id="69" name="Group 68"/>
          <p:cNvGrpSpPr/>
          <p:nvPr/>
        </p:nvGrpSpPr>
        <p:grpSpPr>
          <a:xfrm>
            <a:off x="3352800" y="3352800"/>
            <a:ext cx="990600" cy="1066800"/>
            <a:chOff x="3352800" y="3352800"/>
            <a:chExt cx="990600" cy="1066800"/>
          </a:xfrm>
        </p:grpSpPr>
        <p:sp>
          <p:nvSpPr>
            <p:cNvPr id="35" name="Oval 34"/>
            <p:cNvSpPr/>
            <p:nvPr/>
          </p:nvSpPr>
          <p:spPr>
            <a:xfrm>
              <a:off x="3886200" y="3657600"/>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Oval 36"/>
            <p:cNvSpPr/>
            <p:nvPr/>
          </p:nvSpPr>
          <p:spPr>
            <a:xfrm>
              <a:off x="4038600" y="4191000"/>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Oval 37"/>
            <p:cNvSpPr/>
            <p:nvPr/>
          </p:nvSpPr>
          <p:spPr>
            <a:xfrm>
              <a:off x="3429000" y="3810000"/>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Oval 38"/>
            <p:cNvSpPr/>
            <p:nvPr/>
          </p:nvSpPr>
          <p:spPr>
            <a:xfrm>
              <a:off x="3733800" y="4267200"/>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Oval 39"/>
            <p:cNvSpPr/>
            <p:nvPr/>
          </p:nvSpPr>
          <p:spPr>
            <a:xfrm>
              <a:off x="3657600" y="3352800"/>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Oval 40"/>
            <p:cNvSpPr/>
            <p:nvPr/>
          </p:nvSpPr>
          <p:spPr>
            <a:xfrm>
              <a:off x="4267200" y="3810000"/>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Oval 41"/>
            <p:cNvSpPr/>
            <p:nvPr/>
          </p:nvSpPr>
          <p:spPr>
            <a:xfrm>
              <a:off x="3352800" y="4343400"/>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48" name="Group 47"/>
          <p:cNvGrpSpPr/>
          <p:nvPr/>
        </p:nvGrpSpPr>
        <p:grpSpPr>
          <a:xfrm>
            <a:off x="3962400" y="1676400"/>
            <a:ext cx="1828800" cy="1981200"/>
            <a:chOff x="3962400" y="1676400"/>
            <a:chExt cx="1828800" cy="1981200"/>
          </a:xfrm>
        </p:grpSpPr>
        <p:cxnSp>
          <p:nvCxnSpPr>
            <p:cNvPr id="11" name="Straight Arrow Connector 10"/>
            <p:cNvCxnSpPr/>
            <p:nvPr/>
          </p:nvCxnSpPr>
          <p:spPr>
            <a:xfrm rot="5400000" flipH="1" flipV="1">
              <a:off x="3733800" y="2590800"/>
              <a:ext cx="12954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962400" y="2590800"/>
              <a:ext cx="1143000" cy="1066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V="1">
              <a:off x="3962400" y="2590800"/>
              <a:ext cx="1600200" cy="106680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16" name="Oval 15"/>
            <p:cNvSpPr/>
            <p:nvPr/>
          </p:nvSpPr>
          <p:spPr>
            <a:xfrm>
              <a:off x="4800600" y="2286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953000" y="1981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410200" y="2362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257800" y="2895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410200" y="1828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724400" y="2057400"/>
              <a:ext cx="76200" cy="76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 name="Oval 21"/>
            <p:cNvSpPr/>
            <p:nvPr/>
          </p:nvSpPr>
          <p:spPr>
            <a:xfrm>
              <a:off x="4495800" y="2057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953000" y="1676400"/>
              <a:ext cx="76200" cy="76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Oval 23"/>
            <p:cNvSpPr/>
            <p:nvPr/>
          </p:nvSpPr>
          <p:spPr>
            <a:xfrm>
              <a:off x="4648200" y="2743200"/>
              <a:ext cx="76200" cy="76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5" name="Oval 24"/>
            <p:cNvSpPr/>
            <p:nvPr/>
          </p:nvSpPr>
          <p:spPr>
            <a:xfrm>
              <a:off x="5257800" y="2057400"/>
              <a:ext cx="76200" cy="76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 name="Oval 25"/>
            <p:cNvSpPr/>
            <p:nvPr/>
          </p:nvSpPr>
          <p:spPr>
            <a:xfrm>
              <a:off x="5715000" y="2743200"/>
              <a:ext cx="76200" cy="76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7" name="Oval 26"/>
            <p:cNvSpPr/>
            <p:nvPr/>
          </p:nvSpPr>
          <p:spPr>
            <a:xfrm>
              <a:off x="5562600" y="2514600"/>
              <a:ext cx="76200" cy="76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8" name="Oval 27"/>
            <p:cNvSpPr/>
            <p:nvPr/>
          </p:nvSpPr>
          <p:spPr>
            <a:xfrm>
              <a:off x="5105400" y="25146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Oval 28"/>
            <p:cNvSpPr/>
            <p:nvPr/>
          </p:nvSpPr>
          <p:spPr>
            <a:xfrm>
              <a:off x="5181600" y="18288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Oval 29"/>
            <p:cNvSpPr/>
            <p:nvPr/>
          </p:nvSpPr>
          <p:spPr>
            <a:xfrm>
              <a:off x="5638800" y="21336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Oval 30"/>
            <p:cNvSpPr/>
            <p:nvPr/>
          </p:nvSpPr>
          <p:spPr>
            <a:xfrm>
              <a:off x="4572000" y="23622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Oval 31"/>
            <p:cNvSpPr/>
            <p:nvPr/>
          </p:nvSpPr>
          <p:spPr>
            <a:xfrm>
              <a:off x="4876800" y="28956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Oval 32"/>
            <p:cNvSpPr/>
            <p:nvPr/>
          </p:nvSpPr>
          <p:spPr>
            <a:xfrm>
              <a:off x="4724400" y="18288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TextBox 42"/>
            <p:cNvSpPr txBox="1"/>
            <p:nvPr/>
          </p:nvSpPr>
          <p:spPr>
            <a:xfrm>
              <a:off x="4303234" y="2895600"/>
              <a:ext cx="344966" cy="369332"/>
            </a:xfrm>
            <a:prstGeom prst="rect">
              <a:avLst/>
            </a:prstGeom>
            <a:noFill/>
          </p:spPr>
          <p:txBody>
            <a:bodyPr wrap="none" rtlCol="0">
              <a:spAutoFit/>
            </a:bodyPr>
            <a:lstStyle/>
            <a:p>
              <a:r>
                <a:rPr lang="en-US" dirty="0" smtClean="0"/>
                <a:t>K</a:t>
              </a:r>
              <a:endParaRPr lang="en-US" dirty="0"/>
            </a:p>
          </p:txBody>
        </p:sp>
        <p:sp>
          <p:nvSpPr>
            <p:cNvPr id="45" name="Oval 44"/>
            <p:cNvSpPr/>
            <p:nvPr/>
          </p:nvSpPr>
          <p:spPr>
            <a:xfrm rot="18511076">
              <a:off x="4362740" y="2831249"/>
              <a:ext cx="315233" cy="590994"/>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cxnSp>
        <p:nvCxnSpPr>
          <p:cNvPr id="47" name="Straight Arrow Connector 46"/>
          <p:cNvCxnSpPr>
            <a:stCxn id="36" idx="5"/>
          </p:cNvCxnSpPr>
          <p:nvPr/>
        </p:nvCxnSpPr>
        <p:spPr>
          <a:xfrm rot="16200000" flipH="1">
            <a:off x="2312941" y="2084340"/>
            <a:ext cx="1077959" cy="206855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0" name="Straight Arrow Connector 49"/>
          <p:cNvCxnSpPr>
            <a:stCxn id="36" idx="7"/>
            <a:endCxn id="27" idx="2"/>
          </p:cNvCxnSpPr>
          <p:nvPr/>
        </p:nvCxnSpPr>
        <p:spPr>
          <a:xfrm rot="16200000" flipH="1">
            <a:off x="3676649" y="666750"/>
            <a:ext cx="26941" cy="374495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56" name="Picture 55" descr="tmp.bmp"/>
          <p:cNvPicPr>
            <a:picLocks/>
          </p:cNvPicPr>
          <p:nvPr>
            <p:custDataLst>
              <p:tags r:id="rId1"/>
            </p:custDataLst>
          </p:nvPr>
        </p:nvPicPr>
        <p:blipFill>
          <a:blip r:embed="rId8" cstate="print">
            <a:clrChange>
              <a:clrFrom>
                <a:srgbClr val="FFFFFF"/>
              </a:clrFrom>
              <a:clrTo>
                <a:srgbClr val="FFFFFF">
                  <a:alpha val="0"/>
                </a:srgbClr>
              </a:clrTo>
            </a:clrChange>
          </a:blip>
          <a:stretch>
            <a:fillRect/>
          </a:stretch>
        </p:blipFill>
        <p:spPr>
          <a:xfrm>
            <a:off x="1905000" y="1600200"/>
            <a:ext cx="406400" cy="215900"/>
          </a:xfrm>
          <a:prstGeom prst="rect">
            <a:avLst/>
          </a:prstGeom>
          <a:noFill/>
        </p:spPr>
      </p:pic>
      <p:pic>
        <p:nvPicPr>
          <p:cNvPr id="58" name="Picture 57" descr="tmp.bmp"/>
          <p:cNvPicPr>
            <a:picLocks/>
          </p:cNvPicPr>
          <p:nvPr>
            <p:custDataLst>
              <p:tags r:id="rId2"/>
            </p:custDataLst>
          </p:nvPr>
        </p:nvPicPr>
        <p:blipFill>
          <a:blip r:embed="rId9" cstate="print">
            <a:clrChange>
              <a:clrFrom>
                <a:srgbClr val="FFFFFF"/>
              </a:clrFrom>
              <a:clrTo>
                <a:srgbClr val="FFFFFF">
                  <a:alpha val="0"/>
                </a:srgbClr>
              </a:clrTo>
            </a:clrChange>
          </a:blip>
          <a:stretch>
            <a:fillRect/>
          </a:stretch>
        </p:blipFill>
        <p:spPr>
          <a:xfrm>
            <a:off x="4724400" y="4114800"/>
            <a:ext cx="381000" cy="228600"/>
          </a:xfrm>
          <a:prstGeom prst="rect">
            <a:avLst/>
          </a:prstGeom>
          <a:noFill/>
        </p:spPr>
      </p:pic>
      <p:pic>
        <p:nvPicPr>
          <p:cNvPr id="60" name="Picture 59" descr="tmp.bmp"/>
          <p:cNvPicPr>
            <a:picLocks/>
          </p:cNvPicPr>
          <p:nvPr>
            <p:custDataLst>
              <p:tags r:id="rId3"/>
            </p:custDataLst>
          </p:nvPr>
        </p:nvPicPr>
        <p:blipFill>
          <a:blip r:embed="rId10" cstate="print">
            <a:clrChange>
              <a:clrFrom>
                <a:srgbClr val="FFFFFF"/>
              </a:clrFrom>
              <a:clrTo>
                <a:srgbClr val="FFFFFF">
                  <a:alpha val="0"/>
                </a:srgbClr>
              </a:clrTo>
            </a:clrChange>
          </a:blip>
          <a:stretch>
            <a:fillRect/>
          </a:stretch>
        </p:blipFill>
        <p:spPr>
          <a:xfrm>
            <a:off x="5867400" y="1676400"/>
            <a:ext cx="368300" cy="228600"/>
          </a:xfrm>
          <a:prstGeom prst="rect">
            <a:avLst/>
          </a:prstGeom>
          <a:noFill/>
        </p:spPr>
      </p:pic>
      <p:pic>
        <p:nvPicPr>
          <p:cNvPr id="62" name="Picture 61" descr="tmp.bmp"/>
          <p:cNvPicPr>
            <a:picLocks/>
          </p:cNvPicPr>
          <p:nvPr>
            <p:custDataLst>
              <p:tags r:id="rId4"/>
            </p:custDataLst>
          </p:nvPr>
        </p:nvPicPr>
        <p:blipFill>
          <a:blip r:embed="rId11" cstate="print">
            <a:clrChange>
              <a:clrFrom>
                <a:srgbClr val="FFFFFF"/>
              </a:clrFrom>
              <a:clrTo>
                <a:srgbClr val="FFFFFF">
                  <a:alpha val="0"/>
                </a:srgbClr>
              </a:clrTo>
            </a:clrChange>
          </a:blip>
          <a:stretch>
            <a:fillRect/>
          </a:stretch>
        </p:blipFill>
        <p:spPr>
          <a:xfrm>
            <a:off x="8458200" y="1676400"/>
            <a:ext cx="381000" cy="254000"/>
          </a:xfrm>
          <a:prstGeom prst="rect">
            <a:avLst/>
          </a:prstGeom>
          <a:noFill/>
        </p:spPr>
      </p:pic>
      <p:grpSp>
        <p:nvGrpSpPr>
          <p:cNvPr id="66" name="Group 65"/>
          <p:cNvGrpSpPr/>
          <p:nvPr/>
        </p:nvGrpSpPr>
        <p:grpSpPr>
          <a:xfrm>
            <a:off x="3973206" y="2286000"/>
            <a:ext cx="3958521" cy="931442"/>
            <a:chOff x="3973206" y="2286000"/>
            <a:chExt cx="3958521" cy="931442"/>
          </a:xfrm>
        </p:grpSpPr>
        <p:sp>
          <p:nvSpPr>
            <p:cNvPr id="52" name="Isosceles Triangle 51"/>
            <p:cNvSpPr/>
            <p:nvPr/>
          </p:nvSpPr>
          <p:spPr>
            <a:xfrm rot="16200000">
              <a:off x="6515100" y="1562100"/>
              <a:ext cx="152400" cy="1905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descr="tmp.bmp"/>
            <p:cNvPicPr>
              <a:picLocks/>
            </p:cNvPicPr>
            <p:nvPr>
              <p:custDataLst>
                <p:tags r:id="rId6"/>
              </p:custDataLst>
            </p:nvPr>
          </p:nvPicPr>
          <p:blipFill>
            <a:blip r:embed="rId12" cstate="print">
              <a:clrChange>
                <a:clrFrom>
                  <a:srgbClr val="FFFFFF"/>
                </a:clrFrom>
                <a:clrTo>
                  <a:srgbClr val="FFFFFF">
                    <a:alpha val="0"/>
                  </a:srgbClr>
                </a:clrTo>
              </a:clrChange>
            </a:blip>
            <a:stretch>
              <a:fillRect/>
            </a:stretch>
          </p:blipFill>
          <p:spPr>
            <a:xfrm>
              <a:off x="5943600" y="2590800"/>
              <a:ext cx="914400" cy="241160"/>
            </a:xfrm>
            <a:prstGeom prst="rect">
              <a:avLst/>
            </a:prstGeom>
            <a:noFill/>
          </p:spPr>
        </p:pic>
        <p:sp>
          <p:nvSpPr>
            <p:cNvPr id="65" name="Isosceles Triangle 64"/>
            <p:cNvSpPr/>
            <p:nvPr/>
          </p:nvSpPr>
          <p:spPr>
            <a:xfrm rot="15136512">
              <a:off x="5743714" y="1301768"/>
              <a:ext cx="145166" cy="368618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467600" y="2286000"/>
              <a:ext cx="464127" cy="4862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8" name="Picture 67" descr="tmp.bmp"/>
          <p:cNvPicPr>
            <a:picLocks/>
          </p:cNvPicPr>
          <p:nvPr>
            <p:custDataLst>
              <p:tags r:id="rId5"/>
            </p:custDataLst>
          </p:nvPr>
        </p:nvPicPr>
        <p:blipFill>
          <a:blip r:embed="rId13" cstate="print">
            <a:clrChange>
              <a:clrFrom>
                <a:srgbClr val="FFFFFF"/>
              </a:clrFrom>
              <a:clrTo>
                <a:srgbClr val="FFFFFF">
                  <a:alpha val="0"/>
                </a:srgbClr>
              </a:clrTo>
            </a:clrChange>
          </a:blip>
          <a:stretch>
            <a:fillRect/>
          </a:stretch>
        </p:blipFill>
        <p:spPr>
          <a:xfrm>
            <a:off x="1600200" y="2362200"/>
            <a:ext cx="228600" cy="114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Converse</a:t>
            </a:r>
            <a:endParaRPr lang="en-US" dirty="0"/>
          </a:p>
        </p:txBody>
      </p:sp>
      <p:pic>
        <p:nvPicPr>
          <p:cNvPr id="4" name="Picture 3" descr="tmp.bmp"/>
          <p:cNvPicPr>
            <a:picLocks/>
          </p:cNvPicPr>
          <p:nvPr>
            <p:custDataLst>
              <p:tags r:id="rId1"/>
            </p:custDataLst>
          </p:nvPr>
        </p:nvPicPr>
        <p:blipFill>
          <a:blip r:embed="rId8" cstate="print">
            <a:clrChange>
              <a:clrFrom>
                <a:srgbClr val="FFFFFF"/>
              </a:clrFrom>
              <a:clrTo>
                <a:srgbClr val="FFFFFF">
                  <a:alpha val="0"/>
                </a:srgbClr>
              </a:clrTo>
            </a:clrChange>
          </a:blip>
          <a:stretch>
            <a:fillRect/>
          </a:stretch>
        </p:blipFill>
        <p:spPr>
          <a:xfrm>
            <a:off x="1219200" y="1600200"/>
            <a:ext cx="5943600" cy="1219200"/>
          </a:xfrm>
          <a:prstGeom prst="rect">
            <a:avLst/>
          </a:prstGeom>
          <a:noFill/>
        </p:spPr>
      </p:pic>
      <p:pic>
        <p:nvPicPr>
          <p:cNvPr id="7" name="Picture 6" descr="tmp.bmp"/>
          <p:cNvPicPr>
            <a:picLocks/>
          </p:cNvPicPr>
          <p:nvPr>
            <p:custDataLst>
              <p:tags r:id="rId2"/>
            </p:custDataLst>
          </p:nvPr>
        </p:nvPicPr>
        <p:blipFill>
          <a:blip r:embed="rId9" cstate="print">
            <a:clrChange>
              <a:clrFrom>
                <a:srgbClr val="FFFFFF"/>
              </a:clrFrom>
              <a:clrTo>
                <a:srgbClr val="FFFFFF">
                  <a:alpha val="0"/>
                </a:srgbClr>
              </a:clrTo>
            </a:clrChange>
          </a:blip>
          <a:stretch>
            <a:fillRect/>
          </a:stretch>
        </p:blipFill>
        <p:spPr>
          <a:xfrm>
            <a:off x="685800" y="3505200"/>
            <a:ext cx="2286000" cy="2570703"/>
          </a:xfrm>
          <a:prstGeom prst="rect">
            <a:avLst/>
          </a:prstGeom>
          <a:noFill/>
        </p:spPr>
      </p:pic>
      <p:pic>
        <p:nvPicPr>
          <p:cNvPr id="8" name="Picture 7" descr="tmp.bmp"/>
          <p:cNvPicPr>
            <a:picLocks/>
          </p:cNvPicPr>
          <p:nvPr>
            <p:custDataLst>
              <p:tags r:id="rId3"/>
            </p:custDataLst>
          </p:nvPr>
        </p:nvPicPr>
        <p:blipFill>
          <a:blip r:embed="rId10" cstate="print">
            <a:clrChange>
              <a:clrFrom>
                <a:srgbClr val="FFFFFF"/>
              </a:clrFrom>
              <a:clrTo>
                <a:srgbClr val="FFFFFF">
                  <a:alpha val="0"/>
                </a:srgbClr>
              </a:clrTo>
            </a:clrChange>
          </a:blip>
          <a:stretch>
            <a:fillRect/>
          </a:stretch>
        </p:blipFill>
        <p:spPr>
          <a:xfrm>
            <a:off x="3733800" y="3124200"/>
            <a:ext cx="4343400" cy="3065264"/>
          </a:xfrm>
          <a:prstGeom prst="rect">
            <a:avLst/>
          </a:prstGeom>
          <a:noFill/>
        </p:spPr>
      </p:pic>
      <p:cxnSp>
        <p:nvCxnSpPr>
          <p:cNvPr id="9" name="Straight Connector 8"/>
          <p:cNvCxnSpPr/>
          <p:nvPr/>
        </p:nvCxnSpPr>
        <p:spPr>
          <a:xfrm>
            <a:off x="685800" y="2895600"/>
            <a:ext cx="7848600" cy="0"/>
          </a:xfrm>
          <a:prstGeom prst="line">
            <a:avLst/>
          </a:prstGeom>
          <a:ln w="79375" cmpd="thickThin"/>
        </p:spPr>
        <p:style>
          <a:lnRef idx="1">
            <a:schemeClr val="dk1"/>
          </a:lnRef>
          <a:fillRef idx="0">
            <a:schemeClr val="dk1"/>
          </a:fillRef>
          <a:effectRef idx="0">
            <a:schemeClr val="dk1"/>
          </a:effectRef>
          <a:fontRef idx="minor">
            <a:schemeClr val="tx1"/>
          </a:fontRef>
        </p:style>
      </p:cxnSp>
      <p:pic>
        <p:nvPicPr>
          <p:cNvPr id="12" name="Picture 11" descr="tmp.bmp"/>
          <p:cNvPicPr>
            <a:picLocks/>
          </p:cNvPicPr>
          <p:nvPr>
            <p:custDataLst>
              <p:tags r:id="rId4"/>
            </p:custDataLst>
          </p:nvPr>
        </p:nvPicPr>
        <p:blipFill>
          <a:blip r:embed="rId11" cstate="print">
            <a:clrChange>
              <a:clrFrom>
                <a:srgbClr val="FFFFFF"/>
              </a:clrFrom>
              <a:clrTo>
                <a:srgbClr val="FFFFFF">
                  <a:alpha val="0"/>
                </a:srgbClr>
              </a:clrTo>
            </a:clrChange>
          </a:blip>
          <a:stretch>
            <a:fillRect/>
          </a:stretch>
        </p:blipFill>
        <p:spPr>
          <a:xfrm>
            <a:off x="3657600" y="3124200"/>
            <a:ext cx="4940300" cy="2654300"/>
          </a:xfrm>
          <a:prstGeom prst="rect">
            <a:avLst/>
          </a:prstGeom>
          <a:noFill/>
        </p:spPr>
      </p:pic>
      <p:pic>
        <p:nvPicPr>
          <p:cNvPr id="14" name="Picture 13" descr="tmp.bmp"/>
          <p:cNvPicPr>
            <a:picLocks/>
          </p:cNvPicPr>
          <p:nvPr>
            <p:custDataLst>
              <p:tags r:id="rId5"/>
            </p:custDataLst>
          </p:nvPr>
        </p:nvPicPr>
        <p:blipFill>
          <a:blip r:embed="rId12" cstate="print">
            <a:clrChange>
              <a:clrFrom>
                <a:srgbClr val="FFFFFF"/>
              </a:clrFrom>
              <a:clrTo>
                <a:srgbClr val="FFFFFF">
                  <a:alpha val="0"/>
                </a:srgbClr>
              </a:clrTo>
            </a:clrChange>
          </a:blip>
          <a:stretch>
            <a:fillRect/>
          </a:stretch>
        </p:blipFill>
        <p:spPr>
          <a:xfrm>
            <a:off x="3429000" y="3048000"/>
            <a:ext cx="4140200" cy="3352800"/>
          </a:xfrm>
          <a:prstGeom prst="rect">
            <a:avLst/>
          </a:prstGeom>
          <a:noFill/>
        </p:spPr>
      </p:pic>
      <p:pic>
        <p:nvPicPr>
          <p:cNvPr id="11" name="Picture 10" descr="tmp.bmp"/>
          <p:cNvPicPr>
            <a:picLocks/>
          </p:cNvPicPr>
          <p:nvPr>
            <p:custDataLst>
              <p:tags r:id="rId6"/>
            </p:custDataLst>
          </p:nvPr>
        </p:nvPicPr>
        <p:blipFill>
          <a:blip r:embed="rId13" cstate="print">
            <a:clrChange>
              <a:clrFrom>
                <a:srgbClr val="FFFFFF"/>
              </a:clrFrom>
              <a:clrTo>
                <a:srgbClr val="FFFFFF">
                  <a:alpha val="0"/>
                </a:srgbClr>
              </a:clrTo>
            </a:clrChange>
          </a:blip>
          <a:stretch>
            <a:fillRect/>
          </a:stretch>
        </p:blipFill>
        <p:spPr>
          <a:xfrm>
            <a:off x="3429000" y="3581400"/>
            <a:ext cx="5016500"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304800" y="1524000"/>
            <a:ext cx="3733800" cy="441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3" name="Rounded Rectangle 32"/>
          <p:cNvSpPr/>
          <p:nvPr/>
        </p:nvSpPr>
        <p:spPr>
          <a:xfrm>
            <a:off x="5181600" y="5105400"/>
            <a:ext cx="3276600" cy="83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2" name="Rounded Rectangle 31"/>
          <p:cNvSpPr/>
          <p:nvPr/>
        </p:nvSpPr>
        <p:spPr>
          <a:xfrm>
            <a:off x="5181600" y="4114800"/>
            <a:ext cx="3276600" cy="83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1" name="Rounded Rectangle 30"/>
          <p:cNvSpPr/>
          <p:nvPr/>
        </p:nvSpPr>
        <p:spPr>
          <a:xfrm>
            <a:off x="5181600" y="3124200"/>
            <a:ext cx="3276600" cy="83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5" name="Rounded Rectangle 24"/>
          <p:cNvSpPr/>
          <p:nvPr/>
        </p:nvSpPr>
        <p:spPr>
          <a:xfrm>
            <a:off x="5181600" y="2133600"/>
            <a:ext cx="3276600" cy="83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What the Adversary doesn’t know </a:t>
            </a:r>
            <a:r>
              <a:rPr lang="en-US" b="1" dirty="0" smtClean="0"/>
              <a:t>can</a:t>
            </a:r>
            <a:r>
              <a:rPr lang="en-US" dirty="0" smtClean="0"/>
              <a:t> hurt him.</a:t>
            </a:r>
            <a:endParaRPr lang="en-US" dirty="0"/>
          </a:p>
        </p:txBody>
      </p:sp>
      <p:pic>
        <p:nvPicPr>
          <p:cNvPr id="5" name="Picture 4" descr="tmp.bmp"/>
          <p:cNvPicPr>
            <a:picLocks/>
          </p:cNvPicPr>
          <p:nvPr>
            <p:custDataLst>
              <p:tags r:id="rId1"/>
            </p:custDataLst>
          </p:nvPr>
        </p:nvPicPr>
        <p:blipFill>
          <a:blip r:embed="rId12" cstate="print">
            <a:clrChange>
              <a:clrFrom>
                <a:srgbClr val="FFFFFF"/>
              </a:clrFrom>
              <a:clrTo>
                <a:srgbClr val="FFFFFF">
                  <a:alpha val="0"/>
                </a:srgbClr>
              </a:clrTo>
            </a:clrChange>
          </a:blip>
          <a:stretch>
            <a:fillRect/>
          </a:stretch>
        </p:blipFill>
        <p:spPr>
          <a:xfrm>
            <a:off x="609600" y="2438400"/>
            <a:ext cx="2400300" cy="355600"/>
          </a:xfrm>
          <a:prstGeom prst="rect">
            <a:avLst/>
          </a:prstGeom>
          <a:noFill/>
        </p:spPr>
      </p:pic>
      <p:pic>
        <p:nvPicPr>
          <p:cNvPr id="9" name="Picture 8" descr="tmp.bmp"/>
          <p:cNvPicPr>
            <a:picLocks/>
          </p:cNvPicPr>
          <p:nvPr>
            <p:custDataLst>
              <p:tags r:id="rId2"/>
            </p:custDataLst>
          </p:nvPr>
        </p:nvPicPr>
        <p:blipFill>
          <a:blip r:embed="rId13" cstate="print">
            <a:clrChange>
              <a:clrFrom>
                <a:srgbClr val="FFFFFF"/>
              </a:clrFrom>
              <a:clrTo>
                <a:srgbClr val="FFFFFF">
                  <a:alpha val="0"/>
                </a:srgbClr>
              </a:clrTo>
            </a:clrChange>
          </a:blip>
          <a:stretch>
            <a:fillRect/>
          </a:stretch>
        </p:blipFill>
        <p:spPr>
          <a:xfrm>
            <a:off x="635000" y="4267200"/>
            <a:ext cx="1651000" cy="355600"/>
          </a:xfrm>
          <a:prstGeom prst="rect">
            <a:avLst/>
          </a:prstGeom>
          <a:noFill/>
        </p:spPr>
      </p:pic>
      <p:pic>
        <p:nvPicPr>
          <p:cNvPr id="11" name="Picture 10" descr="tmp.bmp"/>
          <p:cNvPicPr>
            <a:picLocks/>
          </p:cNvPicPr>
          <p:nvPr>
            <p:custDataLst>
              <p:tags r:id="rId3"/>
            </p:custDataLst>
          </p:nvPr>
        </p:nvPicPr>
        <p:blipFill>
          <a:blip r:embed="rId14" cstate="print">
            <a:clrChange>
              <a:clrFrom>
                <a:srgbClr val="FFFFFF"/>
              </a:clrFrom>
              <a:clrTo>
                <a:srgbClr val="FFFFFF">
                  <a:alpha val="0"/>
                </a:srgbClr>
              </a:clrTo>
            </a:clrChange>
          </a:blip>
          <a:stretch>
            <a:fillRect/>
          </a:stretch>
        </p:blipFill>
        <p:spPr>
          <a:xfrm>
            <a:off x="609600" y="3302000"/>
            <a:ext cx="1638300" cy="355600"/>
          </a:xfrm>
          <a:prstGeom prst="rect">
            <a:avLst/>
          </a:prstGeom>
          <a:noFill/>
        </p:spPr>
      </p:pic>
      <p:pic>
        <p:nvPicPr>
          <p:cNvPr id="13" name="Picture 12" descr="tmp.bmp"/>
          <p:cNvPicPr>
            <a:picLocks/>
          </p:cNvPicPr>
          <p:nvPr>
            <p:custDataLst>
              <p:tags r:id="rId4"/>
            </p:custDataLst>
          </p:nvPr>
        </p:nvPicPr>
        <p:blipFill>
          <a:blip r:embed="rId15" cstate="print">
            <a:clrChange>
              <a:clrFrom>
                <a:srgbClr val="FFFFFF"/>
              </a:clrFrom>
              <a:clrTo>
                <a:srgbClr val="FFFFFF">
                  <a:alpha val="0"/>
                </a:srgbClr>
              </a:clrTo>
            </a:clrChange>
          </a:blip>
          <a:stretch>
            <a:fillRect/>
          </a:stretch>
        </p:blipFill>
        <p:spPr>
          <a:xfrm>
            <a:off x="685800" y="5257800"/>
            <a:ext cx="914400" cy="317500"/>
          </a:xfrm>
          <a:prstGeom prst="rect">
            <a:avLst/>
          </a:prstGeom>
          <a:noFill/>
        </p:spPr>
      </p:pic>
      <p:pic>
        <p:nvPicPr>
          <p:cNvPr id="17" name="Picture 16" descr="tmp.bmp"/>
          <p:cNvPicPr>
            <a:picLocks/>
          </p:cNvPicPr>
          <p:nvPr>
            <p:custDataLst>
              <p:tags r:id="rId5"/>
            </p:custDataLst>
          </p:nvPr>
        </p:nvPicPr>
        <p:blipFill>
          <a:blip r:embed="rId16" cstate="print">
            <a:clrChange>
              <a:clrFrom>
                <a:srgbClr val="FFFFFF"/>
              </a:clrFrom>
              <a:clrTo>
                <a:srgbClr val="FFFFFF">
                  <a:alpha val="0"/>
                </a:srgbClr>
              </a:clrTo>
            </a:clrChange>
          </a:blip>
          <a:stretch>
            <a:fillRect/>
          </a:stretch>
        </p:blipFill>
        <p:spPr>
          <a:xfrm>
            <a:off x="5867400" y="4267200"/>
            <a:ext cx="1828800" cy="512417"/>
          </a:xfrm>
          <a:prstGeom prst="rect">
            <a:avLst/>
          </a:prstGeom>
          <a:noFill/>
        </p:spPr>
      </p:pic>
      <p:pic>
        <p:nvPicPr>
          <p:cNvPr id="19" name="Picture 18" descr="tmp.bmp"/>
          <p:cNvPicPr>
            <a:picLocks/>
          </p:cNvPicPr>
          <p:nvPr>
            <p:custDataLst>
              <p:tags r:id="rId6"/>
            </p:custDataLst>
          </p:nvPr>
        </p:nvPicPr>
        <p:blipFill>
          <a:blip r:embed="rId17" cstate="print">
            <a:clrChange>
              <a:clrFrom>
                <a:srgbClr val="FFFFFF"/>
              </a:clrFrom>
              <a:clrTo>
                <a:srgbClr val="FFFFFF">
                  <a:alpha val="0"/>
                </a:srgbClr>
              </a:clrTo>
            </a:clrChange>
          </a:blip>
          <a:stretch>
            <a:fillRect/>
          </a:stretch>
        </p:blipFill>
        <p:spPr>
          <a:xfrm>
            <a:off x="5638800" y="3200400"/>
            <a:ext cx="2133600" cy="721775"/>
          </a:xfrm>
          <a:prstGeom prst="rect">
            <a:avLst/>
          </a:prstGeom>
          <a:noFill/>
        </p:spPr>
      </p:pic>
      <p:pic>
        <p:nvPicPr>
          <p:cNvPr id="22" name="Picture 21" descr="tmp.bmp"/>
          <p:cNvPicPr>
            <a:picLocks/>
          </p:cNvPicPr>
          <p:nvPr>
            <p:custDataLst>
              <p:tags r:id="rId7"/>
            </p:custDataLst>
          </p:nvPr>
        </p:nvPicPr>
        <p:blipFill>
          <a:blip r:embed="rId18" cstate="print">
            <a:clrChange>
              <a:clrFrom>
                <a:srgbClr val="FFFFFF"/>
              </a:clrFrom>
              <a:clrTo>
                <a:srgbClr val="FFFFFF">
                  <a:alpha val="0"/>
                </a:srgbClr>
              </a:clrTo>
            </a:clrChange>
          </a:blip>
          <a:stretch>
            <a:fillRect/>
          </a:stretch>
        </p:blipFill>
        <p:spPr>
          <a:xfrm>
            <a:off x="5638800" y="2209800"/>
            <a:ext cx="2209800" cy="689382"/>
          </a:xfrm>
          <a:prstGeom prst="rect">
            <a:avLst/>
          </a:prstGeom>
          <a:noFill/>
        </p:spPr>
      </p:pic>
      <p:sp>
        <p:nvSpPr>
          <p:cNvPr id="23" name="TextBox 22"/>
          <p:cNvSpPr txBox="1"/>
          <p:nvPr/>
        </p:nvSpPr>
        <p:spPr>
          <a:xfrm>
            <a:off x="533400" y="5562600"/>
            <a:ext cx="1773242" cy="369332"/>
          </a:xfrm>
          <a:prstGeom prst="rect">
            <a:avLst/>
          </a:prstGeom>
          <a:noFill/>
        </p:spPr>
        <p:txBody>
          <a:bodyPr wrap="none" rtlCol="0">
            <a:spAutoFit/>
          </a:bodyPr>
          <a:lstStyle/>
          <a:p>
            <a:r>
              <a:rPr lang="en-US" dirty="0" smtClean="0"/>
              <a:t>[Yamamoto 97]</a:t>
            </a:r>
            <a:endParaRPr lang="en-US" dirty="0"/>
          </a:p>
        </p:txBody>
      </p:sp>
      <p:sp>
        <p:nvSpPr>
          <p:cNvPr id="30" name="TextBox 29"/>
          <p:cNvSpPr txBox="1"/>
          <p:nvPr/>
        </p:nvSpPr>
        <p:spPr>
          <a:xfrm>
            <a:off x="381000" y="1524000"/>
            <a:ext cx="3581430" cy="461665"/>
          </a:xfrm>
          <a:prstGeom prst="rect">
            <a:avLst/>
          </a:prstGeom>
          <a:noFill/>
        </p:spPr>
        <p:txBody>
          <a:bodyPr wrap="none" rtlCol="0">
            <a:spAutoFit/>
          </a:bodyPr>
          <a:lstStyle/>
          <a:p>
            <a:r>
              <a:rPr lang="en-US" sz="2400" dirty="0" smtClean="0"/>
              <a:t>Knowledge of Adversary:</a:t>
            </a:r>
            <a:endParaRPr lang="en-US" sz="2400" dirty="0"/>
          </a:p>
        </p:txBody>
      </p:sp>
      <p:grpSp>
        <p:nvGrpSpPr>
          <p:cNvPr id="49" name="Group 48"/>
          <p:cNvGrpSpPr/>
          <p:nvPr/>
        </p:nvGrpSpPr>
        <p:grpSpPr>
          <a:xfrm>
            <a:off x="5486400" y="1524000"/>
            <a:ext cx="2667000" cy="457200"/>
            <a:chOff x="5410200" y="1600200"/>
            <a:chExt cx="2667000" cy="457200"/>
          </a:xfrm>
        </p:grpSpPr>
        <p:sp>
          <p:nvSpPr>
            <p:cNvPr id="39" name="Rounded Rectangle 38"/>
            <p:cNvSpPr/>
            <p:nvPr/>
          </p:nvSpPr>
          <p:spPr>
            <a:xfrm>
              <a:off x="5410200" y="1600200"/>
              <a:ext cx="2667000" cy="4572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pic>
          <p:nvPicPr>
            <p:cNvPr id="35" name="Picture 34" descr="tmp.bmp"/>
            <p:cNvPicPr>
              <a:picLocks/>
            </p:cNvPicPr>
            <p:nvPr>
              <p:custDataLst>
                <p:tags r:id="rId10"/>
              </p:custDataLst>
            </p:nvPr>
          </p:nvPicPr>
          <p:blipFill>
            <a:blip r:embed="rId19" cstate="print">
              <a:clrChange>
                <a:clrFrom>
                  <a:srgbClr val="FFFFFF"/>
                </a:clrFrom>
                <a:clrTo>
                  <a:srgbClr val="FFFFFF">
                    <a:alpha val="0"/>
                  </a:srgbClr>
                </a:clrTo>
              </a:clrChange>
            </a:blip>
            <a:stretch>
              <a:fillRect/>
            </a:stretch>
          </p:blipFill>
          <p:spPr>
            <a:xfrm>
              <a:off x="5638800" y="1752600"/>
              <a:ext cx="2197100" cy="304800"/>
            </a:xfrm>
            <a:prstGeom prst="rect">
              <a:avLst/>
            </a:prstGeom>
            <a:noFill/>
          </p:spPr>
        </p:pic>
      </p:grpSp>
      <p:grpSp>
        <p:nvGrpSpPr>
          <p:cNvPr id="38" name="Group 37"/>
          <p:cNvGrpSpPr/>
          <p:nvPr/>
        </p:nvGrpSpPr>
        <p:grpSpPr>
          <a:xfrm>
            <a:off x="5181600" y="6019800"/>
            <a:ext cx="2819400" cy="369332"/>
            <a:chOff x="5181600" y="6019800"/>
            <a:chExt cx="2819400" cy="369332"/>
          </a:xfrm>
        </p:grpSpPr>
        <p:sp>
          <p:nvSpPr>
            <p:cNvPr id="24" name="TextBox 23"/>
            <p:cNvSpPr txBox="1"/>
            <p:nvPr/>
          </p:nvSpPr>
          <p:spPr>
            <a:xfrm>
              <a:off x="5181600" y="6019800"/>
              <a:ext cx="1875835" cy="369332"/>
            </a:xfrm>
            <a:prstGeom prst="rect">
              <a:avLst/>
            </a:prstGeom>
            <a:noFill/>
          </p:spPr>
          <p:txBody>
            <a:bodyPr wrap="none" rtlCol="0">
              <a:spAutoFit/>
            </a:bodyPr>
            <a:lstStyle/>
            <a:p>
              <a:r>
                <a:rPr lang="en-US" dirty="0" smtClean="0"/>
                <a:t>[Yamamoto 88]:</a:t>
              </a:r>
              <a:endParaRPr lang="en-US" dirty="0"/>
            </a:p>
          </p:txBody>
        </p:sp>
        <p:pic>
          <p:nvPicPr>
            <p:cNvPr id="37" name="Picture 36" descr="tmp.bmp"/>
            <p:cNvPicPr>
              <a:picLocks/>
            </p:cNvPicPr>
            <p:nvPr>
              <p:custDataLst>
                <p:tags r:id="rId9"/>
              </p:custDataLst>
            </p:nvPr>
          </p:nvPicPr>
          <p:blipFill>
            <a:blip r:embed="rId20" cstate="print">
              <a:clrChange>
                <a:clrFrom>
                  <a:srgbClr val="FFFFFF"/>
                </a:clrFrom>
                <a:clrTo>
                  <a:srgbClr val="FFFFFF">
                    <a:alpha val="0"/>
                  </a:srgbClr>
                </a:clrTo>
              </a:clrChange>
            </a:blip>
            <a:stretch>
              <a:fillRect/>
            </a:stretch>
          </p:blipFill>
          <p:spPr>
            <a:xfrm>
              <a:off x="7086600" y="6144718"/>
              <a:ext cx="914400" cy="179882"/>
            </a:xfrm>
            <a:prstGeom prst="rect">
              <a:avLst/>
            </a:prstGeom>
            <a:noFill/>
          </p:spPr>
        </p:pic>
      </p:grpSp>
      <p:cxnSp>
        <p:nvCxnSpPr>
          <p:cNvPr id="43" name="Straight Arrow Connector 42"/>
          <p:cNvCxnSpPr/>
          <p:nvPr/>
        </p:nvCxnSpPr>
        <p:spPr>
          <a:xfrm>
            <a:off x="3429000" y="2590800"/>
            <a:ext cx="16002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4" name="Straight Arrow Connector 43"/>
          <p:cNvCxnSpPr/>
          <p:nvPr/>
        </p:nvCxnSpPr>
        <p:spPr>
          <a:xfrm>
            <a:off x="3429000" y="3503612"/>
            <a:ext cx="16002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5" name="Straight Arrow Connector 44"/>
          <p:cNvCxnSpPr/>
          <p:nvPr/>
        </p:nvCxnSpPr>
        <p:spPr>
          <a:xfrm>
            <a:off x="3429000" y="4494212"/>
            <a:ext cx="16002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6" name="Straight Arrow Connector 45"/>
          <p:cNvCxnSpPr/>
          <p:nvPr/>
        </p:nvCxnSpPr>
        <p:spPr>
          <a:xfrm>
            <a:off x="3429000" y="5486400"/>
            <a:ext cx="16002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48" name="Picture 47" descr="tmp.bmp"/>
          <p:cNvPicPr>
            <a:picLocks/>
          </p:cNvPicPr>
          <p:nvPr>
            <p:custDataLst>
              <p:tags r:id="rId8"/>
            </p:custDataLst>
          </p:nvPr>
        </p:nvPicPr>
        <p:blipFill>
          <a:blip r:embed="rId21" cstate="print">
            <a:clrChange>
              <a:clrFrom>
                <a:srgbClr val="FFFFFF"/>
              </a:clrFrom>
              <a:clrTo>
                <a:srgbClr val="FFFFFF">
                  <a:alpha val="0"/>
                </a:srgbClr>
              </a:clrTo>
            </a:clrChange>
          </a:blip>
          <a:stretch>
            <a:fillRect/>
          </a:stretch>
        </p:blipFill>
        <p:spPr>
          <a:xfrm>
            <a:off x="5943600" y="5181600"/>
            <a:ext cx="1447800" cy="6974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
          </p:nvPr>
        </p:nvSpPr>
        <p:spPr/>
        <p:txBody>
          <a:bodyPr/>
          <a:lstStyle/>
          <a:p>
            <a:r>
              <a:rPr lang="en-US" dirty="0" smtClean="0"/>
              <a:t>Framework for Encryption</a:t>
            </a:r>
          </a:p>
          <a:p>
            <a:pPr lvl="1"/>
            <a:r>
              <a:rPr lang="en-US" dirty="0" smtClean="0"/>
              <a:t>Average cost inflicted by adversary</a:t>
            </a:r>
          </a:p>
          <a:p>
            <a:pPr lvl="1"/>
            <a:r>
              <a:rPr lang="en-US" dirty="0" smtClean="0"/>
              <a:t>Dynamic settings where information is available causally</a:t>
            </a:r>
          </a:p>
          <a:p>
            <a:pPr lvl="1"/>
            <a:r>
              <a:rPr lang="en-US" dirty="0" smtClean="0"/>
              <a:t>No use of “equivocation”</a:t>
            </a:r>
          </a:p>
          <a:p>
            <a:pPr lvl="1"/>
            <a:r>
              <a:rPr lang="en-US" dirty="0" smtClean="0"/>
              <a:t>Optimal performance uses both “strong” and “empirical” coordination.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Cipher</a:t>
            </a:r>
            <a:endParaRPr lang="en-US" dirty="0"/>
          </a:p>
        </p:txBody>
      </p:sp>
      <p:sp>
        <p:nvSpPr>
          <p:cNvPr id="4" name="Content Placeholder 3"/>
          <p:cNvSpPr>
            <a:spLocks noGrp="1"/>
          </p:cNvSpPr>
          <p:nvPr>
            <p:ph sz="quarter" idx="1"/>
          </p:nvPr>
        </p:nvSpPr>
        <p:spPr/>
        <p:txBody>
          <a:bodyPr/>
          <a:lstStyle/>
          <a:p>
            <a:r>
              <a:rPr lang="en-US" dirty="0" smtClean="0">
                <a:solidFill>
                  <a:srgbClr val="0070C0"/>
                </a:solidFill>
              </a:rPr>
              <a:t>Plaintext</a:t>
            </a:r>
            <a:r>
              <a:rPr lang="en-US" dirty="0" smtClean="0"/>
              <a:t>:  Source of information:</a:t>
            </a:r>
          </a:p>
          <a:p>
            <a:pPr lvl="1"/>
            <a:r>
              <a:rPr lang="en-US" dirty="0" smtClean="0"/>
              <a:t>Example:  English text:  </a:t>
            </a:r>
            <a:r>
              <a:rPr lang="en-US" dirty="0" smtClean="0">
                <a:solidFill>
                  <a:srgbClr val="00B050"/>
                </a:solidFill>
              </a:rPr>
              <a:t>Information Theory</a:t>
            </a:r>
          </a:p>
          <a:p>
            <a:pPr>
              <a:buNone/>
            </a:pPr>
            <a:endParaRPr lang="en-US" dirty="0" smtClean="0"/>
          </a:p>
          <a:p>
            <a:r>
              <a:rPr lang="en-US" dirty="0" err="1" smtClean="0">
                <a:solidFill>
                  <a:srgbClr val="0070C0"/>
                </a:solidFill>
              </a:rPr>
              <a:t>Ciphertext</a:t>
            </a:r>
            <a:r>
              <a:rPr lang="en-US" dirty="0" smtClean="0"/>
              <a:t>:  Encrypted sequence:</a:t>
            </a:r>
          </a:p>
          <a:p>
            <a:pPr lvl="1"/>
            <a:r>
              <a:rPr lang="en-US" dirty="0" smtClean="0"/>
              <a:t>Example:  Non-sense text:  </a:t>
            </a:r>
            <a:r>
              <a:rPr lang="en-US" dirty="0" smtClean="0">
                <a:solidFill>
                  <a:srgbClr val="00B050"/>
                </a:solidFill>
              </a:rPr>
              <a:t>cu@sp4isit</a:t>
            </a:r>
          </a:p>
        </p:txBody>
      </p:sp>
      <p:pic>
        <p:nvPicPr>
          <p:cNvPr id="6" name="Picture 5" descr="tmp.bmp"/>
          <p:cNvPicPr>
            <a:picLocks/>
          </p:cNvPicPr>
          <p:nvPr>
            <p:custDataLst>
              <p:tags r:id="rId1"/>
            </p:custDataLst>
          </p:nvPr>
        </p:nvPicPr>
        <p:blipFill>
          <a:blip r:embed="rId4" cstate="print">
            <a:clrChange>
              <a:clrFrom>
                <a:srgbClr val="FFFFFF"/>
              </a:clrFrom>
              <a:clrTo>
                <a:srgbClr val="FFFFFF">
                  <a:alpha val="0"/>
                </a:srgbClr>
              </a:clrTo>
            </a:clrChange>
          </a:blip>
          <a:stretch>
            <a:fillRect/>
          </a:stretch>
        </p:blipFill>
        <p:spPr>
          <a:xfrm>
            <a:off x="6248400" y="1676400"/>
            <a:ext cx="2049780" cy="304800"/>
          </a:xfrm>
          <a:prstGeom prst="rect">
            <a:avLst/>
          </a:prstGeom>
          <a:noFill/>
        </p:spPr>
      </p:pic>
      <p:grpSp>
        <p:nvGrpSpPr>
          <p:cNvPr id="30" name="Group 29"/>
          <p:cNvGrpSpPr/>
          <p:nvPr/>
        </p:nvGrpSpPr>
        <p:grpSpPr>
          <a:xfrm>
            <a:off x="838200" y="4343400"/>
            <a:ext cx="7337160" cy="1143000"/>
            <a:chOff x="1066800" y="4800600"/>
            <a:chExt cx="7337160" cy="1143000"/>
          </a:xfrm>
        </p:grpSpPr>
        <p:sp>
          <p:nvSpPr>
            <p:cNvPr id="7" name="Rounded Rectangle 6"/>
            <p:cNvSpPr/>
            <p:nvPr/>
          </p:nvSpPr>
          <p:spPr>
            <a:xfrm>
              <a:off x="2286000" y="53340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Encipherer</a:t>
              </a:r>
              <a:endParaRPr lang="en-US" dirty="0"/>
            </a:p>
          </p:txBody>
        </p:sp>
        <p:sp>
          <p:nvSpPr>
            <p:cNvPr id="8" name="Rounded Rectangle 7"/>
            <p:cNvSpPr/>
            <p:nvPr/>
          </p:nvSpPr>
          <p:spPr>
            <a:xfrm>
              <a:off x="5791200" y="53340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Decipherer</a:t>
              </a:r>
              <a:endParaRPr lang="en-US" dirty="0"/>
            </a:p>
          </p:txBody>
        </p:sp>
        <p:cxnSp>
          <p:nvCxnSpPr>
            <p:cNvPr id="10" name="Straight Arrow Connector 9"/>
            <p:cNvCxnSpPr>
              <a:stCxn id="7" idx="3"/>
              <a:endCxn id="8" idx="1"/>
            </p:cNvCxnSpPr>
            <p:nvPr/>
          </p:nvCxnSpPr>
          <p:spPr>
            <a:xfrm>
              <a:off x="3657600" y="5638800"/>
              <a:ext cx="2133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1"/>
            </p:cNvCxnSpPr>
            <p:nvPr/>
          </p:nvCxnSpPr>
          <p:spPr>
            <a:xfrm>
              <a:off x="1752600" y="56388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p:cNvCxnSpPr>
            <p:nvPr/>
          </p:nvCxnSpPr>
          <p:spPr>
            <a:xfrm>
              <a:off x="7162800" y="56388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14800" y="5257800"/>
              <a:ext cx="1271502" cy="369332"/>
            </a:xfrm>
            <a:prstGeom prst="rect">
              <a:avLst/>
            </a:prstGeom>
            <a:noFill/>
          </p:spPr>
          <p:txBody>
            <a:bodyPr wrap="none" rtlCol="0">
              <a:spAutoFit/>
            </a:bodyPr>
            <a:lstStyle/>
            <a:p>
              <a:r>
                <a:rPr lang="en-US" dirty="0" err="1" smtClean="0"/>
                <a:t>Ciphertext</a:t>
              </a:r>
              <a:endParaRPr lang="en-US" dirty="0"/>
            </a:p>
          </p:txBody>
        </p:sp>
        <p:cxnSp>
          <p:nvCxnSpPr>
            <p:cNvPr id="18" name="Straight Arrow Connector 17"/>
            <p:cNvCxnSpPr>
              <a:endCxn id="7" idx="0"/>
            </p:cNvCxnSpPr>
            <p:nvPr/>
          </p:nvCxnSpPr>
          <p:spPr>
            <a:xfrm rot="5400000">
              <a:off x="2857500" y="52197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8" idx="0"/>
            </p:cNvCxnSpPr>
            <p:nvPr/>
          </p:nvCxnSpPr>
          <p:spPr>
            <a:xfrm rot="5400000">
              <a:off x="6362700" y="52197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667000" y="4800600"/>
              <a:ext cx="591829" cy="369332"/>
            </a:xfrm>
            <a:prstGeom prst="rect">
              <a:avLst/>
            </a:prstGeom>
            <a:noFill/>
          </p:spPr>
          <p:txBody>
            <a:bodyPr wrap="none" rtlCol="0">
              <a:spAutoFit/>
            </a:bodyPr>
            <a:lstStyle/>
            <a:p>
              <a:r>
                <a:rPr lang="en-US" dirty="0" smtClean="0"/>
                <a:t>Key</a:t>
              </a:r>
              <a:endParaRPr lang="en-US" dirty="0"/>
            </a:p>
          </p:txBody>
        </p:sp>
        <p:sp>
          <p:nvSpPr>
            <p:cNvPr id="27" name="TextBox 26"/>
            <p:cNvSpPr txBox="1"/>
            <p:nvPr/>
          </p:nvSpPr>
          <p:spPr>
            <a:xfrm>
              <a:off x="6172200" y="4800600"/>
              <a:ext cx="591829" cy="369332"/>
            </a:xfrm>
            <a:prstGeom prst="rect">
              <a:avLst/>
            </a:prstGeom>
            <a:noFill/>
          </p:spPr>
          <p:txBody>
            <a:bodyPr wrap="none" rtlCol="0">
              <a:spAutoFit/>
            </a:bodyPr>
            <a:lstStyle/>
            <a:p>
              <a:r>
                <a:rPr lang="en-US" dirty="0" smtClean="0"/>
                <a:t>Key</a:t>
              </a:r>
              <a:endParaRPr lang="en-US" dirty="0"/>
            </a:p>
          </p:txBody>
        </p:sp>
        <p:sp>
          <p:nvSpPr>
            <p:cNvPr id="28" name="TextBox 27"/>
            <p:cNvSpPr txBox="1"/>
            <p:nvPr/>
          </p:nvSpPr>
          <p:spPr>
            <a:xfrm>
              <a:off x="1066800" y="5257800"/>
              <a:ext cx="1088760" cy="369332"/>
            </a:xfrm>
            <a:prstGeom prst="rect">
              <a:avLst/>
            </a:prstGeom>
            <a:noFill/>
          </p:spPr>
          <p:txBody>
            <a:bodyPr wrap="none" rtlCol="0">
              <a:spAutoFit/>
            </a:bodyPr>
            <a:lstStyle/>
            <a:p>
              <a:r>
                <a:rPr lang="en-US" dirty="0" smtClean="0"/>
                <a:t>Plaintext</a:t>
              </a:r>
              <a:endParaRPr lang="en-US" dirty="0"/>
            </a:p>
          </p:txBody>
        </p:sp>
        <p:sp>
          <p:nvSpPr>
            <p:cNvPr id="29" name="TextBox 28"/>
            <p:cNvSpPr txBox="1"/>
            <p:nvPr/>
          </p:nvSpPr>
          <p:spPr>
            <a:xfrm>
              <a:off x="7315200" y="5257800"/>
              <a:ext cx="1088760" cy="369332"/>
            </a:xfrm>
            <a:prstGeom prst="rect">
              <a:avLst/>
            </a:prstGeom>
            <a:noFill/>
          </p:spPr>
          <p:txBody>
            <a:bodyPr wrap="none" rtlCol="0">
              <a:spAutoFit/>
            </a:bodyPr>
            <a:lstStyle/>
            <a:p>
              <a:r>
                <a:rPr lang="en-US" dirty="0" smtClean="0"/>
                <a:t>Plaintext</a:t>
              </a:r>
              <a:endParaRPr lang="en-US" dirty="0"/>
            </a:p>
          </p:txBody>
        </p:sp>
      </p:grpSp>
      <p:pic>
        <p:nvPicPr>
          <p:cNvPr id="32" name="Picture 31" descr="tmp.bmp"/>
          <p:cNvPicPr>
            <a:picLocks/>
          </p:cNvPicPr>
          <p:nvPr>
            <p:custDataLst>
              <p:tags r:id="rId2"/>
            </p:custDataLst>
          </p:nvPr>
        </p:nvPicPr>
        <p:blipFill>
          <a:blip r:embed="rId5" cstate="print">
            <a:clrChange>
              <a:clrFrom>
                <a:srgbClr val="FFFFFF"/>
              </a:clrFrom>
              <a:clrTo>
                <a:srgbClr val="FFFFFF">
                  <a:alpha val="0"/>
                </a:srgbClr>
              </a:clrTo>
            </a:clrChange>
          </a:blip>
          <a:stretch>
            <a:fillRect/>
          </a:stretch>
        </p:blipFill>
        <p:spPr>
          <a:xfrm>
            <a:off x="6324600" y="3048000"/>
            <a:ext cx="1981200" cy="3144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Substitution Cipher</a:t>
            </a:r>
            <a:endParaRPr lang="en-US" dirty="0"/>
          </a:p>
        </p:txBody>
      </p:sp>
      <p:graphicFrame>
        <p:nvGraphicFramePr>
          <p:cNvPr id="4" name="Content Placeholder 3"/>
          <p:cNvGraphicFramePr>
            <a:graphicFrameLocks noGrp="1"/>
          </p:cNvGraphicFramePr>
          <p:nvPr>
            <p:ph sz="quarter" idx="1"/>
          </p:nvPr>
        </p:nvGraphicFramePr>
        <p:xfrm>
          <a:off x="2438400" y="1905000"/>
          <a:ext cx="5029200" cy="838200"/>
        </p:xfrm>
        <a:graphic>
          <a:graphicData uri="http://schemas.openxmlformats.org/drawingml/2006/table">
            <a:tbl>
              <a:tblPr firstRow="1" bandRow="1">
                <a:tableStyleId>{5C22544A-7EE6-4342-B048-85BDC9FD1C3A}</a:tableStyleId>
              </a:tblPr>
              <a:tblGrid>
                <a:gridCol w="2178591"/>
                <a:gridCol w="2850609"/>
              </a:tblGrid>
              <a:tr h="385959">
                <a:tc>
                  <a:txBody>
                    <a:bodyPr/>
                    <a:lstStyle/>
                    <a:p>
                      <a:r>
                        <a:rPr lang="en-US" dirty="0" smtClean="0"/>
                        <a:t>Alphabet</a:t>
                      </a:r>
                      <a:endParaRPr lang="en-US" dirty="0"/>
                    </a:p>
                  </a:txBody>
                  <a:tcPr marL="152314" marR="152314"/>
                </a:tc>
                <a:tc>
                  <a:txBody>
                    <a:bodyPr/>
                    <a:lstStyle/>
                    <a:p>
                      <a:r>
                        <a:rPr lang="en-US" dirty="0" smtClean="0"/>
                        <a:t>A B C D E</a:t>
                      </a:r>
                      <a:r>
                        <a:rPr lang="en-US" baseline="0" dirty="0" smtClean="0"/>
                        <a:t> </a:t>
                      </a:r>
                      <a:r>
                        <a:rPr lang="en-US" dirty="0" smtClean="0"/>
                        <a:t>…</a:t>
                      </a:r>
                      <a:endParaRPr lang="en-US" dirty="0"/>
                    </a:p>
                  </a:txBody>
                  <a:tcPr marL="152314" marR="152314"/>
                </a:tc>
              </a:tr>
              <a:tr h="452241">
                <a:tc>
                  <a:txBody>
                    <a:bodyPr/>
                    <a:lstStyle/>
                    <a:p>
                      <a:r>
                        <a:rPr lang="en-US" dirty="0" smtClean="0"/>
                        <a:t>Mixed</a:t>
                      </a:r>
                      <a:r>
                        <a:rPr lang="en-US" baseline="0" dirty="0" smtClean="0"/>
                        <a:t> Alphabet</a:t>
                      </a:r>
                      <a:endParaRPr lang="en-US" dirty="0"/>
                    </a:p>
                  </a:txBody>
                  <a:tcPr marL="152314" marR="152314"/>
                </a:tc>
                <a:tc>
                  <a:txBody>
                    <a:bodyPr/>
                    <a:lstStyle/>
                    <a:p>
                      <a:r>
                        <a:rPr lang="en-US" dirty="0" smtClean="0"/>
                        <a:t>F  Q  S A R …</a:t>
                      </a:r>
                      <a:endParaRPr lang="en-US" dirty="0"/>
                    </a:p>
                  </a:txBody>
                  <a:tcPr marL="152314" marR="152314"/>
                </a:tc>
              </a:tr>
            </a:tbl>
          </a:graphicData>
        </a:graphic>
      </p:graphicFrame>
      <p:sp>
        <p:nvSpPr>
          <p:cNvPr id="5" name="Content Placeholder 4"/>
          <p:cNvSpPr>
            <a:spLocks noGrp="1"/>
          </p:cNvSpPr>
          <p:nvPr>
            <p:ph sz="half" idx="4294967295"/>
          </p:nvPr>
        </p:nvSpPr>
        <p:spPr>
          <a:xfrm>
            <a:off x="152400" y="1371600"/>
            <a:ext cx="8839200" cy="5334000"/>
          </a:xfrm>
        </p:spPr>
        <p:txBody>
          <a:bodyPr/>
          <a:lstStyle/>
          <a:p>
            <a:r>
              <a:rPr lang="en-US" dirty="0" smtClean="0"/>
              <a:t>Simple Substitution</a:t>
            </a:r>
          </a:p>
          <a:p>
            <a:endParaRPr lang="en-US" dirty="0" smtClean="0"/>
          </a:p>
          <a:p>
            <a:pPr>
              <a:buNone/>
            </a:pPr>
            <a:endParaRPr lang="en-US" dirty="0" smtClean="0"/>
          </a:p>
          <a:p>
            <a:pPr lvl="1"/>
            <a:r>
              <a:rPr lang="en-US" dirty="0" smtClean="0"/>
              <a:t>Example:   </a:t>
            </a:r>
          </a:p>
          <a:p>
            <a:pPr lvl="2"/>
            <a:r>
              <a:rPr lang="en-US" dirty="0" smtClean="0"/>
              <a:t>Plaintext: 	</a:t>
            </a:r>
            <a:r>
              <a:rPr lang="en-US" dirty="0" smtClean="0">
                <a:solidFill>
                  <a:srgbClr val="00B050"/>
                </a:solidFill>
              </a:rPr>
              <a:t>…RANDOMLY GENERATED CODEB…</a:t>
            </a:r>
          </a:p>
          <a:p>
            <a:pPr lvl="2"/>
            <a:r>
              <a:rPr lang="en-US" dirty="0" err="1" smtClean="0"/>
              <a:t>Ciphertext</a:t>
            </a:r>
            <a:r>
              <a:rPr lang="en-US" dirty="0" smtClean="0"/>
              <a:t>:</a:t>
            </a:r>
            <a:r>
              <a:rPr lang="en-US" dirty="0" smtClean="0">
                <a:solidFill>
                  <a:srgbClr val="00B050"/>
                </a:solidFill>
              </a:rPr>
              <a:t>	…DFLAUIPV WRLRDFNRA SXARQ…</a:t>
            </a:r>
          </a:p>
          <a:p>
            <a:pPr lvl="2"/>
            <a:endParaRPr lang="en-US" dirty="0" smtClean="0">
              <a:solidFill>
                <a:srgbClr val="00B050"/>
              </a:solidFill>
            </a:endParaRPr>
          </a:p>
          <a:p>
            <a:r>
              <a:rPr lang="en-US" dirty="0" smtClean="0"/>
              <a:t>Caesar Cipher</a:t>
            </a:r>
            <a:endParaRPr lang="en-US" dirty="0" smtClean="0">
              <a:solidFill>
                <a:srgbClr val="00B050"/>
              </a:solidFill>
            </a:endParaRPr>
          </a:p>
        </p:txBody>
      </p:sp>
      <p:graphicFrame>
        <p:nvGraphicFramePr>
          <p:cNvPr id="6" name="Content Placeholder 3"/>
          <p:cNvGraphicFramePr>
            <a:graphicFrameLocks/>
          </p:cNvGraphicFramePr>
          <p:nvPr/>
        </p:nvGraphicFramePr>
        <p:xfrm>
          <a:off x="2438400" y="5105400"/>
          <a:ext cx="5029200" cy="838200"/>
        </p:xfrm>
        <a:graphic>
          <a:graphicData uri="http://schemas.openxmlformats.org/drawingml/2006/table">
            <a:tbl>
              <a:tblPr firstRow="1" bandRow="1">
                <a:tableStyleId>{5C22544A-7EE6-4342-B048-85BDC9FD1C3A}</a:tableStyleId>
              </a:tblPr>
              <a:tblGrid>
                <a:gridCol w="2178591"/>
                <a:gridCol w="2850609"/>
              </a:tblGrid>
              <a:tr h="385959">
                <a:tc>
                  <a:txBody>
                    <a:bodyPr/>
                    <a:lstStyle/>
                    <a:p>
                      <a:r>
                        <a:rPr lang="en-US" dirty="0" smtClean="0"/>
                        <a:t>Alphabet</a:t>
                      </a:r>
                      <a:endParaRPr lang="en-US" dirty="0"/>
                    </a:p>
                  </a:txBody>
                  <a:tcPr marL="152314" marR="152314"/>
                </a:tc>
                <a:tc>
                  <a:txBody>
                    <a:bodyPr/>
                    <a:lstStyle/>
                    <a:p>
                      <a:r>
                        <a:rPr lang="en-US" dirty="0" smtClean="0"/>
                        <a:t>A B C D E</a:t>
                      </a:r>
                      <a:r>
                        <a:rPr lang="en-US" baseline="0" dirty="0" smtClean="0"/>
                        <a:t> </a:t>
                      </a:r>
                      <a:r>
                        <a:rPr lang="en-US" dirty="0" smtClean="0"/>
                        <a:t>…</a:t>
                      </a:r>
                      <a:endParaRPr lang="en-US" dirty="0"/>
                    </a:p>
                  </a:txBody>
                  <a:tcPr marL="152314" marR="152314"/>
                </a:tc>
              </a:tr>
              <a:tr h="452241">
                <a:tc>
                  <a:txBody>
                    <a:bodyPr/>
                    <a:lstStyle/>
                    <a:p>
                      <a:r>
                        <a:rPr lang="en-US" dirty="0" smtClean="0"/>
                        <a:t>Mixed</a:t>
                      </a:r>
                      <a:r>
                        <a:rPr lang="en-US" baseline="0" dirty="0" smtClean="0"/>
                        <a:t> Alphabet</a:t>
                      </a:r>
                      <a:endParaRPr lang="en-US" dirty="0"/>
                    </a:p>
                  </a:txBody>
                  <a:tcPr marL="152314" marR="152314"/>
                </a:tc>
                <a:tc>
                  <a:txBody>
                    <a:bodyPr/>
                    <a:lstStyle/>
                    <a:p>
                      <a:r>
                        <a:rPr lang="en-US" dirty="0" smtClean="0"/>
                        <a:t>D E  F G H …</a:t>
                      </a:r>
                      <a:endParaRPr lang="en-US" dirty="0"/>
                    </a:p>
                  </a:txBody>
                  <a:tcPr marL="152314" marR="152314"/>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Shannon Model</a:t>
            </a:r>
            <a:endParaRPr lang="en-US" dirty="0"/>
          </a:p>
        </p:txBody>
      </p:sp>
      <p:sp>
        <p:nvSpPr>
          <p:cNvPr id="3" name="Content Placeholder 2"/>
          <p:cNvSpPr>
            <a:spLocks noGrp="1"/>
          </p:cNvSpPr>
          <p:nvPr>
            <p:ph sz="quarter" idx="1"/>
          </p:nvPr>
        </p:nvSpPr>
        <p:spPr/>
        <p:txBody>
          <a:bodyPr>
            <a:normAutofit/>
          </a:bodyPr>
          <a:lstStyle/>
          <a:p>
            <a:r>
              <a:rPr lang="en-US" dirty="0" smtClean="0"/>
              <a:t>Schematic</a:t>
            </a:r>
          </a:p>
          <a:p>
            <a:endParaRPr lang="en-US" dirty="0" smtClean="0"/>
          </a:p>
          <a:p>
            <a:endParaRPr lang="en-US" dirty="0" smtClean="0"/>
          </a:p>
          <a:p>
            <a:endParaRPr lang="en-US" dirty="0" smtClean="0"/>
          </a:p>
          <a:p>
            <a:pPr>
              <a:buNone/>
            </a:pPr>
            <a:endParaRPr lang="en-US" dirty="0" smtClean="0"/>
          </a:p>
          <a:p>
            <a:r>
              <a:rPr lang="en-US" dirty="0" smtClean="0"/>
              <a:t>Assumption</a:t>
            </a:r>
          </a:p>
          <a:p>
            <a:pPr lvl="1"/>
            <a:r>
              <a:rPr lang="en-US" dirty="0" smtClean="0"/>
              <a:t>Enemy knows everything about the system except the key</a:t>
            </a:r>
          </a:p>
          <a:p>
            <a:r>
              <a:rPr lang="en-US" dirty="0" smtClean="0"/>
              <a:t>Requirement</a:t>
            </a:r>
          </a:p>
          <a:p>
            <a:pPr lvl="1"/>
            <a:r>
              <a:rPr lang="en-US" dirty="0" smtClean="0"/>
              <a:t>The decipherer accurately reconstructs the information</a:t>
            </a:r>
          </a:p>
        </p:txBody>
      </p:sp>
      <p:sp>
        <p:nvSpPr>
          <p:cNvPr id="6" name="Rounded Rectangle 5"/>
          <p:cNvSpPr/>
          <p:nvPr/>
        </p:nvSpPr>
        <p:spPr>
          <a:xfrm>
            <a:off x="2133600" y="27432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Encipherer</a:t>
            </a:r>
            <a:endParaRPr lang="en-US" dirty="0"/>
          </a:p>
        </p:txBody>
      </p:sp>
      <p:sp>
        <p:nvSpPr>
          <p:cNvPr id="7" name="Rounded Rectangle 6"/>
          <p:cNvSpPr/>
          <p:nvPr/>
        </p:nvSpPr>
        <p:spPr>
          <a:xfrm>
            <a:off x="5638800" y="27432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Decipherer</a:t>
            </a:r>
            <a:endParaRPr lang="en-US" dirty="0"/>
          </a:p>
        </p:txBody>
      </p:sp>
      <p:cxnSp>
        <p:nvCxnSpPr>
          <p:cNvPr id="8" name="Straight Arrow Connector 7"/>
          <p:cNvCxnSpPr>
            <a:stCxn id="6" idx="3"/>
            <a:endCxn id="7" idx="1"/>
          </p:cNvCxnSpPr>
          <p:nvPr/>
        </p:nvCxnSpPr>
        <p:spPr>
          <a:xfrm>
            <a:off x="3505200" y="3048000"/>
            <a:ext cx="2133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6" idx="1"/>
          </p:cNvCxnSpPr>
          <p:nvPr/>
        </p:nvCxnSpPr>
        <p:spPr>
          <a:xfrm>
            <a:off x="1600200" y="30480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3"/>
          </p:cNvCxnSpPr>
          <p:nvPr/>
        </p:nvCxnSpPr>
        <p:spPr>
          <a:xfrm>
            <a:off x="7010400" y="30480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62400" y="2667000"/>
            <a:ext cx="1271502" cy="369332"/>
          </a:xfrm>
          <a:prstGeom prst="rect">
            <a:avLst/>
          </a:prstGeom>
          <a:noFill/>
        </p:spPr>
        <p:txBody>
          <a:bodyPr wrap="none" rtlCol="0">
            <a:spAutoFit/>
          </a:bodyPr>
          <a:lstStyle/>
          <a:p>
            <a:r>
              <a:rPr lang="en-US" dirty="0" err="1" smtClean="0"/>
              <a:t>Ciphertext</a:t>
            </a:r>
            <a:endParaRPr lang="en-US" dirty="0"/>
          </a:p>
        </p:txBody>
      </p:sp>
      <p:cxnSp>
        <p:nvCxnSpPr>
          <p:cNvPr id="12" name="Straight Arrow Connector 11"/>
          <p:cNvCxnSpPr>
            <a:endCxn id="6" idx="0"/>
          </p:cNvCxnSpPr>
          <p:nvPr/>
        </p:nvCxnSpPr>
        <p:spPr>
          <a:xfrm rot="5400000">
            <a:off x="2705100" y="2628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 idx="0"/>
          </p:cNvCxnSpPr>
          <p:nvPr/>
        </p:nvCxnSpPr>
        <p:spPr>
          <a:xfrm rot="5400000">
            <a:off x="6210300" y="2628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14600" y="2209800"/>
            <a:ext cx="591829" cy="369332"/>
          </a:xfrm>
          <a:prstGeom prst="rect">
            <a:avLst/>
          </a:prstGeom>
          <a:noFill/>
        </p:spPr>
        <p:txBody>
          <a:bodyPr wrap="none" rtlCol="0">
            <a:spAutoFit/>
          </a:bodyPr>
          <a:lstStyle/>
          <a:p>
            <a:r>
              <a:rPr lang="en-US" dirty="0" smtClean="0"/>
              <a:t>Key</a:t>
            </a:r>
            <a:endParaRPr lang="en-US" dirty="0"/>
          </a:p>
        </p:txBody>
      </p:sp>
      <p:sp>
        <p:nvSpPr>
          <p:cNvPr id="15" name="TextBox 14"/>
          <p:cNvSpPr txBox="1"/>
          <p:nvPr/>
        </p:nvSpPr>
        <p:spPr>
          <a:xfrm>
            <a:off x="6019800" y="2209800"/>
            <a:ext cx="591829" cy="369332"/>
          </a:xfrm>
          <a:prstGeom prst="rect">
            <a:avLst/>
          </a:prstGeom>
          <a:noFill/>
        </p:spPr>
        <p:txBody>
          <a:bodyPr wrap="none" rtlCol="0">
            <a:spAutoFit/>
          </a:bodyPr>
          <a:lstStyle/>
          <a:p>
            <a:r>
              <a:rPr lang="en-US" dirty="0" smtClean="0"/>
              <a:t>Key</a:t>
            </a:r>
            <a:endParaRPr lang="en-US" dirty="0"/>
          </a:p>
        </p:txBody>
      </p:sp>
      <p:sp>
        <p:nvSpPr>
          <p:cNvPr id="16" name="TextBox 15"/>
          <p:cNvSpPr txBox="1"/>
          <p:nvPr/>
        </p:nvSpPr>
        <p:spPr>
          <a:xfrm>
            <a:off x="914400" y="2667000"/>
            <a:ext cx="1088760" cy="369332"/>
          </a:xfrm>
          <a:prstGeom prst="rect">
            <a:avLst/>
          </a:prstGeom>
          <a:noFill/>
        </p:spPr>
        <p:txBody>
          <a:bodyPr wrap="none" rtlCol="0">
            <a:spAutoFit/>
          </a:bodyPr>
          <a:lstStyle/>
          <a:p>
            <a:r>
              <a:rPr lang="en-US" dirty="0" smtClean="0"/>
              <a:t>Plaintext</a:t>
            </a:r>
            <a:endParaRPr lang="en-US" dirty="0"/>
          </a:p>
        </p:txBody>
      </p:sp>
      <p:sp>
        <p:nvSpPr>
          <p:cNvPr id="17" name="TextBox 16"/>
          <p:cNvSpPr txBox="1"/>
          <p:nvPr/>
        </p:nvSpPr>
        <p:spPr>
          <a:xfrm>
            <a:off x="7162800" y="2667000"/>
            <a:ext cx="1088760" cy="369332"/>
          </a:xfrm>
          <a:prstGeom prst="rect">
            <a:avLst/>
          </a:prstGeom>
          <a:noFill/>
        </p:spPr>
        <p:txBody>
          <a:bodyPr wrap="none" rtlCol="0">
            <a:spAutoFit/>
          </a:bodyPr>
          <a:lstStyle/>
          <a:p>
            <a:r>
              <a:rPr lang="en-US" dirty="0" smtClean="0"/>
              <a:t>Plaintext</a:t>
            </a:r>
            <a:endParaRPr lang="en-US" dirty="0"/>
          </a:p>
        </p:txBody>
      </p:sp>
      <p:sp>
        <p:nvSpPr>
          <p:cNvPr id="18" name="Rounded Rectangle 17"/>
          <p:cNvSpPr/>
          <p:nvPr/>
        </p:nvSpPr>
        <p:spPr>
          <a:xfrm>
            <a:off x="5638800" y="3657600"/>
            <a:ext cx="1371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Adversary</a:t>
            </a:r>
            <a:endParaRPr lang="en-US" dirty="0"/>
          </a:p>
        </p:txBody>
      </p:sp>
      <p:cxnSp>
        <p:nvCxnSpPr>
          <p:cNvPr id="22" name="Shape 21"/>
          <p:cNvCxnSpPr>
            <a:endCxn id="18" idx="1"/>
          </p:cNvCxnSpPr>
          <p:nvPr/>
        </p:nvCxnSpPr>
        <p:spPr>
          <a:xfrm rot="16200000" flipH="1">
            <a:off x="5010150" y="3295650"/>
            <a:ext cx="876300" cy="3810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pic>
        <p:nvPicPr>
          <p:cNvPr id="24" name="Picture 23" descr="tmp.bmp"/>
          <p:cNvPicPr>
            <a:picLocks/>
          </p:cNvPicPr>
          <p:nvPr>
            <p:custDataLst>
              <p:tags r:id="rId1"/>
            </p:custDataLst>
          </p:nvPr>
        </p:nvPicPr>
        <p:blipFill>
          <a:blip r:embed="rId8" cstate="print">
            <a:clrChange>
              <a:clrFrom>
                <a:srgbClr val="FFFFFF"/>
              </a:clrFrom>
              <a:clrTo>
                <a:srgbClr val="FFFFFF">
                  <a:alpha val="0"/>
                </a:srgbClr>
              </a:clrTo>
            </a:clrChange>
          </a:blip>
          <a:stretch>
            <a:fillRect/>
          </a:stretch>
        </p:blipFill>
        <p:spPr>
          <a:xfrm>
            <a:off x="4114800" y="3124200"/>
            <a:ext cx="990600" cy="261257"/>
          </a:xfrm>
          <a:prstGeom prst="rect">
            <a:avLst/>
          </a:prstGeom>
          <a:noFill/>
        </p:spPr>
      </p:pic>
      <p:pic>
        <p:nvPicPr>
          <p:cNvPr id="26" name="Picture 25" descr="tmp.bmp"/>
          <p:cNvPicPr>
            <a:picLocks/>
          </p:cNvPicPr>
          <p:nvPr>
            <p:custDataLst>
              <p:tags r:id="rId2"/>
            </p:custDataLst>
          </p:nvPr>
        </p:nvPicPr>
        <p:blipFill>
          <a:blip r:embed="rId9" cstate="print">
            <a:clrChange>
              <a:clrFrom>
                <a:srgbClr val="FFFFFF"/>
              </a:clrFrom>
              <a:clrTo>
                <a:srgbClr val="FFFFFF">
                  <a:alpha val="0"/>
                </a:srgbClr>
              </a:clrTo>
            </a:clrChange>
          </a:blip>
          <a:stretch>
            <a:fillRect/>
          </a:stretch>
        </p:blipFill>
        <p:spPr>
          <a:xfrm>
            <a:off x="4876800" y="1905000"/>
            <a:ext cx="1155700" cy="266700"/>
          </a:xfrm>
          <a:prstGeom prst="rect">
            <a:avLst/>
          </a:prstGeom>
          <a:noFill/>
        </p:spPr>
      </p:pic>
      <p:pic>
        <p:nvPicPr>
          <p:cNvPr id="28" name="Picture 27" descr="tmp.bmp"/>
          <p:cNvPicPr>
            <a:picLocks/>
          </p:cNvPicPr>
          <p:nvPr>
            <p:custDataLst>
              <p:tags r:id="rId3"/>
            </p:custDataLst>
          </p:nvPr>
        </p:nvPicPr>
        <p:blipFill>
          <a:blip r:embed="rId10" cstate="print">
            <a:clrChange>
              <a:clrFrom>
                <a:srgbClr val="FFFFFF"/>
              </a:clrFrom>
              <a:clrTo>
                <a:srgbClr val="FFFFFF">
                  <a:alpha val="0"/>
                </a:srgbClr>
              </a:clrTo>
            </a:clrChange>
          </a:blip>
          <a:stretch>
            <a:fillRect/>
          </a:stretch>
        </p:blipFill>
        <p:spPr>
          <a:xfrm>
            <a:off x="1295400" y="3124200"/>
            <a:ext cx="381000" cy="193524"/>
          </a:xfrm>
          <a:prstGeom prst="rect">
            <a:avLst/>
          </a:prstGeom>
          <a:noFill/>
        </p:spPr>
      </p:pic>
      <p:pic>
        <p:nvPicPr>
          <p:cNvPr id="30" name="Picture 29" descr="tmp.bmp"/>
          <p:cNvPicPr>
            <a:picLocks/>
          </p:cNvPicPr>
          <p:nvPr>
            <p:custDataLst>
              <p:tags r:id="rId4"/>
            </p:custDataLst>
          </p:nvPr>
        </p:nvPicPr>
        <p:blipFill>
          <a:blip r:embed="rId11" cstate="print">
            <a:clrChange>
              <a:clrFrom>
                <a:srgbClr val="FFFFFF"/>
              </a:clrFrom>
              <a:clrTo>
                <a:srgbClr val="FFFFFF">
                  <a:alpha val="0"/>
                </a:srgbClr>
              </a:clrTo>
            </a:clrChange>
          </a:blip>
          <a:stretch>
            <a:fillRect/>
          </a:stretch>
        </p:blipFill>
        <p:spPr>
          <a:xfrm>
            <a:off x="7543800" y="3124200"/>
            <a:ext cx="381001" cy="229810"/>
          </a:xfrm>
          <a:prstGeom prst="rect">
            <a:avLst/>
          </a:prstGeom>
          <a:noFill/>
        </p:spPr>
      </p:pic>
      <p:cxnSp>
        <p:nvCxnSpPr>
          <p:cNvPr id="40" name="Straight Connector 39"/>
          <p:cNvCxnSpPr/>
          <p:nvPr/>
        </p:nvCxnSpPr>
        <p:spPr>
          <a:xfrm rot="10800000" flipV="1">
            <a:off x="2819400" y="2133600"/>
            <a:ext cx="1600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572000" y="2133600"/>
            <a:ext cx="175260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43" name="Footer Placeholder 42"/>
          <p:cNvSpPr>
            <a:spLocks noGrp="1"/>
          </p:cNvSpPr>
          <p:nvPr>
            <p:ph type="ftr" sz="quarter" idx="11"/>
          </p:nvPr>
        </p:nvSpPr>
        <p:spPr>
          <a:xfrm>
            <a:off x="304800" y="6410848"/>
            <a:ext cx="8534400" cy="365760"/>
          </a:xfrm>
        </p:spPr>
        <p:txBody>
          <a:bodyPr/>
          <a:lstStyle/>
          <a:p>
            <a:r>
              <a:rPr lang="en-US" dirty="0" smtClean="0"/>
              <a:t>C. Shannon, "Communication Theory of Secrecy Systems," Bell Systems Technical Journal, vol. 28, pp. 656-715, Oct. 1949.</a:t>
            </a:r>
            <a:endParaRPr lang="en-US" dirty="0"/>
          </a:p>
        </p:txBody>
      </p:sp>
      <p:grpSp>
        <p:nvGrpSpPr>
          <p:cNvPr id="47" name="Group 46"/>
          <p:cNvGrpSpPr/>
          <p:nvPr/>
        </p:nvGrpSpPr>
        <p:grpSpPr>
          <a:xfrm>
            <a:off x="2514600" y="5943600"/>
            <a:ext cx="3810000" cy="369332"/>
            <a:chOff x="2362200" y="5943600"/>
            <a:chExt cx="3810000" cy="369332"/>
          </a:xfrm>
        </p:grpSpPr>
        <p:sp>
          <p:nvSpPr>
            <p:cNvPr id="44" name="TextBox 43"/>
            <p:cNvSpPr txBox="1"/>
            <p:nvPr/>
          </p:nvSpPr>
          <p:spPr>
            <a:xfrm>
              <a:off x="2362200" y="5943600"/>
              <a:ext cx="2637260" cy="369332"/>
            </a:xfrm>
            <a:prstGeom prst="rect">
              <a:avLst/>
            </a:prstGeom>
            <a:noFill/>
          </p:spPr>
          <p:txBody>
            <a:bodyPr wrap="none" rtlCol="0">
              <a:spAutoFit/>
            </a:bodyPr>
            <a:lstStyle/>
            <a:p>
              <a:r>
                <a:rPr lang="en-US" dirty="0" smtClean="0"/>
                <a:t>For simple substitution:</a:t>
              </a:r>
              <a:endParaRPr lang="en-US" dirty="0"/>
            </a:p>
          </p:txBody>
        </p:sp>
        <p:pic>
          <p:nvPicPr>
            <p:cNvPr id="46" name="Picture 45" descr="tmp.bmp"/>
            <p:cNvPicPr>
              <a:picLocks/>
            </p:cNvPicPr>
            <p:nvPr>
              <p:custDataLst>
                <p:tags r:id="rId5"/>
              </p:custDataLst>
            </p:nvPr>
          </p:nvPicPr>
          <p:blipFill>
            <a:blip r:embed="rId12" cstate="print">
              <a:clrChange>
                <a:clrFrom>
                  <a:srgbClr val="FFFFFF"/>
                </a:clrFrom>
                <a:clrTo>
                  <a:srgbClr val="FFFFFF">
                    <a:alpha val="0"/>
                  </a:srgbClr>
                </a:clrTo>
              </a:clrChange>
            </a:blip>
            <a:stretch>
              <a:fillRect/>
            </a:stretch>
          </p:blipFill>
          <p:spPr>
            <a:xfrm>
              <a:off x="5105400" y="6019800"/>
              <a:ext cx="1066800" cy="243509"/>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2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1.66667E-6 8.51852E-6 L 0.18334 -0.05555 " pathEditMode="relative" ptsTypes="AA">
                                      <p:cBhvr>
                                        <p:cTn id="14" dur="1000" fill="hold"/>
                                        <p:tgtEl>
                                          <p:spTgt spid="14"/>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8.33333E-6 8.51852E-6 L -0.2 -0.05555 " pathEditMode="relative" ptsTypes="AA">
                                      <p:cBhvr>
                                        <p:cTn id="16" dur="1000" fill="hold"/>
                                        <p:tgtEl>
                                          <p:spTgt spid="15"/>
                                        </p:tgtEl>
                                        <p:attrNameLst>
                                          <p:attrName>ppt_x</p:attrName>
                                          <p:attrName>ppt_y</p:attrName>
                                        </p:attrNameLst>
                                      </p:cBhvr>
                                    </p:animMotion>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1000"/>
                                        <p:tgtEl>
                                          <p:spTgt spid="40"/>
                                        </p:tgtEl>
                                      </p:cBhvr>
                                    </p:animEffect>
                                  </p:childTnLst>
                                </p:cTn>
                              </p:par>
                              <p:par>
                                <p:cTn id="21" presetID="10"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p:bldP spid="15"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Shannon Analysis</a:t>
            </a:r>
            <a:endParaRPr lang="en-US" dirty="0"/>
          </a:p>
        </p:txBody>
      </p:sp>
      <p:sp>
        <p:nvSpPr>
          <p:cNvPr id="3" name="Content Placeholder 2"/>
          <p:cNvSpPr>
            <a:spLocks noGrp="1"/>
          </p:cNvSpPr>
          <p:nvPr>
            <p:ph sz="quarter" idx="1"/>
          </p:nvPr>
        </p:nvSpPr>
        <p:spPr/>
        <p:txBody>
          <a:bodyPr/>
          <a:lstStyle/>
          <a:p>
            <a:r>
              <a:rPr lang="en-US" dirty="0" smtClean="0"/>
              <a:t>Perfect Secrecy</a:t>
            </a:r>
          </a:p>
          <a:p>
            <a:pPr lvl="1"/>
            <a:r>
              <a:rPr lang="en-US" dirty="0" smtClean="0"/>
              <a:t>Adversary learns nothing about the information</a:t>
            </a:r>
          </a:p>
          <a:p>
            <a:pPr lvl="1"/>
            <a:r>
              <a:rPr lang="en-US" dirty="0" smtClean="0"/>
              <a:t>Only possible if the key is larger than the information</a:t>
            </a:r>
            <a:endParaRPr lang="en-US" dirty="0"/>
          </a:p>
        </p:txBody>
      </p:sp>
      <p:pic>
        <p:nvPicPr>
          <p:cNvPr id="5" name="Picture 4" descr="tmp.bmp"/>
          <p:cNvPicPr>
            <a:picLocks/>
          </p:cNvPicPr>
          <p:nvPr>
            <p:custDataLst>
              <p:tags r:id="rId1"/>
            </p:custDataLst>
          </p:nvPr>
        </p:nvPicPr>
        <p:blipFill>
          <a:blip r:embed="rId3" cstate="print">
            <a:clrChange>
              <a:clrFrom>
                <a:srgbClr val="FFFFFF"/>
              </a:clrFrom>
              <a:clrTo>
                <a:srgbClr val="FFFFFF">
                  <a:alpha val="0"/>
                </a:srgbClr>
              </a:clrTo>
            </a:clrChange>
          </a:blip>
          <a:stretch>
            <a:fillRect/>
          </a:stretch>
        </p:blipFill>
        <p:spPr>
          <a:xfrm>
            <a:off x="2971800" y="3657600"/>
            <a:ext cx="2882900" cy="533400"/>
          </a:xfrm>
          <a:prstGeom prst="rect">
            <a:avLst/>
          </a:prstGeom>
          <a:noFill/>
        </p:spPr>
      </p:pic>
      <p:sp>
        <p:nvSpPr>
          <p:cNvPr id="6" name="Footer Placeholder 42"/>
          <p:cNvSpPr>
            <a:spLocks noGrp="1"/>
          </p:cNvSpPr>
          <p:nvPr>
            <p:ph type="ftr" sz="quarter" idx="11"/>
          </p:nvPr>
        </p:nvSpPr>
        <p:spPr>
          <a:xfrm>
            <a:off x="304800" y="6410848"/>
            <a:ext cx="8534400" cy="365760"/>
          </a:xfrm>
        </p:spPr>
        <p:txBody>
          <a:bodyPr/>
          <a:lstStyle/>
          <a:p>
            <a:r>
              <a:rPr lang="en-US" dirty="0" smtClean="0"/>
              <a:t>C. Shannon, "Communication Theory of Secrecy Systems," Bell Systems Technical Journal, vol. 28, pp. 656-715, Oct. 1949.</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Shannon Analysis</a:t>
            </a:r>
            <a:endParaRPr lang="en-US" dirty="0"/>
          </a:p>
        </p:txBody>
      </p:sp>
      <p:sp>
        <p:nvSpPr>
          <p:cNvPr id="3" name="Content Placeholder 2"/>
          <p:cNvSpPr>
            <a:spLocks noGrp="1"/>
          </p:cNvSpPr>
          <p:nvPr>
            <p:ph sz="quarter" idx="1"/>
          </p:nvPr>
        </p:nvSpPr>
        <p:spPr/>
        <p:txBody>
          <a:bodyPr/>
          <a:lstStyle/>
          <a:p>
            <a:r>
              <a:rPr lang="en-US" dirty="0" smtClean="0"/>
              <a:t>Equivocation </a:t>
            </a:r>
            <a:r>
              <a:rPr lang="en-US" dirty="0" err="1" smtClean="0"/>
              <a:t>vs</a:t>
            </a:r>
            <a:r>
              <a:rPr lang="en-US" dirty="0" smtClean="0"/>
              <a:t> Redundancy</a:t>
            </a:r>
          </a:p>
          <a:p>
            <a:pPr lvl="1"/>
            <a:r>
              <a:rPr lang="en-US" dirty="0" smtClean="0"/>
              <a:t>Equivocation is conditional entropy:</a:t>
            </a:r>
          </a:p>
          <a:p>
            <a:pPr lvl="1"/>
            <a:r>
              <a:rPr lang="en-US" dirty="0" smtClean="0"/>
              <a:t>Redundancy is lack of entropy of the source:</a:t>
            </a:r>
          </a:p>
          <a:p>
            <a:pPr lvl="1"/>
            <a:r>
              <a:rPr lang="en-US" dirty="0" smtClean="0"/>
              <a:t>Equivocation reduces with redundancy:</a:t>
            </a:r>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1981200" y="3352800"/>
            <a:ext cx="5334000" cy="2907969"/>
          </a:xfrm>
          <a:prstGeom prst="rect">
            <a:avLst/>
          </a:prstGeom>
          <a:noFill/>
          <a:ln w="9525">
            <a:noFill/>
            <a:miter lim="800000"/>
            <a:headEnd/>
            <a:tailEnd/>
          </a:ln>
        </p:spPr>
      </p:pic>
      <p:pic>
        <p:nvPicPr>
          <p:cNvPr id="6" name="Picture 5" descr="tmp.bmp"/>
          <p:cNvPicPr>
            <a:picLocks/>
          </p:cNvPicPr>
          <p:nvPr>
            <p:custDataLst>
              <p:tags r:id="rId1"/>
            </p:custDataLst>
          </p:nvPr>
        </p:nvPicPr>
        <p:blipFill>
          <a:blip r:embed="rId5" cstate="print">
            <a:clrChange>
              <a:clrFrom>
                <a:srgbClr val="FFFFFF"/>
              </a:clrFrom>
              <a:clrTo>
                <a:srgbClr val="FFFFFF">
                  <a:alpha val="0"/>
                </a:srgbClr>
              </a:clrTo>
            </a:clrChange>
          </a:blip>
          <a:stretch>
            <a:fillRect/>
          </a:stretch>
        </p:blipFill>
        <p:spPr>
          <a:xfrm>
            <a:off x="6858000" y="2133600"/>
            <a:ext cx="1172819" cy="304800"/>
          </a:xfrm>
          <a:prstGeom prst="rect">
            <a:avLst/>
          </a:prstGeom>
          <a:noFill/>
        </p:spPr>
      </p:pic>
      <p:pic>
        <p:nvPicPr>
          <p:cNvPr id="9" name="Picture 8" descr="tmp.bmp"/>
          <p:cNvPicPr>
            <a:picLocks/>
          </p:cNvPicPr>
          <p:nvPr>
            <p:custDataLst>
              <p:tags r:id="rId2"/>
            </p:custDataLst>
          </p:nvPr>
        </p:nvPicPr>
        <p:blipFill>
          <a:blip r:embed="rId6" cstate="print">
            <a:clrChange>
              <a:clrFrom>
                <a:srgbClr val="FFFFFF"/>
              </a:clrFrom>
              <a:clrTo>
                <a:srgbClr val="FFFFFF">
                  <a:alpha val="0"/>
                </a:srgbClr>
              </a:clrTo>
            </a:clrChange>
          </a:blip>
          <a:stretch>
            <a:fillRect/>
          </a:stretch>
        </p:blipFill>
        <p:spPr>
          <a:xfrm>
            <a:off x="6858000" y="2514600"/>
            <a:ext cx="1905000" cy="266700"/>
          </a:xfrm>
          <a:prstGeom prst="rect">
            <a:avLst/>
          </a:prstGeom>
          <a:noFill/>
        </p:spPr>
      </p:pic>
      <p:sp>
        <p:nvSpPr>
          <p:cNvPr id="10" name="Footer Placeholder 42"/>
          <p:cNvSpPr>
            <a:spLocks noGrp="1"/>
          </p:cNvSpPr>
          <p:nvPr>
            <p:ph type="ftr" sz="quarter" idx="11"/>
          </p:nvPr>
        </p:nvSpPr>
        <p:spPr>
          <a:xfrm>
            <a:off x="304800" y="6410848"/>
            <a:ext cx="8534400" cy="365760"/>
          </a:xfrm>
        </p:spPr>
        <p:txBody>
          <a:bodyPr/>
          <a:lstStyle/>
          <a:p>
            <a:r>
              <a:rPr lang="en-US" dirty="0" smtClean="0"/>
              <a:t>C. Shannon, "Communication Theory of Secrecy Systems," Bell Systems Technical Journal, vol. 28, pp. 656-715, Oct. 1949.</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Secrecy</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Assume limited computation resources</a:t>
            </a:r>
          </a:p>
          <a:p>
            <a:r>
              <a:rPr lang="en-US" dirty="0" smtClean="0"/>
              <a:t>Public Key Encryption</a:t>
            </a:r>
          </a:p>
          <a:p>
            <a:pPr lvl="1"/>
            <a:r>
              <a:rPr lang="en-US" dirty="0" smtClean="0"/>
              <a:t>Trapdoor Functions</a:t>
            </a:r>
          </a:p>
          <a:p>
            <a:pPr lvl="1"/>
            <a:endParaRPr lang="en-US" dirty="0" smtClean="0"/>
          </a:p>
          <a:p>
            <a:pPr lvl="1"/>
            <a:endParaRPr lang="en-US" dirty="0" smtClean="0"/>
          </a:p>
          <a:p>
            <a:pPr lvl="1"/>
            <a:endParaRPr lang="en-US" dirty="0" smtClean="0"/>
          </a:p>
          <a:p>
            <a:pPr lvl="1"/>
            <a:endParaRPr lang="en-US" dirty="0" smtClean="0"/>
          </a:p>
          <a:p>
            <a:pPr lvl="1">
              <a:buNone/>
            </a:pPr>
            <a:endParaRPr lang="en-US" dirty="0" smtClean="0"/>
          </a:p>
          <a:p>
            <a:r>
              <a:rPr lang="en-US" dirty="0" smtClean="0"/>
              <a:t>Difficulty not proven</a:t>
            </a:r>
          </a:p>
          <a:p>
            <a:pPr lvl="1"/>
            <a:r>
              <a:rPr lang="en-US" dirty="0" smtClean="0"/>
              <a:t>Often “cat and mouse” game</a:t>
            </a:r>
          </a:p>
          <a:p>
            <a:r>
              <a:rPr lang="en-US" dirty="0" smtClean="0"/>
              <a:t>Vulnerable to quantum computer attack</a:t>
            </a:r>
          </a:p>
        </p:txBody>
      </p:sp>
      <p:sp>
        <p:nvSpPr>
          <p:cNvPr id="6" name="Footer Placeholder 42"/>
          <p:cNvSpPr>
            <a:spLocks noGrp="1"/>
          </p:cNvSpPr>
          <p:nvPr>
            <p:ph type="ftr" sz="quarter" idx="11"/>
          </p:nvPr>
        </p:nvSpPr>
        <p:spPr>
          <a:xfrm>
            <a:off x="304800" y="6410848"/>
            <a:ext cx="8534400" cy="365760"/>
          </a:xfrm>
        </p:spPr>
        <p:txBody>
          <a:bodyPr/>
          <a:lstStyle/>
          <a:p>
            <a:r>
              <a:rPr lang="en-US" dirty="0" smtClean="0"/>
              <a:t>W. </a:t>
            </a:r>
            <a:r>
              <a:rPr lang="en-US" dirty="0" err="1" smtClean="0"/>
              <a:t>Diffie</a:t>
            </a:r>
            <a:r>
              <a:rPr lang="en-US" dirty="0" smtClean="0"/>
              <a:t> and M. Hellman, “New Directions in Cryptography,” IEEE Trans. on Info. Theory, 22(6), pp. 644-654, 1976.</a:t>
            </a:r>
            <a:endParaRPr lang="en-US" dirty="0"/>
          </a:p>
        </p:txBody>
      </p:sp>
      <p:grpSp>
        <p:nvGrpSpPr>
          <p:cNvPr id="18" name="Group 17"/>
          <p:cNvGrpSpPr/>
          <p:nvPr/>
        </p:nvGrpSpPr>
        <p:grpSpPr>
          <a:xfrm>
            <a:off x="609600" y="2971800"/>
            <a:ext cx="7981738" cy="1436132"/>
            <a:chOff x="609600" y="4114800"/>
            <a:chExt cx="7981738" cy="1436132"/>
          </a:xfrm>
        </p:grpSpPr>
        <p:sp>
          <p:nvSpPr>
            <p:cNvPr id="13" name="Right Arrow 12"/>
            <p:cNvSpPr/>
            <p:nvPr/>
          </p:nvSpPr>
          <p:spPr>
            <a:xfrm>
              <a:off x="2667000" y="4572000"/>
              <a:ext cx="31242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019800" y="4800600"/>
              <a:ext cx="2571538" cy="369332"/>
            </a:xfrm>
            <a:prstGeom prst="rect">
              <a:avLst/>
            </a:prstGeom>
            <a:noFill/>
          </p:spPr>
          <p:txBody>
            <a:bodyPr wrap="none" rtlCol="0">
              <a:spAutoFit/>
            </a:bodyPr>
            <a:lstStyle/>
            <a:p>
              <a:r>
                <a:rPr lang="en-US" b="1" dirty="0" smtClean="0"/>
                <a:t>1125897758 834 689</a:t>
              </a:r>
              <a:endParaRPr lang="en-US" dirty="0"/>
            </a:p>
          </p:txBody>
        </p:sp>
        <p:sp>
          <p:nvSpPr>
            <p:cNvPr id="15" name="TextBox 14"/>
            <p:cNvSpPr txBox="1"/>
            <p:nvPr/>
          </p:nvSpPr>
          <p:spPr>
            <a:xfrm>
              <a:off x="914400" y="5181600"/>
              <a:ext cx="1045479" cy="369332"/>
            </a:xfrm>
            <a:prstGeom prst="rect">
              <a:avLst/>
            </a:prstGeom>
            <a:noFill/>
          </p:spPr>
          <p:txBody>
            <a:bodyPr wrap="none" rtlCol="0">
              <a:spAutoFit/>
            </a:bodyPr>
            <a:lstStyle/>
            <a:p>
              <a:r>
                <a:rPr lang="en-US" b="1" dirty="0" smtClean="0"/>
                <a:t>524287</a:t>
              </a:r>
              <a:endParaRPr lang="en-US" dirty="0"/>
            </a:p>
          </p:txBody>
        </p:sp>
        <p:sp>
          <p:nvSpPr>
            <p:cNvPr id="16" name="TextBox 15"/>
            <p:cNvSpPr txBox="1"/>
            <p:nvPr/>
          </p:nvSpPr>
          <p:spPr>
            <a:xfrm>
              <a:off x="609600" y="4648200"/>
              <a:ext cx="1600118" cy="369332"/>
            </a:xfrm>
            <a:prstGeom prst="rect">
              <a:avLst/>
            </a:prstGeom>
            <a:noFill/>
          </p:spPr>
          <p:txBody>
            <a:bodyPr wrap="none" rtlCol="0">
              <a:spAutoFit/>
            </a:bodyPr>
            <a:lstStyle/>
            <a:p>
              <a:r>
                <a:rPr lang="en-US" b="1" dirty="0" smtClean="0"/>
                <a:t>2147483647</a:t>
              </a:r>
              <a:endParaRPr lang="en-US" dirty="0"/>
            </a:p>
          </p:txBody>
        </p:sp>
        <p:sp>
          <p:nvSpPr>
            <p:cNvPr id="17" name="Oval 16"/>
            <p:cNvSpPr/>
            <p:nvPr/>
          </p:nvSpPr>
          <p:spPr>
            <a:xfrm>
              <a:off x="3657600" y="4114800"/>
              <a:ext cx="7620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X</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FIRSTCUFF@BKGLYHNFUVWYY57I" val="3567"/>
</p:tagLst>
</file>

<file path=ppt/tags/tag10.xml><?xml version="1.0" encoding="utf-8"?>
<p:tagLst xmlns:a="http://schemas.openxmlformats.org/drawingml/2006/main" xmlns:r="http://schemas.openxmlformats.org/officeDocument/2006/relationships" xmlns:p="http://schemas.openxmlformats.org/presentationml/2006/main">
  <p:tag name="BMPWIDTH" val="250"/>
  <p:tag name="BMPHEIGHT" val="150"/>
  <p:tag name="SOURCE" val="\documentclass{slides}&#10;\pagestyle{empty}&#10;\usepackage{color}&#10;\begin{document}&#10;\color{blue}&#10;$\hat{X}^n$&#10;\end{document} "/>
  <p:tag name="TRANSPARENT" val="True"/>
</p:tagLst>
</file>

<file path=ppt/tags/tag11.xml><?xml version="1.0" encoding="utf-8"?>
<p:tagLst xmlns:a="http://schemas.openxmlformats.org/drawingml/2006/main" xmlns:r="http://schemas.openxmlformats.org/officeDocument/2006/relationships" xmlns:p="http://schemas.openxmlformats.org/presentationml/2006/main">
  <p:tag name="BMPWIDTH" val="733"/>
  <p:tag name="BMPHEIGHT" val="166"/>
  <p:tag name="SOURCE" val="\documentclass{slides}&#10;\pagestyle{empty}&#10;\usepackage{color}&#10;\begin{document}&#10;$K \in [26!]$&#10;\end{document} "/>
  <p:tag name="TRANSPARENT" val="True"/>
</p:tagLst>
</file>

<file path=ppt/tags/tag12.xml><?xml version="1.0" encoding="utf-8"?>
<p:tagLst xmlns:a="http://schemas.openxmlformats.org/drawingml/2006/main" xmlns:r="http://schemas.openxmlformats.org/officeDocument/2006/relationships" xmlns:p="http://schemas.openxmlformats.org/presentationml/2006/main">
  <p:tag name="BMPWIDTH" val="908"/>
  <p:tag name="BMPHEIGHT" val="166"/>
  <p:tag name="SOURCE" val="\documentclass{slides}&#10;\pagestyle{empty}&#10;\usepackage{color}&#10;\begin{document}&#10;$R_0 \geq H({\cal X})$&#10;\end{document} "/>
  <p:tag name="TRANSPARENT" val="True"/>
</p:tagLst>
</file>

<file path=ppt/tags/tag13.xml><?xml version="1.0" encoding="utf-8"?>
<p:tagLst xmlns:a="http://schemas.openxmlformats.org/drawingml/2006/main" xmlns:r="http://schemas.openxmlformats.org/officeDocument/2006/relationships" xmlns:p="http://schemas.openxmlformats.org/presentationml/2006/main">
  <p:tag name="BMPWIDTH" val="708"/>
  <p:tag name="BMPHEIGHT" val="183"/>
  <p:tag name="SOURCE" val="\documentclass{slides}&#10;\pagestyle{empty}&#10;\usepackage{color}&#10;\begin{document}&#10;\color{blue}&#10;$H(X^n|J)$&#10;\end{document} "/>
  <p:tag name="TRANSPARENT" val="True"/>
</p:tagLst>
</file>

<file path=ppt/tags/tag14.xml><?xml version="1.0" encoding="utf-8"?>
<p:tagLst xmlns:a="http://schemas.openxmlformats.org/drawingml/2006/main" xmlns:r="http://schemas.openxmlformats.org/officeDocument/2006/relationships" xmlns:p="http://schemas.openxmlformats.org/presentationml/2006/main">
  <p:tag name="BMPWIDTH" val="1216"/>
  <p:tag name="BMPHEIGHT" val="166"/>
  <p:tag name="SOURCE" val="\documentclass{slides}&#10;\pagestyle{empty}&#10;\usepackage{color}&#10;\begin{document}&#10;\color{blue}&#10;$\log({\cal X}) - H({\cal X})$&#10;\end{document} "/>
  <p:tag name="TRANSPARENT" val="True"/>
</p:tagLst>
</file>

<file path=ppt/tags/tag15.xml><?xml version="1.0" encoding="utf-8"?>
<p:tagLst xmlns:a="http://schemas.openxmlformats.org/drawingml/2006/main" xmlns:r="http://schemas.openxmlformats.org/officeDocument/2006/relationships" xmlns:p="http://schemas.openxmlformats.org/presentationml/2006/main">
  <p:tag name="BMPWIDTH" val="708"/>
  <p:tag name="BMPHEIGHT" val="183"/>
  <p:tag name="SOURCE" val="\documentclass{slides}&#10;\pagestyle{empty}&#10;\usepackage{color}&#10;\begin{document}&#10;\color{blue}&#10;$H(X^n|J)$&#10;\end{document} "/>
  <p:tag name="TRANSPARENT" val="True"/>
</p:tagLst>
</file>

<file path=ppt/tags/tag16.xml><?xml version="1.0" encoding="utf-8"?>
<p:tagLst xmlns:a="http://schemas.openxmlformats.org/drawingml/2006/main" xmlns:r="http://schemas.openxmlformats.org/officeDocument/2006/relationships" xmlns:p="http://schemas.openxmlformats.org/presentationml/2006/main">
  <p:tag name="BMPWIDTH" val="708"/>
  <p:tag name="BMPHEIGHT" val="183"/>
  <p:tag name="SOURCE" val="\documentclass{slides}&#10;\pagestyle{empty}&#10;\usepackage{color}&#10;\begin{document}&#10;\color{blue}&#10;$H(X^n|J)$&#10;\end{document} "/>
  <p:tag name="TRANSPARENT" val="True"/>
</p:tagLst>
</file>

<file path=ppt/tags/tag17.xml><?xml version="1.0" encoding="utf-8"?>
<p:tagLst xmlns:a="http://schemas.openxmlformats.org/drawingml/2006/main" xmlns:r="http://schemas.openxmlformats.org/officeDocument/2006/relationships" xmlns:p="http://schemas.openxmlformats.org/presentationml/2006/main">
  <p:tag name="BMPWIDTH" val="1216"/>
  <p:tag name="BMPHEIGHT" val="166"/>
  <p:tag name="SOURCE" val="\documentclass{slides}&#10;\pagestyle{empty}&#10;\usepackage{color}&#10;\begin{document}&#10;\color{blue}&#10;$\log({\cal X}) - H({\cal X})$&#10;\end{document} "/>
  <p:tag name="TRANSPARENT" val="True"/>
</p:tagLst>
</file>

<file path=ppt/tags/tag18.xml><?xml version="1.0" encoding="utf-8"?>
<p:tagLst xmlns:a="http://schemas.openxmlformats.org/drawingml/2006/main" xmlns:r="http://schemas.openxmlformats.org/officeDocument/2006/relationships" xmlns:p="http://schemas.openxmlformats.org/presentationml/2006/main">
  <p:tag name="BMPWIDTH" val="1941"/>
  <p:tag name="BMPHEIGHT" val="208"/>
  <p:tag name="SOURCE" val="\documentclass{slides}&#10;\pagestyle{empty}&#10;\usepackage{color}&#10;\begin{document}&#10;\color{red}&#10;$\{p(z_i|j,x^{i-1},y^{i-1},z^{i-1})\}$&#10;\end{document} "/>
  <p:tag name="TRANSPARENT" val="True"/>
</p:tagLst>
</file>

<file path=ppt/tags/tag19.xml><?xml version="1.0" encoding="utf-8"?>
<p:tagLst xmlns:a="http://schemas.openxmlformats.org/drawingml/2006/main" xmlns:r="http://schemas.openxmlformats.org/officeDocument/2006/relationships" xmlns:p="http://schemas.openxmlformats.org/presentationml/2006/main">
  <p:tag name="BMPWIDTH" val="2125"/>
  <p:tag name="BMPHEIGHT" val="208"/>
  <p:tag name="SOURCE" val="\documentclass{slides}&#10;\pagestyle{empty}&#10;\usepackage{color}&#10;\begin{document}&#10;\color{red}&#10;$\{p(y_i|j,k,x^{i-1},y^{i-1},z^{i-1})\}$&#10;\end{document} "/>
  <p:tag name="TRANSPARENT" val="True"/>
</p:tagLst>
</file>

<file path=ppt/tags/tag2.xml><?xml version="1.0" encoding="utf-8"?>
<p:tagLst xmlns:a="http://schemas.openxmlformats.org/drawingml/2006/main" xmlns:r="http://schemas.openxmlformats.org/officeDocument/2006/relationships" xmlns:p="http://schemas.openxmlformats.org/presentationml/2006/main">
  <p:tag name="BMPWIDTH" val="133"/>
  <p:tag name="BMPHEIGHT" val="116"/>
  <p:tag name="SOURCE" val="\documentclass{slides}&#10;\pagestyle{empty}&#10;\usepackage{color}&#10;\begin{document}&#10;\color{blue}&#10;$Y$&#10;\end{document} "/>
  <p:tag name="TRANSPARENT" val="True"/>
</p:tagLst>
</file>

<file path=ppt/tags/tag20.xml><?xml version="1.0" encoding="utf-8"?>
<p:tagLst xmlns:a="http://schemas.openxmlformats.org/drawingml/2006/main" xmlns:r="http://schemas.openxmlformats.org/officeDocument/2006/relationships" xmlns:p="http://schemas.openxmlformats.org/presentationml/2006/main">
  <p:tag name="BMPWIDTH" val="691"/>
  <p:tag name="BMPHEIGHT" val="166"/>
  <p:tag name="SOURCE" val="\documentclass{slides}&#10;\pagestyle{empty}&#10;\usepackage{color}&#10;\begin{document}&#10;\color{red}&#10;$\pi(x,y,z)$&#10;\end{document} "/>
  <p:tag name="TRANSPARENT" val="True"/>
</p:tagLst>
</file>

<file path=ppt/tags/tag21.xml><?xml version="1.0" encoding="utf-8"?>
<p:tagLst xmlns:a="http://schemas.openxmlformats.org/drawingml/2006/main" xmlns:r="http://schemas.openxmlformats.org/officeDocument/2006/relationships" xmlns:p="http://schemas.openxmlformats.org/presentationml/2006/main">
  <p:tag name="BMPWIDTH" val="741"/>
  <p:tag name="BMPHEIGHT" val="183"/>
  <p:tag name="SOURCE" val="\documentclass{slides}&#10;\pagestyle{empty}&#10;\usepackage{color}&#10;\begin{document}&#10;\color{red}&#10;$p(j|x^n,k)$&#10;\end{document} "/>
  <p:tag name="TRANSPARENT" val="True"/>
</p:tagLst>
</file>

<file path=ppt/tags/tag22.xml><?xml version="1.0" encoding="utf-8"?>
<p:tagLst xmlns:a="http://schemas.openxmlformats.org/drawingml/2006/main" xmlns:r="http://schemas.openxmlformats.org/officeDocument/2006/relationships" xmlns:p="http://schemas.openxmlformats.org/presentationml/2006/main">
  <p:tag name="BMPWIDTH" val="725"/>
  <p:tag name="BMPHEIGHT" val="191"/>
  <p:tag name="SOURCE" val="\documentclass{slides}&#10;\pagestyle{empty}&#10;\usepackage{color}&#10;\begin{document}&#10;\color{blue}&#10;$J \in [ 2^{n R} ]$&#10;\end{document} "/>
  <p:tag name="TRANSPARENT" val="True"/>
</p:tagLst>
</file>

<file path=ppt/tags/tag23.xml><?xml version="1.0" encoding="utf-8"?>
<p:tagLst xmlns:a="http://schemas.openxmlformats.org/drawingml/2006/main" xmlns:r="http://schemas.openxmlformats.org/officeDocument/2006/relationships" xmlns:p="http://schemas.openxmlformats.org/presentationml/2006/main">
  <p:tag name="BMPWIDTH" val="850"/>
  <p:tag name="BMPHEIGHT" val="191"/>
  <p:tag name="SOURCE" val="\documentclass{slides}&#10;\pagestyle{empty}&#10;\usepackage{color}&#10;\begin{document}&#10;\color{blue}&#10;$K \in [ 2^{n R_0} ]$&#10;\end{document} "/>
  <p:tag name="TRANSPARENT" val="True"/>
</p:tagLst>
</file>

<file path=ppt/tags/tag24.xml><?xml version="1.0" encoding="utf-8"?>
<p:tagLst xmlns:a="http://schemas.openxmlformats.org/drawingml/2006/main" xmlns:r="http://schemas.openxmlformats.org/officeDocument/2006/relationships" xmlns:p="http://schemas.openxmlformats.org/presentationml/2006/main">
  <p:tag name="BMPWIDTH" val="250"/>
  <p:tag name="BMPHEIGHT" val="125"/>
  <p:tag name="SOURCE" val="\documentclass{slides}&#10;\pagestyle{empty}&#10;\usepackage{color}&#10;\begin{document}&#10;\color{blue}&#10;$X^n$&#10;\end{document} "/>
  <p:tag name="TRANSPARENT" val="True"/>
</p:tagLst>
</file>

<file path=ppt/tags/tag25.xml><?xml version="1.0" encoding="utf-8"?>
<p:tagLst xmlns:a="http://schemas.openxmlformats.org/drawingml/2006/main" xmlns:r="http://schemas.openxmlformats.org/officeDocument/2006/relationships" xmlns:p="http://schemas.openxmlformats.org/presentationml/2006/main">
  <p:tag name="BMPWIDTH" val="216"/>
  <p:tag name="BMPHEIGHT" val="125"/>
  <p:tag name="SOURCE" val="\documentclass{slides}&#10;\pagestyle{empty}&#10;\usepackage{color}&#10;\begin{document}&#10;\color{blue}&#10;$Z^n$&#10;\end{document} "/>
  <p:tag name="TRANSPARENT" val="True"/>
</p:tagLst>
</file>

<file path=ppt/tags/tag26.xml><?xml version="1.0" encoding="utf-8"?>
<p:tagLst xmlns:a="http://schemas.openxmlformats.org/drawingml/2006/main" xmlns:r="http://schemas.openxmlformats.org/officeDocument/2006/relationships" xmlns:p="http://schemas.openxmlformats.org/presentationml/2006/main">
  <p:tag name="BMPWIDTH" val="225"/>
  <p:tag name="BMPHEIGHT" val="125"/>
  <p:tag name="SOURCE" val="\documentclass{slides}&#10;\pagestyle{empty}&#10;\usepackage{color}&#10;\begin{document}&#10;\color{blue}&#10;$Y^n$&#10;\end{document} "/>
  <p:tag name="TRANSPARENT" val="True"/>
</p:tagLst>
</file>

<file path=ppt/tags/tag27.xml><?xml version="1.0" encoding="utf-8"?>
<p:tagLst xmlns:a="http://schemas.openxmlformats.org/drawingml/2006/main" xmlns:r="http://schemas.openxmlformats.org/officeDocument/2006/relationships" xmlns:p="http://schemas.openxmlformats.org/presentationml/2006/main">
  <p:tag name="BMPWIDTH" val="725"/>
  <p:tag name="BMPHEIGHT" val="191"/>
  <p:tag name="SOURCE" val="\documentclass{slides}&#10;\pagestyle{empty}&#10;\usepackage{color}&#10;\begin{document}&#10;\color{blue}&#10;$J \in [ 2^{n R} ]$&#10;\end{document} "/>
  <p:tag name="TRANSPARENT" val="True"/>
</p:tagLst>
</file>

<file path=ppt/tags/tag28.xml><?xml version="1.0" encoding="utf-8"?>
<p:tagLst xmlns:a="http://schemas.openxmlformats.org/drawingml/2006/main" xmlns:r="http://schemas.openxmlformats.org/officeDocument/2006/relationships" xmlns:p="http://schemas.openxmlformats.org/presentationml/2006/main">
  <p:tag name="BMPWIDTH" val="850"/>
  <p:tag name="BMPHEIGHT" val="191"/>
  <p:tag name="SOURCE" val="\documentclass{slides}&#10;\pagestyle{empty}&#10;\usepackage{color}&#10;\begin{document}&#10;\color{blue}&#10;$K \in [ 2^{n R_0} ]$&#10;\end{document} "/>
  <p:tag name="TRANSPARENT" val="True"/>
</p:tagLst>
</file>

<file path=ppt/tags/tag29.xml><?xml version="1.0" encoding="utf-8"?>
<p:tagLst xmlns:a="http://schemas.openxmlformats.org/drawingml/2006/main" xmlns:r="http://schemas.openxmlformats.org/officeDocument/2006/relationships" xmlns:p="http://schemas.openxmlformats.org/presentationml/2006/main">
  <p:tag name="BMPWIDTH" val="250"/>
  <p:tag name="BMPHEIGHT" val="125"/>
  <p:tag name="SOURCE" val="\documentclass{slides}&#10;\pagestyle{empty}&#10;\usepackage{color}&#10;\begin{document}&#10;\color{blue}&#10;$X^n$&#10;\end{document} "/>
  <p:tag name="TRANSPARENT" val="True"/>
</p:tagLst>
</file>

<file path=ppt/tags/tag3.xml><?xml version="1.0" encoding="utf-8"?>
<p:tagLst xmlns:a="http://schemas.openxmlformats.org/drawingml/2006/main" xmlns:r="http://schemas.openxmlformats.org/officeDocument/2006/relationships" xmlns:p="http://schemas.openxmlformats.org/presentationml/2006/main">
  <p:tag name="BMPWIDTH" val="150"/>
  <p:tag name="BMPHEIGHT" val="116"/>
  <p:tag name="SOURCE" val="\documentclass{slides}&#10;\pagestyle{empty}&#10;\usepackage{color}&#10;\begin{document}&#10;\color{blue}&#10;$X$&#10;\end{document} "/>
  <p:tag name="TRANSPARENT" val="True"/>
</p:tagLst>
</file>

<file path=ppt/tags/tag30.xml><?xml version="1.0" encoding="utf-8"?>
<p:tagLst xmlns:a="http://schemas.openxmlformats.org/drawingml/2006/main" xmlns:r="http://schemas.openxmlformats.org/officeDocument/2006/relationships" xmlns:p="http://schemas.openxmlformats.org/presentationml/2006/main">
  <p:tag name="BMPWIDTH" val="216"/>
  <p:tag name="BMPHEIGHT" val="125"/>
  <p:tag name="SOURCE" val="\documentclass{slides}&#10;\pagestyle{empty}&#10;\usepackage{color}&#10;\begin{document}&#10;\color{blue}&#10;$Z^n$&#10;\end{document} "/>
  <p:tag name="TRANSPARENT" val="True"/>
</p:tagLst>
</file>

<file path=ppt/tags/tag31.xml><?xml version="1.0" encoding="utf-8"?>
<p:tagLst xmlns:a="http://schemas.openxmlformats.org/drawingml/2006/main" xmlns:r="http://schemas.openxmlformats.org/officeDocument/2006/relationships" xmlns:p="http://schemas.openxmlformats.org/presentationml/2006/main">
  <p:tag name="BMPWIDTH" val="225"/>
  <p:tag name="BMPHEIGHT" val="125"/>
  <p:tag name="SOURCE" val="\documentclass{slides}&#10;\pagestyle{empty}&#10;\usepackage{color}&#10;\begin{document}&#10;\color{blue}&#10;$Y^n$&#10;\end{document} "/>
  <p:tag name="TRANSPARENT" val="True"/>
</p:tagLst>
</file>

<file path=ppt/tags/tag32.xml><?xml version="1.0" encoding="utf-8"?>
<p:tagLst xmlns:a="http://schemas.openxmlformats.org/drawingml/2006/main" xmlns:r="http://schemas.openxmlformats.org/officeDocument/2006/relationships" xmlns:p="http://schemas.openxmlformats.org/presentationml/2006/main">
  <p:tag name="BMPWIDTH" val="691"/>
  <p:tag name="BMPHEIGHT" val="166"/>
  <p:tag name="SOURCE" val="\documentclass{slides}&#10;\pagestyle{empty}&#10;\usepackage{color}&#10;\begin{document}&#10;\color{blue}&#10;$\pi(x,y,z)$&#10;\end{document} "/>
  <p:tag name="TRANSPARENT" val="True"/>
</p:tagLst>
</file>

<file path=ppt/tags/tag33.xml><?xml version="1.0" encoding="utf-8"?>
<p:tagLst xmlns:a="http://schemas.openxmlformats.org/drawingml/2006/main" xmlns:r="http://schemas.openxmlformats.org/officeDocument/2006/relationships" xmlns:p="http://schemas.openxmlformats.org/presentationml/2006/main">
  <p:tag name="BMPWIDTH" val="3983"/>
  <p:tag name="BMPHEIGHT" val="266"/>
  <p:tag name="SOURCE" val="\documentclass{slides}&#10;\pagestyle{empty}&#10;\usepackage{color}&#10;\begin{document}&#10;\color{black}&#10;$\Pi = \min_{\{p(z_i|j,x^{i-1},y^{i-1},z^{i-1})\}} \mathbf{E} \; \frac{1}{n} \sum_{i=1}^n \pi(X_i,Y_i,Z_i)$&#10;\end{document} "/>
  <p:tag name="TRANSPARENT" val="True"/>
</p:tagLst>
</file>

<file path=ppt/tags/tag34.xml><?xml version="1.0" encoding="utf-8"?>
<p:tagLst xmlns:a="http://schemas.openxmlformats.org/drawingml/2006/main" xmlns:r="http://schemas.openxmlformats.org/officeDocument/2006/relationships" xmlns:p="http://schemas.openxmlformats.org/presentationml/2006/main">
  <p:tag name="BMPWIDTH" val="4575"/>
  <p:tag name="BMPHEIGHT" val="808"/>
  <p:tag name="SOURCE" val="\documentclass{slides}&#10;\pagestyle{empty}&#10;\usepackage{color}&#10;\begin{document}&#10;$\Pi'(R,R_0) \leq \max \left\{ \Pi \; :&#10;\begin{array}{rcl}&#10;&amp; &amp; \exists \; p(v)p(u,y|x,v) \; s.t. \\&#10;R &amp; \geq &amp; I(X;U,Y), \\&#10;R_0 &amp; \geq &amp; I(X;Y|U,V), \\&#10;\Pi &amp; = &amp; \min_{z(u)} \mathbf{E} \; \pi(X,Y,z(U).&#10;\end{array}&#10;\right\}$&#10;\end{document} "/>
  <p:tag name="TRANSPARENT" val="True"/>
</p:tagLst>
</file>

<file path=ppt/tags/tag35.xml><?xml version="1.0" encoding="utf-8"?>
<p:tagLst xmlns:a="http://schemas.openxmlformats.org/drawingml/2006/main" xmlns:r="http://schemas.openxmlformats.org/officeDocument/2006/relationships" xmlns:p="http://schemas.openxmlformats.org/presentationml/2006/main">
  <p:tag name="BMPWIDTH" val="2608"/>
  <p:tag name="BMPHEIGHT" val="691"/>
  <p:tag name="SOURCE" val="\documentclass{slides}&#10;\pagestyle{empty}&#10;\usepackage{color}&#10;\begin{document}&#10;\begin{eqnarray*}&#10;V &amp; \sim &amp; Unif [{\cal X}], \\&#10;U &amp; = &amp; V + X \mbox{ mod } |{\cal X}|, \\&#10;p(y|x,u,v) &amp; = &amp; p(y|x).&#10;\end{eqnarray*}&#10;\end{document} "/>
  <p:tag name="TRANSPARENT" val="True"/>
</p:tagLst>
</file>

<file path=ppt/tags/tag36.xml><?xml version="1.0" encoding="utf-8"?>
<p:tagLst xmlns:a="http://schemas.openxmlformats.org/drawingml/2006/main" xmlns:r="http://schemas.openxmlformats.org/officeDocument/2006/relationships" xmlns:p="http://schemas.openxmlformats.org/presentationml/2006/main">
  <p:tag name="BMPWIDTH" val="1300"/>
  <p:tag name="BMPHEIGHT" val="425"/>
  <p:tag name="SOURCE" val="\documentclass{slides}&#10;\pagestyle{empty}&#10;\usepackage{color}&#10;\begin{document}&#10;\begin{eqnarray*}&#10;R &amp; \geq &amp; I(X;Y), \\&#10;R_0 &amp; \geq &amp; 0.&#10;\end{eqnarray*}&#10;\end{document} "/>
  <p:tag name="TRANSPARENT" val="True"/>
</p:tagLst>
</file>

<file path=ppt/tags/tag37.xml><?xml version="1.0" encoding="utf-8"?>
<p:tagLst xmlns:a="http://schemas.openxmlformats.org/drawingml/2006/main" xmlns:r="http://schemas.openxmlformats.org/officeDocument/2006/relationships" xmlns:p="http://schemas.openxmlformats.org/presentationml/2006/main">
  <p:tag name="BMPWIDTH" val="366"/>
  <p:tag name="BMPHEIGHT" val="158"/>
  <p:tag name="SOURCE" val="\documentclass{slides}&#10;\pagestyle{empty}&#10;\usepackage{color}&#10;\begin{document}&#10;$2^{n R_0}$&#10;\end{document} "/>
  <p:tag name="TRANSPARENT" val="True"/>
</p:tagLst>
</file>

<file path=ppt/tags/tag38.xml><?xml version="1.0" encoding="utf-8"?>
<p:tagLst xmlns:a="http://schemas.openxmlformats.org/drawingml/2006/main" xmlns:r="http://schemas.openxmlformats.org/officeDocument/2006/relationships" xmlns:p="http://schemas.openxmlformats.org/presentationml/2006/main">
  <p:tag name="BMPWIDTH" val="191"/>
  <p:tag name="BMPHEIGHT" val="183"/>
  <p:tag name="SOURCE" val="\documentclass{slides}&#10;\pagestyle{empty}&#10;\usepackage{color}&#10;\begin{document}&#10;$\hat{X}_i$&#10;\end{document} "/>
  <p:tag name="TRANSPARENT" val="True"/>
</p:tagLst>
</file>

<file path=ppt/tags/tag39.xml><?xml version="1.0" encoding="utf-8"?>
<p:tagLst xmlns:a="http://schemas.openxmlformats.org/drawingml/2006/main" xmlns:r="http://schemas.openxmlformats.org/officeDocument/2006/relationships" xmlns:p="http://schemas.openxmlformats.org/presentationml/2006/main">
  <p:tag name="BMPWIDTH" val="191"/>
  <p:tag name="BMPHEIGHT" val="158"/>
  <p:tag name="SOURCE" val="\documentclass{slides}&#10;\pagestyle{empty}&#10;\usepackage{color}&#10;\begin{document}&#10;$X_i$&#10;\end{document} "/>
  <p:tag name="TRANSPARENT" val="True"/>
</p:tagLst>
</file>

<file path=ppt/tags/tag4.xml><?xml version="1.0" encoding="utf-8"?>
<p:tagLst xmlns:a="http://schemas.openxmlformats.org/drawingml/2006/main" xmlns:r="http://schemas.openxmlformats.org/officeDocument/2006/relationships" xmlns:p="http://schemas.openxmlformats.org/presentationml/2006/main">
  <p:tag name="BMPWIDTH" val="125"/>
  <p:tag name="BMPHEIGHT" val="116"/>
  <p:tag name="SOURCE" val="\documentclass{slides}&#10;\pagestyle{empty}&#10;\usepackage{color}&#10;\begin{document}&#10;\color{red}&#10;$Z$&#10;\end{document} "/>
  <p:tag name="TRANSPARENT" val="True"/>
</p:tagLst>
</file>

<file path=ppt/tags/tag40.xml><?xml version="1.0" encoding="utf-8"?>
<p:tagLst xmlns:a="http://schemas.openxmlformats.org/drawingml/2006/main" xmlns:r="http://schemas.openxmlformats.org/officeDocument/2006/relationships" xmlns:p="http://schemas.openxmlformats.org/presentationml/2006/main">
  <p:tag name="BMPWIDTH" val="916"/>
  <p:tag name="BMPHEIGHT" val="641"/>
  <p:tag name="SOURCE" val="\documentclass{slides}&#10;\pagestyle{empty}&#10;\usepackage{color}&#10;\begin{document}&#10;\begin{eqnarray*}&#10;100100001 \\&#10;011000010 \\&#10;001011000&#10;\end{eqnarray*}&#10;\end{document} "/>
  <p:tag name="TRANSPARENT" val="True"/>
</p:tagLst>
</file>

<file path=ppt/tags/tag41.xml><?xml version="1.0" encoding="utf-8"?>
<p:tagLst xmlns:a="http://schemas.openxmlformats.org/drawingml/2006/main" xmlns:r="http://schemas.openxmlformats.org/officeDocument/2006/relationships" xmlns:p="http://schemas.openxmlformats.org/presentationml/2006/main">
  <p:tag name="BMPWIDTH" val="233"/>
  <p:tag name="BMPHEIGHT" val="125"/>
  <p:tag name="SOURCE" val="\documentclass{slides}&#10;\pagestyle{empty}&#10;\usepackage{color}&#10;\begin{document}&#10;${\cal X}^n$&#10;\end{document} "/>
  <p:tag name="TRANSPARENT" val="True"/>
</p:tagLst>
</file>

<file path=ppt/tags/tag42.xml><?xml version="1.0" encoding="utf-8"?>
<p:tagLst xmlns:a="http://schemas.openxmlformats.org/drawingml/2006/main" xmlns:r="http://schemas.openxmlformats.org/officeDocument/2006/relationships" xmlns:p="http://schemas.openxmlformats.org/presentationml/2006/main">
  <p:tag name="BMPWIDTH" val="1941"/>
  <p:tag name="BMPHEIGHT" val="208"/>
  <p:tag name="SOURCE" val="\documentclass{slides}&#10;\pagestyle{empty}&#10;\usepackage{color}&#10;\begin{document}&#10;\color{red}&#10;$\{p(z_i|j,x^{i-1},y^{i-1},z^{i-1})\}$&#10;\end{document} "/>
  <p:tag name="TRANSPARENT" val="True"/>
</p:tagLst>
</file>

<file path=ppt/tags/tag43.xml><?xml version="1.0" encoding="utf-8"?>
<p:tagLst xmlns:a="http://schemas.openxmlformats.org/drawingml/2006/main" xmlns:r="http://schemas.openxmlformats.org/officeDocument/2006/relationships" xmlns:p="http://schemas.openxmlformats.org/presentationml/2006/main">
  <p:tag name="BMPWIDTH" val="2125"/>
  <p:tag name="BMPHEIGHT" val="208"/>
  <p:tag name="SOURCE" val="\documentclass{slides}&#10;\pagestyle{empty}&#10;\usepackage{color}&#10;\begin{document}&#10;\color{red}&#10;$\{p(y_i|j,k,x^{i-1},y^{i-1},z^{i-1})\}$&#10;\end{document} "/>
  <p:tag name="TRANSPARENT" val="True"/>
</p:tagLst>
</file>

<file path=ppt/tags/tag44.xml><?xml version="1.0" encoding="utf-8"?>
<p:tagLst xmlns:a="http://schemas.openxmlformats.org/drawingml/2006/main" xmlns:r="http://schemas.openxmlformats.org/officeDocument/2006/relationships" xmlns:p="http://schemas.openxmlformats.org/presentationml/2006/main">
  <p:tag name="BMPWIDTH" val="691"/>
  <p:tag name="BMPHEIGHT" val="166"/>
  <p:tag name="SOURCE" val="\documentclass{slides}&#10;\pagestyle{empty}&#10;\usepackage{color}&#10;\begin{document}&#10;\color{red}&#10;$\pi(x,y,z)$&#10;\end{document} "/>
  <p:tag name="TRANSPARENT" val="True"/>
</p:tagLst>
</file>

<file path=ppt/tags/tag45.xml><?xml version="1.0" encoding="utf-8"?>
<p:tagLst xmlns:a="http://schemas.openxmlformats.org/drawingml/2006/main" xmlns:r="http://schemas.openxmlformats.org/officeDocument/2006/relationships" xmlns:p="http://schemas.openxmlformats.org/presentationml/2006/main">
  <p:tag name="BMPWIDTH" val="741"/>
  <p:tag name="BMPHEIGHT" val="183"/>
  <p:tag name="SOURCE" val="\documentclass{slides}&#10;\pagestyle{empty}&#10;\usepackage{color}&#10;\begin{document}&#10;\color{red}&#10;$p(j|x^n,k)$&#10;\end{document} "/>
  <p:tag name="TRANSPARENT" val="True"/>
</p:tagLst>
</file>

<file path=ppt/tags/tag46.xml><?xml version="1.0" encoding="utf-8"?>
<p:tagLst xmlns:a="http://schemas.openxmlformats.org/drawingml/2006/main" xmlns:r="http://schemas.openxmlformats.org/officeDocument/2006/relationships" xmlns:p="http://schemas.openxmlformats.org/presentationml/2006/main">
  <p:tag name="BMPWIDTH" val="725"/>
  <p:tag name="BMPHEIGHT" val="191"/>
  <p:tag name="SOURCE" val="\documentclass{slides}&#10;\pagestyle{empty}&#10;\usepackage{color}&#10;\begin{document}&#10;\color{blue}&#10;$J \in [ 2^{n R} ]$&#10;\end{document} "/>
  <p:tag name="TRANSPARENT" val="True"/>
</p:tagLst>
</file>

<file path=ppt/tags/tag47.xml><?xml version="1.0" encoding="utf-8"?>
<p:tagLst xmlns:a="http://schemas.openxmlformats.org/drawingml/2006/main" xmlns:r="http://schemas.openxmlformats.org/officeDocument/2006/relationships" xmlns:p="http://schemas.openxmlformats.org/presentationml/2006/main">
  <p:tag name="BMPWIDTH" val="850"/>
  <p:tag name="BMPHEIGHT" val="191"/>
  <p:tag name="SOURCE" val="\documentclass{slides}&#10;\pagestyle{empty}&#10;\usepackage{color}&#10;\begin{document}&#10;\color{blue}&#10;$K \in [ 2^{n R_0} ]$&#10;\end{document} "/>
  <p:tag name="TRANSPARENT" val="True"/>
</p:tagLst>
</file>

<file path=ppt/tags/tag48.xml><?xml version="1.0" encoding="utf-8"?>
<p:tagLst xmlns:a="http://schemas.openxmlformats.org/drawingml/2006/main" xmlns:r="http://schemas.openxmlformats.org/officeDocument/2006/relationships" xmlns:p="http://schemas.openxmlformats.org/presentationml/2006/main">
  <p:tag name="BMPWIDTH" val="250"/>
  <p:tag name="BMPHEIGHT" val="125"/>
  <p:tag name="SOURCE" val="\documentclass{slides}&#10;\pagestyle{empty}&#10;\usepackage{color}&#10;\begin{document}&#10;\color{blue}&#10;$X^n$&#10;\end{document} "/>
  <p:tag name="TRANSPARENT" val="True"/>
</p:tagLst>
</file>

<file path=ppt/tags/tag49.xml><?xml version="1.0" encoding="utf-8"?>
<p:tagLst xmlns:a="http://schemas.openxmlformats.org/drawingml/2006/main" xmlns:r="http://schemas.openxmlformats.org/officeDocument/2006/relationships" xmlns:p="http://schemas.openxmlformats.org/presentationml/2006/main">
  <p:tag name="BMPWIDTH" val="216"/>
  <p:tag name="BMPHEIGHT" val="125"/>
  <p:tag name="SOURCE" val="\documentclass{slides}&#10;\pagestyle{empty}&#10;\usepackage{color}&#10;\begin{document}&#10;\color{blue}&#10;$Z^n$&#10;\end{document} "/>
  <p:tag name="TRANSPARENT" val="True"/>
</p:tagLst>
</file>

<file path=ppt/tags/tag5.xml><?xml version="1.0" encoding="utf-8"?>
<p:tagLst xmlns:a="http://schemas.openxmlformats.org/drawingml/2006/main" xmlns:r="http://schemas.openxmlformats.org/officeDocument/2006/relationships" xmlns:p="http://schemas.openxmlformats.org/presentationml/2006/main">
  <p:tag name="BMPWIDTH" val="1075"/>
  <p:tag name="BMPHEIGHT" val="158"/>
  <p:tag name="SOURCE" val="\documentclass{slides}&#10;\pagestyle{empty}&#10;\usepackage{color}&#10;\begin{document}&#10;$X_1,X_2,X_3,...$&#10;\end{document} "/>
  <p:tag name="TRANSPARENT" val="True"/>
</p:tagLst>
</file>

<file path=ppt/tags/tag50.xml><?xml version="1.0" encoding="utf-8"?>
<p:tagLst xmlns:a="http://schemas.openxmlformats.org/drawingml/2006/main" xmlns:r="http://schemas.openxmlformats.org/officeDocument/2006/relationships" xmlns:p="http://schemas.openxmlformats.org/presentationml/2006/main">
  <p:tag name="BMPWIDTH" val="225"/>
  <p:tag name="BMPHEIGHT" val="125"/>
  <p:tag name="SOURCE" val="\documentclass{slides}&#10;\pagestyle{empty}&#10;\usepackage{color}&#10;\begin{document}&#10;\color{blue}&#10;$Y^n$&#10;\end{document} "/>
  <p:tag name="TRANSPARENT" val="True"/>
</p:tagLst>
</file>

<file path=ppt/tags/tag51.xml><?xml version="1.0" encoding="utf-8"?>
<p:tagLst xmlns:a="http://schemas.openxmlformats.org/drawingml/2006/main" xmlns:r="http://schemas.openxmlformats.org/officeDocument/2006/relationships" xmlns:p="http://schemas.openxmlformats.org/presentationml/2006/main">
  <p:tag name="BMPWIDTH" val="725"/>
  <p:tag name="BMPHEIGHT" val="191"/>
  <p:tag name="SOURCE" val="\documentclass{slides}&#10;\pagestyle{empty}&#10;\usepackage{color}&#10;\begin{document}&#10;\color{blue}&#10;$J \in [ 2^{n R} ]$&#10;\end{document} "/>
  <p:tag name="TRANSPARENT" val="True"/>
</p:tagLst>
</file>

<file path=ppt/tags/tag52.xml><?xml version="1.0" encoding="utf-8"?>
<p:tagLst xmlns:a="http://schemas.openxmlformats.org/drawingml/2006/main" xmlns:r="http://schemas.openxmlformats.org/officeDocument/2006/relationships" xmlns:p="http://schemas.openxmlformats.org/presentationml/2006/main">
  <p:tag name="BMPWIDTH" val="850"/>
  <p:tag name="BMPHEIGHT" val="191"/>
  <p:tag name="SOURCE" val="\documentclass{slides}&#10;\pagestyle{empty}&#10;\usepackage{color}&#10;\begin{document}&#10;\color{blue}&#10;$K \in [ 2^{n R_0} ]$&#10;\end{document} "/>
  <p:tag name="TRANSPARENT" val="True"/>
</p:tagLst>
</file>

<file path=ppt/tags/tag53.xml><?xml version="1.0" encoding="utf-8"?>
<p:tagLst xmlns:a="http://schemas.openxmlformats.org/drawingml/2006/main" xmlns:r="http://schemas.openxmlformats.org/officeDocument/2006/relationships" xmlns:p="http://schemas.openxmlformats.org/presentationml/2006/main">
  <p:tag name="BMPWIDTH" val="250"/>
  <p:tag name="BMPHEIGHT" val="125"/>
  <p:tag name="SOURCE" val="\documentclass{slides}&#10;\pagestyle{empty}&#10;\usepackage{color}&#10;\begin{document}&#10;\color{blue}&#10;$X^n$&#10;\end{document} "/>
  <p:tag name="TRANSPARENT" val="True"/>
</p:tagLst>
</file>

<file path=ppt/tags/tag54.xml><?xml version="1.0" encoding="utf-8"?>
<p:tagLst xmlns:a="http://schemas.openxmlformats.org/drawingml/2006/main" xmlns:r="http://schemas.openxmlformats.org/officeDocument/2006/relationships" xmlns:p="http://schemas.openxmlformats.org/presentationml/2006/main">
  <p:tag name="BMPWIDTH" val="216"/>
  <p:tag name="BMPHEIGHT" val="125"/>
  <p:tag name="SOURCE" val="\documentclass{slides}&#10;\pagestyle{empty}&#10;\usepackage{color}&#10;\begin{document}&#10;\color{blue}&#10;$Z^n$&#10;\end{document} "/>
  <p:tag name="TRANSPARENT" val="True"/>
</p:tagLst>
</file>

<file path=ppt/tags/tag55.xml><?xml version="1.0" encoding="utf-8"?>
<p:tagLst xmlns:a="http://schemas.openxmlformats.org/drawingml/2006/main" xmlns:r="http://schemas.openxmlformats.org/officeDocument/2006/relationships" xmlns:p="http://schemas.openxmlformats.org/presentationml/2006/main">
  <p:tag name="BMPWIDTH" val="225"/>
  <p:tag name="BMPHEIGHT" val="125"/>
  <p:tag name="SOURCE" val="\documentclass{slides}&#10;\pagestyle{empty}&#10;\usepackage{color}&#10;\begin{document}&#10;\color{blue}&#10;$Y^n$&#10;\end{document} "/>
  <p:tag name="TRANSPARENT" val="True"/>
</p:tagLst>
</file>

<file path=ppt/tags/tag56.xml><?xml version="1.0" encoding="utf-8"?>
<p:tagLst xmlns:a="http://schemas.openxmlformats.org/drawingml/2006/main" xmlns:r="http://schemas.openxmlformats.org/officeDocument/2006/relationships" xmlns:p="http://schemas.openxmlformats.org/presentationml/2006/main">
  <p:tag name="BMPWIDTH" val="691"/>
  <p:tag name="BMPHEIGHT" val="166"/>
  <p:tag name="SOURCE" val="\documentclass{slides}&#10;\pagestyle{empty}&#10;\usepackage{color}&#10;\begin{document}&#10;\color{blue}&#10;$\pi(x,y,z)$&#10;\end{document} "/>
  <p:tag name="TRANSPARENT" val="True"/>
</p:tagLst>
</file>

<file path=ppt/tags/tag57.xml><?xml version="1.0" encoding="utf-8"?>
<p:tagLst xmlns:a="http://schemas.openxmlformats.org/drawingml/2006/main" xmlns:r="http://schemas.openxmlformats.org/officeDocument/2006/relationships" xmlns:p="http://schemas.openxmlformats.org/presentationml/2006/main">
  <p:tag name="BMPWIDTH" val="3983"/>
  <p:tag name="BMPHEIGHT" val="266"/>
  <p:tag name="SOURCE" val="\documentclass{slides}&#10;\pagestyle{empty}&#10;\usepackage{color}&#10;\begin{document}&#10;\color{black}&#10;$\Pi = \min_{\{p(z_i|j,x^{i-1},y^{i-1},z^{i-1})\}} \mathbf{E} \; \frac{1}{n} \sum_{i=1}^n \pi(X_i,Y_i,Z_i)$&#10;\end{document} "/>
  <p:tag name="TRANSPARENT" val="True"/>
</p:tagLst>
</file>

<file path=ppt/tags/tag58.xml><?xml version="1.0" encoding="utf-8"?>
<p:tagLst xmlns:a="http://schemas.openxmlformats.org/drawingml/2006/main" xmlns:r="http://schemas.openxmlformats.org/officeDocument/2006/relationships" xmlns:p="http://schemas.openxmlformats.org/presentationml/2006/main">
  <p:tag name="BMPWIDTH" val="2108"/>
  <p:tag name="BMPHEIGHT" val="166"/>
  <p:tag name="SOURCE" val="\documentclass{slides}&#10;\pagestyle{empty}&#10;\usepackage{color}&#10;\begin{document}&#10;$\pi(x,y,z) \approx -\infty \mbox{ for } y \neq x$.&#10;\end{document} "/>
  <p:tag name="TRANSPARENT" val="True"/>
</p:tagLst>
</file>

<file path=ppt/tags/tag59.xml><?xml version="1.0" encoding="utf-8"?>
<p:tagLst xmlns:a="http://schemas.openxmlformats.org/drawingml/2006/main" xmlns:r="http://schemas.openxmlformats.org/officeDocument/2006/relationships" xmlns:p="http://schemas.openxmlformats.org/presentationml/2006/main">
  <p:tag name="BMPWIDTH" val="916"/>
  <p:tag name="BMPHEIGHT" val="166"/>
  <p:tag name="SOURCE" val="\documentclass{slides}&#10;\pagestyle{empty}&#10;\usepackage{color}&#10;\begin{document}&#10;$R \; \geq \; H(X)$&#10;\end{document} "/>
  <p:tag name="TRANSPARENT" val="True"/>
</p:tagLst>
</file>

<file path=ppt/tags/tag6.xml><?xml version="1.0" encoding="utf-8"?>
<p:tagLst xmlns:a="http://schemas.openxmlformats.org/drawingml/2006/main" xmlns:r="http://schemas.openxmlformats.org/officeDocument/2006/relationships" xmlns:p="http://schemas.openxmlformats.org/presentationml/2006/main">
  <p:tag name="BMPWIDTH" val="1008"/>
  <p:tag name="BMPHEIGHT" val="158"/>
  <p:tag name="SOURCE" val="\documentclass{slides}&#10;\pagestyle{empty}&#10;\usepackage{color}&#10;\begin{document}&#10;$C_1,C_2,C_3,...$&#10;\end{document} "/>
  <p:tag name="TRANSPARENT" val="True"/>
</p:tagLst>
</file>

<file path=ppt/tags/tag60.xml><?xml version="1.0" encoding="utf-8"?>
<p:tagLst xmlns:a="http://schemas.openxmlformats.org/drawingml/2006/main" xmlns:r="http://schemas.openxmlformats.org/officeDocument/2006/relationships" xmlns:p="http://schemas.openxmlformats.org/presentationml/2006/main">
  <p:tag name="BMPWIDTH" val="4658"/>
  <p:tag name="BMPHEIGHT" val="616"/>
  <p:tag name="SOURCE" val="\documentclass{slides}&#10;\pagestyle{empty}&#10;\usepackage{color}&#10;\begin{document}&#10;$\Pi(R_0) = \max \left\{ \Pi \; :&#10;\begin{array}{rcl}&#10;\exists \; p(u|x) &amp; s.t. &amp; \\&#10;R_0 &amp; \geq &amp; H(X|U), \\&#10;\Pi &amp; = &amp; \min_{z(u)} \mathbf{E} \; \pi(X,z(U).&#10;\end{array}&#10;\right\}$&#10;\end{document} "/>
  <p:tag name="TRANSPARENT" val="True"/>
</p:tagLst>
</file>

<file path=ppt/tags/tag61.xml><?xml version="1.0" encoding="utf-8"?>
<p:tagLst xmlns:a="http://schemas.openxmlformats.org/drawingml/2006/main" xmlns:r="http://schemas.openxmlformats.org/officeDocument/2006/relationships" xmlns:p="http://schemas.openxmlformats.org/presentationml/2006/main">
  <p:tag name="BMPWIDTH" val="1208"/>
  <p:tag name="BMPHEIGHT" val="166"/>
  <p:tag name="SOURCE" val="\documentclass{slides}&#10;\pagestyle{empty}&#10;\usepackage{color}&#10;\begin{document}&#10;$P \; (X=1) = p$&#10;\end{document} "/>
  <p:tag name="TRANSPARENT" val="True"/>
</p:tagLst>
</file>

<file path=ppt/tags/tag62.xml><?xml version="1.0" encoding="utf-8"?>
<p:tagLst xmlns:a="http://schemas.openxmlformats.org/drawingml/2006/main" xmlns:r="http://schemas.openxmlformats.org/officeDocument/2006/relationships" xmlns:p="http://schemas.openxmlformats.org/presentationml/2006/main">
  <p:tag name="BMPWIDTH" val="383"/>
  <p:tag name="BMPHEIGHT" val="166"/>
  <p:tag name="SOURCE" val="\documentclass{slides}&#10;\pagestyle{empty}&#10;\usepackage{color}&#10;\begin{document}&#10;$H(p)$&#10;\end{document} "/>
  <p:tag name="TRANSPARENT" val="True"/>
</p:tagLst>
</file>

<file path=ppt/tags/tag63.xml><?xml version="1.0" encoding="utf-8"?>
<p:tagLst xmlns:a="http://schemas.openxmlformats.org/drawingml/2006/main" xmlns:r="http://schemas.openxmlformats.org/officeDocument/2006/relationships" xmlns:p="http://schemas.openxmlformats.org/presentationml/2006/main">
  <p:tag name="BMPWIDTH" val="100"/>
  <p:tag name="BMPHEIGHT" val="116"/>
  <p:tag name="SOURCE" val="\documentclass{slides}&#10;\pagestyle{empty}&#10;\usepackage{color}&#10;\begin{document}&#10;$p$&#10;\end{document} "/>
  <p:tag name="TRANSPARENT" val="True"/>
</p:tagLst>
</file>

<file path=ppt/tags/tag64.xml><?xml version="1.0" encoding="utf-8"?>
<p:tagLst xmlns:a="http://schemas.openxmlformats.org/drawingml/2006/main" xmlns:r="http://schemas.openxmlformats.org/officeDocument/2006/relationships" xmlns:p="http://schemas.openxmlformats.org/presentationml/2006/main">
  <p:tag name="BMPWIDTH" val="208"/>
  <p:tag name="BMPHEIGHT" val="158"/>
  <p:tag name="SOURCE" val="\documentclass{slides}&#10;\pagestyle{empty}&#10;\usepackage{color}&#10;\begin{document}&#10;$R_0$&#10;\end{document} "/>
  <p:tag name="TRANSPARENT" val="True"/>
</p:tagLst>
</file>

<file path=ppt/tags/tag65.xml><?xml version="1.0" encoding="utf-8"?>
<p:tagLst xmlns:a="http://schemas.openxmlformats.org/drawingml/2006/main" xmlns:r="http://schemas.openxmlformats.org/officeDocument/2006/relationships" xmlns:p="http://schemas.openxmlformats.org/presentationml/2006/main">
  <p:tag name="BMPWIDTH" val="108"/>
  <p:tag name="BMPHEIGHT" val="116"/>
  <p:tag name="SOURCE" val="\documentclass{slides}&#10;\pagestyle{empty}&#10;\usepackage{color}&#10;\begin{document}&#10;$\Pi$&#10;\end{document} "/>
  <p:tag name="TRANSPARENT" val="True"/>
</p:tagLst>
</file>

<file path=ppt/tags/tag66.xml><?xml version="1.0" encoding="utf-8"?>
<p:tagLst xmlns:a="http://schemas.openxmlformats.org/drawingml/2006/main" xmlns:r="http://schemas.openxmlformats.org/officeDocument/2006/relationships" xmlns:p="http://schemas.openxmlformats.org/presentationml/2006/main">
  <p:tag name="BMPWIDTH" val="100"/>
  <p:tag name="BMPHEIGHT" val="116"/>
  <p:tag name="SOURCE" val="\documentclass{slides}&#10;\pagestyle{empty}&#10;\usepackage{color}&#10;\begin{document}&#10;$p$&#10;\end{document} "/>
  <p:tag name="TRANSPARENT" val="True"/>
</p:tagLst>
</file>

<file path=ppt/tags/tag67.xml><?xml version="1.0" encoding="utf-8"?>
<p:tagLst xmlns:a="http://schemas.openxmlformats.org/drawingml/2006/main" xmlns:r="http://schemas.openxmlformats.org/officeDocument/2006/relationships" xmlns:p="http://schemas.openxmlformats.org/presentationml/2006/main">
  <p:tag name="BMPWIDTH" val="4658"/>
  <p:tag name="BMPHEIGHT" val="616"/>
  <p:tag name="SOURCE" val="\documentclass{slides}&#10;\pagestyle{empty}&#10;\usepackage{color}&#10;\begin{document}&#10;$\Pi(R_0) = \max \left\{ \Pi \; :&#10;\begin{array}{rcl}&#10;\exists \; p(u|x) &amp; s.t. &amp; \\&#10;R_0 &amp; \geq &amp; H(X|U), \\&#10;\Pi &amp; = &amp; \min_{z(u)} \mathbf{E} \; \pi(X,z(U).&#10;\end{array}&#10;\right\}$&#10;\end{document} "/>
  <p:tag name="TRANSPARENT" val="True"/>
</p:tagLst>
</file>

<file path=ppt/tags/tag68.xml><?xml version="1.0" encoding="utf-8"?>
<p:tagLst xmlns:a="http://schemas.openxmlformats.org/drawingml/2006/main" xmlns:r="http://schemas.openxmlformats.org/officeDocument/2006/relationships" xmlns:p="http://schemas.openxmlformats.org/presentationml/2006/main">
  <p:tag name="BMPWIDTH" val="1708"/>
  <p:tag name="BMPHEIGHT" val="183"/>
  <p:tag name="SOURCE" val="\documentclass{slides}&#10;\pagestyle{empty}&#10;\usepackage{color}&#10;\begin{document}&#10;$\sum_u p(u) p(x|u) = p(x)$&#10;\end{document} "/>
  <p:tag name="TRANSPARENT" val="True"/>
</p:tagLst>
</file>

<file path=ppt/tags/tag69.xml><?xml version="1.0" encoding="utf-8"?>
<p:tagLst xmlns:a="http://schemas.openxmlformats.org/drawingml/2006/main" xmlns:r="http://schemas.openxmlformats.org/officeDocument/2006/relationships" xmlns:p="http://schemas.openxmlformats.org/presentationml/2006/main">
  <p:tag name="BMPWIDTH" val="2333"/>
  <p:tag name="BMPHEIGHT" val="183"/>
  <p:tag name="SOURCE" val="\documentclass{slides}&#10;\pagestyle{empty}&#10;\usepackage{color}&#10;\begin{document}&#10;$\sum_u p(u) H(p(x|u)) = H(X|U)$&#10;\end{document} "/>
  <p:tag name="TRANSPARENT" val="True"/>
</p:tagLst>
</file>

<file path=ppt/tags/tag7.xml><?xml version="1.0" encoding="utf-8"?>
<p:tagLst xmlns:a="http://schemas.openxmlformats.org/drawingml/2006/main" xmlns:r="http://schemas.openxmlformats.org/officeDocument/2006/relationships" xmlns:p="http://schemas.openxmlformats.org/presentationml/2006/main">
  <p:tag name="BMPWIDTH" val="725"/>
  <p:tag name="BMPHEIGHT" val="191"/>
  <p:tag name="SOURCE" val="\documentclass{slides}&#10;\pagestyle{empty}&#10;\usepackage{color}&#10;\begin{document}&#10;\color{blue}&#10;$J \in [ 2^{n R} ]$&#10;\end{document} "/>
  <p:tag name="TRANSPARENT" val="True"/>
</p:tagLst>
</file>

<file path=ppt/tags/tag70.xml><?xml version="1.0" encoding="utf-8"?>
<p:tagLst xmlns:a="http://schemas.openxmlformats.org/drawingml/2006/main" xmlns:r="http://schemas.openxmlformats.org/officeDocument/2006/relationships" xmlns:p="http://schemas.openxmlformats.org/presentationml/2006/main">
  <p:tag name="BMPWIDTH" val="2616"/>
  <p:tag name="BMPHEIGHT" val="216"/>
  <p:tag name="SOURCE" val="\documentclass{slides}&#10;\pagestyle{empty}&#10;\usepackage{color}&#10;\begin{document}&#10;$\sum_u p(u) \min_z \mathbf{E}_{p(x|u)} \; \pi(X,z) = \Pi$&#10;\end{document} "/>
  <p:tag name="TRANSPARENT" val="True"/>
</p:tagLst>
</file>

<file path=ppt/tags/tag71.xml><?xml version="1.0" encoding="utf-8"?>
<p:tagLst xmlns:a="http://schemas.openxmlformats.org/drawingml/2006/main" xmlns:r="http://schemas.openxmlformats.org/officeDocument/2006/relationships" xmlns:p="http://schemas.openxmlformats.org/presentationml/2006/main">
  <p:tag name="BMPWIDTH" val="3983"/>
  <p:tag name="BMPHEIGHT" val="266"/>
  <p:tag name="SOURCE" val="\documentclass{slides}&#10;\pagestyle{empty}&#10;\usepackage{color}&#10;\begin{document}&#10;\color{black}&#10;$\Pi = \min_{\{p(z_i|j,x^{i-1},y^{i-1},z^{i-1})\}} \mathbf{E} \; \frac{1}{n} \sum_{i=1}^n \pi(X_i,Y_i,Z_i)$&#10;\end{document} "/>
  <p:tag name="TRANSPARENT" val="True"/>
</p:tagLst>
</file>

<file path=ppt/tags/tag72.xml><?xml version="1.0" encoding="utf-8"?>
<p:tagLst xmlns:a="http://schemas.openxmlformats.org/drawingml/2006/main" xmlns:r="http://schemas.openxmlformats.org/officeDocument/2006/relationships" xmlns:p="http://schemas.openxmlformats.org/presentationml/2006/main">
  <p:tag name="BMPWIDTH" val="1941"/>
  <p:tag name="BMPHEIGHT" val="208"/>
  <p:tag name="SOURCE" val="\documentclass{slides}&#10;\pagestyle{empty}&#10;\usepackage{color}&#10;\begin{document}&#10;\color{red}&#10;$\{p(z_i|j,x^{i-1},y^{i-1},z^{i-1})\}$&#10;\end{document} "/>
  <p:tag name="TRANSPARENT" val="True"/>
</p:tagLst>
</file>

<file path=ppt/tags/tag73.xml><?xml version="1.0" encoding="utf-8"?>
<p:tagLst xmlns:a="http://schemas.openxmlformats.org/drawingml/2006/main" xmlns:r="http://schemas.openxmlformats.org/officeDocument/2006/relationships" xmlns:p="http://schemas.openxmlformats.org/presentationml/2006/main">
  <p:tag name="BMPWIDTH" val="1225"/>
  <p:tag name="BMPHEIGHT" val="166"/>
  <p:tag name="SOURCE" val="\documentclass{slides}&#10;\pagestyle{empty}&#10;\usepackage{color}&#10;\begin{document}&#10;\color{blue}&#10;$X - (U,V) - Y$&#10;\end{document} "/>
  <p:tag name="TRANSPARENT" val="True"/>
</p:tagLst>
</file>

<file path=ppt/tags/tag74.xml><?xml version="1.0" encoding="utf-8"?>
<p:tagLst xmlns:a="http://schemas.openxmlformats.org/drawingml/2006/main" xmlns:r="http://schemas.openxmlformats.org/officeDocument/2006/relationships" xmlns:p="http://schemas.openxmlformats.org/presentationml/2006/main">
  <p:tag name="BMPWIDTH" val="4558"/>
  <p:tag name="BMPHEIGHT" val="808"/>
  <p:tag name="SOURCE" val="\documentclass{slides}&#10;\pagestyle{empty}&#10;\usepackage{color}&#10;\begin{document}&#10;$\Pi(R,R_0) = \max \left\{ \Pi \; :&#10;\begin{array}{rcl}&#10;&amp; &amp; \exists \; p(u,v|x)p(y|u,v) \; s.t. \\&#10;R &amp; \geq &amp; I(X;U,V), \\&#10;R_0 &amp; \geq &amp; I(X,Y;V|U), \\&#10;\Pi &amp; = &amp; \min_{z(u)} \mathbf{E} \; \pi(X,Y,z(U).&#10;\end{array}&#10;\right\}$&#10;\end{document} "/>
  <p:tag name="TRANSPARENT" val="True"/>
</p:tagLst>
</file>

<file path=ppt/tags/tag75.xml><?xml version="1.0" encoding="utf-8"?>
<p:tagLst xmlns:a="http://schemas.openxmlformats.org/drawingml/2006/main" xmlns:r="http://schemas.openxmlformats.org/officeDocument/2006/relationships" xmlns:p="http://schemas.openxmlformats.org/presentationml/2006/main">
  <p:tag name="BMPWIDTH" val="850"/>
  <p:tag name="BMPHEIGHT" val="183"/>
  <p:tag name="SOURCE" val="\documentclass{slides}&#10;\pagestyle{empty}&#10;\usepackage{color}&#10;\begin{document}&#10;\color{blue}&#10;$C(X;Y|U)$&#10;\end{document} "/>
  <p:tag name="TRANSPARENT" val="True"/>
</p:tagLst>
</file>

<file path=ppt/tags/tag76.xml><?xml version="1.0" encoding="utf-8"?>
<p:tagLst xmlns:a="http://schemas.openxmlformats.org/drawingml/2006/main" xmlns:r="http://schemas.openxmlformats.org/officeDocument/2006/relationships" xmlns:p="http://schemas.openxmlformats.org/presentationml/2006/main">
  <p:tag name="BMPWIDTH" val="4341"/>
  <p:tag name="BMPHEIGHT" val="616"/>
  <p:tag name="SOURCE" val="\documentclass{slides}&#10;\pagestyle{empty}&#10;\usepackage{color}&#10;\begin{document}&#10;$\Pi(R_0) = \max \left\{ \Pi \; :&#10;\begin{array}{rcl}&#10;&amp; &amp; \exists \; p(u,y|x)\; s.t. \\&#10;R_0 &amp; \geq &amp; C(X;Y|U), \\&#10;\Pi &amp; = &amp; \min_{z(u)} \mathbf{E} \; \pi(X,Y,z(U).&#10;\end{array}&#10;\right\}$&#10;\end{document} "/>
  <p:tag name="TRANSPARENT" val="True"/>
</p:tagLst>
</file>

<file path=ppt/tags/tag77.xml><?xml version="1.0" encoding="utf-8"?>
<p:tagLst xmlns:a="http://schemas.openxmlformats.org/drawingml/2006/main" xmlns:r="http://schemas.openxmlformats.org/officeDocument/2006/relationships" xmlns:p="http://schemas.openxmlformats.org/presentationml/2006/main">
  <p:tag name="BMPWIDTH" val="233"/>
  <p:tag name="BMPHEIGHT" val="125"/>
  <p:tag name="SOURCE" val="\documentclass{slides}&#10;\pagestyle{empty}&#10;\usepackage{color}&#10;\begin{document}&#10;${\cal X}^n$&#10;\end{document} "/>
  <p:tag name="TRANSPARENT" val="True"/>
</p:tagLst>
</file>

<file path=ppt/tags/tag78.xml><?xml version="1.0" encoding="utf-8"?>
<p:tagLst xmlns:a="http://schemas.openxmlformats.org/drawingml/2006/main" xmlns:r="http://schemas.openxmlformats.org/officeDocument/2006/relationships" xmlns:p="http://schemas.openxmlformats.org/presentationml/2006/main">
  <p:tag name="BMPWIDTH" val="216"/>
  <p:tag name="BMPHEIGHT" val="133"/>
  <p:tag name="SOURCE" val="\documentclass{slides}&#10;\pagestyle{empty}&#10;\usepackage{color}&#10;\begin{document}&#10;${\cal U}^n$&#10;\end{document} "/>
  <p:tag name="TRANSPARENT" val="True"/>
</p:tagLst>
</file>

<file path=ppt/tags/tag79.xml><?xml version="1.0" encoding="utf-8"?>
<p:tagLst xmlns:a="http://schemas.openxmlformats.org/drawingml/2006/main" xmlns:r="http://schemas.openxmlformats.org/officeDocument/2006/relationships" xmlns:p="http://schemas.openxmlformats.org/presentationml/2006/main">
  <p:tag name="BMPWIDTH" val="208"/>
  <p:tag name="BMPHEIGHT" val="133"/>
  <p:tag name="SOURCE" val="\documentclass{slides}&#10;\pagestyle{empty}&#10;\usepackage{color}&#10;\begin{document}&#10;${\cal V}^n$&#10;\end{document} "/>
  <p:tag name="TRANSPARENT" val="True"/>
</p:tagLst>
</file>

<file path=ppt/tags/tag8.xml><?xml version="1.0" encoding="utf-8"?>
<p:tagLst xmlns:a="http://schemas.openxmlformats.org/drawingml/2006/main" xmlns:r="http://schemas.openxmlformats.org/officeDocument/2006/relationships" xmlns:p="http://schemas.openxmlformats.org/presentationml/2006/main">
  <p:tag name="BMPWIDTH" val="850"/>
  <p:tag name="BMPHEIGHT" val="191"/>
  <p:tag name="SOURCE" val="\documentclass{slides}&#10;\pagestyle{empty}&#10;\usepackage{color}&#10;\begin{document}&#10;\color{blue}&#10;$K \in [ 2^{n R_0} ]$&#10;\end{document} "/>
  <p:tag name="TRANSPARENT" val="True"/>
</p:tagLst>
</file>

<file path=ppt/tags/tag80.xml><?xml version="1.0" encoding="utf-8"?>
<p:tagLst xmlns:a="http://schemas.openxmlformats.org/drawingml/2006/main" xmlns:r="http://schemas.openxmlformats.org/officeDocument/2006/relationships" xmlns:p="http://schemas.openxmlformats.org/presentationml/2006/main">
  <p:tag name="BMPWIDTH" val="216"/>
  <p:tag name="BMPHEIGHT" val="150"/>
  <p:tag name="SOURCE" val="\documentclass{slides}&#10;\pagestyle{empty}&#10;\usepackage{color}&#10;\begin{document}&#10;${\cal Y}^n$&#10;\end{document} "/>
  <p:tag name="TRANSPARENT" val="True"/>
</p:tagLst>
</file>

<file path=ppt/tags/tag81.xml><?xml version="1.0" encoding="utf-8"?>
<p:tagLst xmlns:a="http://schemas.openxmlformats.org/drawingml/2006/main" xmlns:r="http://schemas.openxmlformats.org/officeDocument/2006/relationships" xmlns:p="http://schemas.openxmlformats.org/presentationml/2006/main">
  <p:tag name="BMPWIDTH" val="250"/>
  <p:tag name="BMPHEIGHT" val="125"/>
  <p:tag name="SOURCE" val="\documentclass{slides}&#10;\pagestyle{empty}&#10;\usepackage{color}&#10;\begin{document}&#10;$X^n$&#10;\end{document} "/>
  <p:tag name="TRANSPARENT" val="True"/>
</p:tagLst>
</file>

<file path=ppt/tags/tag82.xml><?xml version="1.0" encoding="utf-8"?>
<p:tagLst xmlns:a="http://schemas.openxmlformats.org/drawingml/2006/main" xmlns:r="http://schemas.openxmlformats.org/officeDocument/2006/relationships" xmlns:p="http://schemas.openxmlformats.org/presentationml/2006/main">
  <p:tag name="BMPWIDTH" val="658"/>
  <p:tag name="BMPHEIGHT" val="183"/>
  <p:tag name="SOURCE" val="\documentclass{slides}&#10;\pagestyle{empty}&#10;\usepackage{color}&#10;\begin{document}&#10;$p(y|u,v)$&#10;\end{document} "/>
  <p:tag name="TRANSPARENT" val="True"/>
</p:tagLst>
</file>

<file path=ppt/tags/tag83.xml><?xml version="1.0" encoding="utf-8"?>
<p:tagLst xmlns:a="http://schemas.openxmlformats.org/drawingml/2006/main" xmlns:r="http://schemas.openxmlformats.org/officeDocument/2006/relationships" xmlns:p="http://schemas.openxmlformats.org/presentationml/2006/main">
  <p:tag name="BMPWIDTH" val="4558"/>
  <p:tag name="BMPHEIGHT" val="808"/>
  <p:tag name="SOURCE" val="\documentclass{slides}&#10;\pagestyle{empty}&#10;\usepackage{color}&#10;\begin{document}&#10;$\Pi(R,R_0) = \max \left\{ \Pi \; :&#10;\begin{array}{rcl}&#10;&amp; &amp; \exists \; p(u,v|x)p(y|u,v) \; s.t. \\&#10;R &amp; \geq &amp; I(X;U,V), \\&#10;R_0 &amp; \geq &amp; I(X,Y;V|U), \\&#10;\Pi &amp; = &amp; \min_{z(u)} \mathbf{E} \; \pi(X,Y,z(U).&#10;\end{array}&#10;\right\}$&#10;\end{document} "/>
  <p:tag name="TRANSPARENT" val="True"/>
</p:tagLst>
</file>

<file path=ppt/tags/tag84.xml><?xml version="1.0" encoding="utf-8"?>
<p:tagLst xmlns:a="http://schemas.openxmlformats.org/drawingml/2006/main" xmlns:r="http://schemas.openxmlformats.org/officeDocument/2006/relationships" xmlns:p="http://schemas.openxmlformats.org/presentationml/2006/main">
  <p:tag name="BMPWIDTH" val="2658"/>
  <p:tag name="BMPHEIGHT" val="2583"/>
  <p:tag name="SOURCE" val="\documentclass{slides}&#10;\pagestyle{empty}&#10;\usepackage{color}&#10;\begin{document}&#10;\begin{itemize}&#10;\item $X = X_Q$&#10;\item $Y = Y_Q$&#10;\item $Z = Z_Q$&#10;\item $V = K$&#10;\item $U = \{J, X^{Q-1}, Y^{Q-1}, Z^{Q-1},Q\}$&#10;\end{itemize}&#10;\end{document} "/>
  <p:tag name="TRANSPARENT" val="True"/>
</p:tagLst>
</file>

<file path=ppt/tags/tag85.xml><?xml version="1.0" encoding="utf-8"?>
<p:tagLst xmlns:a="http://schemas.openxmlformats.org/drawingml/2006/main" xmlns:r="http://schemas.openxmlformats.org/officeDocument/2006/relationships" xmlns:p="http://schemas.openxmlformats.org/presentationml/2006/main">
  <p:tag name="BMPWIDTH" val="3741"/>
  <p:tag name="BMPHEIGHT" val="2283"/>
  <p:tag name="SOURCE" val="\documentclass{slides}&#10;\pagestyle{empty}&#10;\usepackage{color}&#10;\begin{document}&#10;\begin{itemize}&#10;\item Independence&#10;\begin{eqnarray*}&#10;X_Q &amp; \perp &amp; Q,&#10;\end{eqnarray*}&#10;\item Markovity&#10;$$&#10;(X_i^n, Z_i) \;\; - \;\; (J,K,X^{i-1},Y^{i-1},Z^{i-1}) \;\; - \;\; Y_i,&#10;$$&#10;$$&#10;(X_i^n, Y_i, K) \;\; - \;\; (J,X^{i-1},Y^{i-1},Z^{i-1}) \;\; - \;\; Z_i,&#10;$$&#10;$$&#10;(X_i) \;\; - \;\; (J,K,X^{i-1}) \;\; - \;\; (Y^i,Z^i).&#10;$$&#10;\end{itemize}&#10;\end{document} "/>
  <p:tag name="TRANSPARENT" val="True"/>
</p:tagLst>
</file>

<file path=ppt/tags/tag86.xml><?xml version="1.0" encoding="utf-8"?>
<p:tagLst xmlns:a="http://schemas.openxmlformats.org/drawingml/2006/main" xmlns:r="http://schemas.openxmlformats.org/officeDocument/2006/relationships" xmlns:p="http://schemas.openxmlformats.org/presentationml/2006/main">
  <p:tag name="BMPWIDTH" val="4250"/>
  <p:tag name="BMPHEIGHT" val="1975"/>
  <p:tag name="SOURCE" val="\documentclass{slides}&#10;\pagestyle{empty}&#10;\usepackage{color}&#10;\begin{document}&#10;\begin{eqnarray*}&#10;n R_0 &amp; \geq &amp; H(K) \\&#10;&amp; \geq &amp; H(K|J) \\&#10;&amp; \geq &amp; I(X^n,Y^n,Z^n;K|J) \\&#10;&amp; = &amp; \sum_{q=1}^n I(X_q,Y_q,Z_q;K|J,X^{q-1},Y^{q-1},Z^{q-1}) \\&#10;&amp; = &amp; n \; I(X_Q,Y_Q,Z_Q;K|J,X^{Q-1},Y^{Q-1},Z^{Q-1},Q) \\&#10;&amp; = &amp; n \; I(X_Q,Y_Q;K|J,X^{Q-1},Y^{Q-1},Z^{Q-1},Q) \\&#10;&amp; = &amp; n \; I(X,Y;V|U).&#10;\end{eqnarray*}&#10;\end{document} "/>
  <p:tag name="TRANSPARENT" val="True"/>
</p:tagLst>
</file>

<file path=ppt/tags/tag87.xml><?xml version="1.0" encoding="utf-8"?>
<p:tagLst xmlns:a="http://schemas.openxmlformats.org/drawingml/2006/main" xmlns:r="http://schemas.openxmlformats.org/officeDocument/2006/relationships" xmlns:p="http://schemas.openxmlformats.org/presentationml/2006/main">
  <p:tag name="BMPWIDTH" val="3566"/>
  <p:tag name="BMPHEIGHT" val="2491"/>
  <p:tag name="SOURCE" val="\documentclass{slides}&#10;\pagestyle{empty}&#10;\usepackage{color}&#10;\begin{document}&#10;\begin{eqnarray*}&#10;n R &amp; \geq &amp; H(J) \\&#10;&amp; \geq &amp; H(J|K) \\&#10;&amp; \geq &amp; I(X^n;J|K) \\&#10;&amp; = &amp; I(X^n;J,K) \\&#10;&amp; = &amp; \sum_{q=1}^n I(X_k;J,K,X^{k-1}) \\&#10;&amp; = &amp; \sum_{q=1}^n I(X_k;J,K,X^{k-1},Y^{k-1},Z^{k-1}) \\&#10;&amp; = &amp; n \; I(X_Q;J,K,X^{Q-1},Y^{Q-1},Z^{Q-1},Q) \\&#10;&amp; = &amp; n \; I(X;U,V).&#10;\end{eqnarray*}&#10;\end{document} "/>
  <p:tag name="TRANSPARENT" val="True"/>
</p:tagLst>
</file>

<file path=ppt/tags/tag88.xml><?xml version="1.0" encoding="utf-8"?>
<p:tagLst xmlns:a="http://schemas.openxmlformats.org/drawingml/2006/main" xmlns:r="http://schemas.openxmlformats.org/officeDocument/2006/relationships" xmlns:p="http://schemas.openxmlformats.org/presentationml/2006/main">
  <p:tag name="BMPWIDTH" val="4325"/>
  <p:tag name="BMPHEIGHT" val="1533"/>
  <p:tag name="SOURCE" val="\documentclass{slides}&#10;\pagestyle{empty}&#10;\usepackage{color}&#10;\begin{document}&#10;\begin{eqnarray*}&#10;\min_{C_C} \overline{\Pi} &amp; = &amp; \min_{\{p(z_i|j,x^{i-1},y^{i-1},z^{i-1})\}} \mathbf{E} \; \frac{1}{n} \sum_{i=1}^n \pi (X_i,Y_i,Z_i) \\&#10;&amp; = &amp; \min_{p(z_q|j,x^{q-1},y^{q-1},z^{q-1},q)} \mathbf{E} \; \mathbf{E} \; \left[ \pi(X_Q,Y_Q,Z_Q) | Q \right] \\&#10;&amp; = &amp; \min_{p(z|u)} \mathbf{E} \; \pi(X,Y,Z) \\&#10;&amp; = &amp; \min_{z(u)} \mathbf{E} \; \pi(X,Y,z(U)).&#10;\end{eqnarray*}&#10;\end{document} "/>
  <p:tag name="TRANSPARENT" val="True"/>
</p:tagLst>
</file>

<file path=ppt/tags/tag89.xml><?xml version="1.0" encoding="utf-8"?>
<p:tagLst xmlns:a="http://schemas.openxmlformats.org/drawingml/2006/main" xmlns:r="http://schemas.openxmlformats.org/officeDocument/2006/relationships" xmlns:p="http://schemas.openxmlformats.org/presentationml/2006/main">
  <p:tag name="BMPWIDTH" val="1358"/>
  <p:tag name="BMPHEIGHT" val="208"/>
  <p:tag name="SOURCE" val="\documentclass{slides}&#10;\pagestyle{empty}&#10;\usepackage{color}&#10;\begin{document}&#10;$p(z_i|j,x^{i-1},y^{i-1})$&#10;\end{document} "/>
  <p:tag name="TRANSPARENT" val="True"/>
</p:tagLst>
</file>

<file path=ppt/tags/tag9.xml><?xml version="1.0" encoding="utf-8"?>
<p:tagLst xmlns:a="http://schemas.openxmlformats.org/drawingml/2006/main" xmlns:r="http://schemas.openxmlformats.org/officeDocument/2006/relationships" xmlns:p="http://schemas.openxmlformats.org/presentationml/2006/main">
  <p:tag name="BMPWIDTH" val="250"/>
  <p:tag name="BMPHEIGHT" val="125"/>
  <p:tag name="SOURCE" val="\documentclass{slides}&#10;\pagestyle{empty}&#10;\usepackage{color}&#10;\begin{document}&#10;\color{blue}&#10;$X^n$&#10;\end{document} "/>
  <p:tag name="TRANSPARENT" val="True"/>
</p:tagLst>
</file>

<file path=ppt/tags/tag90.xml><?xml version="1.0" encoding="utf-8"?>
<p:tagLst xmlns:a="http://schemas.openxmlformats.org/drawingml/2006/main" xmlns:r="http://schemas.openxmlformats.org/officeDocument/2006/relationships" xmlns:p="http://schemas.openxmlformats.org/presentationml/2006/main">
  <p:tag name="BMPWIDTH" val="933"/>
  <p:tag name="BMPHEIGHT" val="208"/>
  <p:tag name="SOURCE" val="\documentclass{slides}&#10;\pagestyle{empty}&#10;\usepackage{color}&#10;\begin{document}&#10;$p(z_i|j,x^{i-1})$&#10;\end{document} "/>
  <p:tag name="TRANSPARENT" val="True"/>
</p:tagLst>
</file>

<file path=ppt/tags/tag91.xml><?xml version="1.0" encoding="utf-8"?>
<p:tagLst xmlns:a="http://schemas.openxmlformats.org/drawingml/2006/main" xmlns:r="http://schemas.openxmlformats.org/officeDocument/2006/relationships" xmlns:p="http://schemas.openxmlformats.org/presentationml/2006/main">
  <p:tag name="BMPWIDTH" val="925"/>
  <p:tag name="BMPHEIGHT" val="208"/>
  <p:tag name="SOURCE" val="\documentclass{slides}&#10;\pagestyle{empty}&#10;\usepackage{color}&#10;\begin{document}&#10;$p(z_i|j,y^{i-1})$&#10;\end{document} "/>
  <p:tag name="TRANSPARENT" val="True"/>
</p:tagLst>
</file>

<file path=ppt/tags/tag92.xml><?xml version="1.0" encoding="utf-8"?>
<p:tagLst xmlns:a="http://schemas.openxmlformats.org/drawingml/2006/main" xmlns:r="http://schemas.openxmlformats.org/officeDocument/2006/relationships" xmlns:p="http://schemas.openxmlformats.org/presentationml/2006/main">
  <p:tag name="BMPWIDTH" val="516"/>
  <p:tag name="BMPHEIGHT" val="183"/>
  <p:tag name="SOURCE" val="\documentclass{slides}&#10;\pagestyle{empty}&#10;\usepackage{color}&#10;\begin{document}&#10;$p(z_i|j)$&#10;\end{document} "/>
  <p:tag name="TRANSPARENT" val="True"/>
</p:tagLst>
</file>

<file path=ppt/tags/tag93.xml><?xml version="1.0" encoding="utf-8"?>
<p:tagLst xmlns:a="http://schemas.openxmlformats.org/drawingml/2006/main" xmlns:r="http://schemas.openxmlformats.org/officeDocument/2006/relationships" xmlns:p="http://schemas.openxmlformats.org/presentationml/2006/main">
  <p:tag name="BMPWIDTH" val="1483"/>
  <p:tag name="BMPHEIGHT" val="433"/>
  <p:tag name="SOURCE" val="\documentclass{slides}&#10;\pagestyle{empty}&#10;\usepackage{color}&#10;\begin{document}&#10;\begin{eqnarray*}&#10;R &amp; \geq &amp; I(X;U,Y), \\&#10;R_0 &amp; \geq &amp; I(X;Y|U).&#10;\end{eqnarray*}&#10;\end{document} "/>
  <p:tag name="TRANSPARENT" val="True"/>
</p:tagLst>
</file>

<file path=ppt/tags/tag94.xml><?xml version="1.0" encoding="utf-8"?>
<p:tagLst xmlns:a="http://schemas.openxmlformats.org/drawingml/2006/main" xmlns:r="http://schemas.openxmlformats.org/officeDocument/2006/relationships" xmlns:p="http://schemas.openxmlformats.org/presentationml/2006/main">
  <p:tag name="BMPWIDTH" val="1925"/>
  <p:tag name="BMPHEIGHT" val="683"/>
  <p:tag name="SOURCE" val="\documentclass{slides}&#10;\pagestyle{empty}&#10;\usepackage{color}&#10;\begin{document}&#10;\begin{eqnarray*}&#10;R &amp; \geq &amp; I(X;U,V), \\&#10;R_0 &amp; \geq &amp; I(Y;V|U), \\&#10;X - &amp; (U,V) &amp; - Y.&#10;\end{eqnarray*}&#10;\end{document} "/>
  <p:tag name="TRANSPARENT" val="True"/>
</p:tagLst>
</file>

<file path=ppt/tags/tag95.xml><?xml version="1.0" encoding="utf-8"?>
<p:tagLst xmlns:a="http://schemas.openxmlformats.org/drawingml/2006/main" xmlns:r="http://schemas.openxmlformats.org/officeDocument/2006/relationships" xmlns:p="http://schemas.openxmlformats.org/presentationml/2006/main">
  <p:tag name="BMPWIDTH" val="2125"/>
  <p:tag name="BMPHEIGHT" val="683"/>
  <p:tag name="SOURCE" val="\documentclass{slides}&#10;\pagestyle{empty}&#10;\usepackage{color}&#10;\begin{document}&#10;\begin{eqnarray*}&#10;R &amp; \geq &amp; I(X;U,V), \\&#10;R_0 &amp; \geq &amp; I(X,Y;V|U), \\&#10;X - &amp; (U,V) &amp; - Y.&#10;\end{eqnarray*}&#10;\end{document} "/>
  <p:tag name="TRANSPARENT" val="True"/>
</p:tagLst>
</file>

<file path=ppt/tags/tag96.xml><?xml version="1.0" encoding="utf-8"?>
<p:tagLst xmlns:a="http://schemas.openxmlformats.org/drawingml/2006/main" xmlns:r="http://schemas.openxmlformats.org/officeDocument/2006/relationships" xmlns:p="http://schemas.openxmlformats.org/presentationml/2006/main">
  <p:tag name="BMPWIDTH" val="1316"/>
  <p:tag name="BMPHEIGHT" val="666"/>
  <p:tag name="SOURCE" val="\documentclass{slides}&#10;\pagestyle{empty}&#10;\usepackage{color}&#10;\begin{document}&#10;\begin{eqnarray*}&#10;R &amp; \geq &amp; I(X;Y), \\&#10;R_0 &amp; &gt; &amp; 0, \\&#10;U &amp; = &amp; \emptyset.&#10;\end{eqnarray*}&#10;\end{document} "/>
  <p:tag name="TRANSPARENT" val="True"/>
</p:tagLst>
</file>

<file path=ppt/tags/tag97.xml><?xml version="1.0" encoding="utf-8"?>
<p:tagLst xmlns:a="http://schemas.openxmlformats.org/drawingml/2006/main" xmlns:r="http://schemas.openxmlformats.org/officeDocument/2006/relationships" xmlns:p="http://schemas.openxmlformats.org/presentationml/2006/main">
  <p:tag name="BMPWIDTH" val="741"/>
  <p:tag name="BMPHEIGHT" val="150"/>
  <p:tag name="SOURCE" val="\documentclass{slides}&#10;\pagestyle{empty}&#10;\usepackage{color}&#10;\begin{document}&#10;\begin{eqnarray*}&#10;R_0 &amp; = &amp; 0&#10;\end{eqnarray*}&#10;\end{document} "/>
  <p:tag name="TRANSPARENT" val="True"/>
</p:tagLst>
</file>

<file path=ppt/tags/tag98.xml><?xml version="1.0" encoding="utf-8"?>
<p:tagLst xmlns:a="http://schemas.openxmlformats.org/drawingml/2006/main" xmlns:r="http://schemas.openxmlformats.org/officeDocument/2006/relationships" xmlns:p="http://schemas.openxmlformats.org/presentationml/2006/main">
  <p:tag name="BMPWIDTH" val="2116"/>
  <p:tag name="BMPHEIGHT" val="300"/>
  <p:tag name="SOURCE" val="\documentclass{slides}&#10;\pagestyle{empty}&#10;\usepackage{color}&#10;\begin{document}&#10;\begin{eqnarray*}&#10;\Pi &amp; = &amp; \min_{z(u)} \mathbf{E} \; \pi (X,Y,z(U))&#10;\end{eqnarray*}&#10;\end{document} "/>
  <p:tag name="TRANSPARENT" val="True"/>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8138</TotalTime>
  <Words>1227</Words>
  <Application>Microsoft Office PowerPoint</Application>
  <PresentationFormat>On-screen Show (4:3)</PresentationFormat>
  <Paragraphs>344</Paragraphs>
  <Slides>37</Slides>
  <Notes>10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Civic</vt:lpstr>
      <vt:lpstr>Secure Communication for Distributed Systems</vt:lpstr>
      <vt:lpstr>Main Idea</vt:lpstr>
      <vt:lpstr>Communication in Distributed Systems</vt:lpstr>
      <vt:lpstr>Cipher</vt:lpstr>
      <vt:lpstr>Example:  Substitution Cipher</vt:lpstr>
      <vt:lpstr>Shannon Model</vt:lpstr>
      <vt:lpstr>Shannon Analysis</vt:lpstr>
      <vt:lpstr>Shannon Analysis</vt:lpstr>
      <vt:lpstr>Computational Secrecy</vt:lpstr>
      <vt:lpstr>Information Theoretic Secrecy</vt:lpstr>
      <vt:lpstr>Shannon Analysis</vt:lpstr>
      <vt:lpstr>Equivocation</vt:lpstr>
      <vt:lpstr>Guessing Eavesdropper</vt:lpstr>
      <vt:lpstr>Guessing Eavesdropper</vt:lpstr>
      <vt:lpstr>Traditional View of Encryption</vt:lpstr>
      <vt:lpstr>Proposed View of Encryption</vt:lpstr>
      <vt:lpstr>Competitive Distributed System</vt:lpstr>
      <vt:lpstr>Zero-Sum Game</vt:lpstr>
      <vt:lpstr>Secrecy-Distortion Literature</vt:lpstr>
      <vt:lpstr>Secrecy-Distortion Literature</vt:lpstr>
      <vt:lpstr>How to Force High Distortion</vt:lpstr>
      <vt:lpstr>Theoretical Results</vt:lpstr>
      <vt:lpstr>Two Categories of Results</vt:lpstr>
      <vt:lpstr>Competitive Distributed System</vt:lpstr>
      <vt:lpstr>Zero-Sum Game</vt:lpstr>
      <vt:lpstr>Lossless Case</vt:lpstr>
      <vt:lpstr>Binary-Hamming Case</vt:lpstr>
      <vt:lpstr>Linear Program on the Simplex</vt:lpstr>
      <vt:lpstr>Linear Program on the Simplex</vt:lpstr>
      <vt:lpstr>Hamming Distortion – Low Key Rate</vt:lpstr>
      <vt:lpstr>General Payoff Function</vt:lpstr>
      <vt:lpstr>Payoff-Rate Function</vt:lpstr>
      <vt:lpstr>Unlimited Public Communication</vt:lpstr>
      <vt:lpstr>Encoding Scheme</vt:lpstr>
      <vt:lpstr>Converse</vt:lpstr>
      <vt:lpstr>What the Adversary doesn’t know can hurt him.</vt:lpstr>
      <vt:lpstr>Summary</vt:lpstr>
    </vt:vector>
  </TitlesOfParts>
  <Company>Princeton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Theory for Distributed Systems</dc:title>
  <dc:creator>Paul Cuff</dc:creator>
  <cp:lastModifiedBy>Paul Cuff</cp:lastModifiedBy>
  <cp:revision>318</cp:revision>
  <dcterms:created xsi:type="dcterms:W3CDTF">2010-08-19T20:13:34Z</dcterms:created>
  <dcterms:modified xsi:type="dcterms:W3CDTF">2010-11-17T18:17:04Z</dcterms:modified>
</cp:coreProperties>
</file>