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Default Extension="vml" ContentType="application/vnd.openxmlformats-officedocument.vmlDrawing"/>
  <Override PartName="/ppt/tags/tag24.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charts/chart4.xml" ContentType="application/vnd.openxmlformats-officedocument.drawingml.chart+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7" r:id="rId4"/>
    <p:sldId id="278" r:id="rId5"/>
    <p:sldId id="281" r:id="rId6"/>
    <p:sldId id="279" r:id="rId7"/>
    <p:sldId id="280" r:id="rId8"/>
    <p:sldId id="282" r:id="rId9"/>
    <p:sldId id="283" r:id="rId10"/>
    <p:sldId id="284" r:id="rId11"/>
    <p:sldId id="285" r:id="rId12"/>
    <p:sldId id="289" r:id="rId13"/>
    <p:sldId id="290" r:id="rId14"/>
    <p:sldId id="262" r:id="rId15"/>
    <p:sldId id="261" r:id="rId16"/>
    <p:sldId id="286" r:id="rId17"/>
    <p:sldId id="263" r:id="rId18"/>
    <p:sldId id="266" r:id="rId19"/>
    <p:sldId id="288" r:id="rId20"/>
    <p:sldId id="287" r:id="rId21"/>
    <p:sldId id="267" r:id="rId22"/>
    <p:sldId id="268" r:id="rId23"/>
    <p:sldId id="276" r:id="rId24"/>
    <p:sldId id="258" r:id="rId25"/>
    <p:sldId id="292" r:id="rId26"/>
    <p:sldId id="293" r:id="rId27"/>
    <p:sldId id="291"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1" d="100"/>
          <a:sy n="131" d="100"/>
        </p:scale>
        <p:origin x="-4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uff\Downloads\Mallow's%20model%20convergen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uff\Downloads\converge_groupsiz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strRef>
              <c:f>Sheet1!$A$1:$A$3</c:f>
              <c:strCache>
                <c:ptCount val="3"/>
                <c:pt idx="0">
                  <c:v>Math</c:v>
                </c:pt>
                <c:pt idx="1">
                  <c:v>Arts</c:v>
                </c:pt>
                <c:pt idx="2">
                  <c:v>Writing</c:v>
                </c:pt>
              </c:strCache>
            </c:strRef>
          </c:cat>
          <c:val>
            <c:numRef>
              <c:f>Sheet1!$B$1:$B$3</c:f>
              <c:numCache>
                <c:formatCode>General</c:formatCode>
                <c:ptCount val="3"/>
                <c:pt idx="0">
                  <c:v>0.2</c:v>
                </c:pt>
                <c:pt idx="1">
                  <c:v>0.5</c:v>
                </c:pt>
                <c:pt idx="2">
                  <c:v>0.30000000000000032</c:v>
                </c:pt>
              </c:numCache>
            </c:numRef>
          </c:val>
        </c:ser>
        <c:axId val="93113728"/>
        <c:axId val="95302784"/>
      </c:barChart>
      <c:catAx>
        <c:axId val="93113728"/>
        <c:scaling>
          <c:orientation val="minMax"/>
        </c:scaling>
        <c:axPos val="b"/>
        <c:tickLblPos val="nextTo"/>
        <c:txPr>
          <a:bodyPr/>
          <a:lstStyle/>
          <a:p>
            <a:pPr>
              <a:defRPr sz="2000"/>
            </a:pPr>
            <a:endParaRPr lang="en-US"/>
          </a:p>
        </c:txPr>
        <c:crossAx val="95302784"/>
        <c:crosses val="autoZero"/>
        <c:auto val="1"/>
        <c:lblAlgn val="ctr"/>
        <c:lblOffset val="100"/>
      </c:catAx>
      <c:valAx>
        <c:axId val="95302784"/>
        <c:scaling>
          <c:orientation val="minMax"/>
        </c:scaling>
        <c:delete val="1"/>
        <c:axPos val="l"/>
        <c:numFmt formatCode="General" sourceLinked="1"/>
        <c:tickLblPos val="none"/>
        <c:crossAx val="93113728"/>
        <c:crosses val="autoZero"/>
        <c:crossBetween val="between"/>
      </c:valAx>
      <c:spPr>
        <a:noFill/>
      </c:spPr>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7613298337707901E-2"/>
          <c:y val="2.8252405949256338E-2"/>
          <c:w val="0.73269356955380693"/>
          <c:h val="0.79822506561679785"/>
        </c:manualLayout>
      </c:layout>
      <c:barChart>
        <c:barDir val="col"/>
        <c:grouping val="clustered"/>
        <c:ser>
          <c:idx val="0"/>
          <c:order val="0"/>
          <c:cat>
            <c:strRef>
              <c:f>Sheet1!$A$5:$A$7</c:f>
              <c:strCache>
                <c:ptCount val="3"/>
                <c:pt idx="0">
                  <c:v>Math</c:v>
                </c:pt>
                <c:pt idx="1">
                  <c:v>Arts</c:v>
                </c:pt>
                <c:pt idx="2">
                  <c:v>Writing</c:v>
                </c:pt>
              </c:strCache>
            </c:strRef>
          </c:cat>
          <c:val>
            <c:numRef>
              <c:f>Sheet1!$B$5:$B$7</c:f>
              <c:numCache>
                <c:formatCode>General</c:formatCode>
                <c:ptCount val="3"/>
                <c:pt idx="0">
                  <c:v>0.30000000000000032</c:v>
                </c:pt>
                <c:pt idx="1">
                  <c:v>0.5</c:v>
                </c:pt>
                <c:pt idx="2">
                  <c:v>0.70000000000000062</c:v>
                </c:pt>
              </c:numCache>
            </c:numRef>
          </c:val>
        </c:ser>
        <c:axId val="95337088"/>
        <c:axId val="104210816"/>
      </c:barChart>
      <c:catAx>
        <c:axId val="95337088"/>
        <c:scaling>
          <c:orientation val="minMax"/>
        </c:scaling>
        <c:axPos val="b"/>
        <c:tickLblPos val="nextTo"/>
        <c:txPr>
          <a:bodyPr/>
          <a:lstStyle/>
          <a:p>
            <a:pPr>
              <a:defRPr sz="2000"/>
            </a:pPr>
            <a:endParaRPr lang="en-US"/>
          </a:p>
        </c:txPr>
        <c:crossAx val="104210816"/>
        <c:crosses val="autoZero"/>
        <c:auto val="1"/>
        <c:lblAlgn val="ctr"/>
        <c:lblOffset val="100"/>
      </c:catAx>
      <c:valAx>
        <c:axId val="104210816"/>
        <c:scaling>
          <c:orientation val="minMax"/>
        </c:scaling>
        <c:delete val="1"/>
        <c:axPos val="l"/>
        <c:numFmt formatCode="General" sourceLinked="1"/>
        <c:tickLblPos val="none"/>
        <c:crossAx val="9533708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view3D>
      <c:hPercent val="100"/>
      <c:depthPercent val="2000"/>
      <c:perspective val="30"/>
    </c:view3D>
    <c:plotArea>
      <c:layout>
        <c:manualLayout>
          <c:layoutTarget val="inner"/>
          <c:xMode val="edge"/>
          <c:yMode val="edge"/>
          <c:x val="0.35856554111367217"/>
          <c:y val="0.1033496370056807"/>
          <c:w val="0.59674380745932354"/>
          <c:h val="0.81116048516219597"/>
        </c:manualLayout>
      </c:layout>
      <c:bar3DChart>
        <c:barDir val="col"/>
        <c:grouping val="standard"/>
        <c:ser>
          <c:idx val="0"/>
          <c:order val="0"/>
          <c:tx>
            <c:strRef>
              <c:f>Sheet1!$B$1</c:f>
              <c:strCache>
                <c:ptCount val="1"/>
                <c:pt idx="0">
                  <c:v>1</c:v>
                </c:pt>
              </c:strCache>
            </c:strRef>
          </c:tx>
          <c:cat>
            <c:numRef>
              <c:f>Sheet1!$A$2:$A$121</c:f>
              <c:numCache>
                <c:formatCode>General</c:formatCode>
                <c:ptCount val="1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numCache>
            </c:numRef>
          </c:cat>
          <c:val>
            <c:numRef>
              <c:f>Sheet1!$B$2:$B$121</c:f>
              <c:numCache>
                <c:formatCode>General</c:formatCode>
                <c:ptCount val="120"/>
                <c:pt idx="0">
                  <c:v>10</c:v>
                </c:pt>
                <c:pt idx="1">
                  <c:v>15</c:v>
                </c:pt>
                <c:pt idx="2">
                  <c:v>9</c:v>
                </c:pt>
                <c:pt idx="3">
                  <c:v>11</c:v>
                </c:pt>
                <c:pt idx="4">
                  <c:v>7</c:v>
                </c:pt>
                <c:pt idx="5">
                  <c:v>5</c:v>
                </c:pt>
                <c:pt idx="6">
                  <c:v>8</c:v>
                </c:pt>
                <c:pt idx="7">
                  <c:v>9</c:v>
                </c:pt>
                <c:pt idx="8">
                  <c:v>19</c:v>
                </c:pt>
                <c:pt idx="9">
                  <c:v>13</c:v>
                </c:pt>
                <c:pt idx="10">
                  <c:v>10</c:v>
                </c:pt>
                <c:pt idx="11">
                  <c:v>6</c:v>
                </c:pt>
                <c:pt idx="12">
                  <c:v>11</c:v>
                </c:pt>
                <c:pt idx="13">
                  <c:v>14</c:v>
                </c:pt>
                <c:pt idx="14">
                  <c:v>17</c:v>
                </c:pt>
                <c:pt idx="15">
                  <c:v>15</c:v>
                </c:pt>
                <c:pt idx="16">
                  <c:v>6</c:v>
                </c:pt>
                <c:pt idx="17">
                  <c:v>6</c:v>
                </c:pt>
                <c:pt idx="18">
                  <c:v>10</c:v>
                </c:pt>
                <c:pt idx="19">
                  <c:v>11</c:v>
                </c:pt>
                <c:pt idx="20">
                  <c:v>6</c:v>
                </c:pt>
                <c:pt idx="21">
                  <c:v>7</c:v>
                </c:pt>
                <c:pt idx="22">
                  <c:v>3</c:v>
                </c:pt>
                <c:pt idx="23">
                  <c:v>12</c:v>
                </c:pt>
                <c:pt idx="24">
                  <c:v>17</c:v>
                </c:pt>
                <c:pt idx="25">
                  <c:v>13</c:v>
                </c:pt>
                <c:pt idx="26">
                  <c:v>8</c:v>
                </c:pt>
                <c:pt idx="27">
                  <c:v>7</c:v>
                </c:pt>
                <c:pt idx="28">
                  <c:v>8</c:v>
                </c:pt>
                <c:pt idx="29">
                  <c:v>12</c:v>
                </c:pt>
                <c:pt idx="30">
                  <c:v>11</c:v>
                </c:pt>
                <c:pt idx="31">
                  <c:v>8</c:v>
                </c:pt>
                <c:pt idx="32">
                  <c:v>15</c:v>
                </c:pt>
                <c:pt idx="33">
                  <c:v>5</c:v>
                </c:pt>
                <c:pt idx="34">
                  <c:v>2</c:v>
                </c:pt>
                <c:pt idx="35">
                  <c:v>14</c:v>
                </c:pt>
                <c:pt idx="36">
                  <c:v>10</c:v>
                </c:pt>
                <c:pt idx="37">
                  <c:v>6</c:v>
                </c:pt>
                <c:pt idx="38">
                  <c:v>6</c:v>
                </c:pt>
                <c:pt idx="39">
                  <c:v>10</c:v>
                </c:pt>
                <c:pt idx="40">
                  <c:v>6</c:v>
                </c:pt>
                <c:pt idx="41">
                  <c:v>7</c:v>
                </c:pt>
                <c:pt idx="42">
                  <c:v>7</c:v>
                </c:pt>
                <c:pt idx="43">
                  <c:v>4</c:v>
                </c:pt>
                <c:pt idx="44">
                  <c:v>5</c:v>
                </c:pt>
                <c:pt idx="45">
                  <c:v>6</c:v>
                </c:pt>
                <c:pt idx="46">
                  <c:v>14</c:v>
                </c:pt>
                <c:pt idx="47">
                  <c:v>6</c:v>
                </c:pt>
                <c:pt idx="48">
                  <c:v>7</c:v>
                </c:pt>
                <c:pt idx="49">
                  <c:v>9</c:v>
                </c:pt>
                <c:pt idx="50">
                  <c:v>13</c:v>
                </c:pt>
                <c:pt idx="51">
                  <c:v>7</c:v>
                </c:pt>
                <c:pt idx="52">
                  <c:v>12</c:v>
                </c:pt>
                <c:pt idx="53">
                  <c:v>11</c:v>
                </c:pt>
                <c:pt idx="54">
                  <c:v>9</c:v>
                </c:pt>
                <c:pt idx="55">
                  <c:v>9</c:v>
                </c:pt>
                <c:pt idx="56">
                  <c:v>14</c:v>
                </c:pt>
                <c:pt idx="57">
                  <c:v>7</c:v>
                </c:pt>
                <c:pt idx="58">
                  <c:v>11</c:v>
                </c:pt>
                <c:pt idx="59">
                  <c:v>10</c:v>
                </c:pt>
                <c:pt idx="60">
                  <c:v>6</c:v>
                </c:pt>
                <c:pt idx="61">
                  <c:v>6</c:v>
                </c:pt>
                <c:pt idx="62">
                  <c:v>6</c:v>
                </c:pt>
                <c:pt idx="63">
                  <c:v>3</c:v>
                </c:pt>
                <c:pt idx="64">
                  <c:v>9</c:v>
                </c:pt>
                <c:pt idx="65">
                  <c:v>12</c:v>
                </c:pt>
                <c:pt idx="66">
                  <c:v>9</c:v>
                </c:pt>
                <c:pt idx="67">
                  <c:v>6</c:v>
                </c:pt>
                <c:pt idx="68">
                  <c:v>4</c:v>
                </c:pt>
                <c:pt idx="69">
                  <c:v>3</c:v>
                </c:pt>
                <c:pt idx="70">
                  <c:v>4</c:v>
                </c:pt>
                <c:pt idx="71">
                  <c:v>5</c:v>
                </c:pt>
                <c:pt idx="72">
                  <c:v>11</c:v>
                </c:pt>
                <c:pt idx="73">
                  <c:v>7</c:v>
                </c:pt>
                <c:pt idx="74">
                  <c:v>10</c:v>
                </c:pt>
                <c:pt idx="75">
                  <c:v>7</c:v>
                </c:pt>
                <c:pt idx="76">
                  <c:v>10</c:v>
                </c:pt>
                <c:pt idx="77">
                  <c:v>14</c:v>
                </c:pt>
                <c:pt idx="78">
                  <c:v>4</c:v>
                </c:pt>
                <c:pt idx="79">
                  <c:v>6</c:v>
                </c:pt>
                <c:pt idx="80">
                  <c:v>6</c:v>
                </c:pt>
                <c:pt idx="81">
                  <c:v>7</c:v>
                </c:pt>
                <c:pt idx="82">
                  <c:v>8</c:v>
                </c:pt>
                <c:pt idx="83">
                  <c:v>11</c:v>
                </c:pt>
                <c:pt idx="84">
                  <c:v>7</c:v>
                </c:pt>
                <c:pt idx="85">
                  <c:v>7</c:v>
                </c:pt>
                <c:pt idx="86">
                  <c:v>10</c:v>
                </c:pt>
                <c:pt idx="87">
                  <c:v>9</c:v>
                </c:pt>
                <c:pt idx="88">
                  <c:v>7</c:v>
                </c:pt>
                <c:pt idx="89">
                  <c:v>10</c:v>
                </c:pt>
                <c:pt idx="90">
                  <c:v>6</c:v>
                </c:pt>
                <c:pt idx="91">
                  <c:v>5</c:v>
                </c:pt>
                <c:pt idx="92">
                  <c:v>7</c:v>
                </c:pt>
                <c:pt idx="93">
                  <c:v>9</c:v>
                </c:pt>
                <c:pt idx="94">
                  <c:v>10</c:v>
                </c:pt>
                <c:pt idx="95">
                  <c:v>4</c:v>
                </c:pt>
                <c:pt idx="96">
                  <c:v>6</c:v>
                </c:pt>
                <c:pt idx="97">
                  <c:v>6</c:v>
                </c:pt>
                <c:pt idx="98">
                  <c:v>7</c:v>
                </c:pt>
                <c:pt idx="99">
                  <c:v>9</c:v>
                </c:pt>
                <c:pt idx="100">
                  <c:v>4</c:v>
                </c:pt>
                <c:pt idx="101">
                  <c:v>13</c:v>
                </c:pt>
                <c:pt idx="102">
                  <c:v>2</c:v>
                </c:pt>
                <c:pt idx="103">
                  <c:v>7</c:v>
                </c:pt>
                <c:pt idx="104">
                  <c:v>6</c:v>
                </c:pt>
                <c:pt idx="105">
                  <c:v>6</c:v>
                </c:pt>
                <c:pt idx="106">
                  <c:v>6</c:v>
                </c:pt>
                <c:pt idx="107">
                  <c:v>8</c:v>
                </c:pt>
                <c:pt idx="108">
                  <c:v>2</c:v>
                </c:pt>
                <c:pt idx="109">
                  <c:v>2</c:v>
                </c:pt>
                <c:pt idx="110">
                  <c:v>7</c:v>
                </c:pt>
                <c:pt idx="111">
                  <c:v>7</c:v>
                </c:pt>
                <c:pt idx="112">
                  <c:v>3</c:v>
                </c:pt>
                <c:pt idx="113">
                  <c:v>11</c:v>
                </c:pt>
                <c:pt idx="114">
                  <c:v>8</c:v>
                </c:pt>
                <c:pt idx="115">
                  <c:v>7</c:v>
                </c:pt>
                <c:pt idx="116">
                  <c:v>7</c:v>
                </c:pt>
                <c:pt idx="117">
                  <c:v>12</c:v>
                </c:pt>
                <c:pt idx="118">
                  <c:v>10</c:v>
                </c:pt>
                <c:pt idx="119">
                  <c:v>13</c:v>
                </c:pt>
              </c:numCache>
            </c:numRef>
          </c:val>
        </c:ser>
        <c:ser>
          <c:idx val="1"/>
          <c:order val="1"/>
          <c:tx>
            <c:strRef>
              <c:f>Sheet1!$C$1</c:f>
              <c:strCache>
                <c:ptCount val="1"/>
                <c:pt idx="0">
                  <c:v>2</c:v>
                </c:pt>
              </c:strCache>
            </c:strRef>
          </c:tx>
          <c:cat>
            <c:numRef>
              <c:f>Sheet1!$A$2:$A$121</c:f>
              <c:numCache>
                <c:formatCode>General</c:formatCode>
                <c:ptCount val="1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numCache>
            </c:numRef>
          </c:cat>
          <c:val>
            <c:numRef>
              <c:f>Sheet1!$C$2:$C$121</c:f>
              <c:numCache>
                <c:formatCode>General</c:formatCode>
                <c:ptCount val="120"/>
                <c:pt idx="0">
                  <c:v>29</c:v>
                </c:pt>
                <c:pt idx="1">
                  <c:v>17</c:v>
                </c:pt>
                <c:pt idx="2">
                  <c:v>6</c:v>
                </c:pt>
                <c:pt idx="3">
                  <c:v>7</c:v>
                </c:pt>
                <c:pt idx="4">
                  <c:v>10</c:v>
                </c:pt>
                <c:pt idx="5">
                  <c:v>9</c:v>
                </c:pt>
                <c:pt idx="6">
                  <c:v>21</c:v>
                </c:pt>
                <c:pt idx="7">
                  <c:v>10</c:v>
                </c:pt>
                <c:pt idx="8">
                  <c:v>32</c:v>
                </c:pt>
                <c:pt idx="9">
                  <c:v>20</c:v>
                </c:pt>
                <c:pt idx="10">
                  <c:v>11</c:v>
                </c:pt>
                <c:pt idx="11">
                  <c:v>10</c:v>
                </c:pt>
                <c:pt idx="12">
                  <c:v>39</c:v>
                </c:pt>
                <c:pt idx="13">
                  <c:v>16</c:v>
                </c:pt>
                <c:pt idx="14">
                  <c:v>38</c:v>
                </c:pt>
                <c:pt idx="15">
                  <c:v>22</c:v>
                </c:pt>
                <c:pt idx="16">
                  <c:v>8</c:v>
                </c:pt>
                <c:pt idx="17">
                  <c:v>7</c:v>
                </c:pt>
                <c:pt idx="18">
                  <c:v>9</c:v>
                </c:pt>
                <c:pt idx="19">
                  <c:v>6</c:v>
                </c:pt>
                <c:pt idx="20">
                  <c:v>1</c:v>
                </c:pt>
                <c:pt idx="21">
                  <c:v>4</c:v>
                </c:pt>
                <c:pt idx="22">
                  <c:v>2</c:v>
                </c:pt>
                <c:pt idx="23">
                  <c:v>5</c:v>
                </c:pt>
                <c:pt idx="24">
                  <c:v>41</c:v>
                </c:pt>
                <c:pt idx="25">
                  <c:v>28</c:v>
                </c:pt>
                <c:pt idx="26">
                  <c:v>7</c:v>
                </c:pt>
                <c:pt idx="27">
                  <c:v>14</c:v>
                </c:pt>
                <c:pt idx="28">
                  <c:v>9</c:v>
                </c:pt>
                <c:pt idx="29">
                  <c:v>12</c:v>
                </c:pt>
                <c:pt idx="30">
                  <c:v>14</c:v>
                </c:pt>
                <c:pt idx="31">
                  <c:v>10</c:v>
                </c:pt>
                <c:pt idx="32">
                  <c:v>13</c:v>
                </c:pt>
                <c:pt idx="33">
                  <c:v>2</c:v>
                </c:pt>
                <c:pt idx="34">
                  <c:v>5</c:v>
                </c:pt>
                <c:pt idx="35">
                  <c:v>10</c:v>
                </c:pt>
                <c:pt idx="36">
                  <c:v>7</c:v>
                </c:pt>
                <c:pt idx="37">
                  <c:v>8</c:v>
                </c:pt>
                <c:pt idx="38">
                  <c:v>5</c:v>
                </c:pt>
                <c:pt idx="39">
                  <c:v>7</c:v>
                </c:pt>
                <c:pt idx="40">
                  <c:v>8</c:v>
                </c:pt>
                <c:pt idx="41">
                  <c:v>2</c:v>
                </c:pt>
                <c:pt idx="42">
                  <c:v>1</c:v>
                </c:pt>
                <c:pt idx="43">
                  <c:v>7</c:v>
                </c:pt>
                <c:pt idx="44">
                  <c:v>3</c:v>
                </c:pt>
                <c:pt idx="45">
                  <c:v>2</c:v>
                </c:pt>
                <c:pt idx="46">
                  <c:v>6</c:v>
                </c:pt>
                <c:pt idx="47">
                  <c:v>11</c:v>
                </c:pt>
                <c:pt idx="48">
                  <c:v>17</c:v>
                </c:pt>
                <c:pt idx="49">
                  <c:v>5</c:v>
                </c:pt>
                <c:pt idx="50">
                  <c:v>4</c:v>
                </c:pt>
                <c:pt idx="51">
                  <c:v>5</c:v>
                </c:pt>
                <c:pt idx="52">
                  <c:v>2</c:v>
                </c:pt>
                <c:pt idx="53">
                  <c:v>6</c:v>
                </c:pt>
                <c:pt idx="54">
                  <c:v>15</c:v>
                </c:pt>
                <c:pt idx="55">
                  <c:v>15</c:v>
                </c:pt>
                <c:pt idx="56">
                  <c:v>17</c:v>
                </c:pt>
                <c:pt idx="57">
                  <c:v>8</c:v>
                </c:pt>
                <c:pt idx="58">
                  <c:v>7</c:v>
                </c:pt>
                <c:pt idx="59">
                  <c:v>10</c:v>
                </c:pt>
                <c:pt idx="60">
                  <c:v>4</c:v>
                </c:pt>
                <c:pt idx="61">
                  <c:v>4</c:v>
                </c:pt>
                <c:pt idx="62">
                  <c:v>9</c:v>
                </c:pt>
                <c:pt idx="63">
                  <c:v>0</c:v>
                </c:pt>
                <c:pt idx="64">
                  <c:v>7</c:v>
                </c:pt>
                <c:pt idx="65">
                  <c:v>4</c:v>
                </c:pt>
                <c:pt idx="66">
                  <c:v>5</c:v>
                </c:pt>
                <c:pt idx="67">
                  <c:v>7</c:v>
                </c:pt>
                <c:pt idx="68">
                  <c:v>1</c:v>
                </c:pt>
                <c:pt idx="69">
                  <c:v>2</c:v>
                </c:pt>
                <c:pt idx="70">
                  <c:v>2</c:v>
                </c:pt>
                <c:pt idx="71">
                  <c:v>3</c:v>
                </c:pt>
                <c:pt idx="72">
                  <c:v>6</c:v>
                </c:pt>
                <c:pt idx="73">
                  <c:v>7</c:v>
                </c:pt>
                <c:pt idx="74">
                  <c:v>12</c:v>
                </c:pt>
                <c:pt idx="75">
                  <c:v>13</c:v>
                </c:pt>
                <c:pt idx="76">
                  <c:v>9</c:v>
                </c:pt>
                <c:pt idx="77">
                  <c:v>2</c:v>
                </c:pt>
                <c:pt idx="78">
                  <c:v>12</c:v>
                </c:pt>
                <c:pt idx="79">
                  <c:v>8</c:v>
                </c:pt>
                <c:pt idx="80">
                  <c:v>6</c:v>
                </c:pt>
                <c:pt idx="81">
                  <c:v>1</c:v>
                </c:pt>
                <c:pt idx="82">
                  <c:v>8</c:v>
                </c:pt>
                <c:pt idx="83">
                  <c:v>8</c:v>
                </c:pt>
                <c:pt idx="84">
                  <c:v>14</c:v>
                </c:pt>
                <c:pt idx="85">
                  <c:v>5</c:v>
                </c:pt>
                <c:pt idx="86">
                  <c:v>11</c:v>
                </c:pt>
                <c:pt idx="87">
                  <c:v>9</c:v>
                </c:pt>
                <c:pt idx="88">
                  <c:v>6</c:v>
                </c:pt>
                <c:pt idx="89">
                  <c:v>4</c:v>
                </c:pt>
                <c:pt idx="90">
                  <c:v>3</c:v>
                </c:pt>
                <c:pt idx="91">
                  <c:v>3</c:v>
                </c:pt>
                <c:pt idx="92">
                  <c:v>3</c:v>
                </c:pt>
                <c:pt idx="93">
                  <c:v>3</c:v>
                </c:pt>
                <c:pt idx="94">
                  <c:v>6</c:v>
                </c:pt>
                <c:pt idx="95">
                  <c:v>2</c:v>
                </c:pt>
                <c:pt idx="96">
                  <c:v>5</c:v>
                </c:pt>
                <c:pt idx="97">
                  <c:v>1</c:v>
                </c:pt>
                <c:pt idx="98">
                  <c:v>1</c:v>
                </c:pt>
                <c:pt idx="99">
                  <c:v>5</c:v>
                </c:pt>
                <c:pt idx="100">
                  <c:v>11</c:v>
                </c:pt>
                <c:pt idx="101">
                  <c:v>15</c:v>
                </c:pt>
                <c:pt idx="102">
                  <c:v>0</c:v>
                </c:pt>
                <c:pt idx="103">
                  <c:v>5</c:v>
                </c:pt>
                <c:pt idx="104">
                  <c:v>1</c:v>
                </c:pt>
                <c:pt idx="105">
                  <c:v>2</c:v>
                </c:pt>
                <c:pt idx="106">
                  <c:v>4</c:v>
                </c:pt>
                <c:pt idx="107">
                  <c:v>5</c:v>
                </c:pt>
                <c:pt idx="108">
                  <c:v>2</c:v>
                </c:pt>
                <c:pt idx="109">
                  <c:v>0</c:v>
                </c:pt>
                <c:pt idx="110">
                  <c:v>0</c:v>
                </c:pt>
                <c:pt idx="111">
                  <c:v>5</c:v>
                </c:pt>
                <c:pt idx="112">
                  <c:v>3</c:v>
                </c:pt>
                <c:pt idx="113">
                  <c:v>7</c:v>
                </c:pt>
                <c:pt idx="114">
                  <c:v>7</c:v>
                </c:pt>
                <c:pt idx="115">
                  <c:v>9</c:v>
                </c:pt>
                <c:pt idx="116">
                  <c:v>0</c:v>
                </c:pt>
                <c:pt idx="117">
                  <c:v>7</c:v>
                </c:pt>
                <c:pt idx="118">
                  <c:v>1</c:v>
                </c:pt>
                <c:pt idx="119">
                  <c:v>13</c:v>
                </c:pt>
              </c:numCache>
            </c:numRef>
          </c:val>
        </c:ser>
        <c:ser>
          <c:idx val="2"/>
          <c:order val="2"/>
          <c:tx>
            <c:strRef>
              <c:f>Sheet1!$D$1</c:f>
              <c:strCache>
                <c:ptCount val="1"/>
                <c:pt idx="0">
                  <c:v>3</c:v>
                </c:pt>
              </c:strCache>
            </c:strRef>
          </c:tx>
          <c:cat>
            <c:numRef>
              <c:f>Sheet1!$A$2:$A$121</c:f>
              <c:numCache>
                <c:formatCode>General</c:formatCode>
                <c:ptCount val="1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numCache>
            </c:numRef>
          </c:cat>
          <c:val>
            <c:numRef>
              <c:f>Sheet1!$D$2:$D$121</c:f>
              <c:numCache>
                <c:formatCode>General</c:formatCode>
                <c:ptCount val="120"/>
                <c:pt idx="0">
                  <c:v>135</c:v>
                </c:pt>
                <c:pt idx="1">
                  <c:v>17</c:v>
                </c:pt>
                <c:pt idx="2">
                  <c:v>21</c:v>
                </c:pt>
                <c:pt idx="3">
                  <c:v>3</c:v>
                </c:pt>
                <c:pt idx="4">
                  <c:v>0</c:v>
                </c:pt>
                <c:pt idx="5">
                  <c:v>6</c:v>
                </c:pt>
                <c:pt idx="6">
                  <c:v>85</c:v>
                </c:pt>
                <c:pt idx="7">
                  <c:v>18</c:v>
                </c:pt>
                <c:pt idx="8">
                  <c:v>124</c:v>
                </c:pt>
                <c:pt idx="9">
                  <c:v>4</c:v>
                </c:pt>
                <c:pt idx="10">
                  <c:v>2</c:v>
                </c:pt>
                <c:pt idx="11">
                  <c:v>4</c:v>
                </c:pt>
                <c:pt idx="12">
                  <c:v>93</c:v>
                </c:pt>
                <c:pt idx="13">
                  <c:v>9</c:v>
                </c:pt>
                <c:pt idx="14">
                  <c:v>110</c:v>
                </c:pt>
                <c:pt idx="15">
                  <c:v>16</c:v>
                </c:pt>
                <c:pt idx="16">
                  <c:v>1</c:v>
                </c:pt>
                <c:pt idx="17">
                  <c:v>0</c:v>
                </c:pt>
                <c:pt idx="18">
                  <c:v>0</c:v>
                </c:pt>
                <c:pt idx="19">
                  <c:v>0</c:v>
                </c:pt>
                <c:pt idx="20">
                  <c:v>0</c:v>
                </c:pt>
                <c:pt idx="21">
                  <c:v>0</c:v>
                </c:pt>
                <c:pt idx="22">
                  <c:v>0</c:v>
                </c:pt>
                <c:pt idx="23">
                  <c:v>0</c:v>
                </c:pt>
                <c:pt idx="24">
                  <c:v>136</c:v>
                </c:pt>
                <c:pt idx="25">
                  <c:v>34</c:v>
                </c:pt>
                <c:pt idx="26">
                  <c:v>34</c:v>
                </c:pt>
                <c:pt idx="27">
                  <c:v>14</c:v>
                </c:pt>
                <c:pt idx="28">
                  <c:v>1</c:v>
                </c:pt>
                <c:pt idx="29">
                  <c:v>3</c:v>
                </c:pt>
                <c:pt idx="30">
                  <c:v>13</c:v>
                </c:pt>
                <c:pt idx="31">
                  <c:v>5</c:v>
                </c:pt>
                <c:pt idx="32">
                  <c:v>1</c:v>
                </c:pt>
                <c:pt idx="33">
                  <c:v>0</c:v>
                </c:pt>
                <c:pt idx="34">
                  <c:v>0</c:v>
                </c:pt>
                <c:pt idx="35">
                  <c:v>0</c:v>
                </c:pt>
                <c:pt idx="36">
                  <c:v>1</c:v>
                </c:pt>
                <c:pt idx="37">
                  <c:v>0</c:v>
                </c:pt>
                <c:pt idx="38">
                  <c:v>2</c:v>
                </c:pt>
                <c:pt idx="39">
                  <c:v>1</c:v>
                </c:pt>
                <c:pt idx="40">
                  <c:v>0</c:v>
                </c:pt>
                <c:pt idx="41">
                  <c:v>0</c:v>
                </c:pt>
                <c:pt idx="42">
                  <c:v>0</c:v>
                </c:pt>
                <c:pt idx="43">
                  <c:v>0</c:v>
                </c:pt>
                <c:pt idx="44">
                  <c:v>0</c:v>
                </c:pt>
                <c:pt idx="45">
                  <c:v>1</c:v>
                </c:pt>
                <c:pt idx="46">
                  <c:v>3</c:v>
                </c:pt>
                <c:pt idx="47">
                  <c:v>0</c:v>
                </c:pt>
                <c:pt idx="48">
                  <c:v>22</c:v>
                </c:pt>
                <c:pt idx="49">
                  <c:v>3</c:v>
                </c:pt>
                <c:pt idx="50">
                  <c:v>0</c:v>
                </c:pt>
                <c:pt idx="51">
                  <c:v>0</c:v>
                </c:pt>
                <c:pt idx="52">
                  <c:v>0</c:v>
                </c:pt>
                <c:pt idx="53">
                  <c:v>0</c:v>
                </c:pt>
                <c:pt idx="54">
                  <c:v>11</c:v>
                </c:pt>
                <c:pt idx="55">
                  <c:v>2</c:v>
                </c:pt>
                <c:pt idx="56">
                  <c:v>14</c:v>
                </c:pt>
                <c:pt idx="57">
                  <c:v>1</c:v>
                </c:pt>
                <c:pt idx="58">
                  <c:v>0</c:v>
                </c:pt>
                <c:pt idx="59">
                  <c:v>0</c:v>
                </c:pt>
                <c:pt idx="60">
                  <c:v>1</c:v>
                </c:pt>
                <c:pt idx="61">
                  <c:v>0</c:v>
                </c:pt>
                <c:pt idx="62">
                  <c:v>4</c:v>
                </c:pt>
                <c:pt idx="63">
                  <c:v>0</c:v>
                </c:pt>
                <c:pt idx="64">
                  <c:v>0</c:v>
                </c:pt>
                <c:pt idx="65">
                  <c:v>0</c:v>
                </c:pt>
                <c:pt idx="66">
                  <c:v>0</c:v>
                </c:pt>
                <c:pt idx="67">
                  <c:v>0</c:v>
                </c:pt>
                <c:pt idx="68">
                  <c:v>1</c:v>
                </c:pt>
                <c:pt idx="69">
                  <c:v>0</c:v>
                </c:pt>
                <c:pt idx="70">
                  <c:v>0</c:v>
                </c:pt>
                <c:pt idx="71">
                  <c:v>0</c:v>
                </c:pt>
                <c:pt idx="72">
                  <c:v>2</c:v>
                </c:pt>
                <c:pt idx="73">
                  <c:v>0</c:v>
                </c:pt>
                <c:pt idx="74">
                  <c:v>13</c:v>
                </c:pt>
                <c:pt idx="75">
                  <c:v>3</c:v>
                </c:pt>
                <c:pt idx="76">
                  <c:v>1</c:v>
                </c:pt>
                <c:pt idx="77">
                  <c:v>0</c:v>
                </c:pt>
                <c:pt idx="78">
                  <c:v>5</c:v>
                </c:pt>
                <c:pt idx="79">
                  <c:v>1</c:v>
                </c:pt>
                <c:pt idx="80">
                  <c:v>1</c:v>
                </c:pt>
                <c:pt idx="81">
                  <c:v>0</c:v>
                </c:pt>
                <c:pt idx="82">
                  <c:v>0</c:v>
                </c:pt>
                <c:pt idx="83">
                  <c:v>0</c:v>
                </c:pt>
                <c:pt idx="84">
                  <c:v>3</c:v>
                </c:pt>
                <c:pt idx="85">
                  <c:v>0</c:v>
                </c:pt>
                <c:pt idx="86">
                  <c:v>6</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3</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2</c:v>
                </c:pt>
                <c:pt idx="116">
                  <c:v>0</c:v>
                </c:pt>
                <c:pt idx="117">
                  <c:v>0</c:v>
                </c:pt>
                <c:pt idx="118">
                  <c:v>0</c:v>
                </c:pt>
                <c:pt idx="119">
                  <c:v>3</c:v>
                </c:pt>
              </c:numCache>
            </c:numRef>
          </c:val>
        </c:ser>
        <c:ser>
          <c:idx val="3"/>
          <c:order val="3"/>
          <c:tx>
            <c:strRef>
              <c:f>Sheet1!$E$1</c:f>
              <c:strCache>
                <c:ptCount val="1"/>
                <c:pt idx="0">
                  <c:v>4</c:v>
                </c:pt>
              </c:strCache>
            </c:strRef>
          </c:tx>
          <c:cat>
            <c:numRef>
              <c:f>Sheet1!$A$2:$A$121</c:f>
              <c:numCache>
                <c:formatCode>General</c:formatCode>
                <c:ptCount val="1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numCache>
            </c:numRef>
          </c:cat>
          <c:val>
            <c:numRef>
              <c:f>Sheet1!$E$2:$E$121</c:f>
              <c:numCache>
                <c:formatCode>General</c:formatCode>
                <c:ptCount val="120"/>
                <c:pt idx="0">
                  <c:v>553</c:v>
                </c:pt>
                <c:pt idx="1">
                  <c:v>0</c:v>
                </c:pt>
                <c:pt idx="2">
                  <c:v>9</c:v>
                </c:pt>
                <c:pt idx="3">
                  <c:v>0</c:v>
                </c:pt>
                <c:pt idx="4">
                  <c:v>0</c:v>
                </c:pt>
                <c:pt idx="5">
                  <c:v>0</c:v>
                </c:pt>
                <c:pt idx="6">
                  <c:v>159</c:v>
                </c:pt>
                <c:pt idx="7">
                  <c:v>0</c:v>
                </c:pt>
                <c:pt idx="8">
                  <c:v>132</c:v>
                </c:pt>
                <c:pt idx="9">
                  <c:v>0</c:v>
                </c:pt>
                <c:pt idx="10">
                  <c:v>0</c:v>
                </c:pt>
                <c:pt idx="11">
                  <c:v>0</c:v>
                </c:pt>
                <c:pt idx="12">
                  <c:v>24</c:v>
                </c:pt>
                <c:pt idx="13">
                  <c:v>0</c:v>
                </c:pt>
                <c:pt idx="14">
                  <c:v>64</c:v>
                </c:pt>
                <c:pt idx="15">
                  <c:v>0</c:v>
                </c:pt>
                <c:pt idx="16">
                  <c:v>0</c:v>
                </c:pt>
                <c:pt idx="17">
                  <c:v>0</c:v>
                </c:pt>
                <c:pt idx="18">
                  <c:v>0</c:v>
                </c:pt>
                <c:pt idx="19">
                  <c:v>0</c:v>
                </c:pt>
                <c:pt idx="20">
                  <c:v>0</c:v>
                </c:pt>
                <c:pt idx="21">
                  <c:v>0</c:v>
                </c:pt>
                <c:pt idx="22">
                  <c:v>0</c:v>
                </c:pt>
                <c:pt idx="23">
                  <c:v>0</c:v>
                </c:pt>
                <c:pt idx="24">
                  <c:v>56</c:v>
                </c:pt>
                <c:pt idx="25">
                  <c:v>0</c:v>
                </c:pt>
                <c:pt idx="26">
                  <c:v>3</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ser>
        <c:ser>
          <c:idx val="4"/>
          <c:order val="4"/>
          <c:tx>
            <c:strRef>
              <c:f>Sheet1!$F$1</c:f>
              <c:strCache>
                <c:ptCount val="1"/>
                <c:pt idx="0">
                  <c:v>5</c:v>
                </c:pt>
              </c:strCache>
            </c:strRef>
          </c:tx>
          <c:cat>
            <c:numRef>
              <c:f>Sheet1!$A$2:$A$121</c:f>
              <c:numCache>
                <c:formatCode>General</c:formatCode>
                <c:ptCount val="1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numCache>
            </c:numRef>
          </c:cat>
          <c:val>
            <c:numRef>
              <c:f>Sheet1!$F$2:$F$121</c:f>
              <c:numCache>
                <c:formatCode>General</c:formatCode>
                <c:ptCount val="120"/>
                <c:pt idx="0">
                  <c:v>933</c:v>
                </c:pt>
                <c:pt idx="1">
                  <c:v>0</c:v>
                </c:pt>
                <c:pt idx="2">
                  <c:v>0</c:v>
                </c:pt>
                <c:pt idx="3">
                  <c:v>0</c:v>
                </c:pt>
                <c:pt idx="4">
                  <c:v>0</c:v>
                </c:pt>
                <c:pt idx="5">
                  <c:v>0</c:v>
                </c:pt>
                <c:pt idx="6">
                  <c:v>64</c:v>
                </c:pt>
                <c:pt idx="7">
                  <c:v>0</c:v>
                </c:pt>
                <c:pt idx="8">
                  <c:v>3</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ser>
        <c:ser>
          <c:idx val="5"/>
          <c:order val="5"/>
          <c:tx>
            <c:strRef>
              <c:f>Sheet1!$G$1</c:f>
              <c:strCache>
                <c:ptCount val="1"/>
                <c:pt idx="0">
                  <c:v>6</c:v>
                </c:pt>
              </c:strCache>
            </c:strRef>
          </c:tx>
          <c:cat>
            <c:numRef>
              <c:f>Sheet1!$A$2:$A$121</c:f>
              <c:numCache>
                <c:formatCode>General</c:formatCode>
                <c:ptCount val="1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numCache>
            </c:numRef>
          </c:cat>
          <c:val>
            <c:numRef>
              <c:f>Sheet1!$G$2:$G$121</c:f>
              <c:numCache>
                <c:formatCode>General</c:formatCode>
                <c:ptCount val="120"/>
                <c:pt idx="0">
                  <c:v>1000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ser>
        <c:shape val="box"/>
        <c:axId val="30005504"/>
        <c:axId val="32776960"/>
        <c:axId val="58917312"/>
      </c:bar3DChart>
      <c:catAx>
        <c:axId val="30005504"/>
        <c:scaling>
          <c:orientation val="minMax"/>
        </c:scaling>
        <c:axPos val="b"/>
        <c:title>
          <c:tx>
            <c:rich>
              <a:bodyPr/>
              <a:lstStyle/>
              <a:p>
                <a:pPr>
                  <a:defRPr/>
                </a:pPr>
                <a:r>
                  <a:rPr lang="en-US"/>
                  <a:t>Permutation Index</a:t>
                </a:r>
              </a:p>
            </c:rich>
          </c:tx>
          <c:layout/>
        </c:title>
        <c:numFmt formatCode="General" sourceLinked="1"/>
        <c:tickLblPos val="nextTo"/>
        <c:crossAx val="32776960"/>
        <c:crosses val="autoZero"/>
        <c:auto val="1"/>
        <c:lblAlgn val="ctr"/>
        <c:lblOffset val="100"/>
      </c:catAx>
      <c:valAx>
        <c:axId val="32776960"/>
        <c:scaling>
          <c:orientation val="minMax"/>
        </c:scaling>
        <c:axPos val="l"/>
        <c:majorGridlines/>
        <c:title>
          <c:tx>
            <c:rich>
              <a:bodyPr/>
              <a:lstStyle/>
              <a:p>
                <a:pPr>
                  <a:defRPr/>
                </a:pPr>
                <a:r>
                  <a:rPr lang="en-US"/>
                  <a:t>Convergent Rate</a:t>
                </a:r>
              </a:p>
            </c:rich>
          </c:tx>
          <c:layout/>
        </c:title>
        <c:numFmt formatCode="General" sourceLinked="1"/>
        <c:tickLblPos val="nextTo"/>
        <c:crossAx val="30005504"/>
        <c:crosses val="autoZero"/>
        <c:crossBetween val="between"/>
      </c:valAx>
      <c:serAx>
        <c:axId val="58917312"/>
        <c:scaling>
          <c:orientation val="minMax"/>
        </c:scaling>
        <c:axPos val="b"/>
        <c:title>
          <c:tx>
            <c:rich>
              <a:bodyPr/>
              <a:lstStyle/>
              <a:p>
                <a:pPr>
                  <a:defRPr/>
                </a:pPr>
                <a:r>
                  <a:rPr lang="en-US"/>
                  <a:t># of iterations</a:t>
                </a:r>
              </a:p>
            </c:rich>
          </c:tx>
          <c:layout>
            <c:manualLayout>
              <c:xMode val="edge"/>
              <c:yMode val="edge"/>
              <c:x val="0.6415372772904403"/>
              <c:y val="0.61179424293274831"/>
            </c:manualLayout>
          </c:layout>
        </c:title>
        <c:tickLblPos val="nextTo"/>
        <c:crossAx val="32776960"/>
        <c:crosses val="autoZero"/>
      </c:ser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Convergence Rate Graph</a:t>
            </a:r>
          </a:p>
        </c:rich>
      </c:tx>
      <c:layout/>
    </c:title>
    <c:view3D>
      <c:perspective val="30"/>
    </c:view3D>
    <c:plotArea>
      <c:layout/>
      <c:bar3DChart>
        <c:barDir val="col"/>
        <c:grouping val="standard"/>
        <c:ser>
          <c:idx val="0"/>
          <c:order val="0"/>
          <c:tx>
            <c:strRef>
              <c:f>Sheet1!$B$1</c:f>
              <c:strCache>
                <c:ptCount val="1"/>
                <c:pt idx="0">
                  <c:v>10</c:v>
                </c:pt>
              </c:strCache>
            </c:strRef>
          </c:tx>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Sheet1!$B$2:$B$16</c:f>
              <c:numCache>
                <c:formatCode>General</c:formatCode>
                <c:ptCount val="15"/>
                <c:pt idx="0">
                  <c:v>0</c:v>
                </c:pt>
                <c:pt idx="1">
                  <c:v>0</c:v>
                </c:pt>
                <c:pt idx="2">
                  <c:v>0</c:v>
                </c:pt>
                <c:pt idx="3">
                  <c:v>0</c:v>
                </c:pt>
                <c:pt idx="4">
                  <c:v>0</c:v>
                </c:pt>
                <c:pt idx="5">
                  <c:v>0</c:v>
                </c:pt>
                <c:pt idx="6">
                  <c:v>0</c:v>
                </c:pt>
                <c:pt idx="7">
                  <c:v>0</c:v>
                </c:pt>
                <c:pt idx="8">
                  <c:v>0</c:v>
                </c:pt>
                <c:pt idx="9">
                  <c:v>0</c:v>
                </c:pt>
                <c:pt idx="10">
                  <c:v>4</c:v>
                </c:pt>
                <c:pt idx="11">
                  <c:v>10</c:v>
                </c:pt>
                <c:pt idx="12">
                  <c:v>8</c:v>
                </c:pt>
                <c:pt idx="13">
                  <c:v>20</c:v>
                </c:pt>
                <c:pt idx="14">
                  <c:v>28</c:v>
                </c:pt>
              </c:numCache>
            </c:numRef>
          </c:val>
        </c:ser>
        <c:ser>
          <c:idx val="1"/>
          <c:order val="1"/>
          <c:tx>
            <c:strRef>
              <c:f>Sheet1!$C$1</c:f>
              <c:strCache>
                <c:ptCount val="1"/>
                <c:pt idx="0">
                  <c:v>20</c:v>
                </c:pt>
              </c:strCache>
            </c:strRef>
          </c:tx>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Sheet1!$C$2:$C$16</c:f>
              <c:numCache>
                <c:formatCode>General</c:formatCode>
                <c:ptCount val="15"/>
                <c:pt idx="0">
                  <c:v>0</c:v>
                </c:pt>
                <c:pt idx="1">
                  <c:v>0</c:v>
                </c:pt>
                <c:pt idx="2">
                  <c:v>0</c:v>
                </c:pt>
                <c:pt idx="3">
                  <c:v>0</c:v>
                </c:pt>
                <c:pt idx="4">
                  <c:v>6</c:v>
                </c:pt>
                <c:pt idx="5">
                  <c:v>10</c:v>
                </c:pt>
                <c:pt idx="6">
                  <c:v>20</c:v>
                </c:pt>
                <c:pt idx="7">
                  <c:v>34</c:v>
                </c:pt>
                <c:pt idx="8">
                  <c:v>50</c:v>
                </c:pt>
                <c:pt idx="9">
                  <c:v>72</c:v>
                </c:pt>
                <c:pt idx="10">
                  <c:v>82</c:v>
                </c:pt>
                <c:pt idx="11">
                  <c:v>90</c:v>
                </c:pt>
                <c:pt idx="12">
                  <c:v>98</c:v>
                </c:pt>
                <c:pt idx="13">
                  <c:v>98</c:v>
                </c:pt>
                <c:pt idx="14">
                  <c:v>100</c:v>
                </c:pt>
              </c:numCache>
            </c:numRef>
          </c:val>
        </c:ser>
        <c:ser>
          <c:idx val="2"/>
          <c:order val="2"/>
          <c:tx>
            <c:strRef>
              <c:f>Sheet1!$D$1</c:f>
              <c:strCache>
                <c:ptCount val="1"/>
                <c:pt idx="0">
                  <c:v>30</c:v>
                </c:pt>
              </c:strCache>
            </c:strRef>
          </c:tx>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Sheet1!$D$2:$D$16</c:f>
              <c:numCache>
                <c:formatCode>General</c:formatCode>
                <c:ptCount val="15"/>
                <c:pt idx="0">
                  <c:v>0</c:v>
                </c:pt>
                <c:pt idx="1">
                  <c:v>0</c:v>
                </c:pt>
                <c:pt idx="2">
                  <c:v>10</c:v>
                </c:pt>
                <c:pt idx="3">
                  <c:v>10</c:v>
                </c:pt>
                <c:pt idx="4">
                  <c:v>20</c:v>
                </c:pt>
                <c:pt idx="5">
                  <c:v>25</c:v>
                </c:pt>
                <c:pt idx="6">
                  <c:v>50</c:v>
                </c:pt>
                <c:pt idx="7">
                  <c:v>65</c:v>
                </c:pt>
                <c:pt idx="8">
                  <c:v>90</c:v>
                </c:pt>
                <c:pt idx="9">
                  <c:v>90</c:v>
                </c:pt>
                <c:pt idx="10">
                  <c:v>95</c:v>
                </c:pt>
                <c:pt idx="11">
                  <c:v>100</c:v>
                </c:pt>
                <c:pt idx="12">
                  <c:v>100</c:v>
                </c:pt>
                <c:pt idx="13">
                  <c:v>100</c:v>
                </c:pt>
                <c:pt idx="14">
                  <c:v>100</c:v>
                </c:pt>
              </c:numCache>
            </c:numRef>
          </c:val>
        </c:ser>
        <c:ser>
          <c:idx val="3"/>
          <c:order val="3"/>
          <c:tx>
            <c:strRef>
              <c:f>Sheet1!$E$1</c:f>
              <c:strCache>
                <c:ptCount val="1"/>
                <c:pt idx="0">
                  <c:v>40</c:v>
                </c:pt>
              </c:strCache>
            </c:strRef>
          </c:tx>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Sheet1!$E$2:$E$16</c:f>
              <c:numCache>
                <c:formatCode>General</c:formatCode>
                <c:ptCount val="15"/>
                <c:pt idx="0">
                  <c:v>0</c:v>
                </c:pt>
                <c:pt idx="1">
                  <c:v>5</c:v>
                </c:pt>
                <c:pt idx="2">
                  <c:v>10</c:v>
                </c:pt>
                <c:pt idx="3">
                  <c:v>10</c:v>
                </c:pt>
                <c:pt idx="4">
                  <c:v>30</c:v>
                </c:pt>
                <c:pt idx="5">
                  <c:v>55</c:v>
                </c:pt>
                <c:pt idx="6">
                  <c:v>70</c:v>
                </c:pt>
                <c:pt idx="7">
                  <c:v>80</c:v>
                </c:pt>
                <c:pt idx="8">
                  <c:v>85</c:v>
                </c:pt>
                <c:pt idx="9">
                  <c:v>95</c:v>
                </c:pt>
                <c:pt idx="10">
                  <c:v>100</c:v>
                </c:pt>
                <c:pt idx="11">
                  <c:v>100</c:v>
                </c:pt>
                <c:pt idx="12">
                  <c:v>100</c:v>
                </c:pt>
                <c:pt idx="13">
                  <c:v>100</c:v>
                </c:pt>
                <c:pt idx="14">
                  <c:v>100</c:v>
                </c:pt>
              </c:numCache>
            </c:numRef>
          </c:val>
        </c:ser>
        <c:ser>
          <c:idx val="4"/>
          <c:order val="4"/>
          <c:tx>
            <c:strRef>
              <c:f>Sheet1!$F$1</c:f>
              <c:strCache>
                <c:ptCount val="1"/>
                <c:pt idx="0">
                  <c:v>50</c:v>
                </c:pt>
              </c:strCache>
            </c:strRef>
          </c:tx>
          <c:cat>
            <c:numRef>
              <c:f>Sheet1!$A$2:$A$16</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cat>
          <c:val>
            <c:numRef>
              <c:f>Sheet1!$F$2:$F$16</c:f>
              <c:numCache>
                <c:formatCode>General</c:formatCode>
                <c:ptCount val="15"/>
                <c:pt idx="0">
                  <c:v>0</c:v>
                </c:pt>
                <c:pt idx="1">
                  <c:v>0</c:v>
                </c:pt>
                <c:pt idx="2">
                  <c:v>0</c:v>
                </c:pt>
                <c:pt idx="3">
                  <c:v>18</c:v>
                </c:pt>
                <c:pt idx="4">
                  <c:v>34</c:v>
                </c:pt>
                <c:pt idx="5">
                  <c:v>58</c:v>
                </c:pt>
                <c:pt idx="6">
                  <c:v>68</c:v>
                </c:pt>
                <c:pt idx="7">
                  <c:v>90</c:v>
                </c:pt>
                <c:pt idx="8">
                  <c:v>96</c:v>
                </c:pt>
                <c:pt idx="9">
                  <c:v>96</c:v>
                </c:pt>
                <c:pt idx="10">
                  <c:v>96</c:v>
                </c:pt>
                <c:pt idx="11">
                  <c:v>100</c:v>
                </c:pt>
                <c:pt idx="12">
                  <c:v>100</c:v>
                </c:pt>
                <c:pt idx="13">
                  <c:v>100</c:v>
                </c:pt>
                <c:pt idx="14">
                  <c:v>100</c:v>
                </c:pt>
              </c:numCache>
            </c:numRef>
          </c:val>
        </c:ser>
        <c:shape val="box"/>
        <c:axId val="104211968"/>
        <c:axId val="104232832"/>
        <c:axId val="123268160"/>
      </c:bar3DChart>
      <c:catAx>
        <c:axId val="104211968"/>
        <c:scaling>
          <c:orientation val="minMax"/>
        </c:scaling>
        <c:axPos val="b"/>
        <c:title>
          <c:tx>
            <c:rich>
              <a:bodyPr/>
              <a:lstStyle/>
              <a:p>
                <a:pPr>
                  <a:defRPr/>
                </a:pPr>
                <a:r>
                  <a:rPr lang="en-US"/>
                  <a:t>Percentage of Small Signal</a:t>
                </a:r>
              </a:p>
            </c:rich>
          </c:tx>
          <c:layout/>
        </c:title>
        <c:numFmt formatCode="General" sourceLinked="1"/>
        <c:tickLblPos val="nextTo"/>
        <c:crossAx val="104232832"/>
        <c:crosses val="autoZero"/>
        <c:auto val="1"/>
        <c:lblAlgn val="ctr"/>
        <c:lblOffset val="100"/>
      </c:catAx>
      <c:valAx>
        <c:axId val="104232832"/>
        <c:scaling>
          <c:orientation val="minMax"/>
        </c:scaling>
        <c:axPos val="l"/>
        <c:majorGridlines/>
        <c:title>
          <c:tx>
            <c:rich>
              <a:bodyPr/>
              <a:lstStyle/>
              <a:p>
                <a:pPr>
                  <a:defRPr/>
                </a:pPr>
                <a:r>
                  <a:rPr lang="en-US"/>
                  <a:t>Correct Convergent Rate</a:t>
                </a:r>
              </a:p>
            </c:rich>
          </c:tx>
          <c:layout/>
        </c:title>
        <c:numFmt formatCode="General" sourceLinked="1"/>
        <c:tickLblPos val="nextTo"/>
        <c:crossAx val="104211968"/>
        <c:crosses val="autoZero"/>
        <c:crossBetween val="between"/>
      </c:valAx>
      <c:serAx>
        <c:axId val="123268160"/>
        <c:scaling>
          <c:orientation val="minMax"/>
        </c:scaling>
        <c:axPos val="b"/>
        <c:title>
          <c:tx>
            <c:rich>
              <a:bodyPr/>
              <a:lstStyle/>
              <a:p>
                <a:pPr>
                  <a:defRPr/>
                </a:pPr>
                <a:r>
                  <a:rPr lang="en-US"/>
                  <a:t>Group Size</a:t>
                </a:r>
              </a:p>
            </c:rich>
          </c:tx>
          <c:layout/>
        </c:title>
        <c:tickLblPos val="nextTo"/>
        <c:crossAx val="104232832"/>
        <c:crosses val="autoZero"/>
      </c:ser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drawing1.xml><?xml version="1.0" encoding="utf-8"?>
<c:userShapes xmlns:c="http://schemas.openxmlformats.org/drawingml/2006/chart">
  <cdr:relSizeAnchor xmlns:cdr="http://schemas.openxmlformats.org/drawingml/2006/chartDrawing">
    <cdr:from>
      <cdr:x>0.47708</cdr:x>
      <cdr:y>0.66667</cdr:y>
    </cdr:from>
    <cdr:to>
      <cdr:x>0.67708</cdr:x>
      <cdr:y>1</cdr:y>
    </cdr:to>
    <cdr:sp macro="" textlink="">
      <cdr:nvSpPr>
        <cdr:cNvPr id="2" name="TextBox 1"/>
        <cdr:cNvSpPr txBox="1"/>
      </cdr:nvSpPr>
      <cdr:spPr>
        <a:xfrm xmlns:a="http://schemas.openxmlformats.org/drawingml/2006/main">
          <a:off x="2181225" y="2095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4AC84B-B682-418E-A90D-B8CB75193FB3}" type="datetimeFigureOut">
              <a:rPr lang="en-US" smtClean="0"/>
              <a:t>2/17/2011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D1911-173D-49D3-8AEF-6C01A7172ED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question abou</a:t>
            </a:r>
            <a:r>
              <a:rPr lang="en-US" baseline="0" dirty="0" smtClean="0"/>
              <a:t>t statistics of sequences.</a:t>
            </a:r>
            <a:endParaRPr lang="en-US" dirty="0"/>
          </a:p>
        </p:txBody>
      </p:sp>
      <p:sp>
        <p:nvSpPr>
          <p:cNvPr id="4" name="Slide Number Placeholder 3"/>
          <p:cNvSpPr>
            <a:spLocks noGrp="1"/>
          </p:cNvSpPr>
          <p:nvPr>
            <p:ph type="sldNum" sz="quarter" idx="10"/>
          </p:nvPr>
        </p:nvSpPr>
        <p:spPr/>
        <p:txBody>
          <a:bodyPr/>
          <a:lstStyle/>
          <a:p>
            <a:fld id="{6DFD1911-173D-49D3-8AEF-6C01A7172ED4}"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might not have a Markov</a:t>
            </a:r>
            <a:r>
              <a:rPr lang="en-US" baseline="0" dirty="0" smtClean="0"/>
              <a:t> structure.  We see that this is possible, even in a simple example.  Let Q be the uniform distribution on permutations of (1,2,3).  This does not have a Markov structure.  But it is achievable with a simple scheme.  Let Y = X+1 (mod 3) and Z = Y+1 (mod 3) on even times.  Let Y = X-1 (mod 3) and Z = Y-1 (mod 3) on odd times.</a:t>
            </a:r>
            <a:endParaRPr lang="en-US" dirty="0"/>
          </a:p>
        </p:txBody>
      </p:sp>
      <p:sp>
        <p:nvSpPr>
          <p:cNvPr id="4" name="Slide Number Placeholder 3"/>
          <p:cNvSpPr>
            <a:spLocks noGrp="1"/>
          </p:cNvSpPr>
          <p:nvPr>
            <p:ph type="sldNum" sz="quarter" idx="10"/>
          </p:nvPr>
        </p:nvSpPr>
        <p:spPr/>
        <p:txBody>
          <a:bodyPr/>
          <a:lstStyle/>
          <a:p>
            <a:fld id="{6DFD1911-173D-49D3-8AEF-6C01A7172ED4}"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much distortion must be incurred to allow coordination.</a:t>
            </a:r>
            <a:endParaRPr lang="en-US" dirty="0"/>
          </a:p>
        </p:txBody>
      </p:sp>
      <p:sp>
        <p:nvSpPr>
          <p:cNvPr id="4" name="Slide Number Placeholder 3"/>
          <p:cNvSpPr>
            <a:spLocks noGrp="1"/>
          </p:cNvSpPr>
          <p:nvPr>
            <p:ph type="sldNum" sz="quarter" idx="10"/>
          </p:nvPr>
        </p:nvSpPr>
        <p:spPr/>
        <p:txBody>
          <a:bodyPr/>
          <a:lstStyle/>
          <a:p>
            <a:fld id="{6DFD1911-173D-49D3-8AEF-6C01A7172ED4}"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used to call this the Alice and Bob game, but I used different</a:t>
            </a:r>
            <a:r>
              <a:rPr lang="en-US" baseline="0" dirty="0" smtClean="0"/>
              <a:t> lets here, and besides, Alice and Bob are used for cryptography.</a:t>
            </a:r>
          </a:p>
          <a:p>
            <a:endParaRPr lang="en-US" baseline="0" dirty="0" smtClean="0"/>
          </a:p>
          <a:p>
            <a:r>
              <a:rPr lang="en-US" dirty="0" smtClean="0"/>
              <a:t>Let them think</a:t>
            </a:r>
            <a:r>
              <a:rPr lang="en-US" baseline="0" dirty="0" smtClean="0"/>
              <a:t> for a while about this question.</a:t>
            </a:r>
            <a:endParaRPr lang="en-US" dirty="0"/>
          </a:p>
        </p:txBody>
      </p:sp>
      <p:sp>
        <p:nvSpPr>
          <p:cNvPr id="4" name="Slide Number Placeholder 3"/>
          <p:cNvSpPr>
            <a:spLocks noGrp="1"/>
          </p:cNvSpPr>
          <p:nvPr>
            <p:ph type="sldNum" sz="quarter" idx="10"/>
          </p:nvPr>
        </p:nvSpPr>
        <p:spPr/>
        <p:txBody>
          <a:bodyPr/>
          <a:lstStyle/>
          <a:p>
            <a:fld id="{6DFD1911-173D-49D3-8AEF-6C01A7172ED4}"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a:t>
            </a:r>
            <a:r>
              <a:rPr lang="en-US" baseline="0" dirty="0" smtClean="0"/>
              <a:t> variation of the first-order statistics question</a:t>
            </a:r>
            <a:endParaRPr lang="en-US" dirty="0"/>
          </a:p>
        </p:txBody>
      </p:sp>
      <p:sp>
        <p:nvSpPr>
          <p:cNvPr id="4" name="Slide Number Placeholder 3"/>
          <p:cNvSpPr>
            <a:spLocks noGrp="1"/>
          </p:cNvSpPr>
          <p:nvPr>
            <p:ph type="sldNum" sz="quarter" idx="10"/>
          </p:nvPr>
        </p:nvSpPr>
        <p:spPr/>
        <p:txBody>
          <a:bodyPr/>
          <a:lstStyle/>
          <a:p>
            <a:fld id="{6DFD1911-173D-49D3-8AEF-6C01A7172ED4}"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a:t>
            </a:r>
            <a:r>
              <a:rPr lang="en-US" baseline="0" dirty="0" err="1" smtClean="0"/>
              <a:t>Yanis</a:t>
            </a:r>
            <a:r>
              <a:rPr lang="en-US" baseline="0" dirty="0" smtClean="0"/>
              <a:t> and Zeus game, you let X be Bernoulli half and find the distribution that satisfied the above inequality and has the highest probability of X=Y=Z.  You get the answer from the previous page.</a:t>
            </a:r>
            <a:endParaRPr lang="en-US" dirty="0"/>
          </a:p>
        </p:txBody>
      </p:sp>
      <p:sp>
        <p:nvSpPr>
          <p:cNvPr id="4" name="Slide Number Placeholder 3"/>
          <p:cNvSpPr>
            <a:spLocks noGrp="1"/>
          </p:cNvSpPr>
          <p:nvPr>
            <p:ph type="sldNum" sz="quarter" idx="10"/>
          </p:nvPr>
        </p:nvSpPr>
        <p:spPr/>
        <p:txBody>
          <a:bodyPr/>
          <a:lstStyle/>
          <a:p>
            <a:fld id="{6DFD1911-173D-49D3-8AEF-6C01A7172ED4}"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particular</a:t>
            </a:r>
            <a:r>
              <a:rPr lang="en-US" baseline="0" dirty="0" smtClean="0"/>
              <a:t> project looked at ranking based on paired comparisons.  The innovation wasn’t the method of ranking (Bradley-Terry model).  The innovation was the method of scheduling new comparisons.</a:t>
            </a:r>
            <a:endParaRPr lang="en-US" dirty="0"/>
          </a:p>
        </p:txBody>
      </p:sp>
      <p:sp>
        <p:nvSpPr>
          <p:cNvPr id="4" name="Slide Number Placeholder 3"/>
          <p:cNvSpPr>
            <a:spLocks noGrp="1"/>
          </p:cNvSpPr>
          <p:nvPr>
            <p:ph type="sldNum" sz="quarter" idx="10"/>
          </p:nvPr>
        </p:nvSpPr>
        <p:spPr/>
        <p:txBody>
          <a:bodyPr/>
          <a:lstStyle/>
          <a:p>
            <a:fld id="{6DFD1911-173D-49D3-8AEF-6C01A7172ED4}" type="slidenum">
              <a:rPr lang="en-US" smtClean="0"/>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good idea is to choose the match you are most uncertain about.  This is the same as MI in some models.  However, MI takes into account other factors (measures how much uncertainty will be reduced).</a:t>
            </a:r>
            <a:endParaRPr lang="en-US" dirty="0"/>
          </a:p>
        </p:txBody>
      </p:sp>
      <p:sp>
        <p:nvSpPr>
          <p:cNvPr id="4" name="Slide Number Placeholder 3"/>
          <p:cNvSpPr>
            <a:spLocks noGrp="1"/>
          </p:cNvSpPr>
          <p:nvPr>
            <p:ph type="sldNum" sz="quarter" idx="10"/>
          </p:nvPr>
        </p:nvSpPr>
        <p:spPr/>
        <p:txBody>
          <a:bodyPr/>
          <a:lstStyle/>
          <a:p>
            <a:fld id="{6DFD1911-173D-49D3-8AEF-6C01A7172ED4}"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6F450C-0496-45AB-88A1-671D67A87DD3}"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E69B-1D6B-48E6-AFA5-71A9D2501F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F450C-0496-45AB-88A1-671D67A87DD3}"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E69B-1D6B-48E6-AFA5-71A9D2501F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F450C-0496-45AB-88A1-671D67A87DD3}"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E69B-1D6B-48E6-AFA5-71A9D2501F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F450C-0496-45AB-88A1-671D67A87DD3}"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E69B-1D6B-48E6-AFA5-71A9D2501F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F450C-0496-45AB-88A1-671D67A87DD3}"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E69B-1D6B-48E6-AFA5-71A9D2501F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6F450C-0496-45AB-88A1-671D67A87DD3}" type="datetimeFigureOut">
              <a:rPr lang="en-US" smtClean="0"/>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E69B-1D6B-48E6-AFA5-71A9D2501F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6F450C-0496-45AB-88A1-671D67A87DD3}" type="datetimeFigureOut">
              <a:rPr lang="en-US" smtClean="0"/>
              <a:t>2/17/2011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E69B-1D6B-48E6-AFA5-71A9D2501F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6F450C-0496-45AB-88A1-671D67A87DD3}" type="datetimeFigureOut">
              <a:rPr lang="en-US" smtClean="0"/>
              <a:t>2/17/2011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E69B-1D6B-48E6-AFA5-71A9D2501F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F450C-0496-45AB-88A1-671D67A87DD3}" type="datetimeFigureOut">
              <a:rPr lang="en-US" smtClean="0"/>
              <a:t>2/17/2011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E69B-1D6B-48E6-AFA5-71A9D2501F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F450C-0496-45AB-88A1-671D67A87DD3}" type="datetimeFigureOut">
              <a:rPr lang="en-US" smtClean="0"/>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E69B-1D6B-48E6-AFA5-71A9D2501F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F450C-0496-45AB-88A1-671D67A87DD3}" type="datetimeFigureOut">
              <a:rPr lang="en-US" smtClean="0"/>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E69B-1D6B-48E6-AFA5-71A9D2501F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6F450C-0496-45AB-88A1-671D67A87DD3}" type="datetimeFigureOut">
              <a:rPr lang="en-US" smtClean="0"/>
              <a:t>2/17/2011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E69B-1D6B-48E6-AFA5-71A9D2501F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39.jpeg"/><Relationship Id="rId5" Type="http://schemas.openxmlformats.org/officeDocument/2006/relationships/chart" Target="../charts/chart1.xml"/><Relationship Id="rId10" Type="http://schemas.openxmlformats.org/officeDocument/2006/relationships/image" Target="../media/image38.jpeg"/><Relationship Id="rId4" Type="http://schemas.openxmlformats.org/officeDocument/2006/relationships/image" Target="../media/image34.pn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18" Type="http://schemas.openxmlformats.org/officeDocument/2006/relationships/image" Target="../media/image6.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2.xml"/><Relationship Id="rId17" Type="http://schemas.openxmlformats.org/officeDocument/2006/relationships/image" Target="../media/image5.png"/><Relationship Id="rId2" Type="http://schemas.openxmlformats.org/officeDocument/2006/relationships/tags" Target="../tags/tag3.xml"/><Relationship Id="rId16" Type="http://schemas.openxmlformats.org/officeDocument/2006/relationships/image" Target="../media/image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3.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1:  Information Theory</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Statistics of Sequences</a:t>
            </a:r>
          </a:p>
          <a:p>
            <a:endParaRPr lang="en-US" dirty="0"/>
          </a:p>
          <a:p>
            <a:r>
              <a:rPr lang="en-US" dirty="0" smtClean="0"/>
              <a:t>Curt </a:t>
            </a:r>
            <a:r>
              <a:rPr lang="en-US" dirty="0" err="1" smtClean="0"/>
              <a:t>Schieler</a:t>
            </a:r>
            <a:endParaRPr lang="en-US" dirty="0" smtClean="0"/>
          </a:p>
          <a:p>
            <a:r>
              <a:rPr lang="en-US" dirty="0" err="1" smtClean="0"/>
              <a:t>Sreechakra</a:t>
            </a:r>
            <a:r>
              <a:rPr lang="en-US" dirty="0" smtClean="0"/>
              <a:t> </a:t>
            </a:r>
            <a:r>
              <a:rPr lang="en-US" dirty="0" err="1" smtClean="0"/>
              <a:t>Goparaju</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Yuri and Zeus Game (connection)</a:t>
            </a:r>
            <a:endParaRPr lang="en-US" dirty="0"/>
          </a:p>
        </p:txBody>
      </p:sp>
      <p:sp>
        <p:nvSpPr>
          <p:cNvPr id="3" name="Content Placeholder 2"/>
          <p:cNvSpPr>
            <a:spLocks noGrp="1"/>
          </p:cNvSpPr>
          <p:nvPr>
            <p:ph idx="1"/>
          </p:nvPr>
        </p:nvSpPr>
        <p:spPr/>
        <p:txBody>
          <a:bodyPr/>
          <a:lstStyle/>
          <a:p>
            <a:r>
              <a:rPr lang="en-US" dirty="0" smtClean="0"/>
              <a:t>Score in Yuri and Zeus Game is a first-order statistic</a:t>
            </a:r>
          </a:p>
          <a:p>
            <a:endParaRPr lang="en-US" dirty="0"/>
          </a:p>
          <a:p>
            <a:r>
              <a:rPr lang="en-US" dirty="0" smtClean="0"/>
              <a:t>Markov structure is different:</a:t>
            </a:r>
          </a:p>
          <a:p>
            <a:endParaRPr lang="en-US" dirty="0"/>
          </a:p>
          <a:p>
            <a:endParaRPr lang="en-US" dirty="0" smtClean="0"/>
          </a:p>
          <a:p>
            <a:r>
              <a:rPr lang="en-US" dirty="0" smtClean="0"/>
              <a:t>First Surprise:  </a:t>
            </a:r>
            <a:r>
              <a:rPr lang="en-US" dirty="0" smtClean="0">
                <a:solidFill>
                  <a:schemeClr val="tx2"/>
                </a:solidFill>
              </a:rPr>
              <a:t>Zeus doesn’t need to see the past of the sequence.</a:t>
            </a:r>
            <a:endParaRPr lang="en-US" dirty="0">
              <a:solidFill>
                <a:schemeClr val="tx2"/>
              </a:solidFill>
            </a:endParaRPr>
          </a:p>
        </p:txBody>
      </p:sp>
      <p:pic>
        <p:nvPicPr>
          <p:cNvPr id="6" name="Picture 5" descr="tmp.bmp"/>
          <p:cNvPicPr>
            <a:picLocks/>
          </p:cNvPicPr>
          <p:nvPr>
            <p:custDataLst>
              <p:tags r:id="rId1"/>
            </p:custDataLst>
          </p:nvPr>
        </p:nvPicPr>
        <p:blipFill>
          <a:blip r:embed="rId3" cstate="print">
            <a:clrChange>
              <a:clrFrom>
                <a:srgbClr val="FFFFFF"/>
              </a:clrFrom>
              <a:clrTo>
                <a:srgbClr val="FFFFFF">
                  <a:alpha val="0"/>
                </a:srgbClr>
              </a:clrTo>
            </a:clrChange>
          </a:blip>
          <a:stretch>
            <a:fillRect/>
          </a:stretch>
        </p:blipFill>
        <p:spPr>
          <a:xfrm>
            <a:off x="1219200" y="4114800"/>
            <a:ext cx="6756400" cy="698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(causal) solution</a:t>
            </a:r>
            <a:endParaRPr lang="en-US" dirty="0"/>
          </a:p>
        </p:txBody>
      </p:sp>
      <p:sp>
        <p:nvSpPr>
          <p:cNvPr id="3" name="Content Placeholder 2"/>
          <p:cNvSpPr>
            <a:spLocks noGrp="1"/>
          </p:cNvSpPr>
          <p:nvPr>
            <p:ph idx="1"/>
          </p:nvPr>
        </p:nvSpPr>
        <p:spPr/>
        <p:txBody>
          <a:bodyPr/>
          <a:lstStyle/>
          <a:p>
            <a:r>
              <a:rPr lang="en-US" dirty="0" smtClean="0"/>
              <a:t>Achievable empirical distributions</a:t>
            </a:r>
          </a:p>
          <a:p>
            <a:pPr lvl="1"/>
            <a:r>
              <a:rPr lang="en-US" dirty="0" smtClean="0"/>
              <a:t>(Z depends on past of Y)</a:t>
            </a:r>
          </a:p>
          <a:p>
            <a:endParaRPr lang="en-US" dirty="0"/>
          </a:p>
          <a:p>
            <a:endParaRPr lang="en-US" dirty="0"/>
          </a:p>
        </p:txBody>
      </p:sp>
      <p:pic>
        <p:nvPicPr>
          <p:cNvPr id="5" name="Picture 4"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990600" y="3657600"/>
            <a:ext cx="7416800" cy="533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Aggregating Information</a:t>
            </a:r>
            <a:endParaRPr lang="en-US" dirty="0"/>
          </a:p>
        </p:txBody>
      </p:sp>
      <p:sp>
        <p:nvSpPr>
          <p:cNvPr id="3" name="Content Placeholder 2"/>
          <p:cNvSpPr>
            <a:spLocks noGrp="1"/>
          </p:cNvSpPr>
          <p:nvPr>
            <p:ph idx="1"/>
          </p:nvPr>
        </p:nvSpPr>
        <p:spPr/>
        <p:txBody>
          <a:bodyPr/>
          <a:lstStyle/>
          <a:p>
            <a:endParaRPr lang="en-US" dirty="0"/>
          </a:p>
          <a:p>
            <a:r>
              <a:rPr lang="en-US" dirty="0" smtClean="0"/>
              <a:t>Ranking/Voting</a:t>
            </a:r>
          </a:p>
          <a:p>
            <a:endParaRPr lang="en-US" dirty="0"/>
          </a:p>
          <a:p>
            <a:r>
              <a:rPr lang="en-US" dirty="0" smtClean="0"/>
              <a:t>Effect of Message Passing in Networks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Mutual information scheduling for ranking algorithms</a:t>
            </a:r>
            <a:endParaRPr lang="en-US" dirty="0"/>
          </a:p>
        </p:txBody>
      </p:sp>
      <p:sp>
        <p:nvSpPr>
          <p:cNvPr id="3" name="Content Placeholder 2"/>
          <p:cNvSpPr>
            <a:spLocks noGrp="1"/>
          </p:cNvSpPr>
          <p:nvPr>
            <p:ph idx="1"/>
          </p:nvPr>
        </p:nvSpPr>
        <p:spPr/>
        <p:txBody>
          <a:bodyPr>
            <a:normAutofit lnSpcReduction="10000"/>
          </a:bodyPr>
          <a:lstStyle/>
          <a:p>
            <a:r>
              <a:rPr lang="en-US" b="1" dirty="0" smtClean="0"/>
              <a:t>Students:</a:t>
            </a:r>
          </a:p>
          <a:p>
            <a:pPr lvl="1"/>
            <a:r>
              <a:rPr lang="en-US" dirty="0" err="1" smtClean="0"/>
              <a:t>Nevin</a:t>
            </a:r>
            <a:r>
              <a:rPr lang="en-US" dirty="0" smtClean="0"/>
              <a:t> Raj</a:t>
            </a:r>
          </a:p>
          <a:p>
            <a:pPr lvl="1"/>
            <a:r>
              <a:rPr lang="en-US" dirty="0" err="1" smtClean="0"/>
              <a:t>Hamza</a:t>
            </a:r>
            <a:r>
              <a:rPr lang="en-US" dirty="0" smtClean="0"/>
              <a:t> </a:t>
            </a:r>
            <a:r>
              <a:rPr lang="en-US" dirty="0" err="1" smtClean="0"/>
              <a:t>Aftab</a:t>
            </a:r>
            <a:endParaRPr lang="en-US" dirty="0" smtClean="0"/>
          </a:p>
          <a:p>
            <a:pPr lvl="1"/>
            <a:r>
              <a:rPr lang="en-US" dirty="0" smtClean="0"/>
              <a:t>Shang </a:t>
            </a:r>
            <a:r>
              <a:rPr lang="en-US" dirty="0" err="1" smtClean="0"/>
              <a:t>Shang</a:t>
            </a:r>
            <a:endParaRPr lang="en-US" dirty="0" smtClean="0"/>
          </a:p>
          <a:p>
            <a:pPr lvl="1"/>
            <a:r>
              <a:rPr lang="en-US" dirty="0" smtClean="0"/>
              <a:t>Mark Wang</a:t>
            </a:r>
          </a:p>
          <a:p>
            <a:pPr lvl="1"/>
            <a:endParaRPr lang="en-US" dirty="0" smtClean="0"/>
          </a:p>
          <a:p>
            <a:r>
              <a:rPr lang="en-US" b="1" dirty="0" smtClean="0"/>
              <a:t>Faculty:</a:t>
            </a:r>
          </a:p>
          <a:p>
            <a:pPr lvl="1"/>
            <a:r>
              <a:rPr lang="en-US" dirty="0" err="1" smtClean="0"/>
              <a:t>Sanjeev</a:t>
            </a:r>
            <a:r>
              <a:rPr lang="en-US" dirty="0" smtClean="0"/>
              <a:t> </a:t>
            </a:r>
            <a:r>
              <a:rPr lang="en-US" dirty="0" err="1" smtClean="0"/>
              <a:t>Kulkarni</a:t>
            </a:r>
            <a:endParaRPr lang="en-US" dirty="0" smtClean="0"/>
          </a:p>
          <a:p>
            <a:pPr lvl="1"/>
            <a:r>
              <a:rPr lang="en-US" dirty="0" smtClean="0"/>
              <a:t>Adam Finkelstein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6127750" y="2197100"/>
            <a:ext cx="2862263" cy="1217613"/>
            <a:chOff x="549275" y="2055812"/>
            <a:chExt cx="3827961" cy="1510977"/>
          </a:xfrm>
        </p:grpSpPr>
        <p:pic>
          <p:nvPicPr>
            <p:cNvPr id="7188" name="Picture 6" descr="Google"/>
            <p:cNvPicPr>
              <a:picLocks noChangeAspect="1" noChangeArrowheads="1"/>
            </p:cNvPicPr>
            <p:nvPr/>
          </p:nvPicPr>
          <p:blipFill>
            <a:blip r:embed="rId3" cstate="print"/>
            <a:srcRect/>
            <a:stretch>
              <a:fillRect/>
            </a:stretch>
          </p:blipFill>
          <p:spPr bwMode="auto">
            <a:xfrm>
              <a:off x="549275" y="2055812"/>
              <a:ext cx="3827961" cy="1322388"/>
            </a:xfrm>
            <a:prstGeom prst="rect">
              <a:avLst/>
            </a:prstGeom>
            <a:noFill/>
            <a:ln w="9525">
              <a:noFill/>
              <a:miter lim="800000"/>
              <a:headEnd/>
              <a:tailEnd/>
            </a:ln>
          </p:spPr>
        </p:pic>
        <p:sp>
          <p:nvSpPr>
            <p:cNvPr id="7189" name="Rectangle 13"/>
            <p:cNvSpPr>
              <a:spLocks noChangeArrowheads="1"/>
            </p:cNvSpPr>
            <p:nvPr/>
          </p:nvSpPr>
          <p:spPr bwMode="auto">
            <a:xfrm>
              <a:off x="1462854" y="3320568"/>
              <a:ext cx="1438214" cy="246221"/>
            </a:xfrm>
            <a:prstGeom prst="rect">
              <a:avLst/>
            </a:prstGeom>
            <a:noFill/>
            <a:ln w="9525">
              <a:noFill/>
              <a:miter lim="800000"/>
              <a:headEnd/>
              <a:tailEnd/>
            </a:ln>
          </p:spPr>
          <p:txBody>
            <a:bodyPr wrap="none">
              <a:spAutoFit/>
            </a:bodyPr>
            <a:lstStyle/>
            <a:p>
              <a:r>
                <a:rPr lang="en-US" sz="1000"/>
                <a:t>http://www.google.com/</a:t>
              </a:r>
            </a:p>
          </p:txBody>
        </p:sp>
      </p:grpSp>
      <p:sp>
        <p:nvSpPr>
          <p:cNvPr id="7171" name="Title 1"/>
          <p:cNvSpPr>
            <a:spLocks noGrp="1"/>
          </p:cNvSpPr>
          <p:nvPr>
            <p:ph type="title"/>
          </p:nvPr>
        </p:nvSpPr>
        <p:spPr>
          <a:xfrm>
            <a:off x="1693863" y="127000"/>
            <a:ext cx="6583362" cy="609600"/>
          </a:xfrm>
        </p:spPr>
        <p:txBody>
          <a:bodyPr>
            <a:normAutofit fontScale="90000"/>
          </a:bodyPr>
          <a:lstStyle/>
          <a:p>
            <a:r>
              <a:rPr lang="en-US" smtClean="0"/>
              <a:t>Applications and Motivation</a:t>
            </a:r>
          </a:p>
        </p:txBody>
      </p:sp>
      <p:sp>
        <p:nvSpPr>
          <p:cNvPr id="4" name="Slide Number Placeholder 3"/>
          <p:cNvSpPr>
            <a:spLocks noGrp="1"/>
          </p:cNvSpPr>
          <p:nvPr>
            <p:ph type="sldNum" sz="quarter" idx="10"/>
          </p:nvPr>
        </p:nvSpPr>
        <p:spPr/>
        <p:txBody>
          <a:bodyPr/>
          <a:lstStyle/>
          <a:p>
            <a:pPr>
              <a:defRPr/>
            </a:pPr>
            <a:fld id="{B079B6F7-A8EA-4A5E-900A-2B6916A7C1AE}" type="slidenum">
              <a:rPr lang="en-US" smtClean="0"/>
              <a:pPr>
                <a:defRPr/>
              </a:pPr>
              <a:t>14</a:t>
            </a:fld>
            <a:endParaRPr lang="en-US"/>
          </a:p>
        </p:txBody>
      </p:sp>
      <p:grpSp>
        <p:nvGrpSpPr>
          <p:cNvPr id="3" name="Group 10"/>
          <p:cNvGrpSpPr>
            <a:grpSpLocks/>
          </p:cNvGrpSpPr>
          <p:nvPr/>
        </p:nvGrpSpPr>
        <p:grpSpPr bwMode="auto">
          <a:xfrm>
            <a:off x="401638" y="4133850"/>
            <a:ext cx="2330450" cy="2554288"/>
            <a:chOff x="5748478" y="1447800"/>
            <a:chExt cx="2998174" cy="3412010"/>
          </a:xfrm>
        </p:grpSpPr>
        <p:pic>
          <p:nvPicPr>
            <p:cNvPr id="7186" name="Picture 2" descr="http://www.freewebs.com/get-yo-info/halo2.jpg"/>
            <p:cNvPicPr>
              <a:picLocks noChangeAspect="1" noChangeArrowheads="1"/>
            </p:cNvPicPr>
            <p:nvPr/>
          </p:nvPicPr>
          <p:blipFill>
            <a:blip r:embed="rId4" cstate="print"/>
            <a:srcRect/>
            <a:stretch>
              <a:fillRect/>
            </a:stretch>
          </p:blipFill>
          <p:spPr bwMode="auto">
            <a:xfrm>
              <a:off x="5895976" y="1447800"/>
              <a:ext cx="2682046" cy="3122613"/>
            </a:xfrm>
            <a:prstGeom prst="rect">
              <a:avLst/>
            </a:prstGeom>
            <a:noFill/>
            <a:ln w="9525">
              <a:noFill/>
              <a:miter lim="800000"/>
              <a:headEnd/>
              <a:tailEnd/>
            </a:ln>
          </p:spPr>
        </p:pic>
        <p:sp>
          <p:nvSpPr>
            <p:cNvPr id="7187" name="Rectangle 9"/>
            <p:cNvSpPr>
              <a:spLocks noChangeArrowheads="1"/>
            </p:cNvSpPr>
            <p:nvPr/>
          </p:nvSpPr>
          <p:spPr bwMode="auto">
            <a:xfrm>
              <a:off x="5748478" y="4572088"/>
              <a:ext cx="2998174" cy="287722"/>
            </a:xfrm>
            <a:prstGeom prst="rect">
              <a:avLst/>
            </a:prstGeom>
            <a:noFill/>
            <a:ln w="9525">
              <a:noFill/>
              <a:miter lim="800000"/>
              <a:headEnd/>
              <a:tailEnd/>
            </a:ln>
          </p:spPr>
          <p:txBody>
            <a:bodyPr>
              <a:spAutoFit/>
            </a:bodyPr>
            <a:lstStyle/>
            <a:p>
              <a:r>
                <a:rPr lang="en-US" sz="800"/>
                <a:t>http://www.freewebs.com/get-yo-info/halo2.jpg</a:t>
              </a:r>
            </a:p>
          </p:txBody>
        </p:sp>
      </p:grpSp>
      <p:grpSp>
        <p:nvGrpSpPr>
          <p:cNvPr id="5" name="Group 20"/>
          <p:cNvGrpSpPr>
            <a:grpSpLocks/>
          </p:cNvGrpSpPr>
          <p:nvPr/>
        </p:nvGrpSpPr>
        <p:grpSpPr bwMode="auto">
          <a:xfrm>
            <a:off x="322263" y="1662113"/>
            <a:ext cx="2752725" cy="2327275"/>
            <a:chOff x="1306880" y="1137444"/>
            <a:chExt cx="3882127" cy="3088106"/>
          </a:xfrm>
        </p:grpSpPr>
        <p:pic>
          <p:nvPicPr>
            <p:cNvPr id="7184" name="Picture 10" descr="http://www.soccerstat.net/worldcup/images/squads/Spain.jpg"/>
            <p:cNvPicPr>
              <a:picLocks noChangeAspect="1" noChangeArrowheads="1"/>
            </p:cNvPicPr>
            <p:nvPr/>
          </p:nvPicPr>
          <p:blipFill>
            <a:blip r:embed="rId5" cstate="print"/>
            <a:srcRect/>
            <a:stretch>
              <a:fillRect/>
            </a:stretch>
          </p:blipFill>
          <p:spPr bwMode="auto">
            <a:xfrm>
              <a:off x="1320800" y="1137444"/>
              <a:ext cx="3868207" cy="2901155"/>
            </a:xfrm>
            <a:prstGeom prst="rect">
              <a:avLst/>
            </a:prstGeom>
            <a:noFill/>
            <a:ln w="9525">
              <a:noFill/>
              <a:miter lim="800000"/>
              <a:headEnd/>
              <a:tailEnd/>
            </a:ln>
          </p:spPr>
        </p:pic>
        <p:sp>
          <p:nvSpPr>
            <p:cNvPr id="7185" name="Rectangle 19"/>
            <p:cNvSpPr>
              <a:spLocks noChangeArrowheads="1"/>
            </p:cNvSpPr>
            <p:nvPr/>
          </p:nvSpPr>
          <p:spPr bwMode="auto">
            <a:xfrm>
              <a:off x="1306880" y="3939587"/>
              <a:ext cx="3831906" cy="285963"/>
            </a:xfrm>
            <a:prstGeom prst="rect">
              <a:avLst/>
            </a:prstGeom>
            <a:noFill/>
            <a:ln w="9525">
              <a:noFill/>
              <a:miter lim="800000"/>
              <a:headEnd/>
              <a:tailEnd/>
            </a:ln>
          </p:spPr>
          <p:txBody>
            <a:bodyPr>
              <a:spAutoFit/>
            </a:bodyPr>
            <a:lstStyle/>
            <a:p>
              <a:r>
                <a:rPr lang="en-US" sz="800"/>
                <a:t>http://www.soccerstat.net/worldcup/images/squads/Spain.jpg</a:t>
              </a:r>
            </a:p>
          </p:txBody>
        </p:sp>
      </p:grpSp>
      <p:grpSp>
        <p:nvGrpSpPr>
          <p:cNvPr id="6" name="Group 23"/>
          <p:cNvGrpSpPr>
            <a:grpSpLocks/>
          </p:cNvGrpSpPr>
          <p:nvPr/>
        </p:nvGrpSpPr>
        <p:grpSpPr bwMode="auto">
          <a:xfrm>
            <a:off x="3046413" y="4132263"/>
            <a:ext cx="3105150" cy="2365375"/>
            <a:chOff x="3603625" y="1306884"/>
            <a:chExt cx="3105150" cy="2364472"/>
          </a:xfrm>
        </p:grpSpPr>
        <p:pic>
          <p:nvPicPr>
            <p:cNvPr id="7182" name="Picture 21" descr="http://recessinreallife.files.wordpress.com/2009/03/billboard1.jpg"/>
            <p:cNvPicPr>
              <a:picLocks noChangeAspect="1" noChangeArrowheads="1"/>
            </p:cNvPicPr>
            <p:nvPr/>
          </p:nvPicPr>
          <p:blipFill>
            <a:blip r:embed="rId6" cstate="print"/>
            <a:srcRect/>
            <a:stretch>
              <a:fillRect/>
            </a:stretch>
          </p:blipFill>
          <p:spPr bwMode="auto">
            <a:xfrm>
              <a:off x="3836988" y="1306884"/>
              <a:ext cx="2563812" cy="2057400"/>
            </a:xfrm>
            <a:prstGeom prst="rect">
              <a:avLst/>
            </a:prstGeom>
            <a:noFill/>
            <a:ln w="9525">
              <a:noFill/>
              <a:miter lim="800000"/>
              <a:headEnd/>
              <a:tailEnd/>
            </a:ln>
          </p:spPr>
        </p:pic>
        <p:sp>
          <p:nvSpPr>
            <p:cNvPr id="7183" name="Rectangle 18"/>
            <p:cNvSpPr>
              <a:spLocks noChangeArrowheads="1"/>
            </p:cNvSpPr>
            <p:nvPr/>
          </p:nvSpPr>
          <p:spPr bwMode="auto">
            <a:xfrm>
              <a:off x="3603625" y="3455456"/>
              <a:ext cx="3105150" cy="215900"/>
            </a:xfrm>
            <a:prstGeom prst="rect">
              <a:avLst/>
            </a:prstGeom>
            <a:noFill/>
            <a:ln w="9525">
              <a:noFill/>
              <a:miter lim="800000"/>
              <a:headEnd/>
              <a:tailEnd/>
            </a:ln>
          </p:spPr>
          <p:txBody>
            <a:bodyPr>
              <a:spAutoFit/>
            </a:bodyPr>
            <a:lstStyle/>
            <a:p>
              <a:r>
                <a:rPr lang="en-US" sz="800"/>
                <a:t>http://recessinreallife.files.wordpress.com/2009/03/billboard1.jpg</a:t>
              </a:r>
            </a:p>
          </p:txBody>
        </p:sp>
      </p:grpSp>
      <p:grpSp>
        <p:nvGrpSpPr>
          <p:cNvPr id="7" name="Group 22"/>
          <p:cNvGrpSpPr>
            <a:grpSpLocks/>
          </p:cNvGrpSpPr>
          <p:nvPr/>
        </p:nvGrpSpPr>
        <p:grpSpPr bwMode="auto">
          <a:xfrm>
            <a:off x="5748338" y="4333875"/>
            <a:ext cx="3395662" cy="1901825"/>
            <a:chOff x="5348278" y="4228739"/>
            <a:chExt cx="4135244" cy="2108028"/>
          </a:xfrm>
        </p:grpSpPr>
        <p:pic>
          <p:nvPicPr>
            <p:cNvPr id="7180" name="Picture 29" descr="http://www.sscnet.ucla.edu/history/hunt/classes/1c/images/1929%20chart.gif"/>
            <p:cNvPicPr>
              <a:picLocks noChangeAspect="1" noChangeArrowheads="1"/>
            </p:cNvPicPr>
            <p:nvPr/>
          </p:nvPicPr>
          <p:blipFill>
            <a:blip r:embed="rId7" cstate="print"/>
            <a:srcRect/>
            <a:stretch>
              <a:fillRect/>
            </a:stretch>
          </p:blipFill>
          <p:spPr bwMode="auto">
            <a:xfrm>
              <a:off x="5868423" y="4228739"/>
              <a:ext cx="3263694" cy="1832647"/>
            </a:xfrm>
            <a:prstGeom prst="rect">
              <a:avLst/>
            </a:prstGeom>
            <a:noFill/>
            <a:ln w="9525">
              <a:noFill/>
              <a:miter lim="800000"/>
              <a:headEnd/>
              <a:tailEnd/>
            </a:ln>
          </p:spPr>
        </p:pic>
        <p:sp>
          <p:nvSpPr>
            <p:cNvPr id="7181" name="Rectangle 19"/>
            <p:cNvSpPr>
              <a:spLocks noChangeArrowheads="1"/>
            </p:cNvSpPr>
            <p:nvPr/>
          </p:nvSpPr>
          <p:spPr bwMode="auto">
            <a:xfrm>
              <a:off x="5348278" y="6097953"/>
              <a:ext cx="4135244" cy="238814"/>
            </a:xfrm>
            <a:prstGeom prst="rect">
              <a:avLst/>
            </a:prstGeom>
            <a:noFill/>
            <a:ln w="9525">
              <a:noFill/>
              <a:miter lim="800000"/>
              <a:headEnd/>
              <a:tailEnd/>
            </a:ln>
          </p:spPr>
          <p:txBody>
            <a:bodyPr>
              <a:spAutoFit/>
            </a:bodyPr>
            <a:lstStyle/>
            <a:p>
              <a:r>
                <a:rPr lang="en-US" sz="800"/>
                <a:t>http://www.sscnet.ucla.edu/history/hunt/classes/1c/images/1929%20chart.gif</a:t>
              </a:r>
            </a:p>
          </p:txBody>
        </p:sp>
      </p:grpSp>
      <p:grpSp>
        <p:nvGrpSpPr>
          <p:cNvPr id="8" name="Group 21"/>
          <p:cNvGrpSpPr>
            <a:grpSpLocks/>
          </p:cNvGrpSpPr>
          <p:nvPr/>
        </p:nvGrpSpPr>
        <p:grpSpPr bwMode="auto">
          <a:xfrm>
            <a:off x="3135313" y="1958975"/>
            <a:ext cx="2862262" cy="1592263"/>
            <a:chOff x="3265685" y="4393871"/>
            <a:chExt cx="3206338" cy="1640481"/>
          </a:xfrm>
        </p:grpSpPr>
        <p:pic>
          <p:nvPicPr>
            <p:cNvPr id="7178" name="Picture 2" descr="http://www.disneydreaming.com/wp-content/uploads/2010/01/Netflix.jpg"/>
            <p:cNvPicPr>
              <a:picLocks noChangeAspect="1" noChangeArrowheads="1"/>
            </p:cNvPicPr>
            <p:nvPr/>
          </p:nvPicPr>
          <p:blipFill>
            <a:blip r:embed="rId8" cstate="print"/>
            <a:srcRect/>
            <a:stretch>
              <a:fillRect/>
            </a:stretch>
          </p:blipFill>
          <p:spPr bwMode="auto">
            <a:xfrm>
              <a:off x="3538599" y="4393871"/>
              <a:ext cx="2411266" cy="1474891"/>
            </a:xfrm>
            <a:prstGeom prst="rect">
              <a:avLst/>
            </a:prstGeom>
            <a:noFill/>
            <a:ln w="9525">
              <a:noFill/>
              <a:miter lim="800000"/>
              <a:headEnd/>
              <a:tailEnd/>
            </a:ln>
          </p:spPr>
        </p:pic>
        <p:sp>
          <p:nvSpPr>
            <p:cNvPr id="7179" name="Rectangle 20"/>
            <p:cNvSpPr>
              <a:spLocks noChangeArrowheads="1"/>
            </p:cNvSpPr>
            <p:nvPr/>
          </p:nvSpPr>
          <p:spPr bwMode="auto">
            <a:xfrm>
              <a:off x="3265685" y="5818908"/>
              <a:ext cx="3206338" cy="215444"/>
            </a:xfrm>
            <a:prstGeom prst="rect">
              <a:avLst/>
            </a:prstGeom>
            <a:noFill/>
            <a:ln w="9525">
              <a:noFill/>
              <a:miter lim="800000"/>
              <a:headEnd/>
              <a:tailEnd/>
            </a:ln>
          </p:spPr>
          <p:txBody>
            <a:bodyPr>
              <a:spAutoFit/>
            </a:bodyPr>
            <a:lstStyle/>
            <a:p>
              <a:pPr algn="ctr"/>
              <a:r>
                <a:rPr lang="en-US" sz="800"/>
                <a:t>http://www.disneydreaming.com/wp-content/uploads/2010/01/Netflix.jpg</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Background</a:t>
            </a:r>
          </a:p>
        </p:txBody>
      </p:sp>
      <p:sp>
        <p:nvSpPr>
          <p:cNvPr id="7171" name="Content Placeholder 2"/>
          <p:cNvSpPr>
            <a:spLocks noGrp="1"/>
          </p:cNvSpPr>
          <p:nvPr>
            <p:ph idx="1"/>
          </p:nvPr>
        </p:nvSpPr>
        <p:spPr>
          <a:xfrm>
            <a:off x="492125" y="1481138"/>
            <a:ext cx="5789613" cy="4525962"/>
          </a:xfrm>
        </p:spPr>
        <p:txBody>
          <a:bodyPr/>
          <a:lstStyle/>
          <a:p>
            <a:r>
              <a:rPr lang="en-US" smtClean="0"/>
              <a:t>What is ranking?</a:t>
            </a:r>
          </a:p>
          <a:p>
            <a:endParaRPr lang="en-US" smtClean="0"/>
          </a:p>
          <a:p>
            <a:r>
              <a:rPr lang="en-US" smtClean="0"/>
              <a:t>Challenges:</a:t>
            </a:r>
          </a:p>
          <a:p>
            <a:pPr lvl="1"/>
            <a:r>
              <a:rPr lang="en-US" smtClean="0"/>
              <a:t>Data collection</a:t>
            </a:r>
          </a:p>
          <a:p>
            <a:pPr lvl="1"/>
            <a:r>
              <a:rPr lang="en-US" smtClean="0"/>
              <a:t>Modeling</a:t>
            </a:r>
          </a:p>
          <a:p>
            <a:pPr lvl="1"/>
            <a:endParaRPr lang="en-US" smtClean="0"/>
          </a:p>
          <a:p>
            <a:r>
              <a:rPr lang="en-US" smtClean="0"/>
              <a:t>Approach:</a:t>
            </a:r>
          </a:p>
          <a:p>
            <a:pPr lvl="1"/>
            <a:r>
              <a:rPr lang="en-US" smtClean="0"/>
              <a:t>Scheduling</a:t>
            </a:r>
          </a:p>
          <a:p>
            <a:endParaRPr lang="en-US" smtClean="0"/>
          </a:p>
        </p:txBody>
      </p:sp>
      <p:sp>
        <p:nvSpPr>
          <p:cNvPr id="4" name="Slide Number Placeholder 3"/>
          <p:cNvSpPr>
            <a:spLocks noGrp="1"/>
          </p:cNvSpPr>
          <p:nvPr>
            <p:ph type="sldNum" sz="quarter" idx="10"/>
          </p:nvPr>
        </p:nvSpPr>
        <p:spPr/>
        <p:txBody>
          <a:bodyPr/>
          <a:lstStyle/>
          <a:p>
            <a:pPr>
              <a:defRPr/>
            </a:pPr>
            <a:fld id="{D98A332D-7E2E-422D-95B6-79CD800CAB6B}" type="slidenum">
              <a:rPr lang="en-US" smtClean="0"/>
              <a:pPr>
                <a:defRPr/>
              </a:pPr>
              <a:t>15</a:t>
            </a:fld>
            <a:endParaRPr lang="en-US"/>
          </a:p>
        </p:txBody>
      </p:sp>
      <p:grpSp>
        <p:nvGrpSpPr>
          <p:cNvPr id="2" name="Group 6"/>
          <p:cNvGrpSpPr>
            <a:grpSpLocks/>
          </p:cNvGrpSpPr>
          <p:nvPr/>
        </p:nvGrpSpPr>
        <p:grpSpPr bwMode="auto">
          <a:xfrm>
            <a:off x="4583113" y="2136775"/>
            <a:ext cx="4346575" cy="3124200"/>
            <a:chOff x="4285355" y="866906"/>
            <a:chExt cx="4823020" cy="3293568"/>
          </a:xfrm>
        </p:grpSpPr>
        <p:pic>
          <p:nvPicPr>
            <p:cNvPr id="6150" name="Picture 6" descr="http://blogs.suntimes.com/sweet/BarackNCAABracket.jpg"/>
            <p:cNvPicPr>
              <a:picLocks noChangeAspect="1" noChangeArrowheads="1"/>
            </p:cNvPicPr>
            <p:nvPr/>
          </p:nvPicPr>
          <p:blipFill>
            <a:blip r:embed="rId2" cstate="print"/>
            <a:srcRect/>
            <a:stretch>
              <a:fillRect/>
            </a:stretch>
          </p:blipFill>
          <p:spPr bwMode="auto">
            <a:xfrm>
              <a:off x="4285355" y="866906"/>
              <a:ext cx="4823020" cy="3087585"/>
            </a:xfrm>
            <a:prstGeom prst="rect">
              <a:avLst/>
            </a:prstGeom>
            <a:noFill/>
            <a:ln w="9525">
              <a:noFill/>
              <a:miter lim="800000"/>
              <a:headEnd/>
              <a:tailEnd/>
            </a:ln>
          </p:spPr>
        </p:pic>
        <p:sp>
          <p:nvSpPr>
            <p:cNvPr id="6151" name="Rectangle 5"/>
            <p:cNvSpPr>
              <a:spLocks noChangeArrowheads="1"/>
            </p:cNvSpPr>
            <p:nvPr/>
          </p:nvSpPr>
          <p:spPr bwMode="auto">
            <a:xfrm>
              <a:off x="5057330" y="3933401"/>
              <a:ext cx="3286749" cy="227073"/>
            </a:xfrm>
            <a:prstGeom prst="rect">
              <a:avLst/>
            </a:prstGeom>
            <a:noFill/>
            <a:ln w="9525">
              <a:noFill/>
              <a:miter lim="800000"/>
              <a:headEnd/>
              <a:tailEnd/>
            </a:ln>
          </p:spPr>
          <p:txBody>
            <a:bodyPr>
              <a:spAutoFit/>
            </a:bodyPr>
            <a:lstStyle/>
            <a:p>
              <a:pPr algn="ctr"/>
              <a:r>
                <a:rPr lang="en-US" sz="800"/>
                <a:t>http://blogs.suntimes.com/sweet/BarackNCAABracket.jpg</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 Based on Pair-wise Comparisons</a:t>
            </a:r>
            <a:endParaRPr lang="en-US" dirty="0"/>
          </a:p>
        </p:txBody>
      </p:sp>
      <p:sp>
        <p:nvSpPr>
          <p:cNvPr id="3" name="Content Placeholder 2"/>
          <p:cNvSpPr>
            <a:spLocks noGrp="1"/>
          </p:cNvSpPr>
          <p:nvPr>
            <p:ph idx="1"/>
          </p:nvPr>
        </p:nvSpPr>
        <p:spPr/>
        <p:txBody>
          <a:bodyPr/>
          <a:lstStyle/>
          <a:p>
            <a:r>
              <a:rPr lang="en-US" dirty="0" smtClean="0"/>
              <a:t>Bradley Terry Model:</a:t>
            </a:r>
          </a:p>
          <a:p>
            <a:endParaRPr lang="en-US" dirty="0"/>
          </a:p>
          <a:p>
            <a:endParaRPr lang="en-US" dirty="0" smtClean="0"/>
          </a:p>
          <a:p>
            <a:endParaRPr lang="en-US" dirty="0"/>
          </a:p>
          <a:p>
            <a:r>
              <a:rPr lang="en-US" dirty="0" smtClean="0"/>
              <a:t>Examples:</a:t>
            </a:r>
          </a:p>
          <a:p>
            <a:pPr lvl="1"/>
            <a:r>
              <a:rPr lang="en-US" dirty="0" smtClean="0"/>
              <a:t>A hockey team scores Poisson-      goals in a game</a:t>
            </a:r>
          </a:p>
          <a:p>
            <a:pPr lvl="1"/>
            <a:r>
              <a:rPr lang="en-US" dirty="0" smtClean="0"/>
              <a:t>Two cities compete to have the tallest person</a:t>
            </a:r>
          </a:p>
          <a:p>
            <a:pPr lvl="2"/>
            <a:r>
              <a:rPr lang="en-US" dirty="0" smtClean="0"/>
              <a:t>         is the population</a:t>
            </a:r>
          </a:p>
          <a:p>
            <a:endParaRPr lang="en-US" dirty="0"/>
          </a:p>
        </p:txBody>
      </p:sp>
      <p:pic>
        <p:nvPicPr>
          <p:cNvPr id="5" name="Picture 4"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2667000" y="2438400"/>
            <a:ext cx="3022600" cy="965200"/>
          </a:xfrm>
          <a:prstGeom prst="rect">
            <a:avLst/>
          </a:prstGeom>
          <a:noFill/>
        </p:spPr>
      </p:pic>
      <p:pic>
        <p:nvPicPr>
          <p:cNvPr id="7" name="Picture 6"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5715000" y="4648200"/>
            <a:ext cx="333375" cy="381000"/>
          </a:xfrm>
          <a:prstGeom prst="rect">
            <a:avLst/>
          </a:prstGeom>
          <a:noFill/>
        </p:spPr>
      </p:pic>
      <p:pic>
        <p:nvPicPr>
          <p:cNvPr id="8" name="Picture 7" descr="tmp.bmp"/>
          <p:cNvPicPr>
            <a:picLocks/>
          </p:cNvPicPr>
          <p:nvPr>
            <p:custDataLst>
              <p:tags r:id="rId3"/>
            </p:custDataLst>
          </p:nvPr>
        </p:nvPicPr>
        <p:blipFill>
          <a:blip r:embed="rId6" cstate="print">
            <a:clrChange>
              <a:clrFrom>
                <a:srgbClr val="FFFFFF"/>
              </a:clrFrom>
              <a:clrTo>
                <a:srgbClr val="FFFFFF">
                  <a:alpha val="0"/>
                </a:srgbClr>
              </a:clrTo>
            </a:clrChange>
          </a:blip>
          <a:stretch>
            <a:fillRect/>
          </a:stretch>
        </p:blipFill>
        <p:spPr>
          <a:xfrm>
            <a:off x="1752600" y="5562600"/>
            <a:ext cx="333375" cy="381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dirty="0" smtClean="0"/>
              <a:t>Actual Model Used</a:t>
            </a:r>
            <a:endParaRPr lang="en-US" dirty="0" smtClean="0"/>
          </a:p>
        </p:txBody>
      </p:sp>
      <p:sp>
        <p:nvSpPr>
          <p:cNvPr id="1029" name="Content Placeholder 2"/>
          <p:cNvSpPr>
            <a:spLocks noGrp="1"/>
          </p:cNvSpPr>
          <p:nvPr>
            <p:ph idx="1"/>
          </p:nvPr>
        </p:nvSpPr>
        <p:spPr>
          <a:xfrm>
            <a:off x="457200" y="1350963"/>
            <a:ext cx="8229600" cy="4525962"/>
          </a:xfrm>
        </p:spPr>
        <p:txBody>
          <a:bodyPr>
            <a:normAutofit/>
          </a:bodyPr>
          <a:lstStyle/>
          <a:p>
            <a:pPr marL="514350" indent="-514350">
              <a:spcBef>
                <a:spcPts val="200"/>
              </a:spcBef>
              <a:buFontTx/>
              <a:buAutoNum type="arabicPeriod"/>
            </a:pPr>
            <a:r>
              <a:rPr lang="en-US" sz="2600" dirty="0" smtClean="0"/>
              <a:t>Performance is normally distributed around skill level</a:t>
            </a:r>
          </a:p>
          <a:p>
            <a:pPr marL="914400" lvl="1" indent="-514350">
              <a:spcBef>
                <a:spcPts val="200"/>
              </a:spcBef>
              <a:buNone/>
            </a:pPr>
            <a:r>
              <a:rPr lang="en-US" sz="1800" dirty="0"/>
              <a:t>	</a:t>
            </a:r>
            <a:endParaRPr lang="en-US" sz="1800" dirty="0" smtClean="0"/>
          </a:p>
          <a:p>
            <a:pPr marL="914400" lvl="1" indent="-514350">
              <a:spcBef>
                <a:spcPts val="200"/>
              </a:spcBef>
              <a:buNone/>
            </a:pPr>
            <a:endParaRPr lang="en-US" sz="1800" dirty="0"/>
          </a:p>
          <a:p>
            <a:pPr marL="914400" lvl="1" indent="-514350">
              <a:spcBef>
                <a:spcPts val="200"/>
              </a:spcBef>
              <a:buNone/>
            </a:pPr>
            <a:r>
              <a:rPr lang="en-US" sz="1800" dirty="0" smtClean="0"/>
              <a:t>	</a:t>
            </a:r>
            <a:r>
              <a:rPr lang="en-US" sz="2400" dirty="0" smtClean="0"/>
              <a:t>Linear Model</a:t>
            </a:r>
            <a:endParaRPr lang="en-US" sz="2400" dirty="0" smtClean="0"/>
          </a:p>
          <a:p>
            <a:pPr marL="514350" indent="-514350">
              <a:spcBef>
                <a:spcPts val="200"/>
              </a:spcBef>
              <a:buFontTx/>
              <a:buAutoNum type="arabicPeriod"/>
            </a:pPr>
            <a:endParaRPr lang="en-US" sz="2600" dirty="0" smtClean="0"/>
          </a:p>
          <a:p>
            <a:pPr marL="514350" indent="-514350">
              <a:spcBef>
                <a:spcPts val="200"/>
              </a:spcBef>
              <a:buFontTx/>
              <a:buAutoNum type="arabicPeriod"/>
            </a:pPr>
            <a:endParaRPr lang="en-US" sz="2600" dirty="0" smtClean="0"/>
          </a:p>
          <a:p>
            <a:pPr marL="514350" indent="-514350">
              <a:spcBef>
                <a:spcPts val="200"/>
              </a:spcBef>
              <a:buNone/>
            </a:pPr>
            <a:endParaRPr lang="en-US" sz="2600" dirty="0" smtClean="0"/>
          </a:p>
          <a:p>
            <a:pPr marL="514350" indent="-514350">
              <a:spcBef>
                <a:spcPts val="200"/>
              </a:spcBef>
              <a:buFontTx/>
              <a:buAutoNum type="arabicPeriod"/>
            </a:pPr>
            <a:endParaRPr lang="en-US" sz="2600" dirty="0"/>
          </a:p>
          <a:p>
            <a:pPr marL="514350" indent="-514350">
              <a:spcBef>
                <a:spcPts val="200"/>
              </a:spcBef>
              <a:buNone/>
            </a:pPr>
            <a:r>
              <a:rPr lang="en-US" sz="2600" dirty="0" smtClean="0"/>
              <a:t>2.	Use ML to estimate parameters</a:t>
            </a:r>
            <a:endParaRPr lang="en-US" sz="2600" dirty="0" smtClean="0"/>
          </a:p>
        </p:txBody>
      </p:sp>
      <p:sp>
        <p:nvSpPr>
          <p:cNvPr id="4" name="Slide Number Placeholder 3"/>
          <p:cNvSpPr>
            <a:spLocks noGrp="1"/>
          </p:cNvSpPr>
          <p:nvPr>
            <p:ph type="sldNum" sz="quarter" idx="10"/>
          </p:nvPr>
        </p:nvSpPr>
        <p:spPr/>
        <p:txBody>
          <a:bodyPr/>
          <a:lstStyle/>
          <a:p>
            <a:pPr>
              <a:defRPr/>
            </a:pPr>
            <a:fld id="{C5D13A0C-4D8B-4AC3-B9C6-6654790DDA4B}" type="slidenum">
              <a:rPr lang="en-US" smtClean="0"/>
              <a:pPr>
                <a:defRPr/>
              </a:pPr>
              <a:t>17</a:t>
            </a:fld>
            <a:endParaRPr lang="en-US" dirty="0"/>
          </a:p>
        </p:txBody>
      </p:sp>
      <p:graphicFrame>
        <p:nvGraphicFramePr>
          <p:cNvPr id="1026" name="Object 7"/>
          <p:cNvGraphicFramePr>
            <a:graphicFrameLocks noChangeAspect="1"/>
          </p:cNvGraphicFramePr>
          <p:nvPr/>
        </p:nvGraphicFramePr>
        <p:xfrm>
          <a:off x="2057400" y="3124200"/>
          <a:ext cx="3027362" cy="401637"/>
        </p:xfrm>
        <a:graphic>
          <a:graphicData uri="http://schemas.openxmlformats.org/presentationml/2006/ole">
            <p:oleObj spid="_x0000_s1026" name="Equation" r:id="rId3" imgW="1574640" imgH="203040" progId="Equation.3">
              <p:embed/>
            </p:oleObj>
          </a:graphicData>
        </a:graphic>
      </p:graphicFrame>
      <p:grpSp>
        <p:nvGrpSpPr>
          <p:cNvPr id="3" name="Group 11"/>
          <p:cNvGrpSpPr>
            <a:grpSpLocks/>
          </p:cNvGrpSpPr>
          <p:nvPr/>
        </p:nvGrpSpPr>
        <p:grpSpPr bwMode="auto">
          <a:xfrm>
            <a:off x="5414963" y="1911350"/>
            <a:ext cx="2968625" cy="2279650"/>
            <a:chOff x="2380240" y="2750692"/>
            <a:chExt cx="2967920" cy="2288784"/>
          </a:xfrm>
        </p:grpSpPr>
        <p:pic>
          <p:nvPicPr>
            <p:cNvPr id="1032" name="Picture 7" descr="http://research.microsoft.com/en-us/projects/trueskill/skilldia.jpg"/>
            <p:cNvPicPr>
              <a:picLocks noChangeAspect="1" noChangeArrowheads="1"/>
            </p:cNvPicPr>
            <p:nvPr/>
          </p:nvPicPr>
          <p:blipFill>
            <a:blip r:embed="rId4" cstate="print"/>
            <a:srcRect/>
            <a:stretch>
              <a:fillRect/>
            </a:stretch>
          </p:blipFill>
          <p:spPr bwMode="auto">
            <a:xfrm>
              <a:off x="2632393" y="2750692"/>
              <a:ext cx="2658052" cy="2123146"/>
            </a:xfrm>
            <a:prstGeom prst="rect">
              <a:avLst/>
            </a:prstGeom>
            <a:noFill/>
            <a:ln w="9525">
              <a:noFill/>
              <a:miter lim="800000"/>
              <a:headEnd/>
              <a:tailEnd/>
            </a:ln>
          </p:spPr>
        </p:pic>
        <p:sp>
          <p:nvSpPr>
            <p:cNvPr id="1033" name="Rectangle 10"/>
            <p:cNvSpPr>
              <a:spLocks noChangeArrowheads="1"/>
            </p:cNvSpPr>
            <p:nvPr/>
          </p:nvSpPr>
          <p:spPr bwMode="auto">
            <a:xfrm>
              <a:off x="2380240" y="4823176"/>
              <a:ext cx="2967920" cy="216300"/>
            </a:xfrm>
            <a:prstGeom prst="rect">
              <a:avLst/>
            </a:prstGeom>
            <a:noFill/>
            <a:ln w="9525">
              <a:noFill/>
              <a:miter lim="800000"/>
              <a:headEnd/>
              <a:tailEnd/>
            </a:ln>
          </p:spPr>
          <p:txBody>
            <a:bodyPr>
              <a:spAutoFit/>
            </a:bodyPr>
            <a:lstStyle/>
            <a:p>
              <a:r>
                <a:rPr lang="en-US" sz="800"/>
                <a:t>http://research.microsoft.com/en-us/projects/trueskill/skilldia.jpg</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Visualizing the Algorithm</a:t>
            </a:r>
          </a:p>
        </p:txBody>
      </p:sp>
      <p:graphicFrame>
        <p:nvGraphicFramePr>
          <p:cNvPr id="6" name="Content Placeholder 5"/>
          <p:cNvGraphicFramePr>
            <a:graphicFrameLocks noGrp="1"/>
          </p:cNvGraphicFramePr>
          <p:nvPr>
            <p:ph idx="1"/>
          </p:nvPr>
        </p:nvGraphicFramePr>
        <p:xfrm>
          <a:off x="317500" y="1536700"/>
          <a:ext cx="4013200" cy="2463800"/>
        </p:xfrm>
        <a:graphic>
          <a:graphicData uri="http://schemas.openxmlformats.org/drawingml/2006/table">
            <a:tbl>
              <a:tblPr/>
              <a:tblGrid>
                <a:gridCol w="802640"/>
                <a:gridCol w="802640"/>
                <a:gridCol w="802640"/>
                <a:gridCol w="802640"/>
                <a:gridCol w="802640"/>
              </a:tblGrid>
              <a:tr h="492760">
                <a:tc>
                  <a:txBody>
                    <a:bodyPr/>
                    <a:lstStyle/>
                    <a:p>
                      <a:pPr algn="ctr" fontAlgn="b"/>
                      <a:r>
                        <a:rPr lang="en-US" sz="2400" b="0" i="0" u="none" strike="noStrike" dirty="0" smtClean="0">
                          <a:solidFill>
                            <a:srgbClr val="000000"/>
                          </a:solidFill>
                          <a:latin typeface="Calibri"/>
                        </a:rPr>
                        <a:t>Player</a:t>
                      </a:r>
                      <a:endParaRPr lang="en-US" sz="2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A</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B</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C</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D</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760">
                <a:tc>
                  <a:txBody>
                    <a:bodyPr/>
                    <a:lstStyle/>
                    <a:p>
                      <a:pPr algn="ctr" fontAlgn="b"/>
                      <a:r>
                        <a:rPr lang="en-US" sz="2400" b="1" i="0" u="none" strike="noStrike" dirty="0" smtClean="0">
                          <a:solidFill>
                            <a:srgbClr val="000000"/>
                          </a:solidFill>
                          <a:latin typeface="Calibri"/>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760">
                <a:tc>
                  <a:txBody>
                    <a:bodyPr/>
                    <a:lstStyle/>
                    <a:p>
                      <a:pPr algn="ctr" fontAlgn="b"/>
                      <a:r>
                        <a:rPr lang="en-US" sz="2400" b="1" i="0" u="none" strike="noStrike" dirty="0" smtClean="0">
                          <a:solidFill>
                            <a:srgbClr val="000000"/>
                          </a:solidFill>
                          <a:latin typeface="Calibri"/>
                        </a:rPr>
                        <a:t>B</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2</a:t>
                      </a:r>
                      <a:endParaRPr lang="en-US" sz="2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760">
                <a:tc>
                  <a:txBody>
                    <a:bodyPr/>
                    <a:lstStyle/>
                    <a:p>
                      <a:pPr algn="ctr" fontAlgn="b"/>
                      <a:r>
                        <a:rPr lang="en-US" sz="2400" b="1" i="0" u="none" strike="noStrike" dirty="0" smtClean="0">
                          <a:solidFill>
                            <a:srgbClr val="000000"/>
                          </a:solidFill>
                          <a:latin typeface="Calibri"/>
                        </a:rPr>
                        <a:t>C</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760">
                <a:tc>
                  <a:txBody>
                    <a:bodyPr/>
                    <a:lstStyle/>
                    <a:p>
                      <a:pPr algn="ctr" fontAlgn="b"/>
                      <a:r>
                        <a:rPr lang="en-US" sz="2400" b="1" i="0" u="none" strike="noStrike" dirty="0" smtClean="0">
                          <a:solidFill>
                            <a:srgbClr val="000000"/>
                          </a:solidFill>
                          <a:latin typeface="Calibri"/>
                        </a:rPr>
                        <a:t>D</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2</a:t>
                      </a:r>
                      <a:endParaRPr lang="en-US" sz="2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19B2A4A3-26BB-41C3-B2E5-1F326D5165BF}" type="slidenum">
              <a:rPr lang="en-US" smtClean="0"/>
              <a:pPr>
                <a:defRPr/>
              </a:pPr>
              <a:t>18</a:t>
            </a:fld>
            <a:endParaRPr lang="en-US"/>
          </a:p>
        </p:txBody>
      </p:sp>
      <p:graphicFrame>
        <p:nvGraphicFramePr>
          <p:cNvPr id="7" name="Table 6"/>
          <p:cNvGraphicFramePr>
            <a:graphicFrameLocks noGrp="1"/>
          </p:cNvGraphicFramePr>
          <p:nvPr/>
        </p:nvGraphicFramePr>
        <p:xfrm>
          <a:off x="4699000" y="2552700"/>
          <a:ext cx="4025900" cy="3394075"/>
        </p:xfrm>
        <a:graphic>
          <a:graphicData uri="http://schemas.openxmlformats.org/drawingml/2006/table">
            <a:tbl>
              <a:tblPr/>
              <a:tblGrid>
                <a:gridCol w="805180"/>
                <a:gridCol w="805180"/>
                <a:gridCol w="805180"/>
                <a:gridCol w="805180"/>
                <a:gridCol w="805180"/>
              </a:tblGrid>
              <a:tr h="678815">
                <a:tc>
                  <a:txBody>
                    <a:bodyPr/>
                    <a:lstStyle/>
                    <a:p>
                      <a:pPr algn="ctr" fontAlgn="b"/>
                      <a:r>
                        <a:rPr lang="en-US" sz="2400" b="0" i="0" u="none" strike="noStrike" dirty="0" smtClean="0">
                          <a:solidFill>
                            <a:srgbClr val="000000"/>
                          </a:solidFill>
                          <a:latin typeface="Calibri"/>
                        </a:rPr>
                        <a:t>Player</a:t>
                      </a:r>
                      <a:endParaRPr lang="en-US" sz="2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A</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B</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C</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1" i="0" u="none" strike="noStrike" dirty="0" smtClean="0">
                          <a:solidFill>
                            <a:srgbClr val="000000"/>
                          </a:solidFill>
                          <a:latin typeface="Calibri"/>
                        </a:rPr>
                        <a:t>D</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8815">
                <a:tc>
                  <a:txBody>
                    <a:bodyPr/>
                    <a:lstStyle/>
                    <a:p>
                      <a:pPr algn="ctr" fontAlgn="b"/>
                      <a:r>
                        <a:rPr lang="en-US" sz="2400" b="1" i="0" u="none" strike="noStrike" dirty="0" smtClean="0">
                          <a:solidFill>
                            <a:srgbClr val="000000"/>
                          </a:solidFill>
                          <a:latin typeface="Calibri"/>
                        </a:rPr>
                        <a:t>A</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0</a:t>
                      </a:r>
                      <a:endParaRPr lang="en-US" sz="2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8815">
                <a:tc>
                  <a:txBody>
                    <a:bodyPr/>
                    <a:lstStyle/>
                    <a:p>
                      <a:pPr algn="ctr" fontAlgn="b"/>
                      <a:r>
                        <a:rPr lang="en-US" sz="2400" b="1" i="0" u="none" strike="noStrike" dirty="0" smtClean="0">
                          <a:solidFill>
                            <a:srgbClr val="000000"/>
                          </a:solidFill>
                          <a:latin typeface="Calibri"/>
                        </a:rPr>
                        <a:t>B</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0.031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0</a:t>
                      </a:r>
                      <a:endParaRPr lang="en-US" sz="2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78815">
                <a:tc>
                  <a:txBody>
                    <a:bodyPr/>
                    <a:lstStyle/>
                    <a:p>
                      <a:pPr algn="ctr" fontAlgn="b"/>
                      <a:r>
                        <a:rPr lang="en-US" sz="2400" b="1" i="0" u="none" strike="noStrike" dirty="0" smtClean="0">
                          <a:solidFill>
                            <a:srgbClr val="000000"/>
                          </a:solidFill>
                          <a:latin typeface="Calibri"/>
                        </a:rPr>
                        <a:t>C</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0.025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Calibri"/>
                        </a:rPr>
                        <a:t>0.023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0</a:t>
                      </a:r>
                      <a:endParaRPr lang="en-US" sz="2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8815">
                <a:tc>
                  <a:txBody>
                    <a:bodyPr/>
                    <a:lstStyle/>
                    <a:p>
                      <a:pPr algn="ctr" fontAlgn="b"/>
                      <a:r>
                        <a:rPr lang="en-US" sz="2400" b="1" i="0" u="none" strike="noStrike" dirty="0" smtClean="0">
                          <a:solidFill>
                            <a:srgbClr val="000000"/>
                          </a:solidFill>
                          <a:latin typeface="Calibri"/>
                        </a:rPr>
                        <a:t>D</a:t>
                      </a:r>
                      <a:endParaRPr lang="en-US" sz="2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Calibri"/>
                        </a:rPr>
                        <a:t>0.033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400" b="0" i="0" u="none" strike="noStrike" dirty="0">
                          <a:solidFill>
                            <a:srgbClr val="000000"/>
                          </a:solidFill>
                          <a:latin typeface="Calibri"/>
                        </a:rPr>
                        <a:t>0.030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smtClean="0">
                          <a:solidFill>
                            <a:srgbClr val="000000"/>
                          </a:solidFill>
                          <a:latin typeface="Calibri"/>
                        </a:rPr>
                        <a:t>0</a:t>
                      </a:r>
                      <a:endParaRPr lang="en-US" sz="24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7"/>
          <p:cNvGrpSpPr>
            <a:grpSpLocks/>
          </p:cNvGrpSpPr>
          <p:nvPr/>
        </p:nvGrpSpPr>
        <p:grpSpPr bwMode="auto">
          <a:xfrm>
            <a:off x="1257300" y="4267200"/>
            <a:ext cx="2590800" cy="2311400"/>
            <a:chOff x="1231900" y="2616200"/>
            <a:chExt cx="3149600" cy="2743200"/>
          </a:xfrm>
        </p:grpSpPr>
        <p:sp>
          <p:nvSpPr>
            <p:cNvPr id="9" name="Oval 8"/>
            <p:cNvSpPr/>
            <p:nvPr/>
          </p:nvSpPr>
          <p:spPr>
            <a:xfrm>
              <a:off x="1231900" y="2616200"/>
              <a:ext cx="1053726" cy="953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327774" y="2616200"/>
              <a:ext cx="1053726" cy="953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327774" y="4406063"/>
              <a:ext cx="1053726" cy="953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245410" y="4406063"/>
              <a:ext cx="1053726" cy="953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a:stCxn id="9" idx="6"/>
              <a:endCxn id="10" idx="2"/>
            </p:cNvCxnSpPr>
            <p:nvPr/>
          </p:nvCxnSpPr>
          <p:spPr>
            <a:xfrm>
              <a:off x="2285626" y="3092869"/>
              <a:ext cx="1042147" cy="1883"/>
            </a:xfrm>
            <a:prstGeom prst="straightConnector1">
              <a:avLst/>
            </a:prstGeom>
            <a:ln w="381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6"/>
              <a:endCxn id="11" idx="2"/>
            </p:cNvCxnSpPr>
            <p:nvPr/>
          </p:nvCxnSpPr>
          <p:spPr>
            <a:xfrm>
              <a:off x="2299136" y="4882732"/>
              <a:ext cx="1028637" cy="1883"/>
            </a:xfrm>
            <a:prstGeom prst="straightConnector1">
              <a:avLst/>
            </a:prstGeom>
            <a:ln w="381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a:endCxn id="12" idx="7"/>
            </p:cNvCxnSpPr>
            <p:nvPr/>
          </p:nvCxnSpPr>
          <p:spPr>
            <a:xfrm rot="5400000">
              <a:off x="2255772" y="3319089"/>
              <a:ext cx="1115367" cy="1337421"/>
            </a:xfrm>
            <a:prstGeom prst="straightConnector1">
              <a:avLst/>
            </a:prstGeom>
            <a:ln w="381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10334" name="TextBox 16"/>
            <p:cNvSpPr txBox="1">
              <a:spLocks noChangeArrowheads="1"/>
            </p:cNvSpPr>
            <p:nvPr/>
          </p:nvSpPr>
          <p:spPr bwMode="auto">
            <a:xfrm>
              <a:off x="1529755" y="2802520"/>
              <a:ext cx="355600" cy="547910"/>
            </a:xfrm>
            <a:prstGeom prst="rect">
              <a:avLst/>
            </a:prstGeom>
            <a:noFill/>
            <a:ln w="9525">
              <a:noFill/>
              <a:miter lim="800000"/>
              <a:headEnd/>
              <a:tailEnd/>
            </a:ln>
          </p:spPr>
          <p:txBody>
            <a:bodyPr>
              <a:spAutoFit/>
            </a:bodyPr>
            <a:lstStyle/>
            <a:p>
              <a:r>
                <a:rPr lang="en-US"/>
                <a:t>A</a:t>
              </a:r>
            </a:p>
          </p:txBody>
        </p:sp>
        <p:sp>
          <p:nvSpPr>
            <p:cNvPr id="10335" name="TextBox 17"/>
            <p:cNvSpPr txBox="1">
              <a:spLocks noChangeArrowheads="1"/>
            </p:cNvSpPr>
            <p:nvPr/>
          </p:nvSpPr>
          <p:spPr bwMode="auto">
            <a:xfrm>
              <a:off x="3643164" y="2802520"/>
              <a:ext cx="355600" cy="547910"/>
            </a:xfrm>
            <a:prstGeom prst="rect">
              <a:avLst/>
            </a:prstGeom>
            <a:noFill/>
            <a:ln w="9525">
              <a:noFill/>
              <a:miter lim="800000"/>
              <a:headEnd/>
              <a:tailEnd/>
            </a:ln>
          </p:spPr>
          <p:txBody>
            <a:bodyPr>
              <a:spAutoFit/>
            </a:bodyPr>
            <a:lstStyle/>
            <a:p>
              <a:r>
                <a:rPr lang="en-US"/>
                <a:t>B</a:t>
              </a:r>
            </a:p>
          </p:txBody>
        </p:sp>
        <p:sp>
          <p:nvSpPr>
            <p:cNvPr id="10336" name="TextBox 18"/>
            <p:cNvSpPr txBox="1">
              <a:spLocks noChangeArrowheads="1"/>
            </p:cNvSpPr>
            <p:nvPr/>
          </p:nvSpPr>
          <p:spPr bwMode="auto">
            <a:xfrm>
              <a:off x="1558628" y="4593220"/>
              <a:ext cx="355600" cy="547910"/>
            </a:xfrm>
            <a:prstGeom prst="rect">
              <a:avLst/>
            </a:prstGeom>
            <a:noFill/>
            <a:ln w="9525">
              <a:noFill/>
              <a:miter lim="800000"/>
              <a:headEnd/>
              <a:tailEnd/>
            </a:ln>
          </p:spPr>
          <p:txBody>
            <a:bodyPr>
              <a:spAutoFit/>
            </a:bodyPr>
            <a:lstStyle/>
            <a:p>
              <a:r>
                <a:rPr lang="en-US"/>
                <a:t>C</a:t>
              </a:r>
            </a:p>
          </p:txBody>
        </p:sp>
        <p:sp>
          <p:nvSpPr>
            <p:cNvPr id="10337" name="TextBox 19"/>
            <p:cNvSpPr txBox="1">
              <a:spLocks noChangeArrowheads="1"/>
            </p:cNvSpPr>
            <p:nvPr/>
          </p:nvSpPr>
          <p:spPr bwMode="auto">
            <a:xfrm>
              <a:off x="3654127" y="4594613"/>
              <a:ext cx="355600" cy="547910"/>
            </a:xfrm>
            <a:prstGeom prst="rect">
              <a:avLst/>
            </a:prstGeom>
            <a:noFill/>
            <a:ln w="9525">
              <a:noFill/>
              <a:miter lim="800000"/>
              <a:headEnd/>
              <a:tailEnd/>
            </a:ln>
          </p:spPr>
          <p:txBody>
            <a:bodyPr>
              <a:spAutoFit/>
            </a:bodyPr>
            <a:lstStyle/>
            <a:p>
              <a:r>
                <a:rPr lang="en-US"/>
                <a:t>D</a:t>
              </a:r>
            </a:p>
          </p:txBody>
        </p:sp>
      </p:grpSp>
      <p:cxnSp>
        <p:nvCxnSpPr>
          <p:cNvPr id="21" name="Straight Arrow Connector 20"/>
          <p:cNvCxnSpPr>
            <a:stCxn id="9" idx="4"/>
            <a:endCxn id="12" idx="0"/>
          </p:cNvCxnSpPr>
          <p:nvPr/>
        </p:nvCxnSpPr>
        <p:spPr>
          <a:xfrm rot="16200000" flipH="1">
            <a:off x="1343819" y="5417344"/>
            <a:ext cx="704850" cy="11112"/>
          </a:xfrm>
          <a:prstGeom prst="straightConnector1">
            <a:avLst/>
          </a:prstGeom>
          <a:ln w="381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5"/>
            <a:endCxn id="11" idx="1"/>
          </p:cNvCxnSpPr>
          <p:nvPr/>
        </p:nvCxnSpPr>
        <p:spPr>
          <a:xfrm rot="16200000" flipH="1">
            <a:off x="2082800" y="4867275"/>
            <a:ext cx="939800" cy="1111250"/>
          </a:xfrm>
          <a:prstGeom prst="straightConnector1">
            <a:avLst/>
          </a:prstGeom>
          <a:ln w="381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4"/>
            <a:endCxn id="11" idx="0"/>
          </p:cNvCxnSpPr>
          <p:nvPr/>
        </p:nvCxnSpPr>
        <p:spPr>
          <a:xfrm rot="5400000">
            <a:off x="3060700" y="5422900"/>
            <a:ext cx="706438" cy="1588"/>
          </a:xfrm>
          <a:prstGeom prst="straightConnector1">
            <a:avLst/>
          </a:prstGeom>
          <a:ln w="38100">
            <a:solidFill>
              <a:srgbClr val="FF0000"/>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2372" name="TextBox 28"/>
          <p:cNvSpPr txBox="1">
            <a:spLocks noChangeArrowheads="1"/>
          </p:cNvSpPr>
          <p:nvPr/>
        </p:nvSpPr>
        <p:spPr bwMode="auto">
          <a:xfrm>
            <a:off x="3365500" y="5143500"/>
            <a:ext cx="342900" cy="461963"/>
          </a:xfrm>
          <a:prstGeom prst="rect">
            <a:avLst/>
          </a:prstGeom>
          <a:noFill/>
          <a:ln w="9525">
            <a:noFill/>
            <a:miter lim="800000"/>
            <a:headEnd/>
            <a:tailEnd/>
          </a:ln>
        </p:spPr>
        <p:txBody>
          <a:bodyPr>
            <a:spAutoFit/>
          </a:bodyPr>
          <a:lstStyle/>
          <a:p>
            <a:r>
              <a:rPr lang="en-US" b="1">
                <a:solidFill>
                  <a:srgbClr val="FF0000"/>
                </a:solidFill>
              </a:rPr>
              <a:t>?</a:t>
            </a:r>
          </a:p>
        </p:txBody>
      </p:sp>
      <p:sp>
        <p:nvSpPr>
          <p:cNvPr id="10325" name="TextBox 29"/>
          <p:cNvSpPr txBox="1">
            <a:spLocks noChangeArrowheads="1"/>
          </p:cNvSpPr>
          <p:nvPr/>
        </p:nvSpPr>
        <p:spPr bwMode="auto">
          <a:xfrm>
            <a:off x="1549400" y="1104900"/>
            <a:ext cx="1689100" cy="461963"/>
          </a:xfrm>
          <a:prstGeom prst="rect">
            <a:avLst/>
          </a:prstGeom>
          <a:noFill/>
          <a:ln w="9525">
            <a:noFill/>
            <a:miter lim="800000"/>
            <a:headEnd/>
            <a:tailEnd/>
          </a:ln>
        </p:spPr>
        <p:txBody>
          <a:bodyPr>
            <a:spAutoFit/>
          </a:bodyPr>
          <a:lstStyle/>
          <a:p>
            <a:r>
              <a:rPr lang="en-US" b="1" i="1"/>
              <a:t>Outcomes</a:t>
            </a:r>
          </a:p>
        </p:txBody>
      </p:sp>
      <p:sp>
        <p:nvSpPr>
          <p:cNvPr id="11350" name="TextBox 30"/>
          <p:cNvSpPr txBox="1">
            <a:spLocks noChangeArrowheads="1"/>
          </p:cNvSpPr>
          <p:nvPr/>
        </p:nvSpPr>
        <p:spPr bwMode="auto">
          <a:xfrm>
            <a:off x="5956300" y="2095500"/>
            <a:ext cx="1689100" cy="461963"/>
          </a:xfrm>
          <a:prstGeom prst="rect">
            <a:avLst/>
          </a:prstGeom>
          <a:noFill/>
          <a:ln w="9525">
            <a:noFill/>
            <a:miter lim="800000"/>
            <a:headEnd/>
            <a:tailEnd/>
          </a:ln>
        </p:spPr>
        <p:txBody>
          <a:bodyPr>
            <a:spAutoFit/>
          </a:bodyPr>
          <a:lstStyle/>
          <a:p>
            <a:r>
              <a:rPr lang="en-US" b="1" i="1"/>
              <a:t>Scheduling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350"/>
                                        </p:tgtEl>
                                        <p:attrNameLst>
                                          <p:attrName>style.visibility</p:attrName>
                                        </p:attrNameLst>
                                      </p:cBhvr>
                                      <p:to>
                                        <p:strVal val="visible"/>
                                      </p:to>
                                    </p:set>
                                    <p:animEffect transition="in" filter="fade">
                                      <p:cBhvr>
                                        <p:cTn id="10" dur="1000"/>
                                        <p:tgtEl>
                                          <p:spTgt spid="113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372"/>
                                        </p:tgtEl>
                                        <p:attrNameLst>
                                          <p:attrName>style.visibility</p:attrName>
                                        </p:attrNameLst>
                                      </p:cBhvr>
                                      <p:to>
                                        <p:strVal val="visible"/>
                                      </p:to>
                                    </p:set>
                                    <p:animEffect transition="in" filter="fade">
                                      <p:cBhvr>
                                        <p:cTn id="13" dur="2000"/>
                                        <p:tgtEl>
                                          <p:spTgt spid="12372"/>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2" grpId="0"/>
      <p:bldP spid="113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Schedule each match to maximize</a:t>
            </a:r>
          </a:p>
          <a:p>
            <a:pPr lvl="1"/>
            <a:r>
              <a:rPr lang="en-US" dirty="0" smtClean="0"/>
              <a:t>Greedy</a:t>
            </a:r>
          </a:p>
          <a:p>
            <a:pPr lvl="1"/>
            <a:r>
              <a:rPr lang="en-US" dirty="0" smtClean="0">
                <a:solidFill>
                  <a:schemeClr val="accent2"/>
                </a:solidFill>
              </a:rPr>
              <a:t>Flexible</a:t>
            </a:r>
          </a:p>
          <a:p>
            <a:pPr lvl="2"/>
            <a:r>
              <a:rPr lang="en-US" dirty="0" smtClean="0"/>
              <a:t>S is any parameter of interest</a:t>
            </a:r>
          </a:p>
          <a:p>
            <a:pPr lvl="3"/>
            <a:r>
              <a:rPr lang="en-US" dirty="0" smtClean="0"/>
              <a:t>(skill levels; best candidate; etc.)</a:t>
            </a:r>
            <a:endParaRPr lang="en-US" dirty="0"/>
          </a:p>
          <a:p>
            <a:endParaRPr lang="en-US" dirty="0" smtClean="0"/>
          </a:p>
          <a:p>
            <a:pPr lvl="1"/>
            <a:endParaRPr lang="en-US" dirty="0"/>
          </a:p>
        </p:txBody>
      </p:sp>
      <p:pic>
        <p:nvPicPr>
          <p:cNvPr id="5" name="Picture 4"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6705600" y="2362200"/>
            <a:ext cx="1143000" cy="3117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1840468"/>
            <a:ext cx="6890028" cy="369332"/>
          </a:xfrm>
          <a:prstGeom prst="rect">
            <a:avLst/>
          </a:prstGeom>
          <a:noFill/>
        </p:spPr>
        <p:txBody>
          <a:bodyPr wrap="none" rtlCol="0">
            <a:spAutoFit/>
          </a:bodyPr>
          <a:lstStyle/>
          <a:p>
            <a:r>
              <a:rPr lang="en-US" dirty="0" smtClean="0"/>
              <a:t>X1	X2	X3	X4	X5	X6	…	</a:t>
            </a:r>
            <a:r>
              <a:rPr lang="en-US" dirty="0" err="1" smtClean="0"/>
              <a:t>Xn</a:t>
            </a:r>
            <a:endParaRPr lang="en-US" dirty="0"/>
          </a:p>
        </p:txBody>
      </p:sp>
      <p:sp>
        <p:nvSpPr>
          <p:cNvPr id="2" name="Title 1"/>
          <p:cNvSpPr>
            <a:spLocks noGrp="1"/>
          </p:cNvSpPr>
          <p:nvPr>
            <p:ph type="title"/>
          </p:nvPr>
        </p:nvSpPr>
        <p:spPr/>
        <p:txBody>
          <a:bodyPr>
            <a:normAutofit/>
          </a:bodyPr>
          <a:lstStyle/>
          <a:p>
            <a:r>
              <a:rPr lang="en-US" dirty="0" smtClean="0"/>
              <a:t>Three Sequences</a:t>
            </a:r>
            <a:endParaRPr lang="en-US" dirty="0"/>
          </a:p>
        </p:txBody>
      </p:sp>
      <p:sp>
        <p:nvSpPr>
          <p:cNvPr id="6" name="TextBox 5"/>
          <p:cNvSpPr txBox="1"/>
          <p:nvPr/>
        </p:nvSpPr>
        <p:spPr>
          <a:xfrm>
            <a:off x="1143000" y="2362200"/>
            <a:ext cx="6890028" cy="369332"/>
          </a:xfrm>
          <a:prstGeom prst="rect">
            <a:avLst/>
          </a:prstGeom>
          <a:noFill/>
        </p:spPr>
        <p:txBody>
          <a:bodyPr wrap="none" rtlCol="0">
            <a:spAutoFit/>
          </a:bodyPr>
          <a:lstStyle/>
          <a:p>
            <a:r>
              <a:rPr lang="en-US" dirty="0"/>
              <a:t>Y</a:t>
            </a:r>
            <a:r>
              <a:rPr lang="en-US" dirty="0" smtClean="0"/>
              <a:t>1	Y2	Y3	Y4	Y5	Y6	…	</a:t>
            </a:r>
            <a:r>
              <a:rPr lang="en-US" dirty="0" err="1"/>
              <a:t>Y</a:t>
            </a:r>
            <a:r>
              <a:rPr lang="en-US" dirty="0" err="1" smtClean="0"/>
              <a:t>n</a:t>
            </a:r>
            <a:endParaRPr lang="en-US" dirty="0"/>
          </a:p>
        </p:txBody>
      </p:sp>
      <p:sp>
        <p:nvSpPr>
          <p:cNvPr id="7" name="TextBox 6"/>
          <p:cNvSpPr txBox="1"/>
          <p:nvPr/>
        </p:nvSpPr>
        <p:spPr>
          <a:xfrm>
            <a:off x="1143000" y="2895600"/>
            <a:ext cx="6890028" cy="369332"/>
          </a:xfrm>
          <a:prstGeom prst="rect">
            <a:avLst/>
          </a:prstGeom>
          <a:noFill/>
        </p:spPr>
        <p:txBody>
          <a:bodyPr wrap="none" rtlCol="0">
            <a:spAutoFit/>
          </a:bodyPr>
          <a:lstStyle/>
          <a:p>
            <a:r>
              <a:rPr lang="en-US" dirty="0" smtClean="0"/>
              <a:t>Z1	Z2	Z3	Z4	Z5	Z6	…	</a:t>
            </a:r>
            <a:r>
              <a:rPr lang="en-US" dirty="0"/>
              <a:t>Z</a:t>
            </a:r>
            <a:r>
              <a:rPr lang="en-US" dirty="0" smtClean="0"/>
              <a:t>n</a:t>
            </a:r>
            <a:endParaRPr lang="en-US" dirty="0"/>
          </a:p>
        </p:txBody>
      </p:sp>
      <p:sp>
        <p:nvSpPr>
          <p:cNvPr id="9" name="Rectangle 8"/>
          <p:cNvSpPr/>
          <p:nvPr/>
        </p:nvSpPr>
        <p:spPr>
          <a:xfrm>
            <a:off x="1066800" y="1828800"/>
            <a:ext cx="7010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6800" y="2362200"/>
            <a:ext cx="7010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6800" y="2895600"/>
            <a:ext cx="7010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14400" y="3962400"/>
            <a:ext cx="3793026" cy="584775"/>
          </a:xfrm>
          <a:prstGeom prst="rect">
            <a:avLst/>
          </a:prstGeom>
          <a:noFill/>
        </p:spPr>
        <p:txBody>
          <a:bodyPr wrap="none" rtlCol="0">
            <a:spAutoFit/>
          </a:bodyPr>
          <a:lstStyle/>
          <a:p>
            <a:r>
              <a:rPr lang="en-US" sz="3200" dirty="0" smtClean="0">
                <a:latin typeface="+mj-lt"/>
              </a:rPr>
              <a:t>Empirical Distribution</a:t>
            </a:r>
            <a:endParaRPr lang="en-US" sz="3200" dirty="0">
              <a:latin typeface="+mj-lt"/>
            </a:endParaRPr>
          </a:p>
        </p:txBody>
      </p:sp>
      <p:pic>
        <p:nvPicPr>
          <p:cNvPr id="15" name="Picture 14" descr="tmp.bmp"/>
          <p:cNvPicPr>
            <a:picLocks/>
          </p:cNvPicPr>
          <p:nvPr>
            <p:custDataLst>
              <p:tags r:id="rId1"/>
            </p:custDataLst>
          </p:nvPr>
        </p:nvPicPr>
        <p:blipFill>
          <a:blip r:embed="rId4" cstate="print">
            <a:clrChange>
              <a:clrFrom>
                <a:srgbClr val="FFFFFF"/>
              </a:clrFrom>
              <a:clrTo>
                <a:srgbClr val="FFFFFF">
                  <a:alpha val="0"/>
                </a:srgbClr>
              </a:clrTo>
            </a:clrChange>
          </a:blip>
          <a:stretch>
            <a:fillRect/>
          </a:stretch>
        </p:blipFill>
        <p:spPr>
          <a:xfrm>
            <a:off x="762000" y="4800600"/>
            <a:ext cx="7835900" cy="457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Techniques</a:t>
            </a:r>
            <a:endParaRPr lang="en-US" dirty="0"/>
          </a:p>
        </p:txBody>
      </p:sp>
      <p:sp>
        <p:nvSpPr>
          <p:cNvPr id="3" name="Content Placeholder 2"/>
          <p:cNvSpPr>
            <a:spLocks noGrp="1"/>
          </p:cNvSpPr>
          <p:nvPr>
            <p:ph idx="1"/>
          </p:nvPr>
        </p:nvSpPr>
        <p:spPr/>
        <p:txBody>
          <a:bodyPr/>
          <a:lstStyle/>
          <a:p>
            <a:r>
              <a:rPr lang="en-US" dirty="0" smtClean="0"/>
              <a:t>Calculate mutual information</a:t>
            </a:r>
          </a:p>
          <a:p>
            <a:pPr lvl="1"/>
            <a:r>
              <a:rPr lang="en-US" dirty="0" smtClean="0"/>
              <a:t>Importance sampling</a:t>
            </a:r>
          </a:p>
          <a:p>
            <a:pPr lvl="1"/>
            <a:r>
              <a:rPr lang="en-US" dirty="0" smtClean="0"/>
              <a:t>Convex Optimization (tracking of ML estimate)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2"/>
          <p:cNvPicPr>
            <a:picLocks noChangeAspect="1" noChangeArrowheads="1"/>
          </p:cNvPicPr>
          <p:nvPr/>
        </p:nvPicPr>
        <p:blipFill>
          <a:blip r:embed="rId2" cstate="print"/>
          <a:srcRect/>
          <a:stretch>
            <a:fillRect/>
          </a:stretch>
        </p:blipFill>
        <p:spPr bwMode="auto">
          <a:xfrm>
            <a:off x="1031875" y="673100"/>
            <a:ext cx="5689600" cy="4467225"/>
          </a:xfrm>
          <a:prstGeom prst="rect">
            <a:avLst/>
          </a:prstGeom>
          <a:noFill/>
          <a:ln w="9525">
            <a:noFill/>
            <a:miter lim="800000"/>
            <a:headEnd/>
            <a:tailEnd/>
          </a:ln>
        </p:spPr>
      </p:pic>
      <p:sp>
        <p:nvSpPr>
          <p:cNvPr id="11267" name="Title 1"/>
          <p:cNvSpPr>
            <a:spLocks noGrp="1"/>
          </p:cNvSpPr>
          <p:nvPr>
            <p:ph type="title"/>
          </p:nvPr>
        </p:nvSpPr>
        <p:spPr/>
        <p:txBody>
          <a:bodyPr/>
          <a:lstStyle/>
          <a:p>
            <a:r>
              <a:rPr lang="en-US" dirty="0" smtClean="0"/>
              <a:t>Results</a:t>
            </a:r>
          </a:p>
        </p:txBody>
      </p:sp>
      <p:sp>
        <p:nvSpPr>
          <p:cNvPr id="4" name="Slide Number Placeholder 3"/>
          <p:cNvSpPr>
            <a:spLocks noGrp="1"/>
          </p:cNvSpPr>
          <p:nvPr>
            <p:ph type="sldNum" sz="quarter" idx="10"/>
          </p:nvPr>
        </p:nvSpPr>
        <p:spPr/>
        <p:txBody>
          <a:bodyPr/>
          <a:lstStyle/>
          <a:p>
            <a:pPr>
              <a:defRPr/>
            </a:pPr>
            <a:fld id="{F95553FD-0655-4182-B411-B20C300BAAE1}" type="slidenum">
              <a:rPr lang="en-US" smtClean="0"/>
              <a:pPr>
                <a:defRPr/>
              </a:pPr>
              <a:t>21</a:t>
            </a:fld>
            <a:endParaRPr lang="en-US" dirty="0"/>
          </a:p>
        </p:txBody>
      </p:sp>
      <p:sp>
        <p:nvSpPr>
          <p:cNvPr id="11269" name="TextBox 19"/>
          <p:cNvSpPr txBox="1">
            <a:spLocks noChangeArrowheads="1"/>
          </p:cNvSpPr>
          <p:nvPr/>
        </p:nvSpPr>
        <p:spPr bwMode="auto">
          <a:xfrm>
            <a:off x="6096000" y="5638800"/>
            <a:ext cx="2819400" cy="646331"/>
          </a:xfrm>
          <a:prstGeom prst="rect">
            <a:avLst/>
          </a:prstGeom>
          <a:noFill/>
          <a:ln w="9525">
            <a:noFill/>
            <a:miter lim="800000"/>
            <a:headEnd/>
            <a:tailEnd/>
          </a:ln>
        </p:spPr>
        <p:txBody>
          <a:bodyPr wrap="square">
            <a:spAutoFit/>
          </a:bodyPr>
          <a:lstStyle/>
          <a:p>
            <a:r>
              <a:rPr lang="en-US" sz="1800" dirty="0"/>
              <a:t>(for a 10 player tournament and100 experiments)</a:t>
            </a:r>
          </a:p>
        </p:txBody>
      </p:sp>
      <p:grpSp>
        <p:nvGrpSpPr>
          <p:cNvPr id="2" name="Group 57"/>
          <p:cNvGrpSpPr>
            <a:grpSpLocks/>
          </p:cNvGrpSpPr>
          <p:nvPr/>
        </p:nvGrpSpPr>
        <p:grpSpPr bwMode="auto">
          <a:xfrm>
            <a:off x="1547813" y="4359275"/>
            <a:ext cx="4459287" cy="2306638"/>
            <a:chOff x="1547178" y="4359647"/>
            <a:chExt cx="4460740" cy="2305999"/>
          </a:xfrm>
        </p:grpSpPr>
        <p:sp>
          <p:nvSpPr>
            <p:cNvPr id="11277" name="Rectangle 19"/>
            <p:cNvSpPr>
              <a:spLocks noChangeArrowheads="1"/>
            </p:cNvSpPr>
            <p:nvPr/>
          </p:nvSpPr>
          <p:spPr bwMode="auto">
            <a:xfrm>
              <a:off x="3718057" y="4359647"/>
              <a:ext cx="455596" cy="192306"/>
            </a:xfrm>
            <a:prstGeom prst="rect">
              <a:avLst/>
            </a:prstGeom>
            <a:noFill/>
            <a:ln w="19050">
              <a:solidFill>
                <a:srgbClr val="000000"/>
              </a:solidFill>
              <a:miter lim="800000"/>
              <a:headEnd/>
              <a:tailEnd/>
            </a:ln>
          </p:spPr>
          <p:txBody>
            <a:bodyPr/>
            <a:lstStyle/>
            <a:p>
              <a:endParaRPr lang="en-US"/>
            </a:p>
          </p:txBody>
        </p:sp>
        <p:cxnSp>
          <p:nvCxnSpPr>
            <p:cNvPr id="19" name="Straight Arrow Connector 18"/>
            <p:cNvCxnSpPr/>
            <p:nvPr/>
          </p:nvCxnSpPr>
          <p:spPr>
            <a:xfrm>
              <a:off x="1547178" y="6368865"/>
              <a:ext cx="392240" cy="1588"/>
            </a:xfrm>
            <a:prstGeom prst="straightConnector1">
              <a:avLst/>
            </a:prstGeom>
            <a:ln w="57150" cap="flat">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279" name="Picture 24"/>
            <p:cNvPicPr>
              <a:picLocks noChangeAspect="1" noChangeArrowheads="1"/>
            </p:cNvPicPr>
            <p:nvPr/>
          </p:nvPicPr>
          <p:blipFill>
            <a:blip r:embed="rId3" cstate="print"/>
            <a:srcRect l="7344" t="39908" r="7643" b="29826"/>
            <a:stretch>
              <a:fillRect/>
            </a:stretch>
          </p:blipFill>
          <p:spPr bwMode="auto">
            <a:xfrm>
              <a:off x="1889661" y="5288110"/>
              <a:ext cx="4118257" cy="1377536"/>
            </a:xfrm>
            <a:prstGeom prst="rect">
              <a:avLst/>
            </a:prstGeom>
            <a:noFill/>
            <a:ln w="9525">
              <a:noFill/>
              <a:miter lim="800000"/>
              <a:headEnd/>
              <a:tailEnd/>
            </a:ln>
          </p:spPr>
        </p:pic>
        <p:cxnSp>
          <p:nvCxnSpPr>
            <p:cNvPr id="11280" name="AutoShape 20"/>
            <p:cNvCxnSpPr>
              <a:cxnSpLocks noChangeShapeType="1"/>
              <a:stCxn id="11277" idx="1"/>
            </p:cNvCxnSpPr>
            <p:nvPr/>
          </p:nvCxnSpPr>
          <p:spPr bwMode="auto">
            <a:xfrm rot="10800000" flipV="1">
              <a:off x="2162175" y="4455800"/>
              <a:ext cx="1555882" cy="840100"/>
            </a:xfrm>
            <a:prstGeom prst="straightConnector1">
              <a:avLst/>
            </a:prstGeom>
            <a:noFill/>
            <a:ln w="19050">
              <a:solidFill>
                <a:srgbClr val="000000"/>
              </a:solidFill>
              <a:round/>
              <a:headEnd/>
              <a:tailEnd/>
            </a:ln>
          </p:spPr>
        </p:cxnSp>
        <p:cxnSp>
          <p:nvCxnSpPr>
            <p:cNvPr id="11281" name="AutoShape 21"/>
            <p:cNvCxnSpPr>
              <a:cxnSpLocks noChangeShapeType="1"/>
              <a:endCxn id="11277" idx="3"/>
            </p:cNvCxnSpPr>
            <p:nvPr/>
          </p:nvCxnSpPr>
          <p:spPr bwMode="auto">
            <a:xfrm rot="10800000">
              <a:off x="4173653" y="4455801"/>
              <a:ext cx="1741372" cy="830575"/>
            </a:xfrm>
            <a:prstGeom prst="straightConnector1">
              <a:avLst/>
            </a:prstGeom>
            <a:noFill/>
            <a:ln w="19050">
              <a:solidFill>
                <a:srgbClr val="000000"/>
              </a:solidFill>
              <a:round/>
              <a:headEnd/>
              <a:tailEnd/>
            </a:ln>
          </p:spPr>
        </p:cxnSp>
      </p:grpSp>
      <p:grpSp>
        <p:nvGrpSpPr>
          <p:cNvPr id="3" name="Group 19"/>
          <p:cNvGrpSpPr>
            <a:grpSpLocks/>
          </p:cNvGrpSpPr>
          <p:nvPr/>
        </p:nvGrpSpPr>
        <p:grpSpPr bwMode="auto">
          <a:xfrm>
            <a:off x="2041525" y="2182813"/>
            <a:ext cx="6818313" cy="2139950"/>
            <a:chOff x="2041525" y="2218604"/>
            <a:chExt cx="6818313" cy="2139085"/>
          </a:xfrm>
        </p:grpSpPr>
        <p:sp>
          <p:nvSpPr>
            <p:cNvPr id="11272" name="Rectangle 12"/>
            <p:cNvSpPr>
              <a:spLocks noChangeArrowheads="1"/>
            </p:cNvSpPr>
            <p:nvPr/>
          </p:nvSpPr>
          <p:spPr bwMode="auto">
            <a:xfrm>
              <a:off x="2041525" y="4096407"/>
              <a:ext cx="356568" cy="257171"/>
            </a:xfrm>
            <a:prstGeom prst="rect">
              <a:avLst/>
            </a:prstGeom>
            <a:noFill/>
            <a:ln w="19050">
              <a:solidFill>
                <a:srgbClr val="000000"/>
              </a:solidFill>
              <a:miter lim="800000"/>
              <a:headEnd/>
              <a:tailEnd/>
            </a:ln>
          </p:spPr>
          <p:txBody>
            <a:bodyPr/>
            <a:lstStyle/>
            <a:p>
              <a:endParaRPr lang="en-US"/>
            </a:p>
          </p:txBody>
        </p:sp>
        <p:cxnSp>
          <p:nvCxnSpPr>
            <p:cNvPr id="11273" name="AutoShape 13"/>
            <p:cNvCxnSpPr>
              <a:cxnSpLocks noChangeShapeType="1"/>
            </p:cNvCxnSpPr>
            <p:nvPr/>
          </p:nvCxnSpPr>
          <p:spPr bwMode="auto">
            <a:xfrm flipV="1">
              <a:off x="2409969" y="2218604"/>
              <a:ext cx="3999831" cy="1877805"/>
            </a:xfrm>
            <a:prstGeom prst="straightConnector1">
              <a:avLst/>
            </a:prstGeom>
            <a:noFill/>
            <a:ln w="19050">
              <a:solidFill>
                <a:srgbClr val="000000"/>
              </a:solidFill>
              <a:round/>
              <a:headEnd/>
              <a:tailEnd/>
            </a:ln>
          </p:spPr>
        </p:cxnSp>
        <p:cxnSp>
          <p:nvCxnSpPr>
            <p:cNvPr id="11274" name="AutoShape 14"/>
            <p:cNvCxnSpPr>
              <a:cxnSpLocks noChangeShapeType="1"/>
            </p:cNvCxnSpPr>
            <p:nvPr/>
          </p:nvCxnSpPr>
          <p:spPr bwMode="auto">
            <a:xfrm flipV="1">
              <a:off x="2374345" y="4144488"/>
              <a:ext cx="4062081" cy="213201"/>
            </a:xfrm>
            <a:prstGeom prst="straightConnector1">
              <a:avLst/>
            </a:prstGeom>
            <a:noFill/>
            <a:ln w="19050">
              <a:solidFill>
                <a:srgbClr val="000000"/>
              </a:solidFill>
              <a:round/>
              <a:headEnd/>
              <a:tailEnd/>
            </a:ln>
          </p:spPr>
        </p:cxnSp>
        <p:pic>
          <p:nvPicPr>
            <p:cNvPr id="11275" name="Picture 26"/>
            <p:cNvPicPr>
              <a:picLocks noChangeAspect="1" noChangeArrowheads="1"/>
            </p:cNvPicPr>
            <p:nvPr/>
          </p:nvPicPr>
          <p:blipFill>
            <a:blip r:embed="rId4" cstate="print"/>
            <a:srcRect l="7344" t="8826" r="8092" b="18977"/>
            <a:stretch>
              <a:fillRect/>
            </a:stretch>
          </p:blipFill>
          <p:spPr bwMode="auto">
            <a:xfrm>
              <a:off x="6233999" y="2220687"/>
              <a:ext cx="2625839" cy="1941035"/>
            </a:xfrm>
            <a:prstGeom prst="rect">
              <a:avLst/>
            </a:prstGeom>
            <a:noFill/>
            <a:ln w="9525">
              <a:noFill/>
              <a:miter lim="800000"/>
              <a:headEnd/>
              <a:tailEnd/>
            </a:ln>
          </p:spPr>
        </p:pic>
        <p:cxnSp>
          <p:nvCxnSpPr>
            <p:cNvPr id="56" name="Straight Arrow Connector 55"/>
            <p:cNvCxnSpPr/>
            <p:nvPr/>
          </p:nvCxnSpPr>
          <p:spPr bwMode="auto">
            <a:xfrm>
              <a:off x="6959600" y="3800701"/>
              <a:ext cx="392113" cy="1587"/>
            </a:xfrm>
            <a:prstGeom prst="straightConnector1">
              <a:avLst/>
            </a:prstGeom>
            <a:ln w="57150" cap="flat">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noChangeArrowheads="1"/>
          </p:cNvPicPr>
          <p:nvPr/>
        </p:nvPicPr>
        <p:blipFill>
          <a:blip r:embed="rId2" cstate="print"/>
          <a:srcRect t="23051" r="23262"/>
          <a:stretch>
            <a:fillRect/>
          </a:stretch>
        </p:blipFill>
        <p:spPr bwMode="auto">
          <a:xfrm>
            <a:off x="6130925" y="1960563"/>
            <a:ext cx="2692400" cy="2024062"/>
          </a:xfrm>
          <a:prstGeom prst="rect">
            <a:avLst/>
          </a:prstGeom>
          <a:noFill/>
          <a:ln w="9525">
            <a:noFill/>
            <a:miter lim="800000"/>
            <a:headEnd/>
            <a:tailEnd/>
          </a:ln>
        </p:spPr>
      </p:pic>
      <p:sp>
        <p:nvSpPr>
          <p:cNvPr id="12292" name="Title 1"/>
          <p:cNvSpPr>
            <a:spLocks noGrp="1"/>
          </p:cNvSpPr>
          <p:nvPr>
            <p:ph type="title"/>
          </p:nvPr>
        </p:nvSpPr>
        <p:spPr/>
        <p:txBody>
          <a:bodyPr/>
          <a:lstStyle/>
          <a:p>
            <a:r>
              <a:rPr lang="en-US" smtClean="0"/>
              <a:t>Case Study: Ice Cream</a:t>
            </a:r>
          </a:p>
        </p:txBody>
      </p:sp>
      <p:sp>
        <p:nvSpPr>
          <p:cNvPr id="2" name="Content Placeholder 2"/>
          <p:cNvSpPr>
            <a:spLocks noGrp="1"/>
          </p:cNvSpPr>
          <p:nvPr>
            <p:ph idx="1"/>
          </p:nvPr>
        </p:nvSpPr>
        <p:spPr>
          <a:xfrm>
            <a:off x="1419225" y="2276475"/>
            <a:ext cx="4613275" cy="1487488"/>
          </a:xfrm>
        </p:spPr>
        <p:txBody>
          <a:bodyPr/>
          <a:lstStyle/>
          <a:p>
            <a:r>
              <a:rPr lang="en-US" sz="2600" i="1" smtClean="0"/>
              <a:t>The Approach</a:t>
            </a:r>
            <a:r>
              <a:rPr lang="en-US" sz="2600" smtClean="0"/>
              <a:t>:</a:t>
            </a:r>
          </a:p>
          <a:p>
            <a:pPr lvl="1"/>
            <a:r>
              <a:rPr lang="en-US" sz="2600" smtClean="0"/>
              <a:t>Survey with all possible paired comparisons</a:t>
            </a:r>
          </a:p>
          <a:p>
            <a:endParaRPr lang="en-US" sz="2600" i="1" smtClean="0"/>
          </a:p>
        </p:txBody>
      </p:sp>
      <p:sp>
        <p:nvSpPr>
          <p:cNvPr id="4" name="Slide Number Placeholder 3"/>
          <p:cNvSpPr>
            <a:spLocks noGrp="1"/>
          </p:cNvSpPr>
          <p:nvPr>
            <p:ph type="sldNum" sz="quarter" idx="10"/>
          </p:nvPr>
        </p:nvSpPr>
        <p:spPr/>
        <p:txBody>
          <a:bodyPr/>
          <a:lstStyle/>
          <a:p>
            <a:pPr>
              <a:defRPr/>
            </a:pPr>
            <a:fld id="{C89166D7-3F58-4461-BD66-F416DD95CC51}" type="slidenum">
              <a:rPr lang="en-US" smtClean="0"/>
              <a:pPr>
                <a:defRPr/>
              </a:pPr>
              <a:t>22</a:t>
            </a:fld>
            <a:endParaRPr lang="en-US" dirty="0"/>
          </a:p>
        </p:txBody>
      </p:sp>
      <p:pic>
        <p:nvPicPr>
          <p:cNvPr id="12295" name="Picture 2" descr="http://www.rainbowskill.com/wp-content/uploads/2009/01/656.jpg"/>
          <p:cNvPicPr>
            <a:picLocks noChangeAspect="1" noChangeArrowheads="1"/>
          </p:cNvPicPr>
          <p:nvPr/>
        </p:nvPicPr>
        <p:blipFill>
          <a:blip r:embed="rId3" cstate="print"/>
          <a:srcRect l="31772" t="8740" r="30373"/>
          <a:stretch>
            <a:fillRect/>
          </a:stretch>
        </p:blipFill>
        <p:spPr bwMode="auto">
          <a:xfrm>
            <a:off x="119063" y="1939925"/>
            <a:ext cx="1270000" cy="3856038"/>
          </a:xfrm>
          <a:prstGeom prst="rect">
            <a:avLst/>
          </a:prstGeom>
          <a:noFill/>
          <a:ln w="9525">
            <a:noFill/>
            <a:miter lim="800000"/>
            <a:headEnd/>
            <a:tailEnd/>
          </a:ln>
        </p:spPr>
      </p:pic>
      <p:sp>
        <p:nvSpPr>
          <p:cNvPr id="12296" name="Rectangle 5"/>
          <p:cNvSpPr>
            <a:spLocks noChangeArrowheads="1"/>
          </p:cNvSpPr>
          <p:nvPr/>
        </p:nvSpPr>
        <p:spPr bwMode="auto">
          <a:xfrm>
            <a:off x="-166688" y="6565900"/>
            <a:ext cx="2725738" cy="215900"/>
          </a:xfrm>
          <a:prstGeom prst="rect">
            <a:avLst/>
          </a:prstGeom>
          <a:noFill/>
          <a:ln w="9525">
            <a:noFill/>
            <a:miter lim="800000"/>
            <a:headEnd/>
            <a:tailEnd/>
          </a:ln>
        </p:spPr>
        <p:txBody>
          <a:bodyPr>
            <a:spAutoFit/>
          </a:bodyPr>
          <a:lstStyle/>
          <a:p>
            <a:pPr algn="ctr"/>
            <a:r>
              <a:rPr lang="en-US" sz="800"/>
              <a:t>http://www.rainbowskill.com/canteen/ice-cream-art.php</a:t>
            </a:r>
          </a:p>
        </p:txBody>
      </p:sp>
      <p:sp>
        <p:nvSpPr>
          <p:cNvPr id="16" name="Rectangle 15"/>
          <p:cNvSpPr/>
          <p:nvPr/>
        </p:nvSpPr>
        <p:spPr>
          <a:xfrm>
            <a:off x="1419225" y="1303338"/>
            <a:ext cx="6810375" cy="892175"/>
          </a:xfrm>
          <a:prstGeom prst="rect">
            <a:avLst/>
          </a:prstGeom>
        </p:spPr>
        <p:txBody>
          <a:bodyPr>
            <a:spAutoFit/>
          </a:bodyPr>
          <a:lstStyle/>
          <a:p>
            <a:pPr marL="342900" indent="-342900" eaLnBrk="0" hangingPunct="0">
              <a:spcBef>
                <a:spcPct val="20000"/>
              </a:spcBef>
              <a:buClr>
                <a:srgbClr val="0033CC"/>
              </a:buClr>
              <a:buFontTx/>
              <a:buChar char="•"/>
              <a:defRPr/>
            </a:pPr>
            <a:r>
              <a:rPr lang="en-US" sz="2600" i="1" kern="0" dirty="0">
                <a:solidFill>
                  <a:srgbClr val="000000"/>
                </a:solidFill>
                <a:latin typeface="Arial"/>
              </a:rPr>
              <a:t>The Problem</a:t>
            </a:r>
            <a:r>
              <a:rPr lang="en-US" sz="2600" kern="0" dirty="0">
                <a:solidFill>
                  <a:srgbClr val="000000"/>
                </a:solidFill>
                <a:latin typeface="Arial"/>
              </a:rPr>
              <a:t>: 5 flavors of ice cream, but we can only order 3 </a:t>
            </a:r>
          </a:p>
        </p:txBody>
      </p:sp>
      <p:sp>
        <p:nvSpPr>
          <p:cNvPr id="17" name="Rectangle 16"/>
          <p:cNvSpPr/>
          <p:nvPr/>
        </p:nvSpPr>
        <p:spPr>
          <a:xfrm>
            <a:off x="1419225" y="3738563"/>
            <a:ext cx="5421313" cy="2732087"/>
          </a:xfrm>
          <a:prstGeom prst="rect">
            <a:avLst/>
          </a:prstGeom>
        </p:spPr>
        <p:txBody>
          <a:bodyPr>
            <a:spAutoFit/>
          </a:bodyPr>
          <a:lstStyle/>
          <a:p>
            <a:pPr marL="342900" indent="-342900" eaLnBrk="0" hangingPunct="0">
              <a:spcBef>
                <a:spcPct val="20000"/>
              </a:spcBef>
              <a:buClr>
                <a:srgbClr val="0033CC"/>
              </a:buClr>
              <a:buFontTx/>
              <a:buChar char="•"/>
              <a:defRPr/>
            </a:pPr>
            <a:r>
              <a:rPr lang="en-US" sz="2600" i="1" kern="0" dirty="0">
                <a:solidFill>
                  <a:srgbClr val="000000"/>
                </a:solidFill>
                <a:latin typeface="Arial"/>
              </a:rPr>
              <a:t>The Answer</a:t>
            </a:r>
            <a:r>
              <a:rPr lang="en-US" sz="2600" kern="0" dirty="0">
                <a:solidFill>
                  <a:srgbClr val="000000"/>
                </a:solidFill>
                <a:latin typeface="Arial"/>
              </a:rPr>
              <a:t>:</a:t>
            </a:r>
          </a:p>
          <a:p>
            <a:pPr marL="742950" lvl="1" indent="-285750" eaLnBrk="0" hangingPunct="0">
              <a:spcBef>
                <a:spcPct val="20000"/>
              </a:spcBef>
              <a:buClr>
                <a:srgbClr val="FF0000"/>
              </a:buClr>
              <a:buFont typeface="Arial" charset="0"/>
              <a:buChar char="–"/>
              <a:defRPr/>
            </a:pPr>
            <a:r>
              <a:rPr lang="en-US" sz="2600" kern="0" dirty="0">
                <a:solidFill>
                  <a:srgbClr val="000000"/>
                </a:solidFill>
                <a:latin typeface="Arial"/>
              </a:rPr>
              <a:t>Cookies and cream, vanilla, and mint chocolate chip!</a:t>
            </a:r>
          </a:p>
          <a:p>
            <a:pPr marL="342900" indent="-342900" eaLnBrk="0" hangingPunct="0">
              <a:spcBef>
                <a:spcPct val="20000"/>
              </a:spcBef>
              <a:buClr>
                <a:srgbClr val="0033CC"/>
              </a:buClr>
              <a:buFontTx/>
              <a:buChar char="•"/>
              <a:defRPr/>
            </a:pPr>
            <a:r>
              <a:rPr lang="en-US" sz="2600" i="1" kern="0" dirty="0">
                <a:solidFill>
                  <a:srgbClr val="000000"/>
                </a:solidFill>
                <a:latin typeface="Arial"/>
              </a:rPr>
              <a:t>The Significance:</a:t>
            </a:r>
          </a:p>
          <a:p>
            <a:pPr marL="742950" lvl="1" indent="-285750" eaLnBrk="0" hangingPunct="0">
              <a:spcBef>
                <a:spcPct val="20000"/>
              </a:spcBef>
              <a:buClr>
                <a:srgbClr val="FF0000"/>
              </a:buClr>
              <a:buFont typeface="Arial" charset="0"/>
              <a:buChar char="–"/>
              <a:defRPr/>
            </a:pPr>
            <a:r>
              <a:rPr lang="en-US" sz="2600" kern="0" dirty="0">
                <a:solidFill>
                  <a:srgbClr val="000000"/>
                </a:solidFill>
                <a:latin typeface="Arial"/>
              </a:rPr>
              <a:t>Partial information to obtain true preferences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Inflation</a:t>
            </a:r>
            <a:endParaRPr lang="en-US" dirty="0"/>
          </a:p>
        </p:txBody>
      </p:sp>
      <p:sp>
        <p:nvSpPr>
          <p:cNvPr id="3" name="Content Placeholder 2"/>
          <p:cNvSpPr>
            <a:spLocks noGrp="1"/>
          </p:cNvSpPr>
          <p:nvPr>
            <p:ph idx="1"/>
          </p:nvPr>
        </p:nvSpPr>
        <p:spPr/>
        <p:txBody>
          <a:bodyPr/>
          <a:lstStyle/>
          <a:p>
            <a:r>
              <a:rPr lang="en-US" dirty="0" smtClean="0"/>
              <a:t>We would like a simple comparison of student performance (currently GPA)</a:t>
            </a:r>
          </a:p>
          <a:p>
            <a:pPr lvl="2"/>
            <a:r>
              <a:rPr lang="en-US" dirty="0" smtClean="0"/>
              <a:t>Employers want this</a:t>
            </a:r>
          </a:p>
          <a:p>
            <a:pPr lvl="2"/>
            <a:r>
              <a:rPr lang="en-US" dirty="0" smtClean="0"/>
              <a:t>Grad schools want this</a:t>
            </a:r>
          </a:p>
          <a:p>
            <a:pPr lvl="2"/>
            <a:r>
              <a:rPr lang="en-US" dirty="0" smtClean="0"/>
              <a:t>We base awards off this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103931"/>
            <a:ext cx="9144000" cy="417560"/>
          </a:xfrm>
          <a:prstGeom prst="rect">
            <a:avLst/>
          </a:prstGeom>
          <a:noFill/>
          <a:ln w="9525">
            <a:noFill/>
            <a:miter lim="800000"/>
            <a:headEnd/>
            <a:tailEnd/>
          </a:ln>
        </p:spPr>
        <p:txBody>
          <a:bodyPr wrap="square" lIns="32520" tIns="16260" rIns="32520" bIns="16260">
            <a:spAutoFit/>
          </a:bodyPr>
          <a:lstStyle/>
          <a:p>
            <a:pPr algn="ctr" defTabSz="1003123"/>
            <a:r>
              <a:rPr lang="en-US" sz="2500" b="1" dirty="0"/>
              <a:t>Predicting Performance from Past Grades</a:t>
            </a:r>
            <a:endParaRPr lang="en-US" sz="2500" b="1" dirty="0"/>
          </a:p>
        </p:txBody>
      </p:sp>
      <p:sp>
        <p:nvSpPr>
          <p:cNvPr id="5" name="Rectangle 14"/>
          <p:cNvSpPr>
            <a:spLocks noChangeArrowheads="1"/>
          </p:cNvSpPr>
          <p:nvPr/>
        </p:nvSpPr>
        <p:spPr bwMode="auto">
          <a:xfrm>
            <a:off x="0" y="875827"/>
            <a:ext cx="9144000" cy="689428"/>
          </a:xfrm>
          <a:prstGeom prst="rect">
            <a:avLst/>
          </a:prstGeom>
          <a:noFill/>
          <a:ln w="9525">
            <a:noFill/>
            <a:miter lim="800000"/>
            <a:headEnd/>
            <a:tailEnd/>
          </a:ln>
        </p:spPr>
        <p:txBody>
          <a:bodyPr wrap="square" lIns="32520" tIns="16260" rIns="32520" bIns="16260">
            <a:spAutoFit/>
          </a:bodyPr>
          <a:lstStyle/>
          <a:p>
            <a:pPr algn="ctr" defTabSz="1003123"/>
            <a:r>
              <a:rPr lang="en-US" altLang="en-US" sz="1600" b="1" dirty="0"/>
              <a:t>Hamza Aftab</a:t>
            </a:r>
          </a:p>
          <a:p>
            <a:pPr algn="ctr" defTabSz="1003123"/>
            <a:r>
              <a:rPr lang="en-US" altLang="en-US" sz="1600" b="1" dirty="0"/>
              <a:t>Prof. Paul Cuff</a:t>
            </a:r>
          </a:p>
          <a:p>
            <a:pPr algn="ctr" defTabSz="1003123"/>
            <a:endParaRPr lang="en-US" altLang="en-US" sz="1600" b="1" baseline="30000" dirty="0"/>
          </a:p>
        </p:txBody>
      </p:sp>
      <p:pic>
        <p:nvPicPr>
          <p:cNvPr id="6" name="Picture 29" descr="swoosh.jpg"/>
          <p:cNvPicPr>
            <a:picLocks noChangeAspect="1"/>
          </p:cNvPicPr>
          <p:nvPr/>
        </p:nvPicPr>
        <p:blipFill>
          <a:blip r:embed="rId2" cstate="print"/>
          <a:srcRect/>
          <a:stretch>
            <a:fillRect/>
          </a:stretch>
        </p:blipFill>
        <p:spPr bwMode="auto">
          <a:xfrm>
            <a:off x="1457947" y="550978"/>
            <a:ext cx="6291658" cy="233663"/>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 y="119275"/>
            <a:ext cx="1818075" cy="52447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414411" y="228889"/>
            <a:ext cx="1733340" cy="363204"/>
          </a:xfrm>
          <a:prstGeom prst="rect">
            <a:avLst/>
          </a:prstGeom>
          <a:noFill/>
          <a:ln w="9525">
            <a:noFill/>
            <a:miter lim="800000"/>
            <a:headEnd/>
            <a:tailEnd/>
          </a:ln>
        </p:spPr>
      </p:pic>
      <p:sp>
        <p:nvSpPr>
          <p:cNvPr id="11" name="Text Box 7"/>
          <p:cNvSpPr txBox="1">
            <a:spLocks noChangeArrowheads="1"/>
          </p:cNvSpPr>
          <p:nvPr/>
        </p:nvSpPr>
        <p:spPr bwMode="auto">
          <a:xfrm>
            <a:off x="190657" y="1560887"/>
            <a:ext cx="2792540" cy="163780"/>
          </a:xfrm>
          <a:prstGeom prst="rect">
            <a:avLst/>
          </a:prstGeom>
          <a:solidFill>
            <a:schemeClr val="tx2"/>
          </a:solidFill>
          <a:ln w="9525">
            <a:noFill/>
            <a:miter lim="800000"/>
            <a:headEnd/>
            <a:tailEnd/>
          </a:ln>
        </p:spPr>
        <p:txBody>
          <a:bodyPr wrap="square" lIns="25042" tIns="12518" rIns="25042" bIns="12518">
            <a:spAutoFit/>
          </a:bodyPr>
          <a:lstStyle/>
          <a:p>
            <a:pPr algn="ctr" eaLnBrk="0" hangingPunct="0">
              <a:spcBef>
                <a:spcPct val="50000"/>
              </a:spcBef>
            </a:pPr>
            <a:r>
              <a:rPr lang="en-US" sz="900" b="1" dirty="0">
                <a:solidFill>
                  <a:srgbClr val="F8F8F8"/>
                </a:solidFill>
              </a:rPr>
              <a:t>Background</a:t>
            </a:r>
            <a:endParaRPr lang="en-US" sz="900" b="1" dirty="0">
              <a:solidFill>
                <a:srgbClr val="F8F8F8"/>
              </a:solidFill>
            </a:endParaRPr>
          </a:p>
        </p:txBody>
      </p:sp>
      <p:sp>
        <p:nvSpPr>
          <p:cNvPr id="12" name="Text Box 14"/>
          <p:cNvSpPr txBox="1">
            <a:spLocks noChangeArrowheads="1"/>
          </p:cNvSpPr>
          <p:nvPr/>
        </p:nvSpPr>
        <p:spPr bwMode="auto">
          <a:xfrm>
            <a:off x="192863" y="1705765"/>
            <a:ext cx="2790335" cy="136133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5445" tIns="125445" rIns="125445" bIns="125445">
            <a:spAutoFit/>
          </a:bodyPr>
          <a:lstStyle/>
          <a:p>
            <a:pPr defTabSz="1204358"/>
            <a:r>
              <a:rPr lang="en-US" sz="800" dirty="0"/>
              <a:t>Traditional method of obtaining aggregate information from student grades (</a:t>
            </a:r>
            <a:r>
              <a:rPr lang="en-US" sz="800" dirty="0" err="1"/>
              <a:t>e.g</a:t>
            </a:r>
            <a:r>
              <a:rPr lang="en-US" sz="800" dirty="0"/>
              <a:t> GPA) has its limitations, such as rigid assumption of how better an ‘A’ is than ‘B’ and not allowing for the  observable fact that a student might consistently outperform another in some courses and the other might outperform in certain others (regardless of GPA).  We looked for ways to derive information about the student’s range of skills, a course’s “inflatedness” and its ability to accurately predict performance without making too many assumptions.</a:t>
            </a:r>
          </a:p>
        </p:txBody>
      </p:sp>
      <p:sp>
        <p:nvSpPr>
          <p:cNvPr id="13" name="Text Box 7"/>
          <p:cNvSpPr txBox="1">
            <a:spLocks noChangeArrowheads="1"/>
          </p:cNvSpPr>
          <p:nvPr/>
        </p:nvSpPr>
        <p:spPr bwMode="auto">
          <a:xfrm>
            <a:off x="205883" y="3160778"/>
            <a:ext cx="2792540" cy="163780"/>
          </a:xfrm>
          <a:prstGeom prst="rect">
            <a:avLst/>
          </a:prstGeom>
          <a:solidFill>
            <a:schemeClr val="tx2"/>
          </a:solidFill>
          <a:ln w="9525">
            <a:noFill/>
            <a:miter lim="800000"/>
            <a:headEnd/>
            <a:tailEnd/>
          </a:ln>
        </p:spPr>
        <p:txBody>
          <a:bodyPr wrap="square" lIns="25042" tIns="12518" rIns="25042" bIns="12518">
            <a:spAutoFit/>
          </a:bodyPr>
          <a:lstStyle/>
          <a:p>
            <a:pPr algn="ctr" eaLnBrk="0" hangingPunct="0">
              <a:spcBef>
                <a:spcPct val="50000"/>
              </a:spcBef>
            </a:pPr>
            <a:r>
              <a:rPr lang="en-US" sz="900" b="1" dirty="0">
                <a:solidFill>
                  <a:srgbClr val="F8F8F8"/>
                </a:solidFill>
              </a:rPr>
              <a:t>A New Model</a:t>
            </a:r>
            <a:endParaRPr lang="en-US" sz="900" b="1" dirty="0">
              <a:solidFill>
                <a:srgbClr val="F8F8F8"/>
              </a:solidFill>
            </a:endParaRPr>
          </a:p>
        </p:txBody>
      </p:sp>
      <p:sp>
        <p:nvSpPr>
          <p:cNvPr id="14" name="Text Box 14"/>
          <p:cNvSpPr txBox="1">
            <a:spLocks noChangeArrowheads="1"/>
          </p:cNvSpPr>
          <p:nvPr/>
        </p:nvSpPr>
        <p:spPr bwMode="auto">
          <a:xfrm>
            <a:off x="208089" y="3317882"/>
            <a:ext cx="2775108" cy="317721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5445" tIns="125445" rIns="125445" bIns="125445">
            <a:spAutoFit/>
          </a:bodyPr>
          <a:lstStyle/>
          <a:p>
            <a:pPr defTabSz="1204358"/>
            <a:endParaRPr lang="en-US" sz="800" dirty="0"/>
          </a:p>
          <a:p>
            <a:pPr defTabSz="1204358"/>
            <a:endParaRPr lang="en-US" sz="800" dirty="0"/>
          </a:p>
          <a:p>
            <a:pPr defTabSz="1204358"/>
            <a:r>
              <a:rPr lang="en-US" sz="800" dirty="0"/>
              <a:t>Performance  =                           x                            +             </a:t>
            </a:r>
          </a:p>
          <a:p>
            <a:pPr defTabSz="1204358"/>
            <a:endParaRPr lang="en-US" sz="800" dirty="0"/>
          </a:p>
          <a:p>
            <a:pPr defTabSz="1204358"/>
            <a:endParaRPr lang="en-US" sz="800" dirty="0"/>
          </a:p>
          <a:p>
            <a:pPr defTabSz="1204358"/>
            <a:r>
              <a:rPr lang="en-US" sz="600" dirty="0"/>
              <a:t>                                       Student’s skill       Course’s valuation                     Noise</a:t>
            </a:r>
          </a:p>
          <a:p>
            <a:pPr defTabSz="1204358"/>
            <a:endParaRPr lang="en-US" sz="800" dirty="0"/>
          </a:p>
          <a:p>
            <a:pPr defTabSz="1204358"/>
            <a:endParaRPr lang="en-US" sz="800" dirty="0"/>
          </a:p>
          <a:p>
            <a:pPr defTabSz="1204358"/>
            <a:endParaRPr lang="en-US" sz="800" dirty="0"/>
          </a:p>
          <a:p>
            <a:pPr defTabSz="1204358"/>
            <a:r>
              <a:rPr lang="en-US" sz="800" dirty="0"/>
              <a:t>                                                     C</a:t>
            </a:r>
          </a:p>
          <a:p>
            <a:pPr defTabSz="1204358"/>
            <a:r>
              <a:rPr lang="en-US" sz="800" dirty="0"/>
              <a:t> </a:t>
            </a:r>
          </a:p>
          <a:p>
            <a:pPr defTabSz="1204358"/>
            <a:endParaRPr lang="en-US" sz="800" dirty="0"/>
          </a:p>
          <a:p>
            <a:pPr defTabSz="1204358"/>
            <a:endParaRPr lang="en-US" sz="800" dirty="0"/>
          </a:p>
          <a:p>
            <a:pPr defTabSz="1204358"/>
            <a:r>
              <a:rPr lang="en-US" sz="800" dirty="0"/>
              <a:t>                                                    B</a:t>
            </a:r>
          </a:p>
          <a:p>
            <a:pPr defTabSz="1204358"/>
            <a:endParaRPr lang="en-US" sz="800" dirty="0"/>
          </a:p>
          <a:p>
            <a:pPr defTabSz="1204358"/>
            <a:endParaRPr lang="en-US" sz="800" dirty="0"/>
          </a:p>
          <a:p>
            <a:pPr defTabSz="1204358"/>
            <a:r>
              <a:rPr lang="en-US" sz="800" dirty="0"/>
              <a:t>                                                    B+</a:t>
            </a:r>
          </a:p>
          <a:p>
            <a:pPr defTabSz="1204358"/>
            <a:endParaRPr lang="en-US" sz="800" dirty="0"/>
          </a:p>
          <a:p>
            <a:pPr defTabSz="1204358"/>
            <a:r>
              <a:rPr lang="en-US" sz="800" dirty="0"/>
              <a:t>                                                     A</a:t>
            </a:r>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p:txBody>
      </p:sp>
      <p:graphicFrame>
        <p:nvGraphicFramePr>
          <p:cNvPr id="15" name="Chart 14"/>
          <p:cNvGraphicFramePr/>
          <p:nvPr/>
        </p:nvGraphicFramePr>
        <p:xfrm>
          <a:off x="991898" y="3326213"/>
          <a:ext cx="598449" cy="7400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nvGraphicFramePr>
        <p:xfrm>
          <a:off x="1648603" y="3326213"/>
          <a:ext cx="598449" cy="740063"/>
        </p:xfrm>
        <a:graphic>
          <a:graphicData uri="http://schemas.openxmlformats.org/drawingml/2006/chart">
            <c:chart xmlns:c="http://schemas.openxmlformats.org/drawingml/2006/chart" xmlns:r="http://schemas.openxmlformats.org/officeDocument/2006/relationships" r:id="rId6"/>
          </a:graphicData>
        </a:graphic>
      </p:graphicFrame>
      <p:pic>
        <p:nvPicPr>
          <p:cNvPr id="2" name="Picture 2"/>
          <p:cNvPicPr>
            <a:picLocks noChangeAspect="1" noChangeArrowheads="1"/>
          </p:cNvPicPr>
          <p:nvPr/>
        </p:nvPicPr>
        <p:blipFill>
          <a:blip r:embed="rId7" cstate="print"/>
          <a:srcRect/>
          <a:stretch>
            <a:fillRect/>
          </a:stretch>
        </p:blipFill>
        <p:spPr bwMode="auto">
          <a:xfrm>
            <a:off x="2326492" y="3451463"/>
            <a:ext cx="635521" cy="388683"/>
          </a:xfrm>
          <a:prstGeom prst="rect">
            <a:avLst/>
          </a:prstGeom>
          <a:noFill/>
          <a:ln w="9525">
            <a:noFill/>
            <a:miter lim="800000"/>
            <a:headEnd/>
            <a:tailEnd/>
          </a:ln>
        </p:spPr>
      </p:pic>
      <p:graphicFrame>
        <p:nvGraphicFramePr>
          <p:cNvPr id="18" name="Table 17"/>
          <p:cNvGraphicFramePr>
            <a:graphicFrameLocks noGrp="1"/>
          </p:cNvGraphicFramePr>
          <p:nvPr/>
        </p:nvGraphicFramePr>
        <p:xfrm>
          <a:off x="1796891" y="4251292"/>
          <a:ext cx="1016834" cy="1418449"/>
        </p:xfrm>
        <a:graphic>
          <a:graphicData uri="http://schemas.openxmlformats.org/drawingml/2006/table">
            <a:tbl>
              <a:tblPr firstRow="1" bandRow="1">
                <a:tableStyleId>{5C22544A-7EE6-4342-B048-85BDC9FD1C3A}</a:tableStyleId>
              </a:tblPr>
              <a:tblGrid>
                <a:gridCol w="1016834"/>
              </a:tblGrid>
              <a:tr h="125913">
                <a:tc>
                  <a:txBody>
                    <a:bodyPr/>
                    <a:lstStyle/>
                    <a:p>
                      <a:pPr algn="ctr" fontAlgn="b"/>
                      <a:r>
                        <a:rPr lang="en-US" sz="800" u="none" strike="noStrike" dirty="0" smtClean="0"/>
                        <a:t>Performance in Class</a:t>
                      </a:r>
                      <a:endParaRPr lang="en-US" sz="800" b="0" i="0" u="none" strike="noStrike" dirty="0">
                        <a:solidFill>
                          <a:srgbClr val="000000"/>
                        </a:solidFill>
                        <a:latin typeface="Calibri"/>
                      </a:endParaRPr>
                    </a:p>
                  </a:txBody>
                  <a:tcPr marL="2648" marR="2648" marT="2570" marB="0" anchor="b"/>
                </a:tc>
              </a:tr>
              <a:tr h="125913">
                <a:tc>
                  <a:txBody>
                    <a:bodyPr/>
                    <a:lstStyle/>
                    <a:p>
                      <a:pPr algn="ctr" fontAlgn="b"/>
                      <a:r>
                        <a:rPr lang="en-US" sz="800" u="none" strike="noStrike" dirty="0"/>
                        <a:t>0.273</a:t>
                      </a:r>
                      <a:endParaRPr lang="en-US" sz="800" b="0" i="0" u="none" strike="noStrike" dirty="0">
                        <a:solidFill>
                          <a:srgbClr val="000000"/>
                        </a:solidFill>
                        <a:latin typeface="Calibri"/>
                      </a:endParaRPr>
                    </a:p>
                  </a:txBody>
                  <a:tcPr marL="2648" marR="2648" marT="2570" marB="0" anchor="b"/>
                </a:tc>
              </a:tr>
              <a:tr h="159319">
                <a:tc>
                  <a:txBody>
                    <a:bodyPr/>
                    <a:lstStyle/>
                    <a:p>
                      <a:pPr algn="ctr" fontAlgn="b"/>
                      <a:r>
                        <a:rPr lang="en-US" sz="800" u="none" strike="noStrike" dirty="0"/>
                        <a:t>0.383</a:t>
                      </a:r>
                      <a:endParaRPr lang="en-US" sz="800" b="0" i="0" u="none" strike="noStrike" dirty="0">
                        <a:solidFill>
                          <a:srgbClr val="000000"/>
                        </a:solidFill>
                        <a:latin typeface="Calibri"/>
                      </a:endParaRPr>
                    </a:p>
                  </a:txBody>
                  <a:tcPr marL="2648" marR="2648" marT="2570" marB="0" anchor="b"/>
                </a:tc>
              </a:tr>
              <a:tr h="125913">
                <a:tc>
                  <a:txBody>
                    <a:bodyPr/>
                    <a:lstStyle/>
                    <a:p>
                      <a:pPr algn="ctr" fontAlgn="b"/>
                      <a:r>
                        <a:rPr lang="en-US" sz="800" u="none" strike="noStrike"/>
                        <a:t>0.624</a:t>
                      </a:r>
                      <a:endParaRPr lang="en-US" sz="800" b="0" i="0" u="none" strike="noStrike">
                        <a:solidFill>
                          <a:srgbClr val="000000"/>
                        </a:solidFill>
                        <a:latin typeface="Calibri"/>
                      </a:endParaRPr>
                    </a:p>
                  </a:txBody>
                  <a:tcPr marL="2648" marR="2648" marT="2570" marB="0" anchor="b"/>
                </a:tc>
              </a:tr>
              <a:tr h="125913">
                <a:tc>
                  <a:txBody>
                    <a:bodyPr/>
                    <a:lstStyle/>
                    <a:p>
                      <a:pPr algn="ctr" fontAlgn="b"/>
                      <a:r>
                        <a:rPr lang="en-US" sz="800" u="none" strike="noStrike" dirty="0"/>
                        <a:t>0.661</a:t>
                      </a:r>
                      <a:endParaRPr lang="en-US" sz="800" b="0" i="0" u="none" strike="noStrike" dirty="0">
                        <a:solidFill>
                          <a:srgbClr val="000000"/>
                        </a:solidFill>
                        <a:latin typeface="Calibri"/>
                      </a:endParaRPr>
                    </a:p>
                  </a:txBody>
                  <a:tcPr marL="2648" marR="2648" marT="2570" marB="0" anchor="b"/>
                </a:tc>
              </a:tr>
              <a:tr h="125913">
                <a:tc>
                  <a:txBody>
                    <a:bodyPr/>
                    <a:lstStyle/>
                    <a:p>
                      <a:pPr algn="ctr" fontAlgn="b"/>
                      <a:r>
                        <a:rPr lang="en-US" sz="800" u="none" strike="noStrike" dirty="0"/>
                        <a:t>0.686</a:t>
                      </a:r>
                      <a:endParaRPr lang="en-US" sz="800" b="0" i="0" u="none" strike="noStrike" dirty="0">
                        <a:solidFill>
                          <a:srgbClr val="000000"/>
                        </a:solidFill>
                        <a:latin typeface="Calibri"/>
                      </a:endParaRPr>
                    </a:p>
                  </a:txBody>
                  <a:tcPr marL="2648" marR="2648" marT="2570" marB="0" anchor="b"/>
                </a:tc>
              </a:tr>
              <a:tr h="125913">
                <a:tc>
                  <a:txBody>
                    <a:bodyPr/>
                    <a:lstStyle/>
                    <a:p>
                      <a:pPr algn="ctr" fontAlgn="b"/>
                      <a:r>
                        <a:rPr lang="en-US" sz="800" u="none" strike="noStrike"/>
                        <a:t>0.705</a:t>
                      </a:r>
                      <a:endParaRPr lang="en-US" sz="800" b="0" i="0" u="none" strike="noStrike">
                        <a:solidFill>
                          <a:srgbClr val="000000"/>
                        </a:solidFill>
                        <a:latin typeface="Calibri"/>
                      </a:endParaRPr>
                    </a:p>
                  </a:txBody>
                  <a:tcPr marL="2648" marR="2648" marT="2570" marB="0" anchor="b"/>
                </a:tc>
              </a:tr>
              <a:tr h="125913">
                <a:tc>
                  <a:txBody>
                    <a:bodyPr/>
                    <a:lstStyle/>
                    <a:p>
                      <a:pPr algn="ctr" fontAlgn="b"/>
                      <a:r>
                        <a:rPr lang="en-US" sz="800" u="none" strike="noStrike"/>
                        <a:t>0.719</a:t>
                      </a:r>
                      <a:endParaRPr lang="en-US" sz="800" b="0" i="0" u="none" strike="noStrike">
                        <a:solidFill>
                          <a:srgbClr val="000000"/>
                        </a:solidFill>
                        <a:latin typeface="Calibri"/>
                      </a:endParaRPr>
                    </a:p>
                  </a:txBody>
                  <a:tcPr marL="2648" marR="2648" marT="2570" marB="0" anchor="b"/>
                </a:tc>
              </a:tr>
              <a:tr h="125913">
                <a:tc>
                  <a:txBody>
                    <a:bodyPr/>
                    <a:lstStyle/>
                    <a:p>
                      <a:pPr algn="ctr" fontAlgn="b"/>
                      <a:r>
                        <a:rPr lang="en-US" sz="800" u="none" strike="noStrike"/>
                        <a:t>0.78</a:t>
                      </a:r>
                      <a:endParaRPr lang="en-US" sz="800" b="0" i="0" u="none" strike="noStrike">
                        <a:solidFill>
                          <a:srgbClr val="000000"/>
                        </a:solidFill>
                        <a:latin typeface="Calibri"/>
                      </a:endParaRPr>
                    </a:p>
                  </a:txBody>
                  <a:tcPr marL="2648" marR="2648" marT="2570" marB="0" anchor="b"/>
                </a:tc>
              </a:tr>
              <a:tr h="125913">
                <a:tc>
                  <a:txBody>
                    <a:bodyPr/>
                    <a:lstStyle/>
                    <a:p>
                      <a:pPr algn="ctr" fontAlgn="b"/>
                      <a:r>
                        <a:rPr lang="en-US" sz="800" u="none" strike="noStrike"/>
                        <a:t>0.797</a:t>
                      </a:r>
                      <a:endParaRPr lang="en-US" sz="800" b="0" i="0" u="none" strike="noStrike">
                        <a:solidFill>
                          <a:srgbClr val="000000"/>
                        </a:solidFill>
                        <a:latin typeface="Calibri"/>
                      </a:endParaRPr>
                    </a:p>
                  </a:txBody>
                  <a:tcPr marL="2648" marR="2648" marT="2570" marB="0" anchor="b"/>
                </a:tc>
              </a:tr>
              <a:tr h="125913">
                <a:tc>
                  <a:txBody>
                    <a:bodyPr/>
                    <a:lstStyle/>
                    <a:p>
                      <a:pPr algn="ctr" fontAlgn="b"/>
                      <a:r>
                        <a:rPr lang="en-US" sz="800" u="none" strike="noStrike" dirty="0"/>
                        <a:t>0.882</a:t>
                      </a:r>
                      <a:endParaRPr lang="en-US" sz="800" b="0" i="0" u="none" strike="noStrike" dirty="0">
                        <a:solidFill>
                          <a:srgbClr val="000000"/>
                        </a:solidFill>
                        <a:latin typeface="Calibri"/>
                      </a:endParaRPr>
                    </a:p>
                  </a:txBody>
                  <a:tcPr marL="2648" marR="2648" marT="2570" marB="0" anchor="b"/>
                </a:tc>
              </a:tr>
            </a:tbl>
          </a:graphicData>
        </a:graphic>
      </p:graphicFrame>
      <p:sp>
        <p:nvSpPr>
          <p:cNvPr id="19" name="Left Brace 18"/>
          <p:cNvSpPr/>
          <p:nvPr/>
        </p:nvSpPr>
        <p:spPr>
          <a:xfrm>
            <a:off x="1669787" y="4415750"/>
            <a:ext cx="63552" cy="349474"/>
          </a:xfrm>
          <a:prstGeom prst="leftBrace">
            <a:avLst/>
          </a:prstGeom>
        </p:spPr>
        <p:style>
          <a:lnRef idx="1">
            <a:schemeClr val="accent1"/>
          </a:lnRef>
          <a:fillRef idx="0">
            <a:schemeClr val="accent1"/>
          </a:fillRef>
          <a:effectRef idx="0">
            <a:schemeClr val="accent1"/>
          </a:effectRef>
          <a:fontRef idx="minor">
            <a:schemeClr val="tx1"/>
          </a:fontRef>
        </p:style>
        <p:txBody>
          <a:bodyPr lIns="25091" tIns="12546" rIns="25091" bIns="12546" rtlCol="0" anchor="ctr"/>
          <a:lstStyle/>
          <a:p>
            <a:pPr algn="ctr"/>
            <a:endParaRPr lang="en-US"/>
          </a:p>
        </p:txBody>
      </p:sp>
      <p:sp>
        <p:nvSpPr>
          <p:cNvPr id="20" name="Left Brace 19"/>
          <p:cNvSpPr/>
          <p:nvPr/>
        </p:nvSpPr>
        <p:spPr>
          <a:xfrm>
            <a:off x="1669787" y="4785782"/>
            <a:ext cx="63552" cy="349474"/>
          </a:xfrm>
          <a:prstGeom prst="leftBrace">
            <a:avLst/>
          </a:prstGeom>
        </p:spPr>
        <p:style>
          <a:lnRef idx="1">
            <a:schemeClr val="accent1"/>
          </a:lnRef>
          <a:fillRef idx="0">
            <a:schemeClr val="accent1"/>
          </a:fillRef>
          <a:effectRef idx="0">
            <a:schemeClr val="accent1"/>
          </a:effectRef>
          <a:fontRef idx="minor">
            <a:schemeClr val="tx1"/>
          </a:fontRef>
        </p:style>
        <p:txBody>
          <a:bodyPr lIns="25091" tIns="12546" rIns="25091" bIns="12546" rtlCol="0" anchor="ctr"/>
          <a:lstStyle/>
          <a:p>
            <a:pPr algn="ctr"/>
            <a:endParaRPr lang="en-US"/>
          </a:p>
        </p:txBody>
      </p:sp>
      <p:sp>
        <p:nvSpPr>
          <p:cNvPr id="21" name="Left Brace 20"/>
          <p:cNvSpPr/>
          <p:nvPr/>
        </p:nvSpPr>
        <p:spPr>
          <a:xfrm>
            <a:off x="1669787" y="5176370"/>
            <a:ext cx="63552" cy="246688"/>
          </a:xfrm>
          <a:prstGeom prst="leftBrace">
            <a:avLst/>
          </a:prstGeom>
        </p:spPr>
        <p:style>
          <a:lnRef idx="1">
            <a:schemeClr val="accent1"/>
          </a:lnRef>
          <a:fillRef idx="0">
            <a:schemeClr val="accent1"/>
          </a:fillRef>
          <a:effectRef idx="0">
            <a:schemeClr val="accent1"/>
          </a:effectRef>
          <a:fontRef idx="minor">
            <a:schemeClr val="tx1"/>
          </a:fontRef>
        </p:style>
        <p:txBody>
          <a:bodyPr lIns="25091" tIns="12546" rIns="25091" bIns="12546" rtlCol="0" anchor="ctr"/>
          <a:lstStyle/>
          <a:p>
            <a:pPr algn="ctr"/>
            <a:endParaRPr lang="en-US"/>
          </a:p>
        </p:txBody>
      </p:sp>
      <p:sp>
        <p:nvSpPr>
          <p:cNvPr id="23" name="Left Brace 22"/>
          <p:cNvSpPr/>
          <p:nvPr/>
        </p:nvSpPr>
        <p:spPr>
          <a:xfrm>
            <a:off x="1669787" y="5443615"/>
            <a:ext cx="63552" cy="246688"/>
          </a:xfrm>
          <a:prstGeom prst="leftBrace">
            <a:avLst/>
          </a:prstGeom>
        </p:spPr>
        <p:style>
          <a:lnRef idx="1">
            <a:schemeClr val="accent1"/>
          </a:lnRef>
          <a:fillRef idx="0">
            <a:schemeClr val="accent1"/>
          </a:fillRef>
          <a:effectRef idx="0">
            <a:schemeClr val="accent1"/>
          </a:effectRef>
          <a:fontRef idx="minor">
            <a:schemeClr val="tx1"/>
          </a:fontRef>
        </p:style>
        <p:txBody>
          <a:bodyPr lIns="25091" tIns="12546" rIns="25091" bIns="12546" rtlCol="0" anchor="ctr"/>
          <a:lstStyle/>
          <a:p>
            <a:pPr algn="ctr"/>
            <a:endParaRPr lang="en-US"/>
          </a:p>
        </p:txBody>
      </p:sp>
      <p:pic>
        <p:nvPicPr>
          <p:cNvPr id="1029" name="Picture 5"/>
          <p:cNvPicPr>
            <a:picLocks noChangeAspect="1" noChangeArrowheads="1"/>
          </p:cNvPicPr>
          <p:nvPr/>
        </p:nvPicPr>
        <p:blipFill>
          <a:blip r:embed="rId8" cstate="print"/>
          <a:srcRect/>
          <a:stretch>
            <a:fillRect/>
          </a:stretch>
        </p:blipFill>
        <p:spPr bwMode="auto">
          <a:xfrm>
            <a:off x="250457" y="4785782"/>
            <a:ext cx="603745" cy="567895"/>
          </a:xfrm>
          <a:prstGeom prst="rect">
            <a:avLst/>
          </a:prstGeom>
          <a:noFill/>
          <a:ln w="9525">
            <a:noFill/>
            <a:miter lim="800000"/>
            <a:headEnd/>
            <a:tailEnd/>
          </a:ln>
        </p:spPr>
      </p:pic>
      <p:cxnSp>
        <p:nvCxnSpPr>
          <p:cNvPr id="38" name="Curved Connector 37"/>
          <p:cNvCxnSpPr>
            <a:stCxn id="1029" idx="3"/>
          </p:cNvCxnSpPr>
          <p:nvPr/>
        </p:nvCxnSpPr>
        <p:spPr>
          <a:xfrm flipV="1">
            <a:off x="854202" y="4539094"/>
            <a:ext cx="667297" cy="53063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029" idx="3"/>
          </p:cNvCxnSpPr>
          <p:nvPr/>
        </p:nvCxnSpPr>
        <p:spPr>
          <a:xfrm>
            <a:off x="854202" y="5069730"/>
            <a:ext cx="646113" cy="53834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1029" idx="3"/>
          </p:cNvCxnSpPr>
          <p:nvPr/>
        </p:nvCxnSpPr>
        <p:spPr>
          <a:xfrm>
            <a:off x="854202" y="5069730"/>
            <a:ext cx="646113" cy="271099"/>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a:stCxn id="1029" idx="3"/>
          </p:cNvCxnSpPr>
          <p:nvPr/>
        </p:nvCxnSpPr>
        <p:spPr>
          <a:xfrm flipV="1">
            <a:off x="854202" y="4991355"/>
            <a:ext cx="624929" cy="7837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 Box 7"/>
          <p:cNvSpPr txBox="1">
            <a:spLocks noChangeArrowheads="1"/>
          </p:cNvSpPr>
          <p:nvPr/>
        </p:nvSpPr>
        <p:spPr bwMode="auto">
          <a:xfrm>
            <a:off x="3195038" y="1558286"/>
            <a:ext cx="2792540" cy="163780"/>
          </a:xfrm>
          <a:prstGeom prst="rect">
            <a:avLst/>
          </a:prstGeom>
          <a:solidFill>
            <a:schemeClr val="tx2"/>
          </a:solidFill>
          <a:ln w="9525">
            <a:noFill/>
            <a:miter lim="800000"/>
            <a:headEnd/>
            <a:tailEnd/>
          </a:ln>
        </p:spPr>
        <p:txBody>
          <a:bodyPr wrap="square" lIns="25042" tIns="12518" rIns="25042" bIns="12518">
            <a:spAutoFit/>
          </a:bodyPr>
          <a:lstStyle/>
          <a:p>
            <a:pPr algn="ctr" eaLnBrk="0" hangingPunct="0">
              <a:spcBef>
                <a:spcPct val="50000"/>
              </a:spcBef>
            </a:pPr>
            <a:r>
              <a:rPr lang="en-US" sz="900" b="1" dirty="0">
                <a:solidFill>
                  <a:srgbClr val="F8F8F8"/>
                </a:solidFill>
              </a:rPr>
              <a:t>Algorithm</a:t>
            </a:r>
            <a:endParaRPr lang="en-US" sz="900" b="1" dirty="0">
              <a:solidFill>
                <a:srgbClr val="F8F8F8"/>
              </a:solidFill>
            </a:endParaRPr>
          </a:p>
        </p:txBody>
      </p:sp>
      <p:sp>
        <p:nvSpPr>
          <p:cNvPr id="46" name="Text Box 14"/>
          <p:cNvSpPr txBox="1">
            <a:spLocks noChangeArrowheads="1"/>
          </p:cNvSpPr>
          <p:nvPr/>
        </p:nvSpPr>
        <p:spPr bwMode="auto">
          <a:xfrm>
            <a:off x="3195038" y="1702188"/>
            <a:ext cx="2790335" cy="296177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5445" tIns="125445" rIns="125445" bIns="125445">
            <a:spAutoFit/>
          </a:bodyPr>
          <a:lstStyle/>
          <a:p>
            <a:pPr defTabSz="1204358"/>
            <a:endParaRPr lang="en-US" sz="800" dirty="0"/>
          </a:p>
          <a:p>
            <a:pPr defTabSz="1204358"/>
            <a:r>
              <a:rPr lang="en-US" sz="800" dirty="0"/>
              <a:t>1) </a:t>
            </a:r>
          </a:p>
          <a:p>
            <a:pPr defTabSz="1204358"/>
            <a:endParaRPr lang="en-US" sz="800" dirty="0"/>
          </a:p>
          <a:p>
            <a:pPr defTabSz="1204358"/>
            <a:endParaRPr lang="en-US" sz="800" dirty="0"/>
          </a:p>
          <a:p>
            <a:pPr defTabSz="1204358"/>
            <a:r>
              <a:rPr lang="en-US" sz="800" dirty="0"/>
              <a:t>               Grades                                                Performance</a:t>
            </a:r>
          </a:p>
          <a:p>
            <a:pPr defTabSz="1204358"/>
            <a:endParaRPr lang="en-US" sz="800" dirty="0"/>
          </a:p>
          <a:p>
            <a:pPr defTabSz="1204358"/>
            <a:endParaRPr lang="en-US" sz="800" dirty="0"/>
          </a:p>
          <a:p>
            <a:pPr defTabSz="1204358"/>
            <a:endParaRPr lang="en-US" sz="800" dirty="0"/>
          </a:p>
          <a:p>
            <a:pPr defTabSz="1204358"/>
            <a:r>
              <a:rPr lang="en-US" sz="800" dirty="0"/>
              <a:t>2) </a:t>
            </a:r>
          </a:p>
          <a:p>
            <a:pPr defTabSz="1204358"/>
            <a:endParaRPr lang="en-US" sz="800" dirty="0"/>
          </a:p>
          <a:p>
            <a:pPr defTabSz="1204358"/>
            <a:endParaRPr lang="en-US" sz="800" dirty="0"/>
          </a:p>
          <a:p>
            <a:pPr defTabSz="1204358"/>
            <a:r>
              <a:rPr lang="en-US" sz="800" dirty="0"/>
              <a:t>                                            Matrix Completion</a:t>
            </a:r>
          </a:p>
          <a:p>
            <a:pPr defTabSz="1204358"/>
            <a:r>
              <a:rPr lang="en-US" sz="800" dirty="0"/>
              <a:t>                                                                                                                 </a:t>
            </a:r>
          </a:p>
          <a:p>
            <a:pPr defTabSz="1204358"/>
            <a:endParaRPr lang="en-US" sz="800" dirty="0"/>
          </a:p>
          <a:p>
            <a:pPr defTabSz="1204358"/>
            <a:endParaRPr lang="en-US" sz="800" dirty="0"/>
          </a:p>
          <a:p>
            <a:pPr defTabSz="1204358"/>
            <a:r>
              <a:rPr lang="en-US" sz="800" dirty="0"/>
              <a:t>3)                                               SVD                            x</a:t>
            </a:r>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marL="141138" indent="-141138" defTabSz="1204358">
              <a:buAutoNum type="arabicParenR" startAt="4"/>
            </a:pPr>
            <a:r>
              <a:rPr lang="en-US" sz="800" dirty="0"/>
              <a:t>Noise breakdown  :   Noise  ~  N (0 , </a:t>
            </a:r>
            <a:r>
              <a:rPr lang="el-GR" sz="800" dirty="0"/>
              <a:t>σ</a:t>
            </a:r>
            <a:r>
              <a:rPr lang="en-US" sz="800" baseline="-25000" dirty="0"/>
              <a:t>student</a:t>
            </a:r>
            <a:r>
              <a:rPr lang="en-US" sz="800" dirty="0"/>
              <a:t> + </a:t>
            </a:r>
            <a:r>
              <a:rPr lang="el-GR" sz="800" dirty="0"/>
              <a:t>σ</a:t>
            </a:r>
            <a:r>
              <a:rPr lang="en-US" sz="800" baseline="-25000" dirty="0"/>
              <a:t>course</a:t>
            </a:r>
            <a:r>
              <a:rPr lang="en-US" sz="800" dirty="0"/>
              <a:t>)</a:t>
            </a:r>
          </a:p>
        </p:txBody>
      </p:sp>
      <p:graphicFrame>
        <p:nvGraphicFramePr>
          <p:cNvPr id="48" name="Table 47"/>
          <p:cNvGraphicFramePr>
            <a:graphicFrameLocks noGrp="1"/>
          </p:cNvGraphicFramePr>
          <p:nvPr/>
        </p:nvGraphicFramePr>
        <p:xfrm>
          <a:off x="3491614" y="1743302"/>
          <a:ext cx="932096" cy="534608"/>
        </p:xfrm>
        <a:graphic>
          <a:graphicData uri="http://schemas.openxmlformats.org/drawingml/2006/table">
            <a:tbl>
              <a:tblPr/>
              <a:tblGrid>
                <a:gridCol w="233024"/>
                <a:gridCol w="233024"/>
                <a:gridCol w="233024"/>
                <a:gridCol w="233024"/>
              </a:tblGrid>
              <a:tr h="133652">
                <a:tc>
                  <a:txBody>
                    <a:bodyPr/>
                    <a:lstStyle/>
                    <a:p>
                      <a:pPr algn="ctr" fontAlgn="b"/>
                      <a:r>
                        <a:rPr lang="en-US" sz="800" b="0" i="0" u="none" strike="noStrike" dirty="0">
                          <a:solidFill>
                            <a:srgbClr val="000000"/>
                          </a:solidFill>
                          <a:latin typeface="Calibri"/>
                        </a:rPr>
                        <a:t>A</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A-</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B</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652">
                <a:tc>
                  <a:txBody>
                    <a:bodyPr/>
                    <a:lstStyle/>
                    <a:p>
                      <a:pPr algn="ctr" fontAlgn="b"/>
                      <a:r>
                        <a:rPr lang="en-US" sz="800" b="0" i="0" u="none" strike="noStrike">
                          <a:solidFill>
                            <a:srgbClr val="000000"/>
                          </a:solidFill>
                          <a:latin typeface="Calibri"/>
                        </a:rPr>
                        <a:t> </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B+</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 </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B</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652">
                <a:tc>
                  <a:txBody>
                    <a:bodyPr/>
                    <a:lstStyle/>
                    <a:p>
                      <a:pPr algn="ctr" fontAlgn="b"/>
                      <a:r>
                        <a:rPr lang="en-US" sz="800" b="0" i="0" u="none" strike="noStrike" dirty="0">
                          <a:solidFill>
                            <a:srgbClr val="000000"/>
                          </a:solidFill>
                          <a:latin typeface="Calibri"/>
                        </a:rPr>
                        <a:t>A-</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C-</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652">
                <a:tc>
                  <a:txBody>
                    <a:bodyPr/>
                    <a:lstStyle/>
                    <a:p>
                      <a:pPr algn="ctr" fontAlgn="b"/>
                      <a:r>
                        <a:rPr lang="en-US" sz="800" b="0" i="0" u="none" strike="noStrike">
                          <a:solidFill>
                            <a:srgbClr val="000000"/>
                          </a:solidFill>
                          <a:latin typeface="Calibri"/>
                        </a:rPr>
                        <a:t> </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B</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 </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A-</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1" name="Table 50"/>
          <p:cNvGraphicFramePr>
            <a:graphicFrameLocks noGrp="1"/>
          </p:cNvGraphicFramePr>
          <p:nvPr/>
        </p:nvGraphicFramePr>
        <p:xfrm>
          <a:off x="4805024" y="1722744"/>
          <a:ext cx="1059200" cy="555388"/>
        </p:xfrm>
        <a:graphic>
          <a:graphicData uri="http://schemas.openxmlformats.org/drawingml/2006/table">
            <a:tbl>
              <a:tblPr/>
              <a:tblGrid>
                <a:gridCol w="264800"/>
                <a:gridCol w="264800"/>
                <a:gridCol w="264800"/>
                <a:gridCol w="264800"/>
              </a:tblGrid>
              <a:tr h="125913">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-0.43</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13">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-0.43</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781">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781">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0.97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53" name="Straight Arrow Connector 52"/>
          <p:cNvCxnSpPr/>
          <p:nvPr/>
        </p:nvCxnSpPr>
        <p:spPr>
          <a:xfrm>
            <a:off x="4487264" y="1989989"/>
            <a:ext cx="254208" cy="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4" name="Table 53"/>
          <p:cNvGraphicFramePr>
            <a:graphicFrameLocks noGrp="1"/>
          </p:cNvGraphicFramePr>
          <p:nvPr/>
        </p:nvGraphicFramePr>
        <p:xfrm>
          <a:off x="3449246" y="2545036"/>
          <a:ext cx="1016832" cy="555388"/>
        </p:xfrm>
        <a:graphic>
          <a:graphicData uri="http://schemas.openxmlformats.org/drawingml/2006/table">
            <a:tbl>
              <a:tblPr/>
              <a:tblGrid>
                <a:gridCol w="254208"/>
                <a:gridCol w="254208"/>
                <a:gridCol w="254208"/>
                <a:gridCol w="254208"/>
              </a:tblGrid>
              <a:tr h="125913">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0.43</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13">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0.43</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781">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781">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0.97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5" name="Table 54"/>
          <p:cNvGraphicFramePr>
            <a:graphicFrameLocks noGrp="1"/>
          </p:cNvGraphicFramePr>
          <p:nvPr/>
        </p:nvGraphicFramePr>
        <p:xfrm>
          <a:off x="4805024" y="2544694"/>
          <a:ext cx="1059200" cy="555388"/>
        </p:xfrm>
        <a:graphic>
          <a:graphicData uri="http://schemas.openxmlformats.org/drawingml/2006/table">
            <a:tbl>
              <a:tblPr/>
              <a:tblGrid>
                <a:gridCol w="264800"/>
                <a:gridCol w="264800"/>
                <a:gridCol w="264800"/>
                <a:gridCol w="264800"/>
              </a:tblGrid>
              <a:tr h="125913">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-0.13</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-0.43</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13">
                <a:tc>
                  <a:txBody>
                    <a:bodyPr/>
                    <a:lstStyle/>
                    <a:p>
                      <a:pPr algn="ctr" fontAlgn="b"/>
                      <a:r>
                        <a:rPr lang="en-US" sz="800" b="0" i="0" u="none" strike="noStrike" dirty="0" smtClean="0">
                          <a:solidFill>
                            <a:srgbClr val="000000"/>
                          </a:solidFill>
                          <a:latin typeface="Calibri"/>
                        </a:rPr>
                        <a:t>-0.28</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-0.28</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-0.43</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781">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0.21</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0.35</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781">
                <a:tc>
                  <a:txBody>
                    <a:bodyPr/>
                    <a:lstStyle/>
                    <a:p>
                      <a:pPr algn="ctr" fontAlgn="b"/>
                      <a:r>
                        <a:rPr lang="en-US" sz="800" b="0" i="0" u="none" strike="noStrike" dirty="0" smtClean="0">
                          <a:solidFill>
                            <a:srgbClr val="000000"/>
                          </a:solidFill>
                          <a:latin typeface="Calibri"/>
                        </a:rPr>
                        <a:t>-0.34</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-0.34</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0.97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8" name="Table 57"/>
          <p:cNvGraphicFramePr>
            <a:graphicFrameLocks noGrp="1"/>
          </p:cNvGraphicFramePr>
          <p:nvPr/>
        </p:nvGraphicFramePr>
        <p:xfrm>
          <a:off x="3449246" y="3429000"/>
          <a:ext cx="974464" cy="555388"/>
        </p:xfrm>
        <a:graphic>
          <a:graphicData uri="http://schemas.openxmlformats.org/drawingml/2006/table">
            <a:tbl>
              <a:tblPr/>
              <a:tblGrid>
                <a:gridCol w="243616"/>
                <a:gridCol w="243616"/>
                <a:gridCol w="243616"/>
                <a:gridCol w="243616"/>
              </a:tblGrid>
              <a:tr h="125913">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-0.13</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-0.43</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913">
                <a:tc>
                  <a:txBody>
                    <a:bodyPr/>
                    <a:lstStyle/>
                    <a:p>
                      <a:pPr algn="ctr" fontAlgn="b"/>
                      <a:r>
                        <a:rPr lang="en-US" sz="800" b="0" i="0" u="none" strike="noStrike" dirty="0" smtClean="0">
                          <a:solidFill>
                            <a:srgbClr val="000000"/>
                          </a:solidFill>
                          <a:latin typeface="Calibri"/>
                        </a:rPr>
                        <a:t>-0.28</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-0.28</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-0.43</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781">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0.21</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0.35</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781">
                <a:tc>
                  <a:txBody>
                    <a:bodyPr/>
                    <a:lstStyle/>
                    <a:p>
                      <a:pPr algn="ctr" fontAlgn="b"/>
                      <a:r>
                        <a:rPr lang="en-US" sz="800" b="0" i="0" u="none" strike="noStrike" dirty="0" smtClean="0">
                          <a:solidFill>
                            <a:srgbClr val="000000"/>
                          </a:solidFill>
                          <a:latin typeface="Calibri"/>
                        </a:rPr>
                        <a:t>-0.34</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-0.67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-0.34</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0.97</a:t>
                      </a: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0" name="Table 59"/>
          <p:cNvGraphicFramePr>
            <a:graphicFrameLocks noGrp="1"/>
          </p:cNvGraphicFramePr>
          <p:nvPr/>
        </p:nvGraphicFramePr>
        <p:xfrm>
          <a:off x="4699104" y="3408443"/>
          <a:ext cx="550858" cy="575604"/>
        </p:xfrm>
        <a:graphic>
          <a:graphicData uri="http://schemas.openxmlformats.org/drawingml/2006/table">
            <a:tbl>
              <a:tblPr/>
              <a:tblGrid>
                <a:gridCol w="275429"/>
                <a:gridCol w="275429"/>
              </a:tblGrid>
              <a:tr h="143901">
                <a:tc>
                  <a:txBody>
                    <a:bodyPr/>
                    <a:lstStyle/>
                    <a:p>
                      <a:pPr algn="r" fontAlgn="b"/>
                      <a:r>
                        <a:rPr lang="en-US" sz="800" b="0" i="0" u="none" strike="noStrike" dirty="0">
                          <a:solidFill>
                            <a:srgbClr val="000000"/>
                          </a:solidFill>
                          <a:latin typeface="Calibri"/>
                        </a:rPr>
                        <a:t>-</a:t>
                      </a:r>
                      <a:r>
                        <a:rPr lang="en-US" sz="800" b="0" i="0" u="none" strike="noStrike" dirty="0" smtClean="0">
                          <a:solidFill>
                            <a:srgbClr val="000000"/>
                          </a:solidFill>
                          <a:latin typeface="Calibri"/>
                        </a:rPr>
                        <a:t>1.28</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smtClean="0">
                          <a:solidFill>
                            <a:srgbClr val="000000"/>
                          </a:solidFill>
                          <a:latin typeface="Calibri"/>
                        </a:rPr>
                        <a:t>0.05</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901">
                <a:tc>
                  <a:txBody>
                    <a:bodyPr/>
                    <a:lstStyle/>
                    <a:p>
                      <a:pPr algn="r" fontAlgn="b"/>
                      <a:r>
                        <a:rPr lang="en-US" sz="800" b="0" i="0" u="none" strike="noStrike" dirty="0" smtClean="0">
                          <a:solidFill>
                            <a:srgbClr val="000000"/>
                          </a:solidFill>
                          <a:latin typeface="Calibri"/>
                        </a:rPr>
                        <a:t>0.47</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a:t>
                      </a:r>
                      <a:r>
                        <a:rPr lang="en-US" sz="800" b="0" i="0" u="none" strike="noStrike" dirty="0" smtClean="0">
                          <a:solidFill>
                            <a:srgbClr val="000000"/>
                          </a:solidFill>
                          <a:latin typeface="Calibri"/>
                        </a:rPr>
                        <a:t>1.29</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901">
                <a:tc>
                  <a:txBody>
                    <a:bodyPr/>
                    <a:lstStyle/>
                    <a:p>
                      <a:pPr algn="r" fontAlgn="b"/>
                      <a:r>
                        <a:rPr lang="en-US" sz="800" b="0" i="0" u="none" strike="noStrike" dirty="0" smtClean="0">
                          <a:solidFill>
                            <a:srgbClr val="000000"/>
                          </a:solidFill>
                          <a:latin typeface="Calibri"/>
                        </a:rPr>
                        <a:t>1.18</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a:t>
                      </a:r>
                      <a:r>
                        <a:rPr lang="en-US" sz="800" b="0" i="0" u="none" strike="noStrike" dirty="0" smtClean="0">
                          <a:solidFill>
                            <a:srgbClr val="000000"/>
                          </a:solidFill>
                          <a:latin typeface="Calibri"/>
                        </a:rPr>
                        <a:t>0.46</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901">
                <a:tc>
                  <a:txBody>
                    <a:bodyPr/>
                    <a:lstStyle/>
                    <a:p>
                      <a:pPr algn="r" fontAlgn="b"/>
                      <a:r>
                        <a:rPr lang="en-US" sz="800" b="0" i="0" u="none" strike="noStrike" dirty="0" smtClean="0">
                          <a:solidFill>
                            <a:srgbClr val="000000"/>
                          </a:solidFill>
                          <a:latin typeface="Calibri"/>
                        </a:rPr>
                        <a:t>0.85</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smtClean="0">
                          <a:solidFill>
                            <a:srgbClr val="000000"/>
                          </a:solidFill>
                          <a:latin typeface="Calibri"/>
                        </a:rPr>
                        <a:t>1.44</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1" name="Table 60"/>
          <p:cNvGraphicFramePr>
            <a:graphicFrameLocks noGrp="1"/>
          </p:cNvGraphicFramePr>
          <p:nvPr/>
        </p:nvGraphicFramePr>
        <p:xfrm>
          <a:off x="5376993" y="3408443"/>
          <a:ext cx="529600" cy="575604"/>
        </p:xfrm>
        <a:graphic>
          <a:graphicData uri="http://schemas.openxmlformats.org/drawingml/2006/table">
            <a:tbl>
              <a:tblPr/>
              <a:tblGrid>
                <a:gridCol w="264800"/>
                <a:gridCol w="264800"/>
              </a:tblGrid>
              <a:tr h="143901">
                <a:tc>
                  <a:txBody>
                    <a:bodyPr/>
                    <a:lstStyle/>
                    <a:p>
                      <a:pPr algn="ctr" fontAlgn="b"/>
                      <a:r>
                        <a:rPr lang="en-US" sz="800" b="0" i="0" u="none" strike="noStrike" dirty="0">
                          <a:solidFill>
                            <a:srgbClr val="000000"/>
                          </a:solidFill>
                          <a:latin typeface="Calibri"/>
                        </a:rPr>
                        <a:t>-</a:t>
                      </a:r>
                      <a:r>
                        <a:rPr lang="en-US" sz="800" b="0" i="0" u="none" strike="noStrike" dirty="0" smtClean="0">
                          <a:solidFill>
                            <a:srgbClr val="000000"/>
                          </a:solidFill>
                          <a:latin typeface="Calibri"/>
                        </a:rPr>
                        <a:t>0.52</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0.13</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901">
                <a:tc>
                  <a:txBody>
                    <a:bodyPr/>
                    <a:lstStyle/>
                    <a:p>
                      <a:pPr algn="ctr" fontAlgn="b"/>
                      <a:r>
                        <a:rPr lang="en-US" sz="800" b="0" i="0" u="none" strike="noStrike" dirty="0" smtClean="0">
                          <a:solidFill>
                            <a:srgbClr val="000000"/>
                          </a:solidFill>
                          <a:latin typeface="Calibri"/>
                        </a:rPr>
                        <a:t>0.06</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Calibri"/>
                        </a:rPr>
                        <a:t>-</a:t>
                      </a:r>
                      <a:r>
                        <a:rPr lang="en-US" sz="800" b="0" i="0" u="none" strike="noStrike" dirty="0" smtClean="0">
                          <a:solidFill>
                            <a:srgbClr val="000000"/>
                          </a:solidFill>
                          <a:latin typeface="Calibri"/>
                        </a:rPr>
                        <a:t>0.50</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901">
                <a:tc>
                  <a:txBody>
                    <a:bodyPr/>
                    <a:lstStyle/>
                    <a:p>
                      <a:pPr algn="ctr" fontAlgn="b"/>
                      <a:r>
                        <a:rPr lang="en-US" sz="800" b="0" i="0" u="none" strike="noStrike" dirty="0">
                          <a:solidFill>
                            <a:srgbClr val="000000"/>
                          </a:solidFill>
                          <a:latin typeface="Calibri"/>
                        </a:rPr>
                        <a:t>-</a:t>
                      </a:r>
                      <a:r>
                        <a:rPr lang="en-US" sz="800" b="0" i="0" u="none" strike="noStrike" dirty="0" smtClean="0">
                          <a:solidFill>
                            <a:srgbClr val="000000"/>
                          </a:solidFill>
                          <a:latin typeface="Calibri"/>
                        </a:rPr>
                        <a:t>0.52</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0.13</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901">
                <a:tc>
                  <a:txBody>
                    <a:bodyPr/>
                    <a:lstStyle/>
                    <a:p>
                      <a:pPr algn="ctr" fontAlgn="b"/>
                      <a:r>
                        <a:rPr lang="en-US" sz="800" b="0" i="0" u="none" strike="noStrike" dirty="0" smtClean="0">
                          <a:solidFill>
                            <a:srgbClr val="000000"/>
                          </a:solidFill>
                          <a:latin typeface="Calibri"/>
                        </a:rPr>
                        <a:t>0.35</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Calibri"/>
                        </a:rPr>
                        <a:t>0.46</a:t>
                      </a:r>
                      <a:endParaRPr lang="en-US" sz="800" b="0" i="0" u="none" strike="noStrike" dirty="0">
                        <a:solidFill>
                          <a:srgbClr val="000000"/>
                        </a:solidFill>
                        <a:latin typeface="Calibri"/>
                      </a:endParaRPr>
                    </a:p>
                  </a:txBody>
                  <a:tcPr marL="2648" marR="2648" marT="25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62" name="Straight Arrow Connector 61"/>
          <p:cNvCxnSpPr/>
          <p:nvPr/>
        </p:nvCxnSpPr>
        <p:spPr>
          <a:xfrm>
            <a:off x="4508448" y="2832839"/>
            <a:ext cx="254208" cy="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423712" y="3736931"/>
            <a:ext cx="254208" cy="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885410" y="3291796"/>
            <a:ext cx="190656" cy="163836"/>
          </a:xfrm>
          <a:prstGeom prst="rect">
            <a:avLst/>
          </a:prstGeom>
          <a:noFill/>
        </p:spPr>
        <p:txBody>
          <a:bodyPr wrap="square" lIns="25091" tIns="12546" rIns="25091" bIns="12546" rtlCol="0">
            <a:spAutoFit/>
          </a:bodyPr>
          <a:lstStyle/>
          <a:p>
            <a:r>
              <a:rPr lang="en-US" sz="900" dirty="0"/>
              <a:t>T</a:t>
            </a:r>
            <a:endParaRPr lang="en-US" sz="900" dirty="0"/>
          </a:p>
        </p:txBody>
      </p:sp>
      <p:sp>
        <p:nvSpPr>
          <p:cNvPr id="65" name="TextBox 64"/>
          <p:cNvSpPr txBox="1"/>
          <p:nvPr/>
        </p:nvSpPr>
        <p:spPr>
          <a:xfrm>
            <a:off x="5292257" y="4025162"/>
            <a:ext cx="723933" cy="133059"/>
          </a:xfrm>
          <a:prstGeom prst="rect">
            <a:avLst/>
          </a:prstGeom>
          <a:noFill/>
        </p:spPr>
        <p:txBody>
          <a:bodyPr wrap="none" lIns="25091" tIns="12546" rIns="25091" bIns="12546" rtlCol="0">
            <a:spAutoFit/>
          </a:bodyPr>
          <a:lstStyle/>
          <a:p>
            <a:r>
              <a:rPr lang="en-US" sz="700" dirty="0"/>
              <a:t>Courses’ valuation</a:t>
            </a:r>
            <a:endParaRPr lang="en-US" sz="700" dirty="0"/>
          </a:p>
        </p:txBody>
      </p:sp>
      <p:sp>
        <p:nvSpPr>
          <p:cNvPr id="66" name="TextBox 65"/>
          <p:cNvSpPr txBox="1"/>
          <p:nvPr/>
        </p:nvSpPr>
        <p:spPr>
          <a:xfrm>
            <a:off x="4699104" y="4025162"/>
            <a:ext cx="610121" cy="133059"/>
          </a:xfrm>
          <a:prstGeom prst="rect">
            <a:avLst/>
          </a:prstGeom>
          <a:noFill/>
        </p:spPr>
        <p:txBody>
          <a:bodyPr wrap="none" lIns="25091" tIns="12546" rIns="25091" bIns="12546" rtlCol="0">
            <a:spAutoFit/>
          </a:bodyPr>
          <a:lstStyle/>
          <a:p>
            <a:r>
              <a:rPr lang="en-US" sz="700" dirty="0"/>
              <a:t> Students’ skills</a:t>
            </a:r>
            <a:endParaRPr lang="en-US" sz="700" dirty="0"/>
          </a:p>
        </p:txBody>
      </p:sp>
      <p:sp>
        <p:nvSpPr>
          <p:cNvPr id="69" name="Text Box 7"/>
          <p:cNvSpPr txBox="1">
            <a:spLocks noChangeArrowheads="1"/>
          </p:cNvSpPr>
          <p:nvPr/>
        </p:nvSpPr>
        <p:spPr bwMode="auto">
          <a:xfrm>
            <a:off x="3195038" y="4724109"/>
            <a:ext cx="2792540" cy="163780"/>
          </a:xfrm>
          <a:prstGeom prst="rect">
            <a:avLst/>
          </a:prstGeom>
          <a:solidFill>
            <a:schemeClr val="tx2"/>
          </a:solidFill>
          <a:ln w="9525">
            <a:noFill/>
            <a:miter lim="800000"/>
            <a:headEnd/>
            <a:tailEnd/>
          </a:ln>
        </p:spPr>
        <p:txBody>
          <a:bodyPr wrap="square" lIns="25042" tIns="12518" rIns="25042" bIns="12518">
            <a:spAutoFit/>
          </a:bodyPr>
          <a:lstStyle/>
          <a:p>
            <a:pPr algn="ctr" eaLnBrk="0" hangingPunct="0">
              <a:spcBef>
                <a:spcPct val="50000"/>
              </a:spcBef>
            </a:pPr>
            <a:r>
              <a:rPr lang="en-US" sz="900" b="1" dirty="0">
                <a:solidFill>
                  <a:srgbClr val="F8F8F8"/>
                </a:solidFill>
              </a:rPr>
              <a:t>Sample Results</a:t>
            </a:r>
            <a:endParaRPr lang="en-US" sz="900" b="1" dirty="0">
              <a:solidFill>
                <a:srgbClr val="F8F8F8"/>
              </a:solidFill>
            </a:endParaRPr>
          </a:p>
        </p:txBody>
      </p:sp>
      <p:sp>
        <p:nvSpPr>
          <p:cNvPr id="70" name="Text Box 14"/>
          <p:cNvSpPr txBox="1">
            <a:spLocks noChangeArrowheads="1"/>
          </p:cNvSpPr>
          <p:nvPr/>
        </p:nvSpPr>
        <p:spPr bwMode="auto">
          <a:xfrm>
            <a:off x="3195038" y="4868011"/>
            <a:ext cx="2790335" cy="160755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5445" tIns="125445" rIns="125445" bIns="125445">
            <a:spAutoFit/>
          </a:bodyPr>
          <a:lstStyle/>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r>
              <a:rPr lang="en-US" sz="800" dirty="0"/>
              <a:t>  </a:t>
            </a:r>
          </a:p>
          <a:p>
            <a:pPr defTabSz="1204358"/>
            <a:endParaRPr lang="en-US" sz="800" dirty="0"/>
          </a:p>
        </p:txBody>
      </p:sp>
      <p:pic>
        <p:nvPicPr>
          <p:cNvPr id="1031" name="Picture 7" descr="C:\Users\Hamza\AppData\Local\Temp\students.jpg"/>
          <p:cNvPicPr>
            <a:picLocks noChangeAspect="1" noChangeArrowheads="1"/>
          </p:cNvPicPr>
          <p:nvPr/>
        </p:nvPicPr>
        <p:blipFill>
          <a:blip r:embed="rId9" cstate="print"/>
          <a:srcRect/>
          <a:stretch>
            <a:fillRect/>
          </a:stretch>
        </p:blipFill>
        <p:spPr bwMode="auto">
          <a:xfrm>
            <a:off x="3241340" y="4888568"/>
            <a:ext cx="1754341" cy="1274552"/>
          </a:xfrm>
          <a:prstGeom prst="rect">
            <a:avLst/>
          </a:prstGeom>
          <a:noFill/>
        </p:spPr>
      </p:pic>
      <p:sp>
        <p:nvSpPr>
          <p:cNvPr id="86" name="Text Box 7"/>
          <p:cNvSpPr txBox="1">
            <a:spLocks noChangeArrowheads="1"/>
          </p:cNvSpPr>
          <p:nvPr/>
        </p:nvSpPr>
        <p:spPr bwMode="auto">
          <a:xfrm>
            <a:off x="6139619" y="1537729"/>
            <a:ext cx="2792540" cy="163780"/>
          </a:xfrm>
          <a:prstGeom prst="rect">
            <a:avLst/>
          </a:prstGeom>
          <a:solidFill>
            <a:schemeClr val="tx2"/>
          </a:solidFill>
          <a:ln w="9525">
            <a:noFill/>
            <a:miter lim="800000"/>
            <a:headEnd/>
            <a:tailEnd/>
          </a:ln>
        </p:spPr>
        <p:txBody>
          <a:bodyPr wrap="square" lIns="25042" tIns="12518" rIns="25042" bIns="12518">
            <a:spAutoFit/>
          </a:bodyPr>
          <a:lstStyle/>
          <a:p>
            <a:pPr algn="ctr" eaLnBrk="0" hangingPunct="0">
              <a:spcBef>
                <a:spcPct val="50000"/>
              </a:spcBef>
            </a:pPr>
            <a:r>
              <a:rPr lang="en-US" sz="900" b="1" dirty="0">
                <a:solidFill>
                  <a:srgbClr val="F8F8F8"/>
                </a:solidFill>
              </a:rPr>
              <a:t>Conclusions</a:t>
            </a:r>
            <a:endParaRPr lang="en-US" sz="900" b="1" dirty="0">
              <a:solidFill>
                <a:srgbClr val="F8F8F8"/>
              </a:solidFill>
            </a:endParaRPr>
          </a:p>
        </p:txBody>
      </p:sp>
      <p:sp>
        <p:nvSpPr>
          <p:cNvPr id="87" name="Text Box 14"/>
          <p:cNvSpPr txBox="1">
            <a:spLocks noChangeArrowheads="1"/>
          </p:cNvSpPr>
          <p:nvPr/>
        </p:nvSpPr>
        <p:spPr bwMode="auto">
          <a:xfrm>
            <a:off x="6139618" y="1681630"/>
            <a:ext cx="2790335" cy="493154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125445" tIns="125445" rIns="125445" bIns="125445">
            <a:spAutoFit/>
          </a:bodyPr>
          <a:lstStyle/>
          <a:p>
            <a:pPr defTabSz="1204358"/>
            <a:r>
              <a:rPr lang="en-US" sz="800" dirty="0"/>
              <a:t>-  A </a:t>
            </a:r>
            <a:r>
              <a:rPr lang="en-US" sz="800" b="1" dirty="0"/>
              <a:t>better way of predicting grades</a:t>
            </a:r>
            <a:r>
              <a:rPr lang="en-US" sz="800" dirty="0"/>
              <a:t>?</a:t>
            </a:r>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r>
              <a:rPr lang="en-US" sz="800" dirty="0"/>
              <a:t>                    </a:t>
            </a:r>
          </a:p>
          <a:p>
            <a:pPr defTabSz="1204358">
              <a:buFontTx/>
              <a:buChar char="-"/>
            </a:pPr>
            <a:r>
              <a:rPr lang="en-US" sz="800" dirty="0"/>
              <a:t>What does “inflation” mean now?</a:t>
            </a:r>
          </a:p>
          <a:p>
            <a:pPr defTabSz="1204358">
              <a:buFontTx/>
              <a:buChar char="-"/>
            </a:pPr>
            <a:endParaRPr lang="en-US" sz="800" dirty="0"/>
          </a:p>
          <a:p>
            <a:pPr defTabSz="1204358">
              <a:buFontTx/>
              <a:buChar char="-"/>
            </a:pPr>
            <a:endParaRPr lang="en-US" sz="800" dirty="0"/>
          </a:p>
          <a:p>
            <a:pPr defTabSz="1204358">
              <a:buFontTx/>
              <a:buChar char="-"/>
            </a:pPr>
            <a:endParaRPr lang="en-US" sz="800" dirty="0"/>
          </a:p>
          <a:p>
            <a:pPr defTabSz="1204358">
              <a:buFontTx/>
              <a:buChar char="-"/>
            </a:pPr>
            <a:endParaRPr lang="en-US" sz="800" dirty="0"/>
          </a:p>
          <a:p>
            <a:pPr defTabSz="1204358">
              <a:buFontTx/>
              <a:buChar char="-"/>
            </a:pPr>
            <a:endParaRPr lang="en-US" sz="800" dirty="0"/>
          </a:p>
          <a:p>
            <a:pPr defTabSz="1204358">
              <a:buFontTx/>
              <a:buChar char="-"/>
            </a:pPr>
            <a:endParaRPr lang="en-US" sz="800" dirty="0"/>
          </a:p>
          <a:p>
            <a:pPr defTabSz="1204358">
              <a:buFontTx/>
              <a:buChar char="-"/>
            </a:pPr>
            <a:endParaRPr lang="en-US" sz="800" dirty="0"/>
          </a:p>
          <a:p>
            <a:pPr defTabSz="1204358">
              <a:buFontTx/>
              <a:buChar char="-"/>
            </a:pPr>
            <a:endParaRPr lang="en-US" sz="800" dirty="0"/>
          </a:p>
          <a:p>
            <a:pPr defTabSz="1204358"/>
            <a:endParaRPr lang="en-US" sz="800" dirty="0"/>
          </a:p>
          <a:p>
            <a:pPr defTabSz="1204358"/>
            <a:endParaRPr lang="en-US" sz="800" dirty="0"/>
          </a:p>
          <a:p>
            <a:pPr defTabSz="1204358"/>
            <a:endParaRPr lang="en-US" sz="800" dirty="0"/>
          </a:p>
          <a:p>
            <a:pPr defTabSz="1204358"/>
            <a:endParaRPr lang="en-US" sz="800" dirty="0"/>
          </a:p>
          <a:p>
            <a:pPr defTabSz="1204358"/>
            <a:r>
              <a:rPr lang="en-US" sz="800" dirty="0"/>
              <a:t>       </a:t>
            </a:r>
            <a:r>
              <a:rPr lang="en-US" sz="800" b="1" dirty="0"/>
              <a:t>Better students =  Harder class </a:t>
            </a:r>
            <a:r>
              <a:rPr lang="en-US" sz="800" dirty="0"/>
              <a:t>?</a:t>
            </a:r>
          </a:p>
        </p:txBody>
      </p:sp>
      <p:pic>
        <p:nvPicPr>
          <p:cNvPr id="1033" name="Picture 9" descr="C:\Users\Hamza\AppData\Local\Temp\areas.jpg"/>
          <p:cNvPicPr>
            <a:picLocks noChangeAspect="1" noChangeArrowheads="1"/>
          </p:cNvPicPr>
          <p:nvPr/>
        </p:nvPicPr>
        <p:blipFill>
          <a:blip r:embed="rId10" cstate="print"/>
          <a:srcRect/>
          <a:stretch>
            <a:fillRect/>
          </a:stretch>
        </p:blipFill>
        <p:spPr bwMode="auto">
          <a:xfrm>
            <a:off x="6181986" y="1934227"/>
            <a:ext cx="1885379" cy="2708461"/>
          </a:xfrm>
          <a:prstGeom prst="rect">
            <a:avLst/>
          </a:prstGeom>
          <a:noFill/>
        </p:spPr>
      </p:pic>
      <p:pic>
        <p:nvPicPr>
          <p:cNvPr id="1034" name="Picture 10" descr="C:\Users\Hamza\Desktop\untitled.jpg"/>
          <p:cNvPicPr>
            <a:picLocks noChangeAspect="1" noChangeArrowheads="1"/>
          </p:cNvPicPr>
          <p:nvPr/>
        </p:nvPicPr>
        <p:blipFill>
          <a:blip r:embed="rId11" cstate="print"/>
          <a:srcRect/>
          <a:stretch>
            <a:fillRect/>
          </a:stretch>
        </p:blipFill>
        <p:spPr bwMode="auto">
          <a:xfrm>
            <a:off x="6181986" y="4826896"/>
            <a:ext cx="1885379" cy="1369754"/>
          </a:xfrm>
          <a:prstGeom prst="rect">
            <a:avLst/>
          </a:prstGeom>
          <a:noFill/>
        </p:spPr>
      </p:pic>
      <p:sp>
        <p:nvSpPr>
          <p:cNvPr id="47" name="TextBox 46"/>
          <p:cNvSpPr txBox="1"/>
          <p:nvPr/>
        </p:nvSpPr>
        <p:spPr>
          <a:xfrm>
            <a:off x="4932128" y="4929683"/>
            <a:ext cx="995650" cy="1502665"/>
          </a:xfrm>
          <a:prstGeom prst="rect">
            <a:avLst/>
          </a:prstGeom>
          <a:noFill/>
        </p:spPr>
        <p:txBody>
          <a:bodyPr wrap="square" lIns="25091" tIns="12546" rIns="25091" bIns="12546" rtlCol="0">
            <a:spAutoFit/>
          </a:bodyPr>
          <a:lstStyle/>
          <a:p>
            <a:pPr algn="just"/>
            <a:r>
              <a:rPr lang="en-US" sz="800" dirty="0"/>
              <a:t>Average performance seems to be a better measure of students’ overall rank than the average of their different skills. This is because not all skills are valued equally overall.</a:t>
            </a:r>
          </a:p>
          <a:p>
            <a:pPr algn="just"/>
            <a:r>
              <a:rPr lang="en-US" sz="800" dirty="0"/>
              <a:t>(</a:t>
            </a:r>
            <a:r>
              <a:rPr lang="en-US" sz="800" dirty="0" err="1"/>
              <a:t>e.g</a:t>
            </a:r>
            <a:r>
              <a:rPr lang="en-US" sz="800" dirty="0"/>
              <a:t> more humanities classes than math)</a:t>
            </a:r>
          </a:p>
          <a:p>
            <a:pPr algn="just"/>
            <a:endParaRPr lang="en-US" sz="800" dirty="0"/>
          </a:p>
        </p:txBody>
      </p:sp>
      <p:sp>
        <p:nvSpPr>
          <p:cNvPr id="49" name="TextBox 48"/>
          <p:cNvSpPr txBox="1"/>
          <p:nvPr/>
        </p:nvSpPr>
        <p:spPr>
          <a:xfrm>
            <a:off x="6648035" y="2113333"/>
            <a:ext cx="265474" cy="102281"/>
          </a:xfrm>
          <a:prstGeom prst="rect">
            <a:avLst/>
          </a:prstGeom>
          <a:noFill/>
        </p:spPr>
        <p:txBody>
          <a:bodyPr wrap="none" lIns="25091" tIns="12546" rIns="25091" bIns="12546" rtlCol="0">
            <a:spAutoFit/>
          </a:bodyPr>
          <a:lstStyle/>
          <a:p>
            <a:r>
              <a:rPr lang="en-US" sz="500" dirty="0"/>
              <a:t>RMS=22</a:t>
            </a:r>
            <a:endParaRPr lang="en-US" sz="500" dirty="0"/>
          </a:p>
        </p:txBody>
      </p:sp>
      <p:sp>
        <p:nvSpPr>
          <p:cNvPr id="50" name="TextBox 49"/>
          <p:cNvSpPr txBox="1"/>
          <p:nvPr/>
        </p:nvSpPr>
        <p:spPr>
          <a:xfrm>
            <a:off x="7495397" y="2113333"/>
            <a:ext cx="265474" cy="102281"/>
          </a:xfrm>
          <a:prstGeom prst="rect">
            <a:avLst/>
          </a:prstGeom>
          <a:noFill/>
        </p:spPr>
        <p:txBody>
          <a:bodyPr wrap="none" lIns="25091" tIns="12546" rIns="25091" bIns="12546" rtlCol="0">
            <a:spAutoFit/>
          </a:bodyPr>
          <a:lstStyle/>
          <a:p>
            <a:r>
              <a:rPr lang="en-US" sz="500" dirty="0"/>
              <a:t>RMS=12</a:t>
            </a:r>
            <a:endParaRPr lang="en-US" sz="500" dirty="0"/>
          </a:p>
        </p:txBody>
      </p:sp>
      <p:sp>
        <p:nvSpPr>
          <p:cNvPr id="52" name="TextBox 51"/>
          <p:cNvSpPr txBox="1"/>
          <p:nvPr/>
        </p:nvSpPr>
        <p:spPr>
          <a:xfrm>
            <a:off x="6669219" y="2586151"/>
            <a:ext cx="233414" cy="102281"/>
          </a:xfrm>
          <a:prstGeom prst="rect">
            <a:avLst/>
          </a:prstGeom>
          <a:noFill/>
        </p:spPr>
        <p:txBody>
          <a:bodyPr wrap="none" lIns="25091" tIns="12546" rIns="25091" bIns="12546" rtlCol="0">
            <a:spAutoFit/>
          </a:bodyPr>
          <a:lstStyle/>
          <a:p>
            <a:r>
              <a:rPr lang="en-US" sz="500" dirty="0"/>
              <a:t>RMS=8</a:t>
            </a:r>
            <a:endParaRPr lang="en-US" sz="500" dirty="0"/>
          </a:p>
        </p:txBody>
      </p:sp>
      <p:sp>
        <p:nvSpPr>
          <p:cNvPr id="56" name="TextBox 55"/>
          <p:cNvSpPr txBox="1"/>
          <p:nvPr/>
        </p:nvSpPr>
        <p:spPr>
          <a:xfrm>
            <a:off x="7495397" y="2586151"/>
            <a:ext cx="265474" cy="102281"/>
          </a:xfrm>
          <a:prstGeom prst="rect">
            <a:avLst/>
          </a:prstGeom>
          <a:noFill/>
        </p:spPr>
        <p:txBody>
          <a:bodyPr wrap="none" lIns="25091" tIns="12546" rIns="25091" bIns="12546" rtlCol="0">
            <a:spAutoFit/>
          </a:bodyPr>
          <a:lstStyle/>
          <a:p>
            <a:r>
              <a:rPr lang="en-US" sz="500" dirty="0"/>
              <a:t>RMS=13</a:t>
            </a:r>
            <a:endParaRPr lang="en-US" sz="500" dirty="0"/>
          </a:p>
        </p:txBody>
      </p:sp>
      <p:sp>
        <p:nvSpPr>
          <p:cNvPr id="59" name="TextBox 58"/>
          <p:cNvSpPr txBox="1"/>
          <p:nvPr/>
        </p:nvSpPr>
        <p:spPr>
          <a:xfrm>
            <a:off x="6648035" y="3058969"/>
            <a:ext cx="265474" cy="102281"/>
          </a:xfrm>
          <a:prstGeom prst="rect">
            <a:avLst/>
          </a:prstGeom>
          <a:noFill/>
        </p:spPr>
        <p:txBody>
          <a:bodyPr wrap="none" lIns="25091" tIns="12546" rIns="25091" bIns="12546" rtlCol="0">
            <a:spAutoFit/>
          </a:bodyPr>
          <a:lstStyle/>
          <a:p>
            <a:r>
              <a:rPr lang="en-US" sz="500" dirty="0"/>
              <a:t>RMS=20</a:t>
            </a:r>
            <a:endParaRPr lang="en-US" sz="500" dirty="0"/>
          </a:p>
        </p:txBody>
      </p:sp>
      <p:sp>
        <p:nvSpPr>
          <p:cNvPr id="67" name="TextBox 66"/>
          <p:cNvSpPr txBox="1"/>
          <p:nvPr/>
        </p:nvSpPr>
        <p:spPr>
          <a:xfrm>
            <a:off x="7474212" y="3058969"/>
            <a:ext cx="265474" cy="102281"/>
          </a:xfrm>
          <a:prstGeom prst="rect">
            <a:avLst/>
          </a:prstGeom>
          <a:noFill/>
        </p:spPr>
        <p:txBody>
          <a:bodyPr wrap="none" lIns="25091" tIns="12546" rIns="25091" bIns="12546" rtlCol="0">
            <a:spAutoFit/>
          </a:bodyPr>
          <a:lstStyle/>
          <a:p>
            <a:r>
              <a:rPr lang="en-US" sz="500" dirty="0"/>
              <a:t>RMS=27</a:t>
            </a:r>
            <a:endParaRPr lang="en-US" sz="500" dirty="0"/>
          </a:p>
        </p:txBody>
      </p:sp>
      <p:sp>
        <p:nvSpPr>
          <p:cNvPr id="68" name="TextBox 67"/>
          <p:cNvSpPr txBox="1"/>
          <p:nvPr/>
        </p:nvSpPr>
        <p:spPr>
          <a:xfrm>
            <a:off x="6648035" y="3531786"/>
            <a:ext cx="265474" cy="102281"/>
          </a:xfrm>
          <a:prstGeom prst="rect">
            <a:avLst/>
          </a:prstGeom>
          <a:noFill/>
        </p:spPr>
        <p:txBody>
          <a:bodyPr wrap="none" lIns="25091" tIns="12546" rIns="25091" bIns="12546" rtlCol="0">
            <a:spAutoFit/>
          </a:bodyPr>
          <a:lstStyle/>
          <a:p>
            <a:r>
              <a:rPr lang="en-US" sz="500" dirty="0"/>
              <a:t>RMS=12</a:t>
            </a:r>
            <a:endParaRPr lang="en-US" sz="500" dirty="0"/>
          </a:p>
        </p:txBody>
      </p:sp>
      <p:sp>
        <p:nvSpPr>
          <p:cNvPr id="71" name="TextBox 70"/>
          <p:cNvSpPr txBox="1"/>
          <p:nvPr/>
        </p:nvSpPr>
        <p:spPr>
          <a:xfrm>
            <a:off x="7474212" y="3531786"/>
            <a:ext cx="265474" cy="102281"/>
          </a:xfrm>
          <a:prstGeom prst="rect">
            <a:avLst/>
          </a:prstGeom>
          <a:noFill/>
        </p:spPr>
        <p:txBody>
          <a:bodyPr wrap="none" lIns="25091" tIns="12546" rIns="25091" bIns="12546" rtlCol="0">
            <a:spAutoFit/>
          </a:bodyPr>
          <a:lstStyle/>
          <a:p>
            <a:r>
              <a:rPr lang="en-US" sz="500" dirty="0"/>
              <a:t>RMS=15</a:t>
            </a:r>
            <a:endParaRPr lang="en-US" sz="500" dirty="0"/>
          </a:p>
        </p:txBody>
      </p:sp>
      <p:sp>
        <p:nvSpPr>
          <p:cNvPr id="72" name="TextBox 71"/>
          <p:cNvSpPr txBox="1"/>
          <p:nvPr/>
        </p:nvSpPr>
        <p:spPr>
          <a:xfrm>
            <a:off x="6626851" y="3999449"/>
            <a:ext cx="265474" cy="102281"/>
          </a:xfrm>
          <a:prstGeom prst="rect">
            <a:avLst/>
          </a:prstGeom>
          <a:noFill/>
        </p:spPr>
        <p:txBody>
          <a:bodyPr wrap="none" lIns="25091" tIns="12546" rIns="25091" bIns="12546" rtlCol="0">
            <a:spAutoFit/>
          </a:bodyPr>
          <a:lstStyle/>
          <a:p>
            <a:r>
              <a:rPr lang="en-US" sz="500" dirty="0"/>
              <a:t>RMS=20</a:t>
            </a:r>
            <a:endParaRPr lang="en-US" sz="500" dirty="0"/>
          </a:p>
        </p:txBody>
      </p:sp>
      <p:sp>
        <p:nvSpPr>
          <p:cNvPr id="73" name="TextBox 72"/>
          <p:cNvSpPr txBox="1"/>
          <p:nvPr/>
        </p:nvSpPr>
        <p:spPr>
          <a:xfrm>
            <a:off x="7453028" y="3999449"/>
            <a:ext cx="265474" cy="102281"/>
          </a:xfrm>
          <a:prstGeom prst="rect">
            <a:avLst/>
          </a:prstGeom>
          <a:noFill/>
        </p:spPr>
        <p:txBody>
          <a:bodyPr wrap="none" lIns="25091" tIns="12546" rIns="25091" bIns="12546" rtlCol="0">
            <a:spAutoFit/>
          </a:bodyPr>
          <a:lstStyle/>
          <a:p>
            <a:r>
              <a:rPr lang="en-US" sz="500" dirty="0"/>
              <a:t>RMS=31</a:t>
            </a:r>
            <a:endParaRPr lang="en-US" sz="500" dirty="0"/>
          </a:p>
        </p:txBody>
      </p:sp>
      <p:sp>
        <p:nvSpPr>
          <p:cNvPr id="74" name="TextBox 73"/>
          <p:cNvSpPr txBox="1"/>
          <p:nvPr/>
        </p:nvSpPr>
        <p:spPr>
          <a:xfrm>
            <a:off x="3533982" y="4991355"/>
            <a:ext cx="281504" cy="102281"/>
          </a:xfrm>
          <a:prstGeom prst="rect">
            <a:avLst/>
          </a:prstGeom>
          <a:noFill/>
        </p:spPr>
        <p:txBody>
          <a:bodyPr wrap="none" lIns="25091" tIns="12546" rIns="25091" bIns="12546" rtlCol="0">
            <a:spAutoFit/>
          </a:bodyPr>
          <a:lstStyle/>
          <a:p>
            <a:r>
              <a:rPr lang="en-US" sz="500" dirty="0"/>
              <a:t>RMS=1.7</a:t>
            </a:r>
            <a:endParaRPr lang="en-US" sz="500" dirty="0"/>
          </a:p>
        </p:txBody>
      </p:sp>
      <p:sp>
        <p:nvSpPr>
          <p:cNvPr id="75" name="TextBox 74"/>
          <p:cNvSpPr txBox="1"/>
          <p:nvPr/>
        </p:nvSpPr>
        <p:spPr>
          <a:xfrm>
            <a:off x="4317791" y="5006756"/>
            <a:ext cx="281504" cy="102281"/>
          </a:xfrm>
          <a:prstGeom prst="rect">
            <a:avLst/>
          </a:prstGeom>
          <a:noFill/>
        </p:spPr>
        <p:txBody>
          <a:bodyPr wrap="none" lIns="25091" tIns="12546" rIns="25091" bIns="12546" rtlCol="0">
            <a:spAutoFit/>
          </a:bodyPr>
          <a:lstStyle/>
          <a:p>
            <a:r>
              <a:rPr lang="en-US" sz="500" dirty="0"/>
              <a:t>RMS=1.6</a:t>
            </a:r>
            <a:endParaRPr lang="en-US" sz="500" dirty="0"/>
          </a:p>
        </p:txBody>
      </p:sp>
      <p:sp>
        <p:nvSpPr>
          <p:cNvPr id="76" name="TextBox 75"/>
          <p:cNvSpPr txBox="1"/>
          <p:nvPr/>
        </p:nvSpPr>
        <p:spPr>
          <a:xfrm>
            <a:off x="3559757" y="5582361"/>
            <a:ext cx="281504" cy="102281"/>
          </a:xfrm>
          <a:prstGeom prst="rect">
            <a:avLst/>
          </a:prstGeom>
          <a:noFill/>
        </p:spPr>
        <p:txBody>
          <a:bodyPr wrap="none" lIns="25091" tIns="12546" rIns="25091" bIns="12546" rtlCol="0">
            <a:spAutoFit/>
          </a:bodyPr>
          <a:lstStyle/>
          <a:p>
            <a:r>
              <a:rPr lang="en-US" sz="500" dirty="0"/>
              <a:t>RMS=0.5</a:t>
            </a:r>
            <a:endParaRPr lang="en-US" sz="500" dirty="0"/>
          </a:p>
        </p:txBody>
      </p:sp>
      <p:sp>
        <p:nvSpPr>
          <p:cNvPr id="77" name="TextBox 76"/>
          <p:cNvSpPr txBox="1"/>
          <p:nvPr/>
        </p:nvSpPr>
        <p:spPr>
          <a:xfrm>
            <a:off x="4338975" y="5582361"/>
            <a:ext cx="281504" cy="102281"/>
          </a:xfrm>
          <a:prstGeom prst="rect">
            <a:avLst/>
          </a:prstGeom>
          <a:noFill/>
        </p:spPr>
        <p:txBody>
          <a:bodyPr wrap="none" lIns="25091" tIns="12546" rIns="25091" bIns="12546" rtlCol="0">
            <a:spAutoFit/>
          </a:bodyPr>
          <a:lstStyle/>
          <a:p>
            <a:r>
              <a:rPr lang="en-US" sz="500" dirty="0"/>
              <a:t>RMS=0.5</a:t>
            </a:r>
            <a:endParaRPr lang="en-US" sz="500" dirty="0"/>
          </a:p>
        </p:txBody>
      </p:sp>
      <p:sp>
        <p:nvSpPr>
          <p:cNvPr id="78" name="TextBox 77"/>
          <p:cNvSpPr txBox="1"/>
          <p:nvPr/>
        </p:nvSpPr>
        <p:spPr>
          <a:xfrm>
            <a:off x="7940261" y="2072219"/>
            <a:ext cx="953282" cy="1871996"/>
          </a:xfrm>
          <a:prstGeom prst="rect">
            <a:avLst/>
          </a:prstGeom>
          <a:noFill/>
        </p:spPr>
        <p:txBody>
          <a:bodyPr wrap="square" lIns="25091" tIns="12546" rIns="25091" bIns="12546" rtlCol="0">
            <a:spAutoFit/>
          </a:bodyPr>
          <a:lstStyle/>
          <a:p>
            <a:pPr algn="just"/>
            <a:r>
              <a:rPr lang="en-US" sz="800" dirty="0"/>
              <a:t>We compare the ability of </a:t>
            </a:r>
            <a:r>
              <a:rPr lang="en-US" sz="800" u="sng" dirty="0"/>
              <a:t>average skill of students</a:t>
            </a:r>
            <a:r>
              <a:rPr lang="en-US" sz="800" dirty="0"/>
              <a:t> and their </a:t>
            </a:r>
            <a:r>
              <a:rPr lang="en-US" sz="800" u="sng" dirty="0"/>
              <a:t>skill in the area most valued by the course</a:t>
            </a:r>
            <a:r>
              <a:rPr lang="en-US" sz="800" dirty="0"/>
              <a:t> in predicting who will perform better. Since the latter performs better, we have a better and a course specific way of predicting performance, which we could not in a GPA like system.</a:t>
            </a:r>
            <a:endParaRPr lang="en-US" sz="800" dirty="0"/>
          </a:p>
        </p:txBody>
      </p:sp>
      <p:sp>
        <p:nvSpPr>
          <p:cNvPr id="79" name="TextBox 78"/>
          <p:cNvSpPr txBox="1"/>
          <p:nvPr/>
        </p:nvSpPr>
        <p:spPr>
          <a:xfrm>
            <a:off x="7728421" y="4826896"/>
            <a:ext cx="1143938" cy="1133333"/>
          </a:xfrm>
          <a:prstGeom prst="rect">
            <a:avLst/>
          </a:prstGeom>
          <a:noFill/>
        </p:spPr>
        <p:txBody>
          <a:bodyPr wrap="square" lIns="25091" tIns="12546" rIns="25091" bIns="12546" rtlCol="0">
            <a:spAutoFit/>
          </a:bodyPr>
          <a:lstStyle/>
          <a:p>
            <a:pPr algn="just"/>
            <a:r>
              <a:rPr lang="en-US" sz="800" dirty="0"/>
              <a:t>Better the students in a course, the lower its average values. This makes sense since in a more competitive class, a standard student is expected to perform worse relative to other students in class.</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Theory</a:t>
            </a:r>
            <a:endParaRPr lang="en-US" dirty="0"/>
          </a:p>
        </p:txBody>
      </p:sp>
      <p:sp>
        <p:nvSpPr>
          <p:cNvPr id="3" name="Content Placeholder 2"/>
          <p:cNvSpPr>
            <a:spLocks noGrp="1"/>
          </p:cNvSpPr>
          <p:nvPr>
            <p:ph idx="1"/>
          </p:nvPr>
        </p:nvSpPr>
        <p:spPr/>
        <p:txBody>
          <a:bodyPr/>
          <a:lstStyle/>
          <a:p>
            <a:r>
              <a:rPr lang="en-US" dirty="0" smtClean="0"/>
              <a:t>No universal best way to combine votes</a:t>
            </a:r>
          </a:p>
          <a:p>
            <a:pPr lvl="1"/>
            <a:r>
              <a:rPr lang="en-US" dirty="0" smtClean="0"/>
              <a:t>Arrow’s Impossibility Theorem</a:t>
            </a:r>
          </a:p>
          <a:p>
            <a:pPr lvl="1"/>
            <a:endParaRPr lang="en-US" dirty="0"/>
          </a:p>
          <a:p>
            <a:r>
              <a:rPr lang="en-US" dirty="0" err="1" smtClean="0"/>
              <a:t>Condercet</a:t>
            </a:r>
            <a:r>
              <a:rPr lang="en-US" dirty="0" smtClean="0"/>
              <a:t> Method</a:t>
            </a:r>
          </a:p>
          <a:p>
            <a:pPr lvl="1"/>
            <a:r>
              <a:rPr lang="en-US" dirty="0" smtClean="0"/>
              <a:t>If one candidate beats everyone pair-wise, they win.</a:t>
            </a:r>
          </a:p>
          <a:p>
            <a:pPr lvl="2"/>
            <a:r>
              <a:rPr lang="en-US" dirty="0" smtClean="0"/>
              <a:t>(</a:t>
            </a:r>
            <a:r>
              <a:rPr lang="en-US" dirty="0" err="1" smtClean="0"/>
              <a:t>Condercet</a:t>
            </a:r>
            <a:r>
              <a:rPr lang="en-US" dirty="0" smtClean="0"/>
              <a:t> winner)</a:t>
            </a:r>
          </a:p>
          <a:p>
            <a:pPr lvl="2"/>
            <a:r>
              <a:rPr lang="en-US" dirty="0" smtClean="0"/>
              <a:t>Can we identify unique properties (robustness, convergence in dynamic models)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 Message-Passing</a:t>
            </a:r>
            <a:endParaRPr lang="en-US" dirty="0"/>
          </a:p>
        </p:txBody>
      </p:sp>
      <p:sp>
        <p:nvSpPr>
          <p:cNvPr id="3" name="Content Placeholder 2"/>
          <p:cNvSpPr>
            <a:spLocks noGrp="1"/>
          </p:cNvSpPr>
          <p:nvPr>
            <p:ph idx="1"/>
          </p:nvPr>
        </p:nvSpPr>
        <p:spPr/>
        <p:txBody>
          <a:bodyPr/>
          <a:lstStyle/>
          <a:p>
            <a:r>
              <a:rPr lang="en-US" dirty="0" smtClean="0"/>
              <a:t>What happens when local information is shared and aggregated?</a:t>
            </a:r>
          </a:p>
          <a:p>
            <a:endParaRPr lang="en-US" dirty="0"/>
          </a:p>
          <a:p>
            <a:r>
              <a:rPr lang="en-US" dirty="0" smtClean="0"/>
              <a:t>Example:  Voters share their votes with 10 random people and summarize what they have available with a single vote.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to Good Aggregate</a:t>
            </a:r>
            <a:endParaRPr lang="en-US" dirty="0"/>
          </a:p>
        </p:txBody>
      </p:sp>
      <p:graphicFrame>
        <p:nvGraphicFramePr>
          <p:cNvPr id="4" name="Chart 3"/>
          <p:cNvGraphicFramePr/>
          <p:nvPr/>
        </p:nvGraphicFramePr>
        <p:xfrm>
          <a:off x="990600" y="1524000"/>
          <a:ext cx="5835650" cy="4559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Simulations for random aggregation</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TextBox 3"/>
          <p:cNvSpPr txBox="1"/>
          <p:nvPr/>
        </p:nvSpPr>
        <p:spPr>
          <a:xfrm>
            <a:off x="1143000" y="1840468"/>
            <a:ext cx="6764993" cy="369332"/>
          </a:xfrm>
          <a:prstGeom prst="rect">
            <a:avLst/>
          </a:prstGeom>
          <a:noFill/>
        </p:spPr>
        <p:txBody>
          <a:bodyPr wrap="none" rtlCol="0">
            <a:spAutoFit/>
          </a:bodyPr>
          <a:lstStyle/>
          <a:p>
            <a:r>
              <a:rPr lang="en-US" dirty="0" smtClean="0"/>
              <a:t>1	0	1	1	0	0	0	1</a:t>
            </a:r>
            <a:endParaRPr lang="en-US" dirty="0"/>
          </a:p>
        </p:txBody>
      </p:sp>
      <p:sp>
        <p:nvSpPr>
          <p:cNvPr id="5" name="TextBox 4"/>
          <p:cNvSpPr txBox="1"/>
          <p:nvPr/>
        </p:nvSpPr>
        <p:spPr>
          <a:xfrm>
            <a:off x="1143000" y="2362200"/>
            <a:ext cx="6764993" cy="369332"/>
          </a:xfrm>
          <a:prstGeom prst="rect">
            <a:avLst/>
          </a:prstGeom>
          <a:noFill/>
        </p:spPr>
        <p:txBody>
          <a:bodyPr wrap="none" rtlCol="0">
            <a:spAutoFit/>
          </a:bodyPr>
          <a:lstStyle/>
          <a:p>
            <a:r>
              <a:rPr lang="en-US" dirty="0" smtClean="0"/>
              <a:t>0	1	1	0	1	0	1	1</a:t>
            </a:r>
            <a:endParaRPr lang="en-US" dirty="0"/>
          </a:p>
        </p:txBody>
      </p:sp>
      <p:sp>
        <p:nvSpPr>
          <p:cNvPr id="7" name="Rectangle 6"/>
          <p:cNvSpPr/>
          <p:nvPr/>
        </p:nvSpPr>
        <p:spPr>
          <a:xfrm>
            <a:off x="1066800" y="1828800"/>
            <a:ext cx="7010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2362200"/>
            <a:ext cx="7010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66800" y="2895600"/>
            <a:ext cx="7010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43000" y="2907268"/>
            <a:ext cx="6764993" cy="369332"/>
          </a:xfrm>
          <a:prstGeom prst="rect">
            <a:avLst/>
          </a:prstGeom>
          <a:noFill/>
        </p:spPr>
        <p:txBody>
          <a:bodyPr wrap="none" rtlCol="0">
            <a:spAutoFit/>
          </a:bodyPr>
          <a:lstStyle/>
          <a:p>
            <a:r>
              <a:rPr lang="en-US" dirty="0" smtClean="0"/>
              <a:t>1	1	0	1	0	0	1	0</a:t>
            </a:r>
            <a:endParaRPr lang="en-US" dirty="0"/>
          </a:p>
        </p:txBody>
      </p:sp>
      <p:grpSp>
        <p:nvGrpSpPr>
          <p:cNvPr id="21" name="Group 20"/>
          <p:cNvGrpSpPr/>
          <p:nvPr/>
        </p:nvGrpSpPr>
        <p:grpSpPr>
          <a:xfrm>
            <a:off x="838200" y="5334000"/>
            <a:ext cx="535724" cy="978932"/>
            <a:chOff x="1066800" y="5334000"/>
            <a:chExt cx="535724" cy="978932"/>
          </a:xfrm>
        </p:grpSpPr>
        <p:cxnSp>
          <p:nvCxnSpPr>
            <p:cNvPr id="14" name="Straight Connector 13"/>
            <p:cNvCxnSpPr/>
            <p:nvPr/>
          </p:nvCxnSpPr>
          <p:spPr>
            <a:xfrm rot="5400000">
              <a:off x="7620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6800" y="5943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12954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66800" y="5943600"/>
              <a:ext cx="535724" cy="369332"/>
            </a:xfrm>
            <a:prstGeom prst="rect">
              <a:avLst/>
            </a:prstGeom>
            <a:noFill/>
          </p:spPr>
          <p:txBody>
            <a:bodyPr wrap="none" rtlCol="0">
              <a:spAutoFit/>
            </a:bodyPr>
            <a:lstStyle/>
            <a:p>
              <a:r>
                <a:rPr lang="en-US" dirty="0" smtClean="0"/>
                <a:t>000</a:t>
              </a:r>
              <a:endParaRPr lang="en-US" dirty="0"/>
            </a:p>
          </p:txBody>
        </p:sp>
      </p:grpSp>
      <p:grpSp>
        <p:nvGrpSpPr>
          <p:cNvPr id="22" name="Group 21"/>
          <p:cNvGrpSpPr/>
          <p:nvPr/>
        </p:nvGrpSpPr>
        <p:grpSpPr>
          <a:xfrm>
            <a:off x="1902676" y="5334000"/>
            <a:ext cx="535724" cy="978932"/>
            <a:chOff x="1066800" y="5334000"/>
            <a:chExt cx="535724" cy="978932"/>
          </a:xfrm>
        </p:grpSpPr>
        <p:cxnSp>
          <p:nvCxnSpPr>
            <p:cNvPr id="23" name="Straight Connector 22"/>
            <p:cNvCxnSpPr/>
            <p:nvPr/>
          </p:nvCxnSpPr>
          <p:spPr>
            <a:xfrm rot="5400000">
              <a:off x="7620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5943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12954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66800" y="5943600"/>
              <a:ext cx="535724" cy="369332"/>
            </a:xfrm>
            <a:prstGeom prst="rect">
              <a:avLst/>
            </a:prstGeom>
            <a:noFill/>
          </p:spPr>
          <p:txBody>
            <a:bodyPr wrap="none" rtlCol="0">
              <a:spAutoFit/>
            </a:bodyPr>
            <a:lstStyle/>
            <a:p>
              <a:r>
                <a:rPr lang="en-US" dirty="0" smtClean="0"/>
                <a:t>001</a:t>
              </a:r>
              <a:endParaRPr lang="en-US" dirty="0"/>
            </a:p>
          </p:txBody>
        </p:sp>
      </p:grpSp>
      <p:grpSp>
        <p:nvGrpSpPr>
          <p:cNvPr id="27" name="Group 26"/>
          <p:cNvGrpSpPr/>
          <p:nvPr/>
        </p:nvGrpSpPr>
        <p:grpSpPr>
          <a:xfrm>
            <a:off x="2893276" y="5345668"/>
            <a:ext cx="535724" cy="978932"/>
            <a:chOff x="1066800" y="5334000"/>
            <a:chExt cx="535724" cy="978932"/>
          </a:xfrm>
        </p:grpSpPr>
        <p:cxnSp>
          <p:nvCxnSpPr>
            <p:cNvPr id="28" name="Straight Connector 27"/>
            <p:cNvCxnSpPr/>
            <p:nvPr/>
          </p:nvCxnSpPr>
          <p:spPr>
            <a:xfrm rot="5400000">
              <a:off x="7620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800" y="5943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12954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66800" y="5943600"/>
              <a:ext cx="535724" cy="369332"/>
            </a:xfrm>
            <a:prstGeom prst="rect">
              <a:avLst/>
            </a:prstGeom>
            <a:noFill/>
          </p:spPr>
          <p:txBody>
            <a:bodyPr wrap="none" rtlCol="0">
              <a:spAutoFit/>
            </a:bodyPr>
            <a:lstStyle/>
            <a:p>
              <a:r>
                <a:rPr lang="en-US" dirty="0" smtClean="0"/>
                <a:t>010</a:t>
              </a:r>
              <a:endParaRPr lang="en-US" dirty="0"/>
            </a:p>
          </p:txBody>
        </p:sp>
      </p:grpSp>
      <p:grpSp>
        <p:nvGrpSpPr>
          <p:cNvPr id="32" name="Group 31"/>
          <p:cNvGrpSpPr/>
          <p:nvPr/>
        </p:nvGrpSpPr>
        <p:grpSpPr>
          <a:xfrm>
            <a:off x="3883876" y="5334000"/>
            <a:ext cx="535724" cy="978932"/>
            <a:chOff x="1066800" y="5334000"/>
            <a:chExt cx="535724" cy="978932"/>
          </a:xfrm>
        </p:grpSpPr>
        <p:cxnSp>
          <p:nvCxnSpPr>
            <p:cNvPr id="33" name="Straight Connector 32"/>
            <p:cNvCxnSpPr/>
            <p:nvPr/>
          </p:nvCxnSpPr>
          <p:spPr>
            <a:xfrm rot="5400000">
              <a:off x="7620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5943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12954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66800" y="5943600"/>
              <a:ext cx="535724" cy="369332"/>
            </a:xfrm>
            <a:prstGeom prst="rect">
              <a:avLst/>
            </a:prstGeom>
            <a:noFill/>
          </p:spPr>
          <p:txBody>
            <a:bodyPr wrap="none" rtlCol="0">
              <a:spAutoFit/>
            </a:bodyPr>
            <a:lstStyle/>
            <a:p>
              <a:r>
                <a:rPr lang="en-US" dirty="0" smtClean="0"/>
                <a:t>011</a:t>
              </a:r>
              <a:endParaRPr lang="en-US" dirty="0"/>
            </a:p>
          </p:txBody>
        </p:sp>
      </p:grpSp>
      <p:grpSp>
        <p:nvGrpSpPr>
          <p:cNvPr id="37" name="Group 36"/>
          <p:cNvGrpSpPr/>
          <p:nvPr/>
        </p:nvGrpSpPr>
        <p:grpSpPr>
          <a:xfrm>
            <a:off x="4876800" y="5334000"/>
            <a:ext cx="535724" cy="978932"/>
            <a:chOff x="1066800" y="5334000"/>
            <a:chExt cx="535724" cy="978932"/>
          </a:xfrm>
        </p:grpSpPr>
        <p:cxnSp>
          <p:nvCxnSpPr>
            <p:cNvPr id="38" name="Straight Connector 37"/>
            <p:cNvCxnSpPr/>
            <p:nvPr/>
          </p:nvCxnSpPr>
          <p:spPr>
            <a:xfrm rot="5400000">
              <a:off x="7620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66800" y="5943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12954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66800" y="5943600"/>
              <a:ext cx="535724" cy="369332"/>
            </a:xfrm>
            <a:prstGeom prst="rect">
              <a:avLst/>
            </a:prstGeom>
            <a:noFill/>
          </p:spPr>
          <p:txBody>
            <a:bodyPr wrap="none" rtlCol="0">
              <a:spAutoFit/>
            </a:bodyPr>
            <a:lstStyle/>
            <a:p>
              <a:r>
                <a:rPr lang="en-US" dirty="0" smtClean="0"/>
                <a:t>100</a:t>
              </a:r>
              <a:endParaRPr lang="en-US" dirty="0"/>
            </a:p>
          </p:txBody>
        </p:sp>
      </p:grpSp>
      <p:grpSp>
        <p:nvGrpSpPr>
          <p:cNvPr id="42" name="Group 41"/>
          <p:cNvGrpSpPr/>
          <p:nvPr/>
        </p:nvGrpSpPr>
        <p:grpSpPr>
          <a:xfrm>
            <a:off x="5941276" y="5334000"/>
            <a:ext cx="535724" cy="978932"/>
            <a:chOff x="1066800" y="5334000"/>
            <a:chExt cx="535724" cy="978932"/>
          </a:xfrm>
        </p:grpSpPr>
        <p:cxnSp>
          <p:nvCxnSpPr>
            <p:cNvPr id="43" name="Straight Connector 42"/>
            <p:cNvCxnSpPr/>
            <p:nvPr/>
          </p:nvCxnSpPr>
          <p:spPr>
            <a:xfrm rot="5400000">
              <a:off x="7620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66800" y="5943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12954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066800" y="5943600"/>
              <a:ext cx="535724" cy="369332"/>
            </a:xfrm>
            <a:prstGeom prst="rect">
              <a:avLst/>
            </a:prstGeom>
            <a:noFill/>
          </p:spPr>
          <p:txBody>
            <a:bodyPr wrap="none" rtlCol="0">
              <a:spAutoFit/>
            </a:bodyPr>
            <a:lstStyle/>
            <a:p>
              <a:r>
                <a:rPr lang="en-US" dirty="0" smtClean="0"/>
                <a:t>101</a:t>
              </a:r>
              <a:endParaRPr lang="en-US" dirty="0"/>
            </a:p>
          </p:txBody>
        </p:sp>
      </p:grpSp>
      <p:grpSp>
        <p:nvGrpSpPr>
          <p:cNvPr id="47" name="Group 46"/>
          <p:cNvGrpSpPr/>
          <p:nvPr/>
        </p:nvGrpSpPr>
        <p:grpSpPr>
          <a:xfrm>
            <a:off x="6931876" y="5345668"/>
            <a:ext cx="535724" cy="978932"/>
            <a:chOff x="1066800" y="5334000"/>
            <a:chExt cx="535724" cy="978932"/>
          </a:xfrm>
        </p:grpSpPr>
        <p:cxnSp>
          <p:nvCxnSpPr>
            <p:cNvPr id="48" name="Straight Connector 47"/>
            <p:cNvCxnSpPr/>
            <p:nvPr/>
          </p:nvCxnSpPr>
          <p:spPr>
            <a:xfrm rot="5400000">
              <a:off x="7620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066800" y="5943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12954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066800" y="5943600"/>
              <a:ext cx="535724" cy="369332"/>
            </a:xfrm>
            <a:prstGeom prst="rect">
              <a:avLst/>
            </a:prstGeom>
            <a:noFill/>
          </p:spPr>
          <p:txBody>
            <a:bodyPr wrap="none" rtlCol="0">
              <a:spAutoFit/>
            </a:bodyPr>
            <a:lstStyle/>
            <a:p>
              <a:r>
                <a:rPr lang="en-US" dirty="0" smtClean="0"/>
                <a:t>110</a:t>
              </a:r>
              <a:endParaRPr lang="en-US" dirty="0"/>
            </a:p>
          </p:txBody>
        </p:sp>
      </p:grpSp>
      <p:grpSp>
        <p:nvGrpSpPr>
          <p:cNvPr id="52" name="Group 51"/>
          <p:cNvGrpSpPr/>
          <p:nvPr/>
        </p:nvGrpSpPr>
        <p:grpSpPr>
          <a:xfrm>
            <a:off x="7922476" y="5334000"/>
            <a:ext cx="535724" cy="978932"/>
            <a:chOff x="1066800" y="5334000"/>
            <a:chExt cx="535724" cy="978932"/>
          </a:xfrm>
        </p:grpSpPr>
        <p:cxnSp>
          <p:nvCxnSpPr>
            <p:cNvPr id="53" name="Straight Connector 52"/>
            <p:cNvCxnSpPr/>
            <p:nvPr/>
          </p:nvCxnSpPr>
          <p:spPr>
            <a:xfrm rot="5400000">
              <a:off x="7620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066800" y="5943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flipH="1" flipV="1">
              <a:off x="1295400" y="56388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066800" y="5943600"/>
              <a:ext cx="535724" cy="369332"/>
            </a:xfrm>
            <a:prstGeom prst="rect">
              <a:avLst/>
            </a:prstGeom>
            <a:noFill/>
          </p:spPr>
          <p:txBody>
            <a:bodyPr wrap="none" rtlCol="0">
              <a:spAutoFit/>
            </a:bodyPr>
            <a:lstStyle/>
            <a:p>
              <a:r>
                <a:rPr lang="en-US" dirty="0" smtClean="0"/>
                <a:t>111</a:t>
              </a:r>
              <a:endParaRPr lang="en-US" dirty="0"/>
            </a:p>
          </p:txBody>
        </p:sp>
      </p:grpSp>
      <p:cxnSp>
        <p:nvCxnSpPr>
          <p:cNvPr id="59" name="Straight Arrow Connector 58"/>
          <p:cNvCxnSpPr/>
          <p:nvPr/>
        </p:nvCxnSpPr>
        <p:spPr>
          <a:xfrm>
            <a:off x="1295400" y="3505200"/>
            <a:ext cx="49530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209800" y="3505200"/>
            <a:ext cx="19812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4038600" y="563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096000" y="563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1066800" y="5334000"/>
            <a:ext cx="6324600" cy="533400"/>
            <a:chOff x="1066800" y="5334000"/>
            <a:chExt cx="6324600" cy="533400"/>
          </a:xfrm>
        </p:grpSpPr>
        <p:sp>
          <p:nvSpPr>
            <p:cNvPr id="64" name="Oval 63"/>
            <p:cNvSpPr/>
            <p:nvPr/>
          </p:nvSpPr>
          <p:spPr>
            <a:xfrm>
              <a:off x="7010400" y="563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172200" y="5334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048000" y="563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066800" y="5638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962400" y="5334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162800" y="5410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Given		, can you construct sequences     	,      ,       so that the statistics match	     ?</a:t>
            </a:r>
          </a:p>
          <a:p>
            <a:endParaRPr lang="en-US" dirty="0"/>
          </a:p>
          <a:p>
            <a:r>
              <a:rPr lang="en-US" dirty="0" smtClean="0"/>
              <a:t>Constraints:</a:t>
            </a:r>
          </a:p>
          <a:p>
            <a:pPr lvl="1"/>
            <a:r>
              <a:rPr lang="en-US" dirty="0"/>
              <a:t> </a:t>
            </a:r>
            <a:r>
              <a:rPr lang="en-US" dirty="0" smtClean="0"/>
              <a:t>      is an </a:t>
            </a:r>
            <a:r>
              <a:rPr lang="en-US" dirty="0" err="1" smtClean="0"/>
              <a:t>i.i.d</a:t>
            </a:r>
            <a:r>
              <a:rPr lang="en-US" dirty="0" smtClean="0"/>
              <a:t>. sequence according to </a:t>
            </a:r>
          </a:p>
          <a:p>
            <a:pPr lvl="1"/>
            <a:r>
              <a:rPr lang="en-US" dirty="0" smtClean="0"/>
              <a:t>As sequences,       -      -       forms a Markov chain</a:t>
            </a:r>
          </a:p>
          <a:p>
            <a:pPr lvl="2"/>
            <a:r>
              <a:rPr lang="en-US" dirty="0" smtClean="0"/>
              <a:t>i.e. Z is conditionally independent of X given the entire sequence </a:t>
            </a:r>
          </a:p>
        </p:txBody>
      </p:sp>
      <p:pic>
        <p:nvPicPr>
          <p:cNvPr id="5" name="Picture 4" descr="tmp.bmp"/>
          <p:cNvPicPr>
            <a:picLocks/>
          </p:cNvPicPr>
          <p:nvPr>
            <p:custDataLst>
              <p:tags r:id="rId1"/>
            </p:custDataLst>
          </p:nvPr>
        </p:nvPicPr>
        <p:blipFill>
          <a:blip r:embed="rId14" cstate="print">
            <a:clrChange>
              <a:clrFrom>
                <a:srgbClr val="FFFFFF"/>
              </a:clrFrom>
              <a:clrTo>
                <a:srgbClr val="FFFFFF">
                  <a:alpha val="0"/>
                </a:srgbClr>
              </a:clrTo>
            </a:clrChange>
          </a:blip>
          <a:stretch>
            <a:fillRect/>
          </a:stretch>
        </p:blipFill>
        <p:spPr>
          <a:xfrm>
            <a:off x="2133600" y="1752600"/>
            <a:ext cx="927100" cy="370840"/>
          </a:xfrm>
          <a:prstGeom prst="rect">
            <a:avLst/>
          </a:prstGeom>
          <a:noFill/>
        </p:spPr>
      </p:pic>
      <p:pic>
        <p:nvPicPr>
          <p:cNvPr id="6" name="Picture 5" descr="tmp.bmp"/>
          <p:cNvPicPr>
            <a:picLocks/>
          </p:cNvPicPr>
          <p:nvPr>
            <p:custDataLst>
              <p:tags r:id="rId2"/>
            </p:custDataLst>
          </p:nvPr>
        </p:nvPicPr>
        <p:blipFill>
          <a:blip r:embed="rId14" cstate="print">
            <a:clrChange>
              <a:clrFrom>
                <a:srgbClr val="FFFFFF"/>
              </a:clrFrom>
              <a:clrTo>
                <a:srgbClr val="FFFFFF">
                  <a:alpha val="0"/>
                </a:srgbClr>
              </a:clrTo>
            </a:clrChange>
          </a:blip>
          <a:stretch>
            <a:fillRect/>
          </a:stretch>
        </p:blipFill>
        <p:spPr>
          <a:xfrm>
            <a:off x="7391400" y="2209800"/>
            <a:ext cx="927100" cy="370840"/>
          </a:xfrm>
          <a:prstGeom prst="rect">
            <a:avLst/>
          </a:prstGeom>
          <a:noFill/>
        </p:spPr>
      </p:pic>
      <p:pic>
        <p:nvPicPr>
          <p:cNvPr id="8" name="Picture 7" descr="tmp.bmp"/>
          <p:cNvPicPr>
            <a:picLocks/>
          </p:cNvPicPr>
          <p:nvPr>
            <p:custDataLst>
              <p:tags r:id="rId3"/>
            </p:custDataLst>
          </p:nvPr>
        </p:nvPicPr>
        <p:blipFill>
          <a:blip r:embed="rId15" cstate="print">
            <a:clrChange>
              <a:clrFrom>
                <a:srgbClr val="FFFFFF"/>
              </a:clrFrom>
              <a:clrTo>
                <a:srgbClr val="FFFFFF">
                  <a:alpha val="0"/>
                </a:srgbClr>
              </a:clrTo>
            </a:clrChange>
          </a:blip>
          <a:stretch>
            <a:fillRect/>
          </a:stretch>
        </p:blipFill>
        <p:spPr>
          <a:xfrm>
            <a:off x="6705600" y="3962400"/>
            <a:ext cx="457200" cy="330200"/>
          </a:xfrm>
          <a:prstGeom prst="rect">
            <a:avLst/>
          </a:prstGeom>
          <a:noFill/>
        </p:spPr>
      </p:pic>
      <p:pic>
        <p:nvPicPr>
          <p:cNvPr id="10" name="Picture 9" descr="tmp.bmp"/>
          <p:cNvPicPr>
            <a:picLocks/>
          </p:cNvPicPr>
          <p:nvPr>
            <p:custDataLst>
              <p:tags r:id="rId4"/>
            </p:custDataLst>
          </p:nvPr>
        </p:nvPicPr>
        <p:blipFill>
          <a:blip r:embed="rId16" cstate="print">
            <a:clrChange>
              <a:clrFrom>
                <a:srgbClr val="FFFFFF"/>
              </a:clrFrom>
              <a:clrTo>
                <a:srgbClr val="FFFFFF">
                  <a:alpha val="0"/>
                </a:srgbClr>
              </a:clrTo>
            </a:clrChange>
          </a:blip>
          <a:stretch>
            <a:fillRect/>
          </a:stretch>
        </p:blipFill>
        <p:spPr>
          <a:xfrm>
            <a:off x="3429000" y="4495800"/>
            <a:ext cx="450056" cy="228600"/>
          </a:xfrm>
          <a:prstGeom prst="rect">
            <a:avLst/>
          </a:prstGeom>
          <a:noFill/>
        </p:spPr>
      </p:pic>
      <p:pic>
        <p:nvPicPr>
          <p:cNvPr id="11" name="Picture 10" descr="tmp.bmp"/>
          <p:cNvPicPr>
            <a:picLocks/>
          </p:cNvPicPr>
          <p:nvPr>
            <p:custDataLst>
              <p:tags r:id="rId5"/>
            </p:custDataLst>
          </p:nvPr>
        </p:nvPicPr>
        <p:blipFill>
          <a:blip r:embed="rId16" cstate="print">
            <a:clrChange>
              <a:clrFrom>
                <a:srgbClr val="FFFFFF"/>
              </a:clrFrom>
              <a:clrTo>
                <a:srgbClr val="FFFFFF">
                  <a:alpha val="0"/>
                </a:srgbClr>
              </a:clrTo>
            </a:clrChange>
          </a:blip>
          <a:stretch>
            <a:fillRect/>
          </a:stretch>
        </p:blipFill>
        <p:spPr>
          <a:xfrm>
            <a:off x="990600" y="2286000"/>
            <a:ext cx="450056" cy="228600"/>
          </a:xfrm>
          <a:prstGeom prst="rect">
            <a:avLst/>
          </a:prstGeom>
          <a:noFill/>
        </p:spPr>
      </p:pic>
      <p:pic>
        <p:nvPicPr>
          <p:cNvPr id="16" name="Picture 15" descr="tmp.bmp"/>
          <p:cNvPicPr>
            <a:picLocks/>
          </p:cNvPicPr>
          <p:nvPr>
            <p:custDataLst>
              <p:tags r:id="rId6"/>
            </p:custDataLst>
          </p:nvPr>
        </p:nvPicPr>
        <p:blipFill>
          <a:blip r:embed="rId17" cstate="print">
            <a:clrChange>
              <a:clrFrom>
                <a:srgbClr val="FFFFFF"/>
              </a:clrFrom>
              <a:clrTo>
                <a:srgbClr val="FFFFFF">
                  <a:alpha val="0"/>
                </a:srgbClr>
              </a:clrTo>
            </a:clrChange>
          </a:blip>
          <a:stretch>
            <a:fillRect/>
          </a:stretch>
        </p:blipFill>
        <p:spPr>
          <a:xfrm>
            <a:off x="1676400" y="2286000"/>
            <a:ext cx="406400" cy="228600"/>
          </a:xfrm>
          <a:prstGeom prst="rect">
            <a:avLst/>
          </a:prstGeom>
          <a:noFill/>
        </p:spPr>
      </p:pic>
      <p:pic>
        <p:nvPicPr>
          <p:cNvPr id="17" name="Picture 16" descr="tmp.bmp"/>
          <p:cNvPicPr>
            <a:picLocks/>
          </p:cNvPicPr>
          <p:nvPr>
            <p:custDataLst>
              <p:tags r:id="rId7"/>
            </p:custDataLst>
          </p:nvPr>
        </p:nvPicPr>
        <p:blipFill>
          <a:blip r:embed="rId17" cstate="print">
            <a:clrChange>
              <a:clrFrom>
                <a:srgbClr val="FFFFFF"/>
              </a:clrFrom>
              <a:clrTo>
                <a:srgbClr val="FFFFFF">
                  <a:alpha val="0"/>
                </a:srgbClr>
              </a:clrTo>
            </a:clrChange>
          </a:blip>
          <a:stretch>
            <a:fillRect/>
          </a:stretch>
        </p:blipFill>
        <p:spPr>
          <a:xfrm>
            <a:off x="4038600" y="4495800"/>
            <a:ext cx="406400" cy="228600"/>
          </a:xfrm>
          <a:prstGeom prst="rect">
            <a:avLst/>
          </a:prstGeom>
          <a:noFill/>
        </p:spPr>
      </p:pic>
      <p:pic>
        <p:nvPicPr>
          <p:cNvPr id="19" name="Picture 18" descr="tmp.bmp"/>
          <p:cNvPicPr>
            <a:picLocks/>
          </p:cNvPicPr>
          <p:nvPr>
            <p:custDataLst>
              <p:tags r:id="rId8"/>
            </p:custDataLst>
          </p:nvPr>
        </p:nvPicPr>
        <p:blipFill>
          <a:blip r:embed="rId18" cstate="print">
            <a:clrChange>
              <a:clrFrom>
                <a:srgbClr val="FFFFFF"/>
              </a:clrFrom>
              <a:clrTo>
                <a:srgbClr val="FFFFFF">
                  <a:alpha val="0"/>
                </a:srgbClr>
              </a:clrTo>
            </a:clrChange>
          </a:blip>
          <a:stretch>
            <a:fillRect/>
          </a:stretch>
        </p:blipFill>
        <p:spPr>
          <a:xfrm>
            <a:off x="2362200" y="2286000"/>
            <a:ext cx="393700" cy="228600"/>
          </a:xfrm>
          <a:prstGeom prst="rect">
            <a:avLst/>
          </a:prstGeom>
          <a:noFill/>
        </p:spPr>
      </p:pic>
      <p:pic>
        <p:nvPicPr>
          <p:cNvPr id="20" name="Picture 19" descr="tmp.bmp"/>
          <p:cNvPicPr>
            <a:picLocks/>
          </p:cNvPicPr>
          <p:nvPr>
            <p:custDataLst>
              <p:tags r:id="rId9"/>
            </p:custDataLst>
          </p:nvPr>
        </p:nvPicPr>
        <p:blipFill>
          <a:blip r:embed="rId18" cstate="print">
            <a:clrChange>
              <a:clrFrom>
                <a:srgbClr val="FFFFFF"/>
              </a:clrFrom>
              <a:clrTo>
                <a:srgbClr val="FFFFFF">
                  <a:alpha val="0"/>
                </a:srgbClr>
              </a:clrTo>
            </a:clrChange>
          </a:blip>
          <a:stretch>
            <a:fillRect/>
          </a:stretch>
        </p:blipFill>
        <p:spPr>
          <a:xfrm>
            <a:off x="4648200" y="4495800"/>
            <a:ext cx="393700" cy="228600"/>
          </a:xfrm>
          <a:prstGeom prst="rect">
            <a:avLst/>
          </a:prstGeom>
          <a:noFill/>
        </p:spPr>
      </p:pic>
      <p:pic>
        <p:nvPicPr>
          <p:cNvPr id="21" name="Picture 20" descr="tmp.bmp"/>
          <p:cNvPicPr>
            <a:picLocks/>
          </p:cNvPicPr>
          <p:nvPr>
            <p:custDataLst>
              <p:tags r:id="rId10"/>
            </p:custDataLst>
          </p:nvPr>
        </p:nvPicPr>
        <p:blipFill>
          <a:blip r:embed="rId17" cstate="print">
            <a:clrChange>
              <a:clrFrom>
                <a:srgbClr val="FFFFFF"/>
              </a:clrFrom>
              <a:clrTo>
                <a:srgbClr val="FFFFFF">
                  <a:alpha val="0"/>
                </a:srgbClr>
              </a:clrTo>
            </a:clrChange>
          </a:blip>
          <a:stretch>
            <a:fillRect/>
          </a:stretch>
        </p:blipFill>
        <p:spPr>
          <a:xfrm>
            <a:off x="2971800" y="5334000"/>
            <a:ext cx="406400" cy="228600"/>
          </a:xfrm>
          <a:prstGeom prst="rect">
            <a:avLst/>
          </a:prstGeom>
          <a:noFill/>
        </p:spPr>
      </p:pic>
      <p:pic>
        <p:nvPicPr>
          <p:cNvPr id="22" name="Picture 21" descr="tmp.bmp"/>
          <p:cNvPicPr>
            <a:picLocks/>
          </p:cNvPicPr>
          <p:nvPr>
            <p:custDataLst>
              <p:tags r:id="rId11"/>
            </p:custDataLst>
          </p:nvPr>
        </p:nvPicPr>
        <p:blipFill>
          <a:blip r:embed="rId16" cstate="print">
            <a:clrChange>
              <a:clrFrom>
                <a:srgbClr val="FFFFFF"/>
              </a:clrFrom>
              <a:clrTo>
                <a:srgbClr val="FFFFFF">
                  <a:alpha val="0"/>
                </a:srgbClr>
              </a:clrTo>
            </a:clrChange>
          </a:blip>
          <a:stretch>
            <a:fillRect/>
          </a:stretch>
        </p:blipFill>
        <p:spPr>
          <a:xfrm>
            <a:off x="1295400" y="3962400"/>
            <a:ext cx="450056" cy="228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Close </a:t>
            </a:r>
            <a:r>
              <a:rPr lang="en-US" dirty="0" err="1" smtClean="0"/>
              <a:t>Close</a:t>
            </a:r>
            <a:r>
              <a:rPr lang="en-US" dirty="0" smtClean="0"/>
              <a:t> Enough?</a:t>
            </a:r>
            <a:endParaRPr lang="en-US" dirty="0"/>
          </a:p>
        </p:txBody>
      </p:sp>
      <p:sp>
        <p:nvSpPr>
          <p:cNvPr id="3" name="Content Placeholder 2"/>
          <p:cNvSpPr>
            <a:spLocks noGrp="1"/>
          </p:cNvSpPr>
          <p:nvPr>
            <p:ph idx="1"/>
          </p:nvPr>
        </p:nvSpPr>
        <p:spPr/>
        <p:txBody>
          <a:bodyPr/>
          <a:lstStyle/>
          <a:p>
            <a:r>
              <a:rPr lang="en-US" dirty="0" smtClean="0"/>
              <a:t>For any          , choose </a:t>
            </a:r>
            <a:r>
              <a:rPr lang="en-US" i="1" dirty="0" smtClean="0"/>
              <a:t>n</a:t>
            </a:r>
            <a:r>
              <a:rPr lang="en-US" dirty="0" smtClean="0"/>
              <a:t> and design the distribution of 		      so that</a:t>
            </a:r>
            <a:endParaRPr lang="en-US" dirty="0"/>
          </a:p>
        </p:txBody>
      </p:sp>
      <p:pic>
        <p:nvPicPr>
          <p:cNvPr id="7" name="Picture 6"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2209800" y="1828800"/>
            <a:ext cx="672353" cy="228600"/>
          </a:xfrm>
          <a:prstGeom prst="rect">
            <a:avLst/>
          </a:prstGeom>
          <a:noFill/>
        </p:spPr>
      </p:pic>
      <p:pic>
        <p:nvPicPr>
          <p:cNvPr id="8" name="Picture 7"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1371600" y="3429000"/>
            <a:ext cx="6604000" cy="457200"/>
          </a:xfrm>
          <a:prstGeom prst="rect">
            <a:avLst/>
          </a:prstGeom>
          <a:noFill/>
        </p:spPr>
      </p:pic>
      <p:pic>
        <p:nvPicPr>
          <p:cNvPr id="10" name="Picture 9" descr="tmp.bmp"/>
          <p:cNvPicPr>
            <a:picLocks/>
          </p:cNvPicPr>
          <p:nvPr>
            <p:custDataLst>
              <p:tags r:id="rId3"/>
            </p:custDataLst>
          </p:nvPr>
        </p:nvPicPr>
        <p:blipFill>
          <a:blip r:embed="rId7" cstate="print">
            <a:clrChange>
              <a:clrFrom>
                <a:srgbClr val="FFFFFF"/>
              </a:clrFrom>
              <a:clrTo>
                <a:srgbClr val="FFFFFF">
                  <a:alpha val="0"/>
                </a:srgbClr>
              </a:clrTo>
            </a:clrChange>
          </a:blip>
          <a:stretch>
            <a:fillRect/>
          </a:stretch>
        </p:blipFill>
        <p:spPr>
          <a:xfrm>
            <a:off x="3429000" y="2209800"/>
            <a:ext cx="2057400" cy="34564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Necessary and Sufficient</a:t>
            </a:r>
            <a:endParaRPr lang="en-US" dirty="0"/>
          </a:p>
        </p:txBody>
      </p:sp>
      <p:pic>
        <p:nvPicPr>
          <p:cNvPr id="6" name="Picture 5" descr="tmp.bmp"/>
          <p:cNvPicPr>
            <a:picLocks/>
          </p:cNvPicPr>
          <p:nvPr>
            <p:custDataLst>
              <p:tags r:id="rId1"/>
            </p:custDataLst>
          </p:nvPr>
        </p:nvPicPr>
        <p:blipFill>
          <a:blip r:embed="rId3" cstate="print">
            <a:clrChange>
              <a:clrFrom>
                <a:srgbClr val="FFFFFF"/>
              </a:clrFrom>
              <a:clrTo>
                <a:srgbClr val="FFFFFF">
                  <a:alpha val="0"/>
                </a:srgbClr>
              </a:clrTo>
            </a:clrChange>
          </a:blip>
          <a:stretch>
            <a:fillRect/>
          </a:stretch>
        </p:blipFill>
        <p:spPr>
          <a:xfrm>
            <a:off x="2133600" y="2819400"/>
            <a:ext cx="4737100" cy="533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p:sp>
        <p:nvSpPr>
          <p:cNvPr id="3" name="Content Placeholder 2"/>
          <p:cNvSpPr>
            <a:spLocks noGrp="1"/>
          </p:cNvSpPr>
          <p:nvPr>
            <p:ph idx="1"/>
          </p:nvPr>
        </p:nvSpPr>
        <p:spPr/>
        <p:txBody>
          <a:bodyPr>
            <a:normAutofit lnSpcReduction="10000"/>
          </a:bodyPr>
          <a:lstStyle/>
          <a:p>
            <a:r>
              <a:rPr lang="en-US" dirty="0" smtClean="0"/>
              <a:t>Curiosity---When do first order statics imply that things are actually correlated?</a:t>
            </a:r>
          </a:p>
          <a:p>
            <a:r>
              <a:rPr lang="en-US" dirty="0" smtClean="0"/>
              <a:t>This is equivalent to a source coding question about embedding information in signals.</a:t>
            </a:r>
          </a:p>
          <a:p>
            <a:pPr lvl="1"/>
            <a:r>
              <a:rPr lang="en-US" dirty="0" smtClean="0"/>
              <a:t>Digital Watermarking; </a:t>
            </a:r>
            <a:r>
              <a:rPr lang="en-US" dirty="0" err="1" smtClean="0"/>
              <a:t>Steganography</a:t>
            </a:r>
            <a:endParaRPr lang="en-US" dirty="0"/>
          </a:p>
          <a:p>
            <a:pPr lvl="1"/>
            <a:r>
              <a:rPr lang="en-US" dirty="0" smtClean="0"/>
              <a:t>Imagine a black and white printer that inserts extra information so that when it is scanned, color can be added.</a:t>
            </a:r>
          </a:p>
          <a:p>
            <a:pPr lvl="1"/>
            <a:r>
              <a:rPr lang="en-US" dirty="0" smtClean="0"/>
              <a:t>Frequency hopping while avoiding interference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Yuri and Zeus Game</a:t>
            </a:r>
            <a:endParaRPr lang="en-US" dirty="0"/>
          </a:p>
        </p:txBody>
      </p:sp>
      <p:sp>
        <p:nvSpPr>
          <p:cNvPr id="3" name="Content Placeholder 2"/>
          <p:cNvSpPr>
            <a:spLocks noGrp="1"/>
          </p:cNvSpPr>
          <p:nvPr>
            <p:ph idx="1"/>
          </p:nvPr>
        </p:nvSpPr>
        <p:spPr/>
        <p:txBody>
          <a:bodyPr/>
          <a:lstStyle/>
          <a:p>
            <a:r>
              <a:rPr lang="en-US" dirty="0" smtClean="0"/>
              <a:t>Yuri and Zeus want to cooperatively score points by both correctly guessing a sequence of random binary numbers (one point if they both guess correctly).</a:t>
            </a:r>
          </a:p>
          <a:p>
            <a:r>
              <a:rPr lang="en-US" dirty="0" smtClean="0"/>
              <a:t>Yuri gets entire sequence ahead of time</a:t>
            </a:r>
          </a:p>
          <a:p>
            <a:r>
              <a:rPr lang="en-US" dirty="0" smtClean="0"/>
              <a:t>Zeus only sees that past binary numbers and guesses of Yuri.</a:t>
            </a:r>
          </a:p>
          <a:p>
            <a:r>
              <a:rPr lang="en-US" dirty="0" smtClean="0">
                <a:solidFill>
                  <a:schemeClr val="tx2"/>
                </a:solidFill>
              </a:rPr>
              <a:t>What is the optimal score in the game?</a:t>
            </a:r>
            <a:endParaRPr lang="en-US"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Yuri and Zeus Game (answer)</a:t>
            </a:r>
            <a:endParaRPr lang="en-US" dirty="0"/>
          </a:p>
        </p:txBody>
      </p:sp>
      <p:sp>
        <p:nvSpPr>
          <p:cNvPr id="3" name="Content Placeholder 2"/>
          <p:cNvSpPr>
            <a:spLocks noGrp="1"/>
          </p:cNvSpPr>
          <p:nvPr>
            <p:ph idx="1"/>
          </p:nvPr>
        </p:nvSpPr>
        <p:spPr/>
        <p:txBody>
          <a:bodyPr>
            <a:normAutofit/>
          </a:bodyPr>
          <a:lstStyle/>
          <a:p>
            <a:r>
              <a:rPr lang="en-US" dirty="0" smtClean="0"/>
              <a:t>Online Matching Pennies</a:t>
            </a:r>
          </a:p>
          <a:p>
            <a:pPr lvl="1"/>
            <a:r>
              <a:rPr lang="en-US" dirty="0" smtClean="0"/>
              <a:t>[</a:t>
            </a:r>
            <a:r>
              <a:rPr lang="en-US" dirty="0" err="1" smtClean="0"/>
              <a:t>Gossner</a:t>
            </a:r>
            <a:r>
              <a:rPr lang="en-US" dirty="0" smtClean="0"/>
              <a:t>, Hernandez, </a:t>
            </a:r>
            <a:r>
              <a:rPr lang="en-US" dirty="0" err="1" smtClean="0"/>
              <a:t>Neyman</a:t>
            </a:r>
            <a:r>
              <a:rPr lang="en-US" dirty="0" smtClean="0"/>
              <a:t>, 2003]</a:t>
            </a:r>
            <a:endParaRPr lang="en-US" dirty="0"/>
          </a:p>
          <a:p>
            <a:pPr lvl="1"/>
            <a:r>
              <a:rPr lang="en-US" dirty="0" smtClean="0"/>
              <a:t>“Online Communication”</a:t>
            </a:r>
          </a:p>
          <a:p>
            <a:endParaRPr lang="en-US" dirty="0"/>
          </a:p>
          <a:p>
            <a:r>
              <a:rPr lang="en-US" dirty="0" smtClean="0"/>
              <a:t>Solution</a:t>
            </a:r>
          </a:p>
        </p:txBody>
      </p:sp>
      <p:pic>
        <p:nvPicPr>
          <p:cNvPr id="8" name="Picture 7" descr="tmp.bmp"/>
          <p:cNvPicPr>
            <a:picLocks/>
          </p:cNvPicPr>
          <p:nvPr>
            <p:custDataLst>
              <p:tags r:id="rId1"/>
            </p:custDataLst>
          </p:nvPr>
        </p:nvPicPr>
        <p:blipFill>
          <a:blip r:embed="rId5" cstate="print">
            <a:clrChange>
              <a:clrFrom>
                <a:srgbClr val="FFFFFF"/>
              </a:clrFrom>
              <a:clrTo>
                <a:srgbClr val="FFFFFF">
                  <a:alpha val="0"/>
                </a:srgbClr>
              </a:clrTo>
            </a:clrChange>
          </a:blip>
          <a:stretch>
            <a:fillRect/>
          </a:stretch>
        </p:blipFill>
        <p:spPr>
          <a:xfrm>
            <a:off x="1371600" y="4572000"/>
            <a:ext cx="6019800" cy="445911"/>
          </a:xfrm>
          <a:prstGeom prst="rect">
            <a:avLst/>
          </a:prstGeom>
          <a:noFill/>
        </p:spPr>
      </p:pic>
      <p:pic>
        <p:nvPicPr>
          <p:cNvPr id="9" name="Picture 8" descr="tmp.bmp"/>
          <p:cNvPicPr>
            <a:picLocks/>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1295400" y="5334000"/>
            <a:ext cx="1981200" cy="384919"/>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MPWIDTH" val="4175"/>
  <p:tag name="BMPHEIGHT" val="241"/>
  <p:tag name="SOURCE" val="\documentclass{slides}&#10;\pagestyle{empty}&#10;\usepackage{color}&#10;\begin{document}&#10;$P_{X^n,Y^n,Z^n}(x,y,z) = \frac{1}{n} \sum_{i=1}^n \mathbf{1}((X_i,Y_i,Z_i)=(x,y,z))$&#10;\end{document} "/>
  <p:tag name="TRANSPARENT" val="True"/>
</p:tagLst>
</file>

<file path=ppt/tags/tag10.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Z^n$&#10;\end{document} "/>
  <p:tag name="TRANSPARENT" val="True"/>
</p:tagLst>
</file>

<file path=ppt/tags/tag11.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Y^n$&#10;\end{document} "/>
  <p:tag name="TRANSPARENT" val="True"/>
</p:tagLst>
</file>

<file path=ppt/tags/tag12.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X^n$&#10;\end{document} "/>
  <p:tag name="TRANSPARENT" val="True"/>
</p:tagLst>
</file>

<file path=ppt/tags/tag13.xml><?xml version="1.0" encoding="utf-8"?>
<p:tagLst xmlns:a="http://schemas.openxmlformats.org/drawingml/2006/main" xmlns:r="http://schemas.openxmlformats.org/officeDocument/2006/relationships" xmlns:p="http://schemas.openxmlformats.org/presentationml/2006/main">
  <p:tag name="BMPWIDTH" val="400"/>
  <p:tag name="BMPHEIGHT" val="133"/>
  <p:tag name="SOURCE" val="\documentclass{slides}&#10;\pagestyle{empty}&#10;\usepackage{color}&#10;\begin{document}&#10;$\epsilon &gt; 0$&#10;\end{document} "/>
  <p:tag name="TRANSPARENT" val="True"/>
</p:tagLst>
</file>

<file path=ppt/tags/tag14.xml><?xml version="1.0" encoding="utf-8"?>
<p:tagLst xmlns:a="http://schemas.openxmlformats.org/drawingml/2006/main" xmlns:r="http://schemas.openxmlformats.org/officeDocument/2006/relationships" xmlns:p="http://schemas.openxmlformats.org/presentationml/2006/main">
  <p:tag name="BMPWIDTH" val="2783"/>
  <p:tag name="BMPHEIGHT" val="191"/>
  <p:tag name="SOURCE" val="\documentclass{slides}&#10;\pagestyle{empty}&#10;\usepackage{color}&#10;\begin{document}&#10;$\mathbf{P} \; (d_{TV}(P_{X^n,Y^n,Z^n}, Q_{x,y,z}) &gt; \epsilon) &lt; \epsilon.$&#10;\end{document} "/>
  <p:tag name="TRANSPARENT" val="True"/>
</p:tagLst>
</file>

<file path=ppt/tags/tag15.xml><?xml version="1.0" encoding="utf-8"?>
<p:tagLst xmlns:a="http://schemas.openxmlformats.org/drawingml/2006/main" xmlns:r="http://schemas.openxmlformats.org/officeDocument/2006/relationships" xmlns:p="http://schemas.openxmlformats.org/presentationml/2006/main">
  <p:tag name="BMPWIDTH" val="1000"/>
  <p:tag name="BMPHEIGHT" val="166"/>
  <p:tag name="SOURCE" val="\documentclass{slides}&#10;\pagestyle{empty}&#10;\usepackage{color}&#10;\begin{document}&#10;$(X^n,Y^n,Z^n)$&#10;\end{document} "/>
  <p:tag name="TRANSPARENT" val="True"/>
</p:tagLst>
</file>

<file path=ppt/tags/tag16.xml><?xml version="1.0" encoding="utf-8"?>
<p:tagLst xmlns:a="http://schemas.openxmlformats.org/drawingml/2006/main" xmlns:r="http://schemas.openxmlformats.org/officeDocument/2006/relationships" xmlns:p="http://schemas.openxmlformats.org/presentationml/2006/main">
  <p:tag name="BMPWIDTH" val="1491"/>
  <p:tag name="BMPHEIGHT" val="166"/>
  <p:tag name="SOURCE" val="\documentclass{slides}&#10;\pagestyle{empty}&#10;\usepackage{color}&#10;\begin{document}&#10;$H(Y) \geq I(X;Y,Z)$&#10;\end{document} "/>
  <p:tag name="TRANSPARENT" val="True"/>
</p:tagLst>
</file>

<file path=ppt/tags/tag17.xml><?xml version="1.0" encoding="utf-8"?>
<p:tagLst xmlns:a="http://schemas.openxmlformats.org/drawingml/2006/main" xmlns:r="http://schemas.openxmlformats.org/officeDocument/2006/relationships" xmlns:p="http://schemas.openxmlformats.org/presentationml/2006/main">
  <p:tag name="BMPWIDTH" val="2266"/>
  <p:tag name="BMPHEIGHT" val="166"/>
  <p:tag name="SOURCE" val="\documentclass{slides}&#10;\pagestyle{empty}&#10;\usepackage{color}&#10;\begin{document}&#10;$h(V^*) + (1-V^*) \log_2 3 = 1$&#10;\end{document} "/>
  <p:tag name="TRANSPARENT" val="True"/>
</p:tagLst>
</file>

<file path=ppt/tags/tag18.xml><?xml version="1.0" encoding="utf-8"?>
<p:tagLst xmlns:a="http://schemas.openxmlformats.org/drawingml/2006/main" xmlns:r="http://schemas.openxmlformats.org/officeDocument/2006/relationships" xmlns:p="http://schemas.openxmlformats.org/presentationml/2006/main">
  <p:tag name="BMPWIDTH" val="700"/>
  <p:tag name="BMPHEIGHT" val="133"/>
  <p:tag name="SOURCE" val="\documentclass{slides}&#10;\pagestyle{empty}&#10;\usepackage{color}&#10;\begin{document}&#10;$V^* \approx .82$&#10;\end{document} "/>
  <p:tag name="TRANSPARENT" val="True"/>
</p:tagLst>
</file>

<file path=ppt/tags/tag19.xml><?xml version="1.0" encoding="utf-8"?>
<p:tagLst xmlns:a="http://schemas.openxmlformats.org/drawingml/2006/main" xmlns:r="http://schemas.openxmlformats.org/officeDocument/2006/relationships" xmlns:p="http://schemas.openxmlformats.org/presentationml/2006/main">
  <p:tag name="BMPWIDTH" val="2125"/>
  <p:tag name="BMPHEIGHT" val="216"/>
  <p:tag name="SOURCE" val="\documentclass{slides}&#10;\pagestyle{empty}&#10;\usepackage{color}&#10;\begin{document}&#10;$X_i^n, Y_i - (X^{i-1},Y^{i-1}) - Z_i$&#10;\end{document} "/>
  <p:tag name="TRANSPARENT" val="True"/>
</p:tagLst>
</file>

<file path=ppt/tags/tag2.xml><?xml version="1.0" encoding="utf-8"?>
<p:tagLst xmlns:a="http://schemas.openxmlformats.org/drawingml/2006/main" xmlns:r="http://schemas.openxmlformats.org/officeDocument/2006/relationships" xmlns:p="http://schemas.openxmlformats.org/presentationml/2006/main">
  <p:tag name="BMPWIDTH" val="441"/>
  <p:tag name="BMPHEIGHT" val="175"/>
  <p:tag name="SOURCE" val="\documentclass{slides}&#10;\pagestyle{empty}&#10;\usepackage{color}&#10;\begin{document}&#10;$Q_{x,y,z}$&#10;\end{document} "/>
  <p:tag name="TRANSPARENT" val="True"/>
</p:tagLst>
</file>

<file path=ppt/tags/tag20.xml><?xml version="1.0" encoding="utf-8"?>
<p:tagLst xmlns:a="http://schemas.openxmlformats.org/drawingml/2006/main" xmlns:r="http://schemas.openxmlformats.org/officeDocument/2006/relationships" xmlns:p="http://schemas.openxmlformats.org/presentationml/2006/main">
  <p:tag name="BMPWIDTH" val="2333"/>
  <p:tag name="BMPHEIGHT" val="166"/>
  <p:tag name="SOURCE" val="\documentclass{slides}&#10;\pagestyle{empty}&#10;\usepackage{color}&#10;\begin{document}&#10;$H(Y) \geq I(X;Y,Z) + I(Y;Z)$&#10;\end{document} "/>
  <p:tag name="TRANSPARENT" val="True"/>
</p:tagLst>
</file>

<file path=ppt/tags/tag21.xml><?xml version="1.0" encoding="utf-8"?>
<p:tagLst xmlns:a="http://schemas.openxmlformats.org/drawingml/2006/main" xmlns:r="http://schemas.openxmlformats.org/officeDocument/2006/relationships" xmlns:p="http://schemas.openxmlformats.org/presentationml/2006/main">
  <p:tag name="BMPWIDTH" val="950"/>
  <p:tag name="BMPHEIGHT" val="300"/>
  <p:tag name="SOURCE" val="\documentclass{slides}&#10;\pagestyle{empty}&#10;\usepackage{color}&#10;\begin{document}&#10;$P_{i,j} = \frac{\lambda_i}{\lambda_i + \lambda_j}$&#10;\end{document} "/>
  <p:tag name="TRANSPARENT" val="True"/>
</p:tagLst>
</file>

<file path=ppt/tags/tag22.xml><?xml version="1.0" encoding="utf-8"?>
<p:tagLst xmlns:a="http://schemas.openxmlformats.org/drawingml/2006/main" xmlns:r="http://schemas.openxmlformats.org/officeDocument/2006/relationships" xmlns:p="http://schemas.openxmlformats.org/presentationml/2006/main">
  <p:tag name="BMPWIDTH" val="141"/>
  <p:tag name="BMPHEIGHT" val="158"/>
  <p:tag name="SOURCE" val="\documentclass{slides}&#10;\pagestyle{empty}&#10;\usepackage{color}&#10;\begin{document}&#10;$\lambda_i$&#10;\end{document} "/>
  <p:tag name="TRANSPARENT" val="True"/>
</p:tagLst>
</file>

<file path=ppt/tags/tag23.xml><?xml version="1.0" encoding="utf-8"?>
<p:tagLst xmlns:a="http://schemas.openxmlformats.org/drawingml/2006/main" xmlns:r="http://schemas.openxmlformats.org/officeDocument/2006/relationships" xmlns:p="http://schemas.openxmlformats.org/presentationml/2006/main">
  <p:tag name="BMPWIDTH" val="141"/>
  <p:tag name="BMPHEIGHT" val="158"/>
  <p:tag name="SOURCE" val="\documentclass{slides}&#10;\pagestyle{empty}&#10;\usepackage{color}&#10;\begin{document}&#10;$\lambda_i$&#10;\end{document} "/>
  <p:tag name="TRANSPARENT" val="True"/>
</p:tagLst>
</file>

<file path=ppt/tags/tag24.xml><?xml version="1.0" encoding="utf-8"?>
<p:tagLst xmlns:a="http://schemas.openxmlformats.org/drawingml/2006/main" xmlns:r="http://schemas.openxmlformats.org/officeDocument/2006/relationships" xmlns:p="http://schemas.openxmlformats.org/presentationml/2006/main">
  <p:tag name="BMPWIDTH" val="616"/>
  <p:tag name="BMPHEIGHT" val="166"/>
  <p:tag name="SOURCE" val="\documentclass{slides}&#10;\pagestyle{empty}&#10;\usepackage{color}&#10;\begin{document}&#10;$I(S;O_i)$&#10;\end{document} "/>
  <p:tag name="TRANSPARENT" val="True"/>
</p:tagLst>
</file>

<file path=ppt/tags/tag3.xml><?xml version="1.0" encoding="utf-8"?>
<p:tagLst xmlns:a="http://schemas.openxmlformats.org/drawingml/2006/main" xmlns:r="http://schemas.openxmlformats.org/officeDocument/2006/relationships" xmlns:p="http://schemas.openxmlformats.org/presentationml/2006/main">
  <p:tag name="BMPWIDTH" val="441"/>
  <p:tag name="BMPHEIGHT" val="175"/>
  <p:tag name="SOURCE" val="\documentclass{slides}&#10;\pagestyle{empty}&#10;\usepackage{color}&#10;\begin{document}&#10;$Q_{x,y,z}$&#10;\end{document} "/>
  <p:tag name="TRANSPARENT" val="True"/>
</p:tagLst>
</file>

<file path=ppt/tags/tag4.xml><?xml version="1.0" encoding="utf-8"?>
<p:tagLst xmlns:a="http://schemas.openxmlformats.org/drawingml/2006/main" xmlns:r="http://schemas.openxmlformats.org/officeDocument/2006/relationships" xmlns:p="http://schemas.openxmlformats.org/presentationml/2006/main">
  <p:tag name="BMPWIDTH" val="216"/>
  <p:tag name="BMPHEIGHT" val="158"/>
  <p:tag name="SOURCE" val="\documentclass{slides}&#10;\pagestyle{empty}&#10;\usepackage{color}&#10;\begin{document}&#10;$Q_{x}$&#10;\end{document} "/>
  <p:tag name="TRANSPARENT" val="True"/>
</p:tagLst>
</file>

<file path=ppt/tags/tag5.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X^n$&#10;\end{document} "/>
  <p:tag name="TRANSPARENT" val="True"/>
</p:tagLst>
</file>

<file path=ppt/tags/tag6.xml><?xml version="1.0" encoding="utf-8"?>
<p:tagLst xmlns:a="http://schemas.openxmlformats.org/drawingml/2006/main" xmlns:r="http://schemas.openxmlformats.org/officeDocument/2006/relationships" xmlns:p="http://schemas.openxmlformats.org/presentationml/2006/main">
  <p:tag name="BMPWIDTH" val="250"/>
  <p:tag name="BMPHEIGHT" val="125"/>
  <p:tag name="SOURCE" val="\documentclass{slides}&#10;\pagestyle{empty}&#10;\usepackage{color}&#10;\begin{document}&#10;$X^n$&#10;\end{document} "/>
  <p:tag name="TRANSPARENT" val="True"/>
</p:tagLst>
</file>

<file path=ppt/tags/tag7.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Y^n$&#10;\end{document} "/>
  <p:tag name="TRANSPARENT" val="True"/>
</p:tagLst>
</file>

<file path=ppt/tags/tag8.xml><?xml version="1.0" encoding="utf-8"?>
<p:tagLst xmlns:a="http://schemas.openxmlformats.org/drawingml/2006/main" xmlns:r="http://schemas.openxmlformats.org/officeDocument/2006/relationships" xmlns:p="http://schemas.openxmlformats.org/presentationml/2006/main">
  <p:tag name="BMPWIDTH" val="225"/>
  <p:tag name="BMPHEIGHT" val="125"/>
  <p:tag name="SOURCE" val="\documentclass{slides}&#10;\pagestyle{empty}&#10;\usepackage{color}&#10;\begin{document}&#10;$Y^n$&#10;\end{document} "/>
  <p:tag name="TRANSPARENT" val="True"/>
</p:tagLst>
</file>

<file path=ppt/tags/tag9.xml><?xml version="1.0" encoding="utf-8"?>
<p:tagLst xmlns:a="http://schemas.openxmlformats.org/drawingml/2006/main" xmlns:r="http://schemas.openxmlformats.org/officeDocument/2006/relationships" xmlns:p="http://schemas.openxmlformats.org/presentationml/2006/main">
  <p:tag name="BMPWIDTH" val="216"/>
  <p:tag name="BMPHEIGHT" val="125"/>
  <p:tag name="SOURCE" val="\documentclass{slides}&#10;\pagestyle{empty}&#10;\usepackage{color}&#10;\begin{document}&#10;$Z^n$&#10;\end{document} "/>
  <p:tag name="TRANSPARENT"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1408</Words>
  <Application>Microsoft Office PowerPoint</Application>
  <PresentationFormat>On-screen Show (4:3)</PresentationFormat>
  <Paragraphs>456</Paragraphs>
  <Slides>28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Microsoft Equation 3.0</vt:lpstr>
      <vt:lpstr>Part 1:  Information Theory</vt:lpstr>
      <vt:lpstr>Three Sequences</vt:lpstr>
      <vt:lpstr>Example</vt:lpstr>
      <vt:lpstr>Question</vt:lpstr>
      <vt:lpstr>When  is Close Close Enough?</vt:lpstr>
      <vt:lpstr>Necessary and Sufficient</vt:lpstr>
      <vt:lpstr>Why do we care?</vt:lpstr>
      <vt:lpstr>Yuri and Zeus Game</vt:lpstr>
      <vt:lpstr>Yuri and Zeus Game (answer)</vt:lpstr>
      <vt:lpstr>Yuri and Zeus Game (connection)</vt:lpstr>
      <vt:lpstr>General (causal) solution</vt:lpstr>
      <vt:lpstr>Part 2:  Aggregating Information</vt:lpstr>
      <vt:lpstr>Mutual information scheduling for ranking algorithms</vt:lpstr>
      <vt:lpstr>Applications and Motivation</vt:lpstr>
      <vt:lpstr>Background</vt:lpstr>
      <vt:lpstr>Ranking Based on Pair-wise Comparisons</vt:lpstr>
      <vt:lpstr>Actual Model Used</vt:lpstr>
      <vt:lpstr>Visualizing the Algorithm</vt:lpstr>
      <vt:lpstr>Innovation</vt:lpstr>
      <vt:lpstr>Numerical Techniques</vt:lpstr>
      <vt:lpstr>Results</vt:lpstr>
      <vt:lpstr>Case Study: Ice Cream</vt:lpstr>
      <vt:lpstr>Grade Inflation</vt:lpstr>
      <vt:lpstr>Slide 24</vt:lpstr>
      <vt:lpstr>Voting Theory</vt:lpstr>
      <vt:lpstr>Vote Message-Passing</vt:lpstr>
      <vt:lpstr>Convergence to Good Aggregate</vt:lpstr>
      <vt:lpstr>Simulations for random aggregation</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Cuff</dc:creator>
  <cp:lastModifiedBy>Paul Cuff</cp:lastModifiedBy>
  <cp:revision>49</cp:revision>
  <dcterms:created xsi:type="dcterms:W3CDTF">2011-02-18T00:20:01Z</dcterms:created>
  <dcterms:modified xsi:type="dcterms:W3CDTF">2011-02-18T15:50:44Z</dcterms:modified>
</cp:coreProperties>
</file>