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4"/>
  </p:notesMasterIdLst>
  <p:sldIdLst>
    <p:sldId id="256" r:id="rId2"/>
    <p:sldId id="359" r:id="rId3"/>
    <p:sldId id="257" r:id="rId4"/>
    <p:sldId id="288" r:id="rId5"/>
    <p:sldId id="319" r:id="rId6"/>
    <p:sldId id="320" r:id="rId7"/>
    <p:sldId id="294" r:id="rId8"/>
    <p:sldId id="366" r:id="rId9"/>
    <p:sldId id="361" r:id="rId10"/>
    <p:sldId id="362" r:id="rId11"/>
    <p:sldId id="321" r:id="rId12"/>
    <p:sldId id="324" r:id="rId13"/>
    <p:sldId id="323" r:id="rId14"/>
    <p:sldId id="330" r:id="rId15"/>
    <p:sldId id="322" r:id="rId16"/>
    <p:sldId id="327" r:id="rId17"/>
    <p:sldId id="367" r:id="rId18"/>
    <p:sldId id="325" r:id="rId19"/>
    <p:sldId id="296" r:id="rId20"/>
    <p:sldId id="363" r:id="rId21"/>
    <p:sldId id="364" r:id="rId22"/>
    <p:sldId id="360" r:id="rId23"/>
    <p:sldId id="283" r:id="rId24"/>
    <p:sldId id="368" r:id="rId25"/>
    <p:sldId id="375" r:id="rId26"/>
    <p:sldId id="374" r:id="rId27"/>
    <p:sldId id="376" r:id="rId28"/>
    <p:sldId id="377" r:id="rId29"/>
    <p:sldId id="370" r:id="rId30"/>
    <p:sldId id="380" r:id="rId31"/>
    <p:sldId id="381" r:id="rId32"/>
    <p:sldId id="297" r:id="rId33"/>
    <p:sldId id="384" r:id="rId34"/>
    <p:sldId id="382" r:id="rId35"/>
    <p:sldId id="383" r:id="rId36"/>
    <p:sldId id="378" r:id="rId37"/>
    <p:sldId id="299" r:id="rId38"/>
    <p:sldId id="336" r:id="rId39"/>
    <p:sldId id="337" r:id="rId40"/>
    <p:sldId id="326" r:id="rId41"/>
    <p:sldId id="286" r:id="rId42"/>
    <p:sldId id="331" r:id="rId43"/>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171" autoAdjust="0"/>
    <p:restoredTop sz="94655" autoAdjust="0"/>
  </p:normalViewPr>
  <p:slideViewPr>
    <p:cSldViewPr>
      <p:cViewPr varScale="1">
        <p:scale>
          <a:sx n="116" d="100"/>
          <a:sy n="116" d="100"/>
        </p:scale>
        <p:origin x="-8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AE3C5-3623-4FE0-BD2B-BC01AAB8BCD6}" type="datetimeFigureOut">
              <a:rPr lang="en-US" smtClean="0"/>
              <a:pPr/>
              <a:t>9/6/2012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4005C-E6FE-4E34-AD1B-B5414D378490}" type="slidenum">
              <a:rPr lang="en-US" smtClean="0"/>
              <a:pPr/>
              <a:t>‹#›</a:t>
            </a:fld>
            <a:endParaRPr lang="en-US" dirty="0"/>
          </a:p>
        </p:txBody>
      </p:sp>
    </p:spTree>
    <p:extLst>
      <p:ext uri="{BB962C8B-B14F-4D97-AF65-F5344CB8AC3E}">
        <p14:creationId xmlns:p14="http://schemas.microsoft.com/office/powerpoint/2010/main" val="59426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Special Cases:  rate-distortion</a:t>
            </a:r>
            <a:r>
              <a:rPr lang="en-US" baseline="0" dirty="0" smtClean="0"/>
              <a:t> theory (no adversary); lossless (Globecom); unlimited secret key; unlimited communication; </a:t>
            </a:r>
            <a:r>
              <a:rPr lang="en-US" baseline="0" dirty="0" err="1" smtClean="0"/>
              <a:t>seperability</a:t>
            </a:r>
            <a:r>
              <a:rPr lang="en-US" baseline="0" dirty="0" smtClean="0"/>
              <a:t> of nodes B and C.</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32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a:t>
            </a:r>
            <a:r>
              <a:rPr lang="en-US" baseline="0" dirty="0" smtClean="0"/>
              <a:t> a communication channel; break into a network, counter a military attack; overload a power grid.</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Julius Caesar used this cipher,</a:t>
            </a:r>
            <a:r>
              <a:rPr lang="en-US" baseline="0" dirty="0" smtClean="0"/>
              <a:t> with a shift of 3.  His nephew, Augustus, used a shift of 1.</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26! Is about 4 x 10^26</a:t>
            </a:r>
            <a:r>
              <a:rPr lang="en-US" baseline="0" dirty="0" smtClean="0"/>
              <a:t> (the number of atoms in my chair).  88.4 bits</a:t>
            </a:r>
          </a:p>
          <a:p>
            <a:r>
              <a:rPr lang="en-US" baseline="0" dirty="0" smtClean="0"/>
              <a:t>Redundancy of English is about 3.75 5bits per letter.  (without spaces it’s 3.7)</a:t>
            </a:r>
          </a:p>
          <a:p>
            <a:r>
              <a:rPr lang="en-US" baseline="0" dirty="0" smtClean="0"/>
              <a:t>About 25 letters needed to decode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couple of aspects</a:t>
            </a:r>
            <a:r>
              <a:rPr lang="en-US" baseline="0" dirty="0" smtClean="0"/>
              <a:t> have been integrated in the study of information theoretic secrecy.  One observation is that channel noise can be used, as the key is, to hide the information from an eavesdropper.  The other development has been the study of partial secrecy.</a:t>
            </a:r>
          </a:p>
          <a:p>
            <a:endParaRPr lang="en-US" baseline="0" dirty="0" smtClean="0"/>
          </a:p>
          <a:p>
            <a:r>
              <a:rPr lang="en-US" baseline="0" dirty="0" smtClean="0"/>
              <a:t>Insert a diagram if I have time.</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a:t>
            </a:r>
            <a:r>
              <a:rPr lang="en-US" baseline="0" dirty="0" smtClean="0"/>
              <a:t> a communication channel; break into a network, counter a military attack; overload a power grid.</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a:t>
            </a:r>
            <a:r>
              <a:rPr lang="en-US" baseline="0" dirty="0" smtClean="0"/>
              <a:t> a communication channel; break into a network, counter a military attack; overload a power grid.</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a:t>
            </a:r>
            <a:r>
              <a:rPr lang="en-US" baseline="0" dirty="0" smtClean="0"/>
              <a:t> a communication channel; break into a network, counter a military attack; overload a power grid.</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a:t>
            </a:r>
            <a:r>
              <a:rPr lang="en-US" baseline="0" dirty="0" smtClean="0"/>
              <a:t> a communication channel; break into a network, counter a military attack; overload a power grid.</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30</a:t>
            </a:fld>
            <a:endParaRPr lang="en-US" dirty="0"/>
          </a:p>
        </p:txBody>
      </p:sp>
    </p:spTree>
    <p:extLst>
      <p:ext uri="{BB962C8B-B14F-4D97-AF65-F5344CB8AC3E}">
        <p14:creationId xmlns:p14="http://schemas.microsoft.com/office/powerpoint/2010/main" val="87662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1320B7-0FD0-42BE-9230-00DF607E5B7B}" type="datetimeFigureOut">
              <a:rPr lang="en-US" smtClean="0"/>
              <a:pPr/>
              <a:t>9/6/2012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860146-6A9B-4DD4-B5D4-915B1E9D35B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320B7-0FD0-42BE-9230-00DF607E5B7B}" type="datetimeFigureOut">
              <a:rPr lang="en-US" smtClean="0"/>
              <a:pPr/>
              <a:t>9/6/2012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860146-6A9B-4DD4-B5D4-915B1E9D35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320B7-0FD0-42BE-9230-00DF607E5B7B}" type="datetimeFigureOut">
              <a:rPr lang="en-US" smtClean="0"/>
              <a:pPr/>
              <a:t>9/6/2012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860146-6A9B-4DD4-B5D4-915B1E9D35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320B7-0FD0-42BE-9230-00DF607E5B7B}" type="datetimeFigureOut">
              <a:rPr lang="en-US" smtClean="0"/>
              <a:pPr/>
              <a:t>9/6/2012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860146-6A9B-4DD4-B5D4-915B1E9D35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1320B7-0FD0-42BE-9230-00DF607E5B7B}" type="datetimeFigureOut">
              <a:rPr lang="en-US" smtClean="0"/>
              <a:pPr/>
              <a:t>9/6/2012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860146-6A9B-4DD4-B5D4-915B1E9D35B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1320B7-0FD0-42BE-9230-00DF607E5B7B}" type="datetimeFigureOut">
              <a:rPr lang="en-US" smtClean="0"/>
              <a:pPr/>
              <a:t>9/6/2012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860146-6A9B-4DD4-B5D4-915B1E9D35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1320B7-0FD0-42BE-9230-00DF607E5B7B}" type="datetimeFigureOut">
              <a:rPr lang="en-US" smtClean="0"/>
              <a:pPr/>
              <a:t>9/6/2012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860146-6A9B-4DD4-B5D4-915B1E9D35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1320B7-0FD0-42BE-9230-00DF607E5B7B}" type="datetimeFigureOut">
              <a:rPr lang="en-US" smtClean="0"/>
              <a:pPr/>
              <a:t>9/6/2012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860146-6A9B-4DD4-B5D4-915B1E9D35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320B7-0FD0-42BE-9230-00DF607E5B7B}" type="datetimeFigureOut">
              <a:rPr lang="en-US" smtClean="0"/>
              <a:pPr/>
              <a:t>9/6/2012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860146-6A9B-4DD4-B5D4-915B1E9D35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1320B7-0FD0-42BE-9230-00DF607E5B7B}" type="datetimeFigureOut">
              <a:rPr lang="en-US" smtClean="0"/>
              <a:pPr/>
              <a:t>9/6/2012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860146-6A9B-4DD4-B5D4-915B1E9D35B2}"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51320B7-0FD0-42BE-9230-00DF607E5B7B}" type="datetimeFigureOut">
              <a:rPr lang="en-US" smtClean="0"/>
              <a:pPr/>
              <a:t>9/6/2012</a:t>
            </a:fld>
            <a:endParaRPr lang="en-US" dirty="0"/>
          </a:p>
        </p:txBody>
      </p:sp>
      <p:sp>
        <p:nvSpPr>
          <p:cNvPr id="9" name="Slide Number Placeholder 8"/>
          <p:cNvSpPr>
            <a:spLocks noGrp="1"/>
          </p:cNvSpPr>
          <p:nvPr>
            <p:ph type="sldNum" sz="quarter" idx="11"/>
          </p:nvPr>
        </p:nvSpPr>
        <p:spPr/>
        <p:txBody>
          <a:bodyPr/>
          <a:lstStyle/>
          <a:p>
            <a:fld id="{BE860146-6A9B-4DD4-B5D4-915B1E9D35B2}"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E860146-6A9B-4DD4-B5D4-915B1E9D35B2}"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51320B7-0FD0-42BE-9230-00DF607E5B7B}" type="datetimeFigureOut">
              <a:rPr lang="en-US" smtClean="0"/>
              <a:pPr/>
              <a:t>9/6/2012</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1.xml"/><Relationship Id="rId7" Type="http://schemas.openxmlformats.org/officeDocument/2006/relationships/notesSlide" Target="../notesSlides/notesSlide3.xml"/><Relationship Id="rId12" Type="http://schemas.openxmlformats.org/officeDocument/2006/relationships/image" Target="../media/image18.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xml"/><Relationship Id="rId11" Type="http://schemas.openxmlformats.org/officeDocument/2006/relationships/image" Target="../media/image17.png"/><Relationship Id="rId5" Type="http://schemas.openxmlformats.org/officeDocument/2006/relationships/tags" Target="../tags/tag13.xml"/><Relationship Id="rId10" Type="http://schemas.openxmlformats.org/officeDocument/2006/relationships/image" Target="../media/image16.png"/><Relationship Id="rId4" Type="http://schemas.openxmlformats.org/officeDocument/2006/relationships/tags" Target="../tags/tag12.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15.png"/><Relationship Id="rId18" Type="http://schemas.openxmlformats.org/officeDocument/2006/relationships/image" Target="../media/image26.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14.png"/><Relationship Id="rId17" Type="http://schemas.openxmlformats.org/officeDocument/2006/relationships/image" Target="../media/image25.png"/><Relationship Id="rId2" Type="http://schemas.openxmlformats.org/officeDocument/2006/relationships/tags" Target="../tags/tag20.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notesSlide" Target="../notesSlides/notesSlide6.xml"/><Relationship Id="rId5" Type="http://schemas.openxmlformats.org/officeDocument/2006/relationships/tags" Target="../tags/tag23.xml"/><Relationship Id="rId15" Type="http://schemas.openxmlformats.org/officeDocument/2006/relationships/image" Target="../media/image23.png"/><Relationship Id="rId10" Type="http://schemas.openxmlformats.org/officeDocument/2006/relationships/slideLayout" Target="../slideLayouts/slideLayout2.xml"/><Relationship Id="rId19" Type="http://schemas.openxmlformats.org/officeDocument/2006/relationships/image" Target="../media/image27.png"/><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30.xml"/><Relationship Id="rId7" Type="http://schemas.openxmlformats.org/officeDocument/2006/relationships/image" Target="../media/image29.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11" Type="http://schemas.openxmlformats.org/officeDocument/2006/relationships/image" Target="../media/image33.png"/><Relationship Id="rId5" Type="http://schemas.openxmlformats.org/officeDocument/2006/relationships/tags" Target="../tags/tag32.xml"/><Relationship Id="rId10" Type="http://schemas.openxmlformats.org/officeDocument/2006/relationships/image" Target="../media/image32.png"/><Relationship Id="rId4" Type="http://schemas.openxmlformats.org/officeDocument/2006/relationships/tags" Target="../tags/tag31.xml"/><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15.png"/><Relationship Id="rId18" Type="http://schemas.openxmlformats.org/officeDocument/2006/relationships/image" Target="../media/image26.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14.png"/><Relationship Id="rId17" Type="http://schemas.openxmlformats.org/officeDocument/2006/relationships/image" Target="../media/image25.png"/><Relationship Id="rId2" Type="http://schemas.openxmlformats.org/officeDocument/2006/relationships/tags" Target="../tags/tag34.xml"/><Relationship Id="rId16" Type="http://schemas.openxmlformats.org/officeDocument/2006/relationships/image" Target="../media/image24.png"/><Relationship Id="rId20" Type="http://schemas.openxmlformats.org/officeDocument/2006/relationships/image" Target="../media/image35.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notesSlide" Target="../notesSlides/notesSlide7.xml"/><Relationship Id="rId5" Type="http://schemas.openxmlformats.org/officeDocument/2006/relationships/tags" Target="../tags/tag37.xml"/><Relationship Id="rId15" Type="http://schemas.openxmlformats.org/officeDocument/2006/relationships/image" Target="../media/image23.png"/><Relationship Id="rId10" Type="http://schemas.openxmlformats.org/officeDocument/2006/relationships/slideLayout" Target="../slideLayouts/slideLayout2.xml"/><Relationship Id="rId19" Type="http://schemas.openxmlformats.org/officeDocument/2006/relationships/image" Target="../media/image34.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3.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16.png"/><Relationship Id="rId2" Type="http://schemas.openxmlformats.org/officeDocument/2006/relationships/tags" Target="../tags/tag43.xml"/><Relationship Id="rId16" Type="http://schemas.openxmlformats.org/officeDocument/2006/relationships/image" Target="../media/image36.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15.png"/><Relationship Id="rId5" Type="http://schemas.openxmlformats.org/officeDocument/2006/relationships/tags" Target="../tags/tag46.xml"/><Relationship Id="rId1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tags" Target="../tags/tag45.xml"/><Relationship Id="rId9" Type="http://schemas.openxmlformats.org/officeDocument/2006/relationships/notesSlide" Target="../notesSlides/notesSlide8.xml"/><Relationship Id="rId1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24.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24.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24.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9.xml"/><Relationship Id="rId7" Type="http://schemas.openxmlformats.org/officeDocument/2006/relationships/image" Target="../media/image1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4.png"/><Relationship Id="rId5" Type="http://schemas.openxmlformats.org/officeDocument/2006/relationships/slideLayout" Target="../slideLayouts/slideLayout2.xml"/><Relationship Id="rId4" Type="http://schemas.openxmlformats.org/officeDocument/2006/relationships/tags" Target="../tags/tag60.xml"/><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2.xml"/><Relationship Id="rId10" Type="http://schemas.openxmlformats.org/officeDocument/2006/relationships/image" Target="../media/image6.png"/><Relationship Id="rId4" Type="http://schemas.openxmlformats.org/officeDocument/2006/relationships/tags" Target="../tags/tag5.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tags" Target="../tags/tag63.xml"/><Relationship Id="rId21" Type="http://schemas.openxmlformats.org/officeDocument/2006/relationships/image" Target="../media/image45.png"/><Relationship Id="rId7" Type="http://schemas.openxmlformats.org/officeDocument/2006/relationships/tags" Target="../tags/tag67.xml"/><Relationship Id="rId12" Type="http://schemas.openxmlformats.org/officeDocument/2006/relationships/notesSlide" Target="../notesSlides/notesSlide9.xml"/><Relationship Id="rId17" Type="http://schemas.openxmlformats.org/officeDocument/2006/relationships/image" Target="../media/image41.png"/><Relationship Id="rId2" Type="http://schemas.openxmlformats.org/officeDocument/2006/relationships/tags" Target="../tags/tag62.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slideLayout" Target="../slideLayouts/slideLayout5.xml"/><Relationship Id="rId5" Type="http://schemas.openxmlformats.org/officeDocument/2006/relationships/tags" Target="../tags/tag65.xml"/><Relationship Id="rId15" Type="http://schemas.openxmlformats.org/officeDocument/2006/relationships/image" Target="../media/image39.png"/><Relationship Id="rId10" Type="http://schemas.openxmlformats.org/officeDocument/2006/relationships/tags" Target="../tags/tag70.xml"/><Relationship Id="rId19" Type="http://schemas.openxmlformats.org/officeDocument/2006/relationships/image" Target="../media/image43.png"/><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image" Target="../media/image38.png"/><Relationship Id="rId22"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3.png"/><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16.png"/><Relationship Id="rId2" Type="http://schemas.openxmlformats.org/officeDocument/2006/relationships/tags" Target="../tags/tag74.xml"/><Relationship Id="rId16" Type="http://schemas.openxmlformats.org/officeDocument/2006/relationships/image" Target="../media/image36.png"/><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15.png"/><Relationship Id="rId5" Type="http://schemas.openxmlformats.org/officeDocument/2006/relationships/tags" Target="../tags/tag77.xml"/><Relationship Id="rId1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tags" Target="../tags/tag76.xml"/><Relationship Id="rId9" Type="http://schemas.openxmlformats.org/officeDocument/2006/relationships/notesSlide" Target="../notesSlides/notesSlide11.xml"/><Relationship Id="rId1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0.png"/><Relationship Id="rId3" Type="http://schemas.openxmlformats.org/officeDocument/2006/relationships/tags" Target="../tags/tag86.xml"/><Relationship Id="rId7" Type="http://schemas.openxmlformats.org/officeDocument/2006/relationships/slideLayout" Target="../slideLayouts/slideLayout2.xml"/><Relationship Id="rId12" Type="http://schemas.openxmlformats.org/officeDocument/2006/relationships/image" Target="../media/image57.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56.png"/><Relationship Id="rId5" Type="http://schemas.openxmlformats.org/officeDocument/2006/relationships/tags" Target="../tags/tag88.xml"/><Relationship Id="rId10" Type="http://schemas.openxmlformats.org/officeDocument/2006/relationships/image" Target="../media/image55.png"/><Relationship Id="rId4" Type="http://schemas.openxmlformats.org/officeDocument/2006/relationships/tags" Target="../tags/tag87.xml"/><Relationship Id="rId9"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60.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95.xml"/><Relationship Id="rId7" Type="http://schemas.openxmlformats.org/officeDocument/2006/relationships/image" Target="../media/image62.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61.png"/><Relationship Id="rId5" Type="http://schemas.openxmlformats.org/officeDocument/2006/relationships/slideLayout" Target="../slideLayouts/slideLayout6.xml"/><Relationship Id="rId10" Type="http://schemas.openxmlformats.org/officeDocument/2006/relationships/image" Target="../media/image58.png"/><Relationship Id="rId4" Type="http://schemas.openxmlformats.org/officeDocument/2006/relationships/tags" Target="../tags/tag96.xml"/><Relationship Id="rId9" Type="http://schemas.openxmlformats.org/officeDocument/2006/relationships/image" Target="../media/image64.wmf"/></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4.xml.rels><?xml version="1.0" encoding="UTF-8" standalone="yes"?>
<Relationships xmlns="http://schemas.openxmlformats.org/package/2006/relationships"><Relationship Id="rId3" Type="http://schemas.openxmlformats.org/officeDocument/2006/relationships/hyperlink" Target="http://www.solarshop.com.au/"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tags" Target="../tags/tag100.xml"/><Relationship Id="rId21" Type="http://schemas.openxmlformats.org/officeDocument/2006/relationships/image" Target="../media/image78.png"/><Relationship Id="rId7" Type="http://schemas.openxmlformats.org/officeDocument/2006/relationships/tags" Target="../tags/tag104.xml"/><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tags" Target="../tags/tag99.xml"/><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2.xml"/><Relationship Id="rId5" Type="http://schemas.openxmlformats.org/officeDocument/2006/relationships/tags" Target="../tags/tag102.xml"/><Relationship Id="rId15" Type="http://schemas.openxmlformats.org/officeDocument/2006/relationships/image" Target="../media/image72.png"/><Relationship Id="rId10" Type="http://schemas.openxmlformats.org/officeDocument/2006/relationships/tags" Target="../tags/tag107.xml"/><Relationship Id="rId19" Type="http://schemas.openxmlformats.org/officeDocument/2006/relationships/image" Target="../media/image76.png"/><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Secure Communication for Signals</a:t>
            </a:r>
            <a:endParaRPr lang="en-US" dirty="0"/>
          </a:p>
        </p:txBody>
      </p:sp>
      <p:sp>
        <p:nvSpPr>
          <p:cNvPr id="3" name="Subtitle 2"/>
          <p:cNvSpPr>
            <a:spLocks noGrp="1"/>
          </p:cNvSpPr>
          <p:nvPr>
            <p:ph type="subTitle" idx="1"/>
          </p:nvPr>
        </p:nvSpPr>
        <p:spPr/>
        <p:txBody>
          <a:bodyPr>
            <a:normAutofit lnSpcReduction="10000"/>
          </a:bodyPr>
          <a:lstStyle/>
          <a:p>
            <a:r>
              <a:rPr lang="en-US" dirty="0" smtClean="0"/>
              <a:t>Paul Cuff</a:t>
            </a:r>
          </a:p>
          <a:p>
            <a:r>
              <a:rPr lang="en-US" dirty="0" smtClean="0"/>
              <a:t>Electrical Engineering</a:t>
            </a:r>
          </a:p>
          <a:p>
            <a:r>
              <a:rPr lang="en-US" dirty="0" smtClean="0"/>
              <a:t>Princeton University</a:t>
            </a:r>
            <a:endParaRPr lang="en-US" dirty="0"/>
          </a:p>
        </p:txBody>
      </p:sp>
      <p:pic>
        <p:nvPicPr>
          <p:cNvPr id="2050" name="Picture 2" descr="C:\Users\cuff\Documents\BYU talk 2010\princeton_university.gif"/>
          <p:cNvPicPr>
            <a:picLocks noChangeAspect="1" noChangeArrowheads="1"/>
          </p:cNvPicPr>
          <p:nvPr/>
        </p:nvPicPr>
        <p:blipFill>
          <a:blip r:embed="rId2" cstate="print"/>
          <a:srcRect/>
          <a:stretch>
            <a:fillRect/>
          </a:stretch>
        </p:blipFill>
        <p:spPr bwMode="auto">
          <a:xfrm>
            <a:off x="1057275" y="228600"/>
            <a:ext cx="1762125" cy="5238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Substitution Cipher</a:t>
            </a:r>
            <a:endParaRPr lang="en-US" dirty="0"/>
          </a:p>
        </p:txBody>
      </p:sp>
      <p:graphicFrame>
        <p:nvGraphicFramePr>
          <p:cNvPr id="4" name="Content Placeholder 3"/>
          <p:cNvGraphicFramePr>
            <a:graphicFrameLocks noGrp="1"/>
          </p:cNvGraphicFramePr>
          <p:nvPr>
            <p:ph idx="1"/>
          </p:nvPr>
        </p:nvGraphicFramePr>
        <p:xfrm>
          <a:off x="2438400" y="1905000"/>
          <a:ext cx="5029200" cy="838200"/>
        </p:xfrm>
        <a:graphic>
          <a:graphicData uri="http://schemas.openxmlformats.org/drawingml/2006/table">
            <a:tbl>
              <a:tblPr firstRow="1" bandRow="1">
                <a:tableStyleId>{5C22544A-7EE6-4342-B048-85BDC9FD1C3A}</a:tableStyleId>
              </a:tblPr>
              <a:tblGrid>
                <a:gridCol w="2178591"/>
                <a:gridCol w="2850609"/>
              </a:tblGrid>
              <a:tr h="385959">
                <a:tc>
                  <a:txBody>
                    <a:bodyPr/>
                    <a:lstStyle/>
                    <a:p>
                      <a:r>
                        <a:rPr lang="en-US" dirty="0" smtClean="0"/>
                        <a:t>Alphabet</a:t>
                      </a:r>
                      <a:endParaRPr lang="en-US" dirty="0"/>
                    </a:p>
                  </a:txBody>
                  <a:tcPr marL="152314" marR="152314"/>
                </a:tc>
                <a:tc>
                  <a:txBody>
                    <a:bodyPr/>
                    <a:lstStyle/>
                    <a:p>
                      <a:r>
                        <a:rPr lang="en-US" dirty="0" smtClean="0"/>
                        <a:t>A B C D E</a:t>
                      </a:r>
                      <a:r>
                        <a:rPr lang="en-US" baseline="0" dirty="0" smtClean="0"/>
                        <a:t> </a:t>
                      </a:r>
                      <a:r>
                        <a:rPr lang="en-US" dirty="0" smtClean="0"/>
                        <a:t>…</a:t>
                      </a:r>
                      <a:endParaRPr lang="en-US" dirty="0"/>
                    </a:p>
                  </a:txBody>
                  <a:tcPr marL="152314" marR="152314"/>
                </a:tc>
              </a:tr>
              <a:tr h="452241">
                <a:tc>
                  <a:txBody>
                    <a:bodyPr/>
                    <a:lstStyle/>
                    <a:p>
                      <a:r>
                        <a:rPr lang="en-US" dirty="0" smtClean="0"/>
                        <a:t>Mixed</a:t>
                      </a:r>
                      <a:r>
                        <a:rPr lang="en-US" baseline="0" dirty="0" smtClean="0"/>
                        <a:t> Alphabet</a:t>
                      </a:r>
                      <a:endParaRPr lang="en-US" dirty="0"/>
                    </a:p>
                  </a:txBody>
                  <a:tcPr marL="152314" marR="152314"/>
                </a:tc>
                <a:tc>
                  <a:txBody>
                    <a:bodyPr/>
                    <a:lstStyle/>
                    <a:p>
                      <a:r>
                        <a:rPr lang="en-US" dirty="0" smtClean="0"/>
                        <a:t>F  Q  S A R …</a:t>
                      </a:r>
                      <a:endParaRPr lang="en-US" dirty="0"/>
                    </a:p>
                  </a:txBody>
                  <a:tcPr marL="152314" marR="152314"/>
                </a:tc>
              </a:tr>
            </a:tbl>
          </a:graphicData>
        </a:graphic>
      </p:graphicFrame>
      <p:sp>
        <p:nvSpPr>
          <p:cNvPr id="5" name="Content Placeholder 4"/>
          <p:cNvSpPr>
            <a:spLocks noGrp="1"/>
          </p:cNvSpPr>
          <p:nvPr>
            <p:ph sz="half" idx="4294967295"/>
          </p:nvPr>
        </p:nvSpPr>
        <p:spPr>
          <a:xfrm>
            <a:off x="0" y="1371600"/>
            <a:ext cx="8839200" cy="5334000"/>
          </a:xfrm>
        </p:spPr>
        <p:txBody>
          <a:bodyPr/>
          <a:lstStyle/>
          <a:p>
            <a:r>
              <a:rPr lang="en-US" dirty="0" smtClean="0"/>
              <a:t>Simple Substitution</a:t>
            </a:r>
          </a:p>
          <a:p>
            <a:endParaRPr lang="en-US" dirty="0" smtClean="0"/>
          </a:p>
          <a:p>
            <a:pPr>
              <a:buNone/>
            </a:pPr>
            <a:endParaRPr lang="en-US" dirty="0" smtClean="0"/>
          </a:p>
          <a:p>
            <a:pPr lvl="1"/>
            <a:r>
              <a:rPr lang="en-US" dirty="0" smtClean="0"/>
              <a:t>Example:   </a:t>
            </a:r>
          </a:p>
          <a:p>
            <a:pPr lvl="2"/>
            <a:r>
              <a:rPr lang="en-US" dirty="0" smtClean="0"/>
              <a:t>Plaintext: 	</a:t>
            </a:r>
            <a:r>
              <a:rPr lang="en-US" dirty="0" smtClean="0">
                <a:solidFill>
                  <a:srgbClr val="00B050"/>
                </a:solidFill>
              </a:rPr>
              <a:t>…RANDOMLY GENERATED CODEB…</a:t>
            </a:r>
          </a:p>
          <a:p>
            <a:pPr lvl="2"/>
            <a:r>
              <a:rPr lang="en-US" dirty="0" err="1" smtClean="0"/>
              <a:t>Ciphertext</a:t>
            </a:r>
            <a:r>
              <a:rPr lang="en-US" dirty="0" smtClean="0"/>
              <a:t>:</a:t>
            </a:r>
            <a:r>
              <a:rPr lang="en-US" dirty="0" smtClean="0">
                <a:solidFill>
                  <a:srgbClr val="00B050"/>
                </a:solidFill>
              </a:rPr>
              <a:t>	…DFLAUIPV WRLRDFNRA SXARQ…</a:t>
            </a:r>
          </a:p>
          <a:p>
            <a:pPr lvl="2"/>
            <a:endParaRPr lang="en-US" dirty="0" smtClean="0">
              <a:solidFill>
                <a:srgbClr val="00B050"/>
              </a:solidFill>
            </a:endParaRPr>
          </a:p>
          <a:p>
            <a:r>
              <a:rPr lang="en-US" dirty="0" smtClean="0"/>
              <a:t>Caesar Cipher</a:t>
            </a:r>
            <a:endParaRPr lang="en-US" dirty="0" smtClean="0">
              <a:solidFill>
                <a:srgbClr val="00B050"/>
              </a:solidFill>
            </a:endParaRPr>
          </a:p>
        </p:txBody>
      </p:sp>
      <p:graphicFrame>
        <p:nvGraphicFramePr>
          <p:cNvPr id="6" name="Content Placeholder 3"/>
          <p:cNvGraphicFramePr>
            <a:graphicFrameLocks/>
          </p:cNvGraphicFramePr>
          <p:nvPr/>
        </p:nvGraphicFramePr>
        <p:xfrm>
          <a:off x="2438400" y="5105400"/>
          <a:ext cx="5029200" cy="838200"/>
        </p:xfrm>
        <a:graphic>
          <a:graphicData uri="http://schemas.openxmlformats.org/drawingml/2006/table">
            <a:tbl>
              <a:tblPr firstRow="1" bandRow="1">
                <a:tableStyleId>{5C22544A-7EE6-4342-B048-85BDC9FD1C3A}</a:tableStyleId>
              </a:tblPr>
              <a:tblGrid>
                <a:gridCol w="2178591"/>
                <a:gridCol w="2850609"/>
              </a:tblGrid>
              <a:tr h="385959">
                <a:tc>
                  <a:txBody>
                    <a:bodyPr/>
                    <a:lstStyle/>
                    <a:p>
                      <a:r>
                        <a:rPr lang="en-US" dirty="0" smtClean="0"/>
                        <a:t>Alphabet</a:t>
                      </a:r>
                      <a:endParaRPr lang="en-US" dirty="0"/>
                    </a:p>
                  </a:txBody>
                  <a:tcPr marL="152314" marR="152314"/>
                </a:tc>
                <a:tc>
                  <a:txBody>
                    <a:bodyPr/>
                    <a:lstStyle/>
                    <a:p>
                      <a:r>
                        <a:rPr lang="en-US" dirty="0" smtClean="0"/>
                        <a:t>A B C D E</a:t>
                      </a:r>
                      <a:r>
                        <a:rPr lang="en-US" baseline="0" dirty="0" smtClean="0"/>
                        <a:t> </a:t>
                      </a:r>
                      <a:r>
                        <a:rPr lang="en-US" dirty="0" smtClean="0"/>
                        <a:t>…</a:t>
                      </a:r>
                      <a:endParaRPr lang="en-US" dirty="0"/>
                    </a:p>
                  </a:txBody>
                  <a:tcPr marL="152314" marR="152314"/>
                </a:tc>
              </a:tr>
              <a:tr h="452241">
                <a:tc>
                  <a:txBody>
                    <a:bodyPr/>
                    <a:lstStyle/>
                    <a:p>
                      <a:r>
                        <a:rPr lang="en-US" dirty="0" smtClean="0"/>
                        <a:t>Mixed</a:t>
                      </a:r>
                      <a:r>
                        <a:rPr lang="en-US" baseline="0" dirty="0" smtClean="0"/>
                        <a:t> Alphabet</a:t>
                      </a:r>
                      <a:endParaRPr lang="en-US" dirty="0"/>
                    </a:p>
                  </a:txBody>
                  <a:tcPr marL="152314" marR="152314"/>
                </a:tc>
                <a:tc>
                  <a:txBody>
                    <a:bodyPr/>
                    <a:lstStyle/>
                    <a:p>
                      <a:r>
                        <a:rPr lang="en-US" dirty="0" smtClean="0"/>
                        <a:t>D E  F G H …</a:t>
                      </a:r>
                      <a:endParaRPr lang="en-US" dirty="0"/>
                    </a:p>
                  </a:txBody>
                  <a:tcPr marL="152314" marR="152314"/>
                </a:tc>
              </a:tr>
            </a:tbl>
          </a:graphicData>
        </a:graphic>
      </p:graphicFrame>
    </p:spTree>
    <p:extLst>
      <p:ext uri="{BB962C8B-B14F-4D97-AF65-F5344CB8AC3E}">
        <p14:creationId xmlns:p14="http://schemas.microsoft.com/office/powerpoint/2010/main" val="1875615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 Analysis</a:t>
            </a:r>
            <a:endParaRPr lang="en-US" dirty="0"/>
          </a:p>
        </p:txBody>
      </p:sp>
      <p:sp>
        <p:nvSpPr>
          <p:cNvPr id="3" name="Content Placeholder 2"/>
          <p:cNvSpPr>
            <a:spLocks noGrp="1"/>
          </p:cNvSpPr>
          <p:nvPr>
            <p:ph idx="1"/>
          </p:nvPr>
        </p:nvSpPr>
        <p:spPr/>
        <p:txBody>
          <a:bodyPr/>
          <a:lstStyle/>
          <a:p>
            <a:r>
              <a:rPr lang="en-US" dirty="0" smtClean="0"/>
              <a:t>1948</a:t>
            </a:r>
          </a:p>
          <a:p>
            <a:pPr lvl="1"/>
            <a:r>
              <a:rPr lang="en-US" dirty="0" smtClean="0"/>
              <a:t>Channel Capacity</a:t>
            </a:r>
          </a:p>
          <a:p>
            <a:pPr lvl="1"/>
            <a:r>
              <a:rPr lang="en-US" dirty="0" smtClean="0"/>
              <a:t>Lossless Source Coding</a:t>
            </a:r>
          </a:p>
          <a:p>
            <a:pPr lvl="1"/>
            <a:r>
              <a:rPr lang="en-US" dirty="0" err="1" smtClean="0"/>
              <a:t>Lossy</a:t>
            </a:r>
            <a:r>
              <a:rPr lang="en-US" dirty="0" smtClean="0"/>
              <a:t> Compression</a:t>
            </a:r>
          </a:p>
          <a:p>
            <a:endParaRPr lang="en-US" dirty="0"/>
          </a:p>
          <a:p>
            <a:endParaRPr lang="en-US" dirty="0" smtClean="0"/>
          </a:p>
          <a:p>
            <a:r>
              <a:rPr lang="en-US" dirty="0" smtClean="0"/>
              <a:t>1949 - Perfect Secrecy</a:t>
            </a:r>
          </a:p>
          <a:p>
            <a:pPr lvl="1"/>
            <a:r>
              <a:rPr lang="en-US" dirty="0" smtClean="0"/>
              <a:t>Adversary learns nothing about the information</a:t>
            </a:r>
          </a:p>
          <a:p>
            <a:pPr lvl="1"/>
            <a:r>
              <a:rPr lang="en-US" dirty="0" smtClean="0"/>
              <a:t>Only possible if the key is larger than the information</a:t>
            </a:r>
            <a:endParaRPr lang="en-US" dirty="0"/>
          </a:p>
        </p:txBody>
      </p:sp>
      <p:sp>
        <p:nvSpPr>
          <p:cNvPr id="6" name="Footer Placeholder 42"/>
          <p:cNvSpPr>
            <a:spLocks noGrp="1"/>
          </p:cNvSpPr>
          <p:nvPr>
            <p:ph type="ftr" sz="quarter" idx="11"/>
          </p:nvPr>
        </p:nvSpPr>
        <p:spPr>
          <a:xfrm>
            <a:off x="-381000" y="6410848"/>
            <a:ext cx="8534400" cy="365760"/>
          </a:xfrm>
        </p:spPr>
        <p:txBody>
          <a:bodyPr/>
          <a:lstStyle/>
          <a:p>
            <a:r>
              <a:rPr lang="en-US" dirty="0" smtClean="0">
                <a:solidFill>
                  <a:schemeClr val="bg2">
                    <a:lumMod val="50000"/>
                  </a:schemeClr>
                </a:solidFill>
              </a:rPr>
              <a:t>C. Shannon, "Communication Theory of Secrecy Systems," Bell Systems Technical Journal, vol. 28, pp. 656-715, Oct. 1949.</a:t>
            </a:r>
            <a:endParaRPr lang="en-US" dirty="0">
              <a:solidFill>
                <a:schemeClr val="bg2">
                  <a:lumMod val="50000"/>
                </a:schemeClr>
              </a:solidFill>
            </a:endParaRPr>
          </a:p>
        </p:txBody>
      </p:sp>
      <p:pic>
        <p:nvPicPr>
          <p:cNvPr id="5" name="Picture 4" descr="tmp.bmp"/>
          <p:cNvPicPr>
            <a:picLocks/>
          </p:cNvPicPr>
          <p:nvPr>
            <p:custDataLst>
              <p:tags r:id="rId1"/>
            </p:custDataLst>
          </p:nvPr>
        </p:nvPicPr>
        <p:blipFill>
          <a:blip r:embed="rId3" cstate="print">
            <a:clrChange>
              <a:clrFrom>
                <a:srgbClr val="FFFFFF"/>
              </a:clrFrom>
              <a:clrTo>
                <a:srgbClr val="FFFFFF">
                  <a:alpha val="0"/>
                </a:srgbClr>
              </a:clrTo>
            </a:clrChange>
          </a:blip>
          <a:stretch>
            <a:fillRect/>
          </a:stretch>
        </p:blipFill>
        <p:spPr>
          <a:xfrm>
            <a:off x="2667000" y="5486400"/>
            <a:ext cx="2882900" cy="533400"/>
          </a:xfrm>
          <a:prstGeom prst="rect">
            <a:avLst/>
          </a:prstGeom>
          <a:noFill/>
        </p:spPr>
      </p:pic>
    </p:spTree>
    <p:extLst>
      <p:ext uri="{BB962C8B-B14F-4D97-AF65-F5344CB8AC3E}">
        <p14:creationId xmlns:p14="http://schemas.microsoft.com/office/powerpoint/2010/main" val="1999623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 Model</a:t>
            </a:r>
            <a:endParaRPr lang="en-US" dirty="0"/>
          </a:p>
        </p:txBody>
      </p:sp>
      <p:sp>
        <p:nvSpPr>
          <p:cNvPr id="3" name="Content Placeholder 2"/>
          <p:cNvSpPr>
            <a:spLocks noGrp="1"/>
          </p:cNvSpPr>
          <p:nvPr>
            <p:ph idx="1"/>
          </p:nvPr>
        </p:nvSpPr>
        <p:spPr/>
        <p:txBody>
          <a:bodyPr>
            <a:normAutofit/>
          </a:bodyPr>
          <a:lstStyle/>
          <a:p>
            <a:r>
              <a:rPr lang="en-US" dirty="0" smtClean="0"/>
              <a:t>Schematic</a:t>
            </a:r>
          </a:p>
          <a:p>
            <a:endParaRPr lang="en-US" dirty="0" smtClean="0"/>
          </a:p>
          <a:p>
            <a:endParaRPr lang="en-US" dirty="0" smtClean="0"/>
          </a:p>
          <a:p>
            <a:endParaRPr lang="en-US" dirty="0" smtClean="0"/>
          </a:p>
          <a:p>
            <a:pPr>
              <a:buNone/>
            </a:pPr>
            <a:endParaRPr lang="en-US" dirty="0" smtClean="0"/>
          </a:p>
          <a:p>
            <a:endParaRPr lang="en-US" dirty="0" smtClean="0"/>
          </a:p>
          <a:p>
            <a:r>
              <a:rPr lang="en-US" dirty="0" smtClean="0"/>
              <a:t>Assumption</a:t>
            </a:r>
          </a:p>
          <a:p>
            <a:pPr lvl="1"/>
            <a:r>
              <a:rPr lang="en-US" dirty="0" smtClean="0"/>
              <a:t>Enemy knows everything about the system except the key</a:t>
            </a:r>
          </a:p>
          <a:p>
            <a:r>
              <a:rPr lang="en-US" dirty="0" smtClean="0"/>
              <a:t>Requirement</a:t>
            </a:r>
          </a:p>
          <a:p>
            <a:pPr lvl="1"/>
            <a:r>
              <a:rPr lang="en-US" dirty="0" smtClean="0"/>
              <a:t>The decipherer accurately reconstructs the information</a:t>
            </a:r>
          </a:p>
        </p:txBody>
      </p:sp>
      <p:sp>
        <p:nvSpPr>
          <p:cNvPr id="43" name="Footer Placeholder 42"/>
          <p:cNvSpPr>
            <a:spLocks noGrp="1"/>
          </p:cNvSpPr>
          <p:nvPr>
            <p:ph type="ftr" sz="quarter" idx="11"/>
          </p:nvPr>
        </p:nvSpPr>
        <p:spPr>
          <a:xfrm>
            <a:off x="-381000" y="6410848"/>
            <a:ext cx="8534400" cy="365760"/>
          </a:xfrm>
        </p:spPr>
        <p:txBody>
          <a:bodyPr/>
          <a:lstStyle/>
          <a:p>
            <a:r>
              <a:rPr lang="en-US" dirty="0" smtClean="0">
                <a:solidFill>
                  <a:schemeClr val="bg2">
                    <a:lumMod val="50000"/>
                  </a:schemeClr>
                </a:solidFill>
              </a:rPr>
              <a:t>C. Shannon, "Communication Theory of Secrecy Systems," Bell Systems Technical Journal, vol. 28, pp. 656-715, Oct. 1949.</a:t>
            </a:r>
            <a:endParaRPr lang="en-US" dirty="0">
              <a:solidFill>
                <a:schemeClr val="bg2">
                  <a:lumMod val="50000"/>
                </a:schemeClr>
              </a:solidFill>
            </a:endParaRPr>
          </a:p>
        </p:txBody>
      </p:sp>
      <p:sp>
        <p:nvSpPr>
          <p:cNvPr id="6" name="Rounded Rectangle 5"/>
          <p:cNvSpPr/>
          <p:nvPr/>
        </p:nvSpPr>
        <p:spPr>
          <a:xfrm>
            <a:off x="2133600" y="27432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Encipherer</a:t>
            </a:r>
            <a:endParaRPr lang="en-US" dirty="0"/>
          </a:p>
        </p:txBody>
      </p:sp>
      <p:sp>
        <p:nvSpPr>
          <p:cNvPr id="7" name="Rounded Rectangle 6"/>
          <p:cNvSpPr/>
          <p:nvPr/>
        </p:nvSpPr>
        <p:spPr>
          <a:xfrm>
            <a:off x="5638800" y="27432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Decipherer</a:t>
            </a:r>
            <a:endParaRPr lang="en-US" dirty="0"/>
          </a:p>
        </p:txBody>
      </p:sp>
      <p:cxnSp>
        <p:nvCxnSpPr>
          <p:cNvPr id="8" name="Straight Arrow Connector 7"/>
          <p:cNvCxnSpPr>
            <a:stCxn id="6" idx="3"/>
            <a:endCxn id="7" idx="1"/>
          </p:cNvCxnSpPr>
          <p:nvPr/>
        </p:nvCxnSpPr>
        <p:spPr>
          <a:xfrm>
            <a:off x="3505200" y="30480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6" idx="1"/>
          </p:cNvCxnSpPr>
          <p:nvPr/>
        </p:nvCxnSpPr>
        <p:spPr>
          <a:xfrm>
            <a:off x="1600200" y="3048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p:cNvCxnSpPr>
          <p:nvPr/>
        </p:nvCxnSpPr>
        <p:spPr>
          <a:xfrm>
            <a:off x="7010400" y="3048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62400" y="2667000"/>
            <a:ext cx="1271502" cy="369332"/>
          </a:xfrm>
          <a:prstGeom prst="rect">
            <a:avLst/>
          </a:prstGeom>
          <a:noFill/>
        </p:spPr>
        <p:txBody>
          <a:bodyPr wrap="none" rtlCol="0">
            <a:spAutoFit/>
          </a:bodyPr>
          <a:lstStyle/>
          <a:p>
            <a:r>
              <a:rPr lang="en-US" dirty="0" err="1" smtClean="0"/>
              <a:t>Ciphertext</a:t>
            </a:r>
            <a:endParaRPr lang="en-US" dirty="0"/>
          </a:p>
        </p:txBody>
      </p:sp>
      <p:cxnSp>
        <p:nvCxnSpPr>
          <p:cNvPr id="12" name="Straight Arrow Connector 11"/>
          <p:cNvCxnSpPr>
            <a:endCxn id="6" idx="0"/>
          </p:cNvCxnSpPr>
          <p:nvPr/>
        </p:nvCxnSpPr>
        <p:spPr>
          <a:xfrm rot="5400000">
            <a:off x="2705100" y="2628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0"/>
          </p:cNvCxnSpPr>
          <p:nvPr/>
        </p:nvCxnSpPr>
        <p:spPr>
          <a:xfrm rot="5400000">
            <a:off x="6210300" y="2628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4600" y="2209800"/>
            <a:ext cx="591829" cy="369332"/>
          </a:xfrm>
          <a:prstGeom prst="rect">
            <a:avLst/>
          </a:prstGeom>
          <a:noFill/>
        </p:spPr>
        <p:txBody>
          <a:bodyPr wrap="none" rtlCol="0">
            <a:spAutoFit/>
          </a:bodyPr>
          <a:lstStyle/>
          <a:p>
            <a:r>
              <a:rPr lang="en-US" dirty="0" smtClean="0"/>
              <a:t>Key</a:t>
            </a:r>
            <a:endParaRPr lang="en-US" dirty="0"/>
          </a:p>
        </p:txBody>
      </p:sp>
      <p:sp>
        <p:nvSpPr>
          <p:cNvPr id="15" name="TextBox 14"/>
          <p:cNvSpPr txBox="1"/>
          <p:nvPr/>
        </p:nvSpPr>
        <p:spPr>
          <a:xfrm>
            <a:off x="6019800" y="2209800"/>
            <a:ext cx="591829" cy="369332"/>
          </a:xfrm>
          <a:prstGeom prst="rect">
            <a:avLst/>
          </a:prstGeom>
          <a:noFill/>
        </p:spPr>
        <p:txBody>
          <a:bodyPr wrap="none" rtlCol="0">
            <a:spAutoFit/>
          </a:bodyPr>
          <a:lstStyle/>
          <a:p>
            <a:r>
              <a:rPr lang="en-US" dirty="0" smtClean="0"/>
              <a:t>Key</a:t>
            </a:r>
            <a:endParaRPr lang="en-US" dirty="0"/>
          </a:p>
        </p:txBody>
      </p:sp>
      <p:sp>
        <p:nvSpPr>
          <p:cNvPr id="16" name="TextBox 15"/>
          <p:cNvSpPr txBox="1"/>
          <p:nvPr/>
        </p:nvSpPr>
        <p:spPr>
          <a:xfrm>
            <a:off x="914400" y="2667000"/>
            <a:ext cx="1088760" cy="369332"/>
          </a:xfrm>
          <a:prstGeom prst="rect">
            <a:avLst/>
          </a:prstGeom>
          <a:noFill/>
        </p:spPr>
        <p:txBody>
          <a:bodyPr wrap="none" rtlCol="0">
            <a:spAutoFit/>
          </a:bodyPr>
          <a:lstStyle/>
          <a:p>
            <a:r>
              <a:rPr lang="en-US" dirty="0" smtClean="0"/>
              <a:t>Plaintext</a:t>
            </a:r>
            <a:endParaRPr lang="en-US" dirty="0"/>
          </a:p>
        </p:txBody>
      </p:sp>
      <p:sp>
        <p:nvSpPr>
          <p:cNvPr id="17" name="TextBox 16"/>
          <p:cNvSpPr txBox="1"/>
          <p:nvPr/>
        </p:nvSpPr>
        <p:spPr>
          <a:xfrm>
            <a:off x="7162800" y="2667000"/>
            <a:ext cx="1088760" cy="369332"/>
          </a:xfrm>
          <a:prstGeom prst="rect">
            <a:avLst/>
          </a:prstGeom>
          <a:noFill/>
        </p:spPr>
        <p:txBody>
          <a:bodyPr wrap="none" rtlCol="0">
            <a:spAutoFit/>
          </a:bodyPr>
          <a:lstStyle/>
          <a:p>
            <a:r>
              <a:rPr lang="en-US" dirty="0" smtClean="0"/>
              <a:t>Plaintext</a:t>
            </a:r>
            <a:endParaRPr lang="en-US" dirty="0"/>
          </a:p>
        </p:txBody>
      </p:sp>
      <p:sp>
        <p:nvSpPr>
          <p:cNvPr id="18" name="Rounded Rectangle 17"/>
          <p:cNvSpPr/>
          <p:nvPr/>
        </p:nvSpPr>
        <p:spPr>
          <a:xfrm>
            <a:off x="5638800" y="36576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cxnSp>
        <p:nvCxnSpPr>
          <p:cNvPr id="22" name="Shape 21"/>
          <p:cNvCxnSpPr>
            <a:endCxn id="18" idx="1"/>
          </p:cNvCxnSpPr>
          <p:nvPr/>
        </p:nvCxnSpPr>
        <p:spPr>
          <a:xfrm rot="16200000" flipH="1">
            <a:off x="5010150" y="3295650"/>
            <a:ext cx="876300" cy="381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24" name="Picture 23" descr="tmp.bmp"/>
          <p:cNvPicPr>
            <a:picLocks/>
          </p:cNvPicPr>
          <p:nvPr>
            <p:custDataLst>
              <p:tags r:id="rId1"/>
            </p:custDataLst>
          </p:nvPr>
        </p:nvPicPr>
        <p:blipFill>
          <a:blip r:embed="rId8" cstate="print">
            <a:clrChange>
              <a:clrFrom>
                <a:srgbClr val="FFFFFF"/>
              </a:clrFrom>
              <a:clrTo>
                <a:srgbClr val="FFFFFF">
                  <a:alpha val="0"/>
                </a:srgbClr>
              </a:clrTo>
            </a:clrChange>
          </a:blip>
          <a:stretch>
            <a:fillRect/>
          </a:stretch>
        </p:blipFill>
        <p:spPr>
          <a:xfrm>
            <a:off x="4114800" y="3124200"/>
            <a:ext cx="990600" cy="261257"/>
          </a:xfrm>
          <a:prstGeom prst="rect">
            <a:avLst/>
          </a:prstGeom>
          <a:noFill/>
        </p:spPr>
      </p:pic>
      <p:pic>
        <p:nvPicPr>
          <p:cNvPr id="26" name="Picture 25" descr="tmp.bmp"/>
          <p:cNvPicPr>
            <a:picLocks/>
          </p:cNvPicPr>
          <p:nvPr>
            <p:custDataLst>
              <p:tags r:id="rId2"/>
            </p:custDataLst>
          </p:nvPr>
        </p:nvPicPr>
        <p:blipFill>
          <a:blip r:embed="rId9" cstate="print">
            <a:clrChange>
              <a:clrFrom>
                <a:srgbClr val="FFFFFF"/>
              </a:clrFrom>
              <a:clrTo>
                <a:srgbClr val="FFFFFF">
                  <a:alpha val="0"/>
                </a:srgbClr>
              </a:clrTo>
            </a:clrChange>
          </a:blip>
          <a:stretch>
            <a:fillRect/>
          </a:stretch>
        </p:blipFill>
        <p:spPr>
          <a:xfrm>
            <a:off x="4876800" y="1905000"/>
            <a:ext cx="1155700" cy="266700"/>
          </a:xfrm>
          <a:prstGeom prst="rect">
            <a:avLst/>
          </a:prstGeom>
          <a:noFill/>
        </p:spPr>
      </p:pic>
      <p:pic>
        <p:nvPicPr>
          <p:cNvPr id="28" name="Picture 27" descr="tmp.bmp"/>
          <p:cNvPicPr>
            <a:picLocks/>
          </p:cNvPicPr>
          <p:nvPr>
            <p:custDataLst>
              <p:tags r:id="rId3"/>
            </p:custDataLst>
          </p:nvPr>
        </p:nvPicPr>
        <p:blipFill>
          <a:blip r:embed="rId10" cstate="print">
            <a:clrChange>
              <a:clrFrom>
                <a:srgbClr val="FFFFFF"/>
              </a:clrFrom>
              <a:clrTo>
                <a:srgbClr val="FFFFFF">
                  <a:alpha val="0"/>
                </a:srgbClr>
              </a:clrTo>
            </a:clrChange>
          </a:blip>
          <a:stretch>
            <a:fillRect/>
          </a:stretch>
        </p:blipFill>
        <p:spPr>
          <a:xfrm>
            <a:off x="1295400" y="3124200"/>
            <a:ext cx="381000" cy="193524"/>
          </a:xfrm>
          <a:prstGeom prst="rect">
            <a:avLst/>
          </a:prstGeom>
          <a:noFill/>
        </p:spPr>
      </p:pic>
      <p:pic>
        <p:nvPicPr>
          <p:cNvPr id="30" name="Picture 29" descr="tmp.bmp"/>
          <p:cNvPicPr>
            <a:picLocks/>
          </p:cNvPicPr>
          <p:nvPr>
            <p:custDataLst>
              <p:tags r:id="rId4"/>
            </p:custDataLst>
          </p:nvPr>
        </p:nvPicPr>
        <p:blipFill>
          <a:blip r:embed="rId11" cstate="print">
            <a:clrChange>
              <a:clrFrom>
                <a:srgbClr val="FFFFFF"/>
              </a:clrFrom>
              <a:clrTo>
                <a:srgbClr val="FFFFFF">
                  <a:alpha val="0"/>
                </a:srgbClr>
              </a:clrTo>
            </a:clrChange>
          </a:blip>
          <a:stretch>
            <a:fillRect/>
          </a:stretch>
        </p:blipFill>
        <p:spPr>
          <a:xfrm>
            <a:off x="7543800" y="3124200"/>
            <a:ext cx="381001" cy="229810"/>
          </a:xfrm>
          <a:prstGeom prst="rect">
            <a:avLst/>
          </a:prstGeom>
          <a:noFill/>
        </p:spPr>
      </p:pic>
      <p:cxnSp>
        <p:nvCxnSpPr>
          <p:cNvPr id="40" name="Straight Connector 39"/>
          <p:cNvCxnSpPr/>
          <p:nvPr/>
        </p:nvCxnSpPr>
        <p:spPr>
          <a:xfrm rot="10800000" flipV="1">
            <a:off x="2819400" y="2133600"/>
            <a:ext cx="1600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72000" y="2133600"/>
            <a:ext cx="1752600" cy="381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514600" y="5943600"/>
            <a:ext cx="3810000" cy="369332"/>
            <a:chOff x="2362200" y="5943600"/>
            <a:chExt cx="3810000" cy="369332"/>
          </a:xfrm>
        </p:grpSpPr>
        <p:sp>
          <p:nvSpPr>
            <p:cNvPr id="44" name="TextBox 43"/>
            <p:cNvSpPr txBox="1"/>
            <p:nvPr/>
          </p:nvSpPr>
          <p:spPr>
            <a:xfrm>
              <a:off x="2362200" y="5943600"/>
              <a:ext cx="2637260" cy="369332"/>
            </a:xfrm>
            <a:prstGeom prst="rect">
              <a:avLst/>
            </a:prstGeom>
            <a:noFill/>
          </p:spPr>
          <p:txBody>
            <a:bodyPr wrap="none" rtlCol="0">
              <a:spAutoFit/>
            </a:bodyPr>
            <a:lstStyle/>
            <a:p>
              <a:r>
                <a:rPr lang="en-US" dirty="0" smtClean="0"/>
                <a:t>For simple substitution:</a:t>
              </a:r>
              <a:endParaRPr lang="en-US" dirty="0"/>
            </a:p>
          </p:txBody>
        </p:sp>
        <p:pic>
          <p:nvPicPr>
            <p:cNvPr id="46" name="Picture 45" descr="tmp.bmp"/>
            <p:cNvPicPr>
              <a:picLocks/>
            </p:cNvPicPr>
            <p:nvPr>
              <p:custDataLst>
                <p:tags r:id="rId5"/>
              </p:custDataLst>
            </p:nvPr>
          </p:nvPicPr>
          <p:blipFill>
            <a:blip r:embed="rId12" cstate="print">
              <a:clrChange>
                <a:clrFrom>
                  <a:srgbClr val="FFFFFF"/>
                </a:clrFrom>
                <a:clrTo>
                  <a:srgbClr val="FFFFFF">
                    <a:alpha val="0"/>
                  </a:srgbClr>
                </a:clrTo>
              </a:clrChange>
            </a:blip>
            <a:stretch>
              <a:fillRect/>
            </a:stretch>
          </p:blipFill>
          <p:spPr>
            <a:xfrm>
              <a:off x="5105400" y="6019800"/>
              <a:ext cx="1066800" cy="243509"/>
            </a:xfrm>
            <a:prstGeom prst="rect">
              <a:avLst/>
            </a:prstGeom>
            <a:noFill/>
          </p:spPr>
        </p:pic>
      </p:grpSp>
    </p:spTree>
    <p:extLst>
      <p:ext uri="{BB962C8B-B14F-4D97-AF65-F5344CB8AC3E}">
        <p14:creationId xmlns:p14="http://schemas.microsoft.com/office/powerpoint/2010/main" val="57582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8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8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66667E-6 8.51852E-6 L 0.18334 -0.05555 " pathEditMode="relative" ptsTypes="AA">
                                      <p:cBhvr>
                                        <p:cTn id="14" dur="1000" fill="hold"/>
                                        <p:tgtEl>
                                          <p:spTgt spid="14"/>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8.33333E-6 8.51852E-6 L -0.2 -0.05555 " pathEditMode="relative" ptsTypes="AA">
                                      <p:cBhvr>
                                        <p:cTn id="16" dur="1000" fill="hold"/>
                                        <p:tgtEl>
                                          <p:spTgt spid="15"/>
                                        </p:tgtEl>
                                        <p:attrNameLst>
                                          <p:attrName>ppt_x</p:attrName>
                                          <p:attrName>ppt_y</p:attrName>
                                        </p:attrNameLst>
                                      </p:cBhvr>
                                    </p:animMotion>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childTnLst>
                                </p:cTn>
                              </p:par>
                              <p:par>
                                <p:cTn id="21" presetID="10"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5"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 Analysis</a:t>
            </a:r>
            <a:endParaRPr lang="en-US" dirty="0"/>
          </a:p>
        </p:txBody>
      </p:sp>
      <p:sp>
        <p:nvSpPr>
          <p:cNvPr id="3" name="Content Placeholder 2"/>
          <p:cNvSpPr>
            <a:spLocks noGrp="1"/>
          </p:cNvSpPr>
          <p:nvPr>
            <p:ph idx="1"/>
          </p:nvPr>
        </p:nvSpPr>
        <p:spPr/>
        <p:txBody>
          <a:bodyPr/>
          <a:lstStyle/>
          <a:p>
            <a:r>
              <a:rPr lang="en-US" dirty="0" smtClean="0"/>
              <a:t>Equivocation </a:t>
            </a:r>
            <a:r>
              <a:rPr lang="en-US" dirty="0" err="1" smtClean="0"/>
              <a:t>vs</a:t>
            </a:r>
            <a:r>
              <a:rPr lang="en-US" dirty="0" smtClean="0"/>
              <a:t> Redundancy</a:t>
            </a:r>
          </a:p>
          <a:p>
            <a:pPr lvl="1"/>
            <a:r>
              <a:rPr lang="en-US" dirty="0" smtClean="0"/>
              <a:t>Equivocation is conditional entropy:</a:t>
            </a:r>
          </a:p>
          <a:p>
            <a:pPr lvl="1"/>
            <a:r>
              <a:rPr lang="en-US" dirty="0" smtClean="0"/>
              <a:t>Redundancy is lack of entropy of the source:</a:t>
            </a:r>
          </a:p>
          <a:p>
            <a:pPr lvl="1"/>
            <a:r>
              <a:rPr lang="en-US" dirty="0" smtClean="0"/>
              <a:t>Equivocation reduces with redundancy:</a:t>
            </a:r>
            <a:endParaRPr lang="en-US" dirty="0"/>
          </a:p>
        </p:txBody>
      </p:sp>
      <p:sp>
        <p:nvSpPr>
          <p:cNvPr id="10" name="Footer Placeholder 42"/>
          <p:cNvSpPr>
            <a:spLocks noGrp="1"/>
          </p:cNvSpPr>
          <p:nvPr>
            <p:ph type="ftr" sz="quarter" idx="11"/>
          </p:nvPr>
        </p:nvSpPr>
        <p:spPr>
          <a:xfrm>
            <a:off x="-381000" y="6410848"/>
            <a:ext cx="8534400" cy="365760"/>
          </a:xfrm>
        </p:spPr>
        <p:txBody>
          <a:bodyPr/>
          <a:lstStyle/>
          <a:p>
            <a:r>
              <a:rPr lang="en-US" dirty="0" smtClean="0">
                <a:solidFill>
                  <a:schemeClr val="bg2">
                    <a:lumMod val="50000"/>
                  </a:schemeClr>
                </a:solidFill>
              </a:rPr>
              <a:t>C. Shannon, "Communication Theory of Secrecy Systems," Bell Systems Technical Journal, vol. 28, pp. 656-715, Oct. 1949.</a:t>
            </a:r>
            <a:endParaRPr lang="en-US" dirty="0">
              <a:solidFill>
                <a:schemeClr val="bg2">
                  <a:lumMod val="50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1981200" y="3352800"/>
            <a:ext cx="5334000" cy="2907969"/>
          </a:xfrm>
          <a:prstGeom prst="rect">
            <a:avLst/>
          </a:prstGeom>
          <a:noFill/>
          <a:ln w="9525">
            <a:noFill/>
            <a:miter lim="800000"/>
            <a:headEnd/>
            <a:tailEnd/>
          </a:ln>
        </p:spPr>
      </p:pic>
      <p:pic>
        <p:nvPicPr>
          <p:cNvPr id="6" name="Picture 5" descr="tmp.bmp"/>
          <p:cNvPicPr>
            <a:picLocks/>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6096000" y="2057400"/>
            <a:ext cx="1172819" cy="304800"/>
          </a:xfrm>
          <a:prstGeom prst="rect">
            <a:avLst/>
          </a:prstGeom>
          <a:noFill/>
        </p:spPr>
      </p:pic>
      <p:pic>
        <p:nvPicPr>
          <p:cNvPr id="9" name="Picture 8" descr="tmp.bmp"/>
          <p:cNvPicPr>
            <a:picLocks/>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6096000" y="2438400"/>
            <a:ext cx="1905000" cy="266700"/>
          </a:xfrm>
          <a:prstGeom prst="rect">
            <a:avLst/>
          </a:prstGeom>
          <a:noFill/>
        </p:spPr>
      </p:pic>
    </p:spTree>
    <p:extLst>
      <p:ext uri="{BB962C8B-B14F-4D97-AF65-F5344CB8AC3E}">
        <p14:creationId xmlns:p14="http://schemas.microsoft.com/office/powerpoint/2010/main" val="2745088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Secrecy</a:t>
            </a:r>
            <a:endParaRPr lang="en-US" dirty="0"/>
          </a:p>
        </p:txBody>
      </p:sp>
      <p:sp>
        <p:nvSpPr>
          <p:cNvPr id="3" name="Content Placeholder 2"/>
          <p:cNvSpPr>
            <a:spLocks noGrp="1"/>
          </p:cNvSpPr>
          <p:nvPr>
            <p:ph idx="1"/>
          </p:nvPr>
        </p:nvSpPr>
        <p:spPr/>
        <p:txBody>
          <a:bodyPr>
            <a:normAutofit/>
          </a:bodyPr>
          <a:lstStyle/>
          <a:p>
            <a:r>
              <a:rPr lang="en-US" dirty="0" smtClean="0"/>
              <a:t>Assume limited computation resources</a:t>
            </a:r>
          </a:p>
          <a:p>
            <a:r>
              <a:rPr lang="en-US" dirty="0" smtClean="0"/>
              <a:t>Public Key Encryption</a:t>
            </a:r>
          </a:p>
          <a:p>
            <a:pPr lvl="1"/>
            <a:r>
              <a:rPr lang="en-US" dirty="0" smtClean="0"/>
              <a:t>Trapdoor Functions</a:t>
            </a:r>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r>
              <a:rPr lang="en-US" dirty="0" smtClean="0"/>
              <a:t>Difficulty not proven</a:t>
            </a:r>
          </a:p>
          <a:p>
            <a:pPr lvl="1"/>
            <a:r>
              <a:rPr lang="en-US" dirty="0" smtClean="0"/>
              <a:t>Can become a “cat and mouse” game</a:t>
            </a:r>
          </a:p>
          <a:p>
            <a:r>
              <a:rPr lang="en-US" dirty="0" smtClean="0"/>
              <a:t>Vulnerable to quantum computer attack</a:t>
            </a:r>
          </a:p>
        </p:txBody>
      </p:sp>
      <p:sp>
        <p:nvSpPr>
          <p:cNvPr id="6" name="Footer Placeholder 42"/>
          <p:cNvSpPr>
            <a:spLocks noGrp="1"/>
          </p:cNvSpPr>
          <p:nvPr>
            <p:ph type="ftr" sz="quarter" idx="11"/>
          </p:nvPr>
        </p:nvSpPr>
        <p:spPr>
          <a:xfrm>
            <a:off x="-533400" y="6410848"/>
            <a:ext cx="8534400" cy="365760"/>
          </a:xfrm>
        </p:spPr>
        <p:txBody>
          <a:bodyPr/>
          <a:lstStyle/>
          <a:p>
            <a:r>
              <a:rPr lang="en-US" dirty="0" smtClean="0">
                <a:solidFill>
                  <a:schemeClr val="bg2">
                    <a:lumMod val="50000"/>
                  </a:schemeClr>
                </a:solidFill>
              </a:rPr>
              <a:t>W. </a:t>
            </a:r>
            <a:r>
              <a:rPr lang="en-US" dirty="0" err="1" smtClean="0">
                <a:solidFill>
                  <a:schemeClr val="bg2">
                    <a:lumMod val="50000"/>
                  </a:schemeClr>
                </a:solidFill>
              </a:rPr>
              <a:t>Diffie</a:t>
            </a:r>
            <a:r>
              <a:rPr lang="en-US" dirty="0" smtClean="0">
                <a:solidFill>
                  <a:schemeClr val="bg2">
                    <a:lumMod val="50000"/>
                  </a:schemeClr>
                </a:solidFill>
              </a:rPr>
              <a:t> and M. Hellman, “New Directions in Cryptography,” IEEE Trans. on Info. Theory, 22(6), pp. 644-654, 1976.</a:t>
            </a:r>
            <a:endParaRPr lang="en-US" dirty="0">
              <a:solidFill>
                <a:schemeClr val="bg2">
                  <a:lumMod val="50000"/>
                </a:schemeClr>
              </a:solidFill>
            </a:endParaRPr>
          </a:p>
        </p:txBody>
      </p:sp>
      <p:grpSp>
        <p:nvGrpSpPr>
          <p:cNvPr id="18" name="Group 17"/>
          <p:cNvGrpSpPr/>
          <p:nvPr/>
        </p:nvGrpSpPr>
        <p:grpSpPr>
          <a:xfrm>
            <a:off x="838282" y="2971800"/>
            <a:ext cx="7369849" cy="1295400"/>
            <a:chOff x="838282" y="4114800"/>
            <a:chExt cx="7369849" cy="1295400"/>
          </a:xfrm>
        </p:grpSpPr>
        <p:sp>
          <p:nvSpPr>
            <p:cNvPr id="13" name="Right Arrow 12"/>
            <p:cNvSpPr/>
            <p:nvPr/>
          </p:nvSpPr>
          <p:spPr>
            <a:xfrm>
              <a:off x="2667000" y="4572000"/>
              <a:ext cx="3124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86662" y="4800600"/>
              <a:ext cx="2321469" cy="369332"/>
            </a:xfrm>
            <a:prstGeom prst="rect">
              <a:avLst/>
            </a:prstGeom>
            <a:noFill/>
          </p:spPr>
          <p:txBody>
            <a:bodyPr wrap="none" rtlCol="0">
              <a:spAutoFit/>
            </a:bodyPr>
            <a:lstStyle/>
            <a:p>
              <a:r>
                <a:rPr lang="en-US" b="1" dirty="0" smtClean="0"/>
                <a:t>1 125 897 758 834 689</a:t>
              </a:r>
              <a:endParaRPr lang="en-US" dirty="0"/>
            </a:p>
          </p:txBody>
        </p:sp>
        <p:sp>
          <p:nvSpPr>
            <p:cNvPr id="15" name="TextBox 14"/>
            <p:cNvSpPr txBox="1"/>
            <p:nvPr/>
          </p:nvSpPr>
          <p:spPr>
            <a:xfrm>
              <a:off x="1011921" y="4964668"/>
              <a:ext cx="939681" cy="369332"/>
            </a:xfrm>
            <a:prstGeom prst="rect">
              <a:avLst/>
            </a:prstGeom>
            <a:noFill/>
          </p:spPr>
          <p:txBody>
            <a:bodyPr wrap="none" rtlCol="0">
              <a:spAutoFit/>
            </a:bodyPr>
            <a:lstStyle/>
            <a:p>
              <a:r>
                <a:rPr lang="en-US" b="1" dirty="0" smtClean="0"/>
                <a:t>524 287</a:t>
              </a:r>
              <a:endParaRPr lang="en-US" dirty="0"/>
            </a:p>
          </p:txBody>
        </p:sp>
        <p:sp>
          <p:nvSpPr>
            <p:cNvPr id="16" name="TextBox 15"/>
            <p:cNvSpPr txBox="1"/>
            <p:nvPr/>
          </p:nvSpPr>
          <p:spPr>
            <a:xfrm>
              <a:off x="838282" y="4431268"/>
              <a:ext cx="1513556" cy="369332"/>
            </a:xfrm>
            <a:prstGeom prst="rect">
              <a:avLst/>
            </a:prstGeom>
            <a:noFill/>
          </p:spPr>
          <p:txBody>
            <a:bodyPr wrap="none" rtlCol="0">
              <a:spAutoFit/>
            </a:bodyPr>
            <a:lstStyle/>
            <a:p>
              <a:r>
                <a:rPr lang="en-US" b="1" dirty="0" smtClean="0"/>
                <a:t>2 147 483 647</a:t>
              </a:r>
              <a:endParaRPr lang="en-US" dirty="0"/>
            </a:p>
          </p:txBody>
        </p:sp>
        <p:sp>
          <p:nvSpPr>
            <p:cNvPr id="17" name="Oval 16"/>
            <p:cNvSpPr/>
            <p:nvPr/>
          </p:nvSpPr>
          <p:spPr>
            <a:xfrm>
              <a:off x="3657600" y="4114800"/>
              <a:ext cx="7620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X</a:t>
              </a:r>
              <a:endParaRPr lang="en-US" dirty="0"/>
            </a:p>
          </p:txBody>
        </p:sp>
      </p:grpSp>
    </p:spTree>
    <p:extLst>
      <p:ext uri="{BB962C8B-B14F-4D97-AF65-F5344CB8AC3E}">
        <p14:creationId xmlns:p14="http://schemas.microsoft.com/office/powerpoint/2010/main" val="76768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Theoretic Secrecy</a:t>
            </a:r>
            <a:endParaRPr lang="en-US" dirty="0"/>
          </a:p>
        </p:txBody>
      </p:sp>
      <p:sp>
        <p:nvSpPr>
          <p:cNvPr id="3" name="Content Placeholder 2"/>
          <p:cNvSpPr>
            <a:spLocks noGrp="1"/>
          </p:cNvSpPr>
          <p:nvPr>
            <p:ph idx="1"/>
          </p:nvPr>
        </p:nvSpPr>
        <p:spPr/>
        <p:txBody>
          <a:bodyPr/>
          <a:lstStyle/>
          <a:p>
            <a:r>
              <a:rPr lang="en-US" dirty="0" smtClean="0"/>
              <a:t>Achieve secrecy from randomness (key or channel), not from computational limit of adversary.</a:t>
            </a:r>
          </a:p>
          <a:p>
            <a:endParaRPr lang="en-US" dirty="0" smtClean="0"/>
          </a:p>
          <a:p>
            <a:pPr lvl="1"/>
            <a:r>
              <a:rPr lang="en-US" dirty="0" smtClean="0"/>
              <a:t>Physical layer secrecy </a:t>
            </a:r>
            <a:r>
              <a:rPr lang="en-US" sz="2400" dirty="0" smtClean="0">
                <a:solidFill>
                  <a:srgbClr val="FF0000"/>
                </a:solidFill>
              </a:rPr>
              <a:t>(Channel)</a:t>
            </a:r>
          </a:p>
          <a:p>
            <a:pPr lvl="2"/>
            <a:r>
              <a:rPr lang="en-US" dirty="0" err="1" smtClean="0"/>
              <a:t>Wyner’s</a:t>
            </a:r>
            <a:r>
              <a:rPr lang="en-US" dirty="0" smtClean="0"/>
              <a:t> Wiretap Channel [</a:t>
            </a:r>
            <a:r>
              <a:rPr lang="en-US" dirty="0" err="1" smtClean="0"/>
              <a:t>Wyner</a:t>
            </a:r>
            <a:r>
              <a:rPr lang="en-US" dirty="0" smtClean="0"/>
              <a:t> 1975]</a:t>
            </a:r>
          </a:p>
          <a:p>
            <a:pPr lvl="1"/>
            <a:endParaRPr lang="en-US" dirty="0" smtClean="0"/>
          </a:p>
          <a:p>
            <a:pPr lvl="1"/>
            <a:r>
              <a:rPr lang="en-US" dirty="0" smtClean="0"/>
              <a:t>Partial Secrecy</a:t>
            </a:r>
            <a:endParaRPr lang="en-US" sz="2400" dirty="0" smtClean="0">
              <a:solidFill>
                <a:srgbClr val="FF0000"/>
              </a:solidFill>
            </a:endParaRPr>
          </a:p>
          <a:p>
            <a:pPr lvl="2"/>
            <a:r>
              <a:rPr lang="en-US" dirty="0" smtClean="0"/>
              <a:t>Typically measured by “equivocation:”</a:t>
            </a:r>
          </a:p>
          <a:p>
            <a:pPr lvl="2"/>
            <a:r>
              <a:rPr lang="en-US" dirty="0" smtClean="0"/>
              <a:t>Other approaches:</a:t>
            </a:r>
          </a:p>
          <a:p>
            <a:pPr lvl="3"/>
            <a:r>
              <a:rPr lang="en-US" dirty="0" smtClean="0"/>
              <a:t>Error exponent for guessing eavesdropper [</a:t>
            </a:r>
            <a:r>
              <a:rPr lang="en-US" dirty="0" err="1" smtClean="0"/>
              <a:t>Merhav</a:t>
            </a:r>
            <a:r>
              <a:rPr lang="en-US" dirty="0" smtClean="0"/>
              <a:t> 2003]</a:t>
            </a:r>
          </a:p>
          <a:p>
            <a:pPr lvl="3"/>
            <a:r>
              <a:rPr lang="en-US" dirty="0" smtClean="0"/>
              <a:t>Cost inflicted by adversary [this talk]</a:t>
            </a:r>
          </a:p>
        </p:txBody>
      </p:sp>
      <p:pic>
        <p:nvPicPr>
          <p:cNvPr id="4" name="Picture 3" descr="tmp.b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5397321" y="4266126"/>
            <a:ext cx="1172819" cy="304800"/>
          </a:xfrm>
          <a:prstGeom prst="rect">
            <a:avLst/>
          </a:prstGeom>
          <a:noFill/>
        </p:spPr>
      </p:pic>
    </p:spTree>
    <p:extLst>
      <p:ext uri="{BB962C8B-B14F-4D97-AF65-F5344CB8AC3E}">
        <p14:creationId xmlns:p14="http://schemas.microsoft.com/office/powerpoint/2010/main" val="1198326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Equivocation</a:t>
            </a:r>
            <a:endParaRPr lang="en-US" dirty="0"/>
          </a:p>
        </p:txBody>
      </p:sp>
      <p:sp>
        <p:nvSpPr>
          <p:cNvPr id="3" name="Content Placeholder 2"/>
          <p:cNvSpPr>
            <a:spLocks noGrp="1"/>
          </p:cNvSpPr>
          <p:nvPr>
            <p:ph idx="1"/>
          </p:nvPr>
        </p:nvSpPr>
        <p:spPr/>
        <p:txBody>
          <a:bodyPr/>
          <a:lstStyle/>
          <a:p>
            <a:r>
              <a:rPr lang="en-US" dirty="0" smtClean="0"/>
              <a:t>Not an operationally defined quantity</a:t>
            </a:r>
          </a:p>
          <a:p>
            <a:endParaRPr lang="en-US" dirty="0" smtClean="0"/>
          </a:p>
          <a:p>
            <a:r>
              <a:rPr lang="en-US" dirty="0" smtClean="0"/>
              <a:t>Bounds:</a:t>
            </a:r>
          </a:p>
          <a:p>
            <a:pPr lvl="1"/>
            <a:r>
              <a:rPr lang="en-US" dirty="0" smtClean="0"/>
              <a:t>List decoding</a:t>
            </a:r>
          </a:p>
          <a:p>
            <a:pPr lvl="1"/>
            <a:r>
              <a:rPr lang="en-US" dirty="0" smtClean="0"/>
              <a:t>Additional information needed for decryption</a:t>
            </a:r>
          </a:p>
          <a:p>
            <a:pPr lvl="1"/>
            <a:endParaRPr lang="en-US" dirty="0" smtClean="0"/>
          </a:p>
          <a:p>
            <a:r>
              <a:rPr lang="en-US" dirty="0" smtClean="0"/>
              <a:t>Not concerned with </a:t>
            </a:r>
            <a:r>
              <a:rPr lang="en-US" dirty="0" smtClean="0">
                <a:solidFill>
                  <a:srgbClr val="C00000"/>
                </a:solidFill>
              </a:rPr>
              <a:t>structure</a:t>
            </a:r>
            <a:endParaRPr lang="en-US" dirty="0">
              <a:solidFill>
                <a:srgbClr val="C00000"/>
              </a:solidFill>
            </a:endParaRPr>
          </a:p>
        </p:txBody>
      </p:sp>
      <p:sp>
        <p:nvSpPr>
          <p:cNvPr id="30" name="Oval 29"/>
          <p:cNvSpPr/>
          <p:nvPr/>
        </p:nvSpPr>
        <p:spPr>
          <a:xfrm>
            <a:off x="2249966" y="4800600"/>
            <a:ext cx="16002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2707166" y="556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859566"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316766"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164366" y="617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316766"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402366"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81600" y="4800600"/>
            <a:ext cx="16002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5486400" y="548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7912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48640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5626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15000" y="548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3340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8400" y="4521200"/>
            <a:ext cx="381000" cy="2032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20" name="Picture 19"/>
          <p:cNvPicPr>
            <a:picLocks/>
          </p:cNvPicPr>
          <p:nvPr>
            <p:custDataLst>
              <p:tags r:id="rId2"/>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4521200"/>
            <a:ext cx="381000" cy="203200"/>
          </a:xfrm>
          <a:prstGeom prst="rect">
            <a:avLst/>
          </a:prstGeom>
          <a:noFill/>
          <a:extLst>
            <a:ext uri="{909E8E84-426E-40DD-AFC4-6F175D3DCCD1}">
              <a14:hiddenFill xmlns:a14="http://schemas.microsoft.com/office/drawing/2010/main">
                <a:solidFill>
                  <a:scrgbClr r="0" g="0" b="0">
                    <a:alpha val="0"/>
                  </a:scrgbClr>
                </a:solidFill>
              </a14:hiddenFill>
            </a:ext>
          </a:extLst>
        </p:spPr>
      </p:pic>
    </p:spTree>
    <p:extLst>
      <p:ext uri="{BB962C8B-B14F-4D97-AF65-F5344CB8AC3E}">
        <p14:creationId xmlns:p14="http://schemas.microsoft.com/office/powerpoint/2010/main" val="317385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Source Coding side of Secrecy</a:t>
            </a:r>
            <a:endParaRPr lang="en-US" dirty="0"/>
          </a:p>
        </p:txBody>
      </p:sp>
      <p:sp>
        <p:nvSpPr>
          <p:cNvPr id="5" name="Text Placeholder 4"/>
          <p:cNvSpPr>
            <a:spLocks noGrp="1"/>
          </p:cNvSpPr>
          <p:nvPr>
            <p:ph type="body" idx="1"/>
          </p:nvPr>
        </p:nvSpPr>
        <p:spPr/>
        <p:txBody>
          <a:bodyPr/>
          <a:lstStyle/>
          <a:p>
            <a:r>
              <a:rPr lang="en-US" dirty="0" smtClean="0"/>
              <a:t>Partial secrecy </a:t>
            </a:r>
            <a:r>
              <a:rPr lang="en-US" dirty="0"/>
              <a:t>t</a:t>
            </a:r>
            <a:r>
              <a:rPr lang="en-US" dirty="0" smtClean="0"/>
              <a:t>ailored to the signal</a:t>
            </a:r>
            <a:endParaRPr lang="en-US" dirty="0"/>
          </a:p>
        </p:txBody>
      </p:sp>
    </p:spTree>
    <p:extLst>
      <p:ext uri="{BB962C8B-B14F-4D97-AF65-F5344CB8AC3E}">
        <p14:creationId xmlns:p14="http://schemas.microsoft.com/office/powerpoint/2010/main" val="4131054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Framework</a:t>
            </a:r>
            <a:endParaRPr lang="en-US" dirty="0"/>
          </a:p>
        </p:txBody>
      </p:sp>
      <p:sp>
        <p:nvSpPr>
          <p:cNvPr id="28" name="Content Placeholder 27"/>
          <p:cNvSpPr>
            <a:spLocks noGrp="1"/>
          </p:cNvSpPr>
          <p:nvPr>
            <p:ph idx="1"/>
          </p:nvPr>
        </p:nvSpPr>
        <p:spPr/>
        <p:txBody>
          <a:bodyPr/>
          <a:lstStyle/>
          <a:p>
            <a:r>
              <a:rPr lang="en-US" dirty="0" smtClean="0"/>
              <a:t>Assume secrecy resources are available (secret key, private channel, etc.)</a:t>
            </a:r>
          </a:p>
          <a:p>
            <a:endParaRPr lang="en-US" dirty="0" smtClean="0"/>
          </a:p>
          <a:p>
            <a:r>
              <a:rPr lang="en-US" dirty="0" smtClean="0"/>
              <a:t>How do we encode information optimally?</a:t>
            </a:r>
            <a:endParaRPr lang="en-US" dirty="0"/>
          </a:p>
          <a:p>
            <a:endParaRPr lang="en-US" dirty="0" smtClean="0"/>
          </a:p>
          <a:p>
            <a:endParaRPr lang="en-US" dirty="0"/>
          </a:p>
          <a:p>
            <a:r>
              <a:rPr lang="en-US" dirty="0" smtClean="0"/>
              <a:t>Game Theoretic Interpretation</a:t>
            </a:r>
          </a:p>
          <a:p>
            <a:pPr lvl="1"/>
            <a:r>
              <a:rPr lang="en-US" dirty="0" smtClean="0"/>
              <a:t>Eavesdropper is the adversary</a:t>
            </a:r>
          </a:p>
          <a:p>
            <a:pPr lvl="1"/>
            <a:r>
              <a:rPr lang="en-US" dirty="0" smtClean="0"/>
              <a:t>System performance (for example, stability) is the payoff</a:t>
            </a:r>
          </a:p>
          <a:p>
            <a:pPr lvl="1"/>
            <a:r>
              <a:rPr lang="en-US" dirty="0" smtClean="0"/>
              <a:t>Bayesian games</a:t>
            </a:r>
          </a:p>
          <a:p>
            <a:pPr lvl="1"/>
            <a:r>
              <a:rPr lang="en-US" dirty="0" smtClean="0"/>
              <a:t>Information structure</a:t>
            </a:r>
          </a:p>
        </p:txBody>
      </p:sp>
    </p:spTree>
    <p:extLst>
      <p:ext uri="{BB962C8B-B14F-4D97-AF65-F5344CB8AC3E}">
        <p14:creationId xmlns:p14="http://schemas.microsoft.com/office/powerpoint/2010/main" val="4062777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Attempt to Specify the Problem</a:t>
            </a:r>
            <a:endParaRPr lang="en-US" dirty="0"/>
          </a:p>
        </p:txBody>
      </p:sp>
      <p:grpSp>
        <p:nvGrpSpPr>
          <p:cNvPr id="3" name="Group 55"/>
          <p:cNvGrpSpPr/>
          <p:nvPr/>
        </p:nvGrpSpPr>
        <p:grpSpPr>
          <a:xfrm>
            <a:off x="381000" y="2761074"/>
            <a:ext cx="7474503" cy="2420526"/>
            <a:chOff x="381000" y="2761074"/>
            <a:chExt cx="7474503" cy="2420526"/>
          </a:xfrm>
        </p:grpSpPr>
        <p:sp>
          <p:nvSpPr>
            <p:cNvPr id="4" name="Rounded Rectangle 3"/>
            <p:cNvSpPr/>
            <p:nvPr/>
          </p:nvSpPr>
          <p:spPr>
            <a:xfrm>
              <a:off x="1837012" y="3675474"/>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342212" y="3675474"/>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6" name="Straight Arrow Connector 5"/>
            <p:cNvCxnSpPr>
              <a:stCxn id="4" idx="3"/>
              <a:endCxn id="5" idx="1"/>
            </p:cNvCxnSpPr>
            <p:nvPr/>
          </p:nvCxnSpPr>
          <p:spPr>
            <a:xfrm>
              <a:off x="3208612" y="3980274"/>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1"/>
            </p:cNvCxnSpPr>
            <p:nvPr/>
          </p:nvCxnSpPr>
          <p:spPr>
            <a:xfrm>
              <a:off x="1303612" y="39802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6713812" y="39802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42012" y="3599274"/>
              <a:ext cx="1056700" cy="369332"/>
            </a:xfrm>
            <a:prstGeom prst="rect">
              <a:avLst/>
            </a:prstGeom>
            <a:noFill/>
          </p:spPr>
          <p:txBody>
            <a:bodyPr wrap="none" rtlCol="0">
              <a:spAutoFit/>
            </a:bodyPr>
            <a:lstStyle/>
            <a:p>
              <a:r>
                <a:rPr lang="en-US" dirty="0" smtClean="0"/>
                <a:t>Message</a:t>
              </a:r>
              <a:endParaRPr lang="en-US" dirty="0"/>
            </a:p>
          </p:txBody>
        </p:sp>
        <p:cxnSp>
          <p:nvCxnSpPr>
            <p:cNvPr id="10" name="Straight Arrow Connector 9"/>
            <p:cNvCxnSpPr>
              <a:endCxn id="4" idx="0"/>
            </p:cNvCxnSpPr>
            <p:nvPr/>
          </p:nvCxnSpPr>
          <p:spPr>
            <a:xfrm rot="5400000">
              <a:off x="2408512" y="3561174"/>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0"/>
            </p:cNvCxnSpPr>
            <p:nvPr/>
          </p:nvCxnSpPr>
          <p:spPr>
            <a:xfrm rot="5400000">
              <a:off x="5913712" y="3561174"/>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94412" y="2761074"/>
              <a:ext cx="591829" cy="369332"/>
            </a:xfrm>
            <a:prstGeom prst="rect">
              <a:avLst/>
            </a:prstGeom>
            <a:noFill/>
          </p:spPr>
          <p:txBody>
            <a:bodyPr wrap="none" rtlCol="0">
              <a:spAutoFit/>
            </a:bodyPr>
            <a:lstStyle/>
            <a:p>
              <a:r>
                <a:rPr lang="en-US" dirty="0" smtClean="0"/>
                <a:t>Key</a:t>
              </a:r>
              <a:endParaRPr lang="en-US" dirty="0"/>
            </a:p>
          </p:txBody>
        </p:sp>
        <p:sp>
          <p:nvSpPr>
            <p:cNvPr id="14" name="TextBox 13"/>
            <p:cNvSpPr txBox="1"/>
            <p:nvPr/>
          </p:nvSpPr>
          <p:spPr>
            <a:xfrm>
              <a:off x="381000" y="3581400"/>
              <a:ext cx="1435008" cy="369332"/>
            </a:xfrm>
            <a:prstGeom prst="rect">
              <a:avLst/>
            </a:prstGeom>
            <a:noFill/>
          </p:spPr>
          <p:txBody>
            <a:bodyPr wrap="none" rtlCol="0">
              <a:spAutoFit/>
            </a:bodyPr>
            <a:lstStyle/>
            <a:p>
              <a:r>
                <a:rPr lang="en-US" dirty="0" smtClean="0"/>
                <a:t>Information</a:t>
              </a:r>
              <a:endParaRPr lang="en-US" dirty="0"/>
            </a:p>
          </p:txBody>
        </p:sp>
        <p:sp>
          <p:nvSpPr>
            <p:cNvPr id="15" name="TextBox 14"/>
            <p:cNvSpPr txBox="1"/>
            <p:nvPr/>
          </p:nvSpPr>
          <p:spPr>
            <a:xfrm>
              <a:off x="6934200" y="3581400"/>
              <a:ext cx="853119" cy="369332"/>
            </a:xfrm>
            <a:prstGeom prst="rect">
              <a:avLst/>
            </a:prstGeom>
            <a:noFill/>
          </p:spPr>
          <p:txBody>
            <a:bodyPr wrap="none" rtlCol="0">
              <a:spAutoFit/>
            </a:bodyPr>
            <a:lstStyle/>
            <a:p>
              <a:r>
                <a:rPr lang="en-US" dirty="0" smtClean="0"/>
                <a:t>Action</a:t>
              </a:r>
            </a:p>
          </p:txBody>
        </p:sp>
        <p:sp>
          <p:nvSpPr>
            <p:cNvPr id="16" name="Rounded Rectangle 15"/>
            <p:cNvSpPr/>
            <p:nvPr/>
          </p:nvSpPr>
          <p:spPr>
            <a:xfrm>
              <a:off x="5342212" y="4589874"/>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cxnSp>
          <p:nvCxnSpPr>
            <p:cNvPr id="17" name="Shape 16"/>
            <p:cNvCxnSpPr>
              <a:endCxn id="16" idx="1"/>
            </p:cNvCxnSpPr>
            <p:nvPr/>
          </p:nvCxnSpPr>
          <p:spPr>
            <a:xfrm rot="16200000" flipH="1">
              <a:off x="4713562" y="4227924"/>
              <a:ext cx="876300" cy="381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descr="tmp.bmp"/>
            <p:cNvPicPr>
              <a:picLocks/>
            </p:cNvPicPr>
            <p:nvPr>
              <p:custDataLst>
                <p:tags r:id="rId5"/>
              </p:custDataLst>
            </p:nvPr>
          </p:nvPicPr>
          <p:blipFill>
            <a:blip r:embed="rId12" cstate="print">
              <a:clrChange>
                <a:clrFrom>
                  <a:srgbClr val="FFFFFF"/>
                </a:clrFrom>
                <a:clrTo>
                  <a:srgbClr val="FFFFFF">
                    <a:alpha val="0"/>
                  </a:srgbClr>
                </a:clrTo>
              </a:clrChange>
            </a:blip>
            <a:stretch>
              <a:fillRect/>
            </a:stretch>
          </p:blipFill>
          <p:spPr>
            <a:xfrm>
              <a:off x="3818212" y="4056474"/>
              <a:ext cx="990600" cy="261257"/>
            </a:xfrm>
            <a:prstGeom prst="rect">
              <a:avLst/>
            </a:prstGeom>
            <a:noFill/>
          </p:spPr>
        </p:pic>
        <p:pic>
          <p:nvPicPr>
            <p:cNvPr id="19" name="Picture 18" descr="tmp.bmp"/>
            <p:cNvPicPr>
              <a:picLocks/>
            </p:cNvPicPr>
            <p:nvPr>
              <p:custDataLst>
                <p:tags r:id="rId6"/>
              </p:custDataLst>
            </p:nvPr>
          </p:nvPicPr>
          <p:blipFill>
            <a:blip r:embed="rId13" cstate="print">
              <a:clrChange>
                <a:clrFrom>
                  <a:srgbClr val="FFFFFF"/>
                </a:clrFrom>
                <a:clrTo>
                  <a:srgbClr val="FFFFFF">
                    <a:alpha val="0"/>
                  </a:srgbClr>
                </a:clrTo>
              </a:clrChange>
            </a:blip>
            <a:stretch>
              <a:fillRect/>
            </a:stretch>
          </p:blipFill>
          <p:spPr>
            <a:xfrm>
              <a:off x="4580212" y="2837274"/>
              <a:ext cx="1155700" cy="266700"/>
            </a:xfrm>
            <a:prstGeom prst="rect">
              <a:avLst/>
            </a:prstGeom>
            <a:noFill/>
          </p:spPr>
        </p:pic>
        <p:pic>
          <p:nvPicPr>
            <p:cNvPr id="20" name="Picture 19" descr="tmp.bmp"/>
            <p:cNvPicPr>
              <a:picLocks/>
            </p:cNvPicPr>
            <p:nvPr>
              <p:custDataLst>
                <p:tags r:id="rId7"/>
              </p:custDataLst>
            </p:nvPr>
          </p:nvPicPr>
          <p:blipFill>
            <a:blip r:embed="rId14" cstate="print">
              <a:clrChange>
                <a:clrFrom>
                  <a:srgbClr val="FFFFFF"/>
                </a:clrFrom>
                <a:clrTo>
                  <a:srgbClr val="FFFFFF">
                    <a:alpha val="0"/>
                  </a:srgbClr>
                </a:clrTo>
              </a:clrChange>
            </a:blip>
            <a:stretch>
              <a:fillRect/>
            </a:stretch>
          </p:blipFill>
          <p:spPr>
            <a:xfrm>
              <a:off x="998812" y="4056474"/>
              <a:ext cx="381000" cy="193524"/>
            </a:xfrm>
            <a:prstGeom prst="rect">
              <a:avLst/>
            </a:prstGeom>
            <a:noFill/>
          </p:spPr>
        </p:pic>
        <p:cxnSp>
          <p:nvCxnSpPr>
            <p:cNvPr id="22" name="Straight Connector 21"/>
            <p:cNvCxnSpPr/>
            <p:nvPr/>
          </p:nvCxnSpPr>
          <p:spPr>
            <a:xfrm rot="10800000" flipV="1">
              <a:off x="2522812" y="3065874"/>
              <a:ext cx="1600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75412" y="3065874"/>
              <a:ext cx="1752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13812" y="48946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6" descr="tmp.bmp"/>
            <p:cNvPicPr>
              <a:picLocks/>
            </p:cNvPicPr>
            <p:nvPr>
              <p:custDataLst>
                <p:tags r:id="rId8"/>
              </p:custDataLst>
            </p:nvPr>
          </p:nvPicPr>
          <p:blipFill>
            <a:blip r:embed="rId15" cstate="print">
              <a:clrChange>
                <a:clrFrom>
                  <a:srgbClr val="FFFFFF"/>
                </a:clrFrom>
                <a:clrTo>
                  <a:srgbClr val="FFFFFF">
                    <a:alpha val="0"/>
                  </a:srgbClr>
                </a:clrTo>
              </a:clrChange>
            </a:blip>
            <a:stretch>
              <a:fillRect/>
            </a:stretch>
          </p:blipFill>
          <p:spPr>
            <a:xfrm>
              <a:off x="7247212" y="4970874"/>
              <a:ext cx="355600" cy="210726"/>
            </a:xfrm>
            <a:prstGeom prst="rect">
              <a:avLst/>
            </a:prstGeom>
            <a:noFill/>
          </p:spPr>
        </p:pic>
        <p:sp>
          <p:nvSpPr>
            <p:cNvPr id="30" name="TextBox 29"/>
            <p:cNvSpPr txBox="1"/>
            <p:nvPr/>
          </p:nvSpPr>
          <p:spPr>
            <a:xfrm>
              <a:off x="7010400" y="4495800"/>
              <a:ext cx="845103" cy="369332"/>
            </a:xfrm>
            <a:prstGeom prst="rect">
              <a:avLst/>
            </a:prstGeom>
            <a:noFill/>
          </p:spPr>
          <p:txBody>
            <a:bodyPr wrap="none" rtlCol="0">
              <a:spAutoFit/>
            </a:bodyPr>
            <a:lstStyle/>
            <a:p>
              <a:r>
                <a:rPr lang="en-US" dirty="0" smtClean="0"/>
                <a:t>Attack</a:t>
              </a:r>
            </a:p>
          </p:txBody>
        </p:sp>
        <p:pic>
          <p:nvPicPr>
            <p:cNvPr id="34" name="Picture 33" descr="tmp.bmp"/>
            <p:cNvPicPr>
              <a:picLocks/>
            </p:cNvPicPr>
            <p:nvPr>
              <p:custDataLst>
                <p:tags r:id="rId9"/>
              </p:custDataLst>
            </p:nvPr>
          </p:nvPicPr>
          <p:blipFill>
            <a:blip r:embed="rId16" cstate="print">
              <a:clrChange>
                <a:clrFrom>
                  <a:srgbClr val="FFFFFF"/>
                </a:clrFrom>
                <a:clrTo>
                  <a:srgbClr val="FFFFFF">
                    <a:alpha val="0"/>
                  </a:srgbClr>
                </a:clrTo>
              </a:clrChange>
            </a:blip>
            <a:stretch>
              <a:fillRect/>
            </a:stretch>
          </p:blipFill>
          <p:spPr>
            <a:xfrm>
              <a:off x="7247212" y="4056474"/>
              <a:ext cx="342900" cy="190500"/>
            </a:xfrm>
            <a:prstGeom prst="rect">
              <a:avLst/>
            </a:prstGeom>
            <a:noFill/>
          </p:spPr>
        </p:pic>
      </p:grpSp>
      <p:grpSp>
        <p:nvGrpSpPr>
          <p:cNvPr id="13" name="Group 53"/>
          <p:cNvGrpSpPr/>
          <p:nvPr/>
        </p:nvGrpSpPr>
        <p:grpSpPr>
          <a:xfrm>
            <a:off x="533400" y="1752600"/>
            <a:ext cx="2286000" cy="1143000"/>
            <a:chOff x="0" y="1752600"/>
            <a:chExt cx="2286000" cy="1143000"/>
          </a:xfrm>
        </p:grpSpPr>
        <p:sp>
          <p:nvSpPr>
            <p:cNvPr id="49" name="Oval 48"/>
            <p:cNvSpPr/>
            <p:nvPr/>
          </p:nvSpPr>
          <p:spPr>
            <a:xfrm>
              <a:off x="0" y="1752600"/>
              <a:ext cx="2286000" cy="1143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4" name="TextBox 43"/>
            <p:cNvSpPr txBox="1"/>
            <p:nvPr/>
          </p:nvSpPr>
          <p:spPr>
            <a:xfrm>
              <a:off x="457200" y="1905000"/>
              <a:ext cx="1420582" cy="461665"/>
            </a:xfrm>
            <a:prstGeom prst="rect">
              <a:avLst/>
            </a:prstGeom>
            <a:noFill/>
          </p:spPr>
          <p:txBody>
            <a:bodyPr wrap="none" rtlCol="0">
              <a:spAutoFit/>
            </a:bodyPr>
            <a:lstStyle/>
            <a:p>
              <a:r>
                <a:rPr lang="en-US" sz="2400" dirty="0" smtClean="0"/>
                <a:t>Encoder:</a:t>
              </a:r>
              <a:endParaRPr lang="en-US" sz="2400" dirty="0"/>
            </a:p>
          </p:txBody>
        </p:sp>
        <p:pic>
          <p:nvPicPr>
            <p:cNvPr id="45" name="Picture 44" descr="tmp.bmp"/>
            <p:cNvPicPr>
              <a:picLocks/>
            </p:cNvPicPr>
            <p:nvPr>
              <p:custDataLst>
                <p:tags r:id="rId4"/>
              </p:custDataLst>
            </p:nvPr>
          </p:nvPicPr>
          <p:blipFill>
            <a:blip r:embed="rId17" cstate="print">
              <a:clrChange>
                <a:clrFrom>
                  <a:srgbClr val="FFFFFF"/>
                </a:clrFrom>
                <a:clrTo>
                  <a:srgbClr val="FFFFFF">
                    <a:alpha val="0"/>
                  </a:srgbClr>
                </a:clrTo>
              </a:clrChange>
            </a:blip>
            <a:stretch>
              <a:fillRect/>
            </a:stretch>
          </p:blipFill>
          <p:spPr>
            <a:xfrm>
              <a:off x="609600" y="2438400"/>
              <a:ext cx="1066800" cy="266700"/>
            </a:xfrm>
            <a:prstGeom prst="rect">
              <a:avLst/>
            </a:prstGeom>
            <a:noFill/>
          </p:spPr>
        </p:pic>
      </p:grpSp>
      <p:grpSp>
        <p:nvGrpSpPr>
          <p:cNvPr id="21" name="Group 61"/>
          <p:cNvGrpSpPr/>
          <p:nvPr/>
        </p:nvGrpSpPr>
        <p:grpSpPr>
          <a:xfrm>
            <a:off x="685800" y="4648200"/>
            <a:ext cx="3657600" cy="1600200"/>
            <a:chOff x="685800" y="4648200"/>
            <a:chExt cx="3657600" cy="1600200"/>
          </a:xfrm>
        </p:grpSpPr>
        <p:sp>
          <p:nvSpPr>
            <p:cNvPr id="58" name="Rectangle 57"/>
            <p:cNvSpPr/>
            <p:nvPr/>
          </p:nvSpPr>
          <p:spPr>
            <a:xfrm>
              <a:off x="685800" y="4648200"/>
              <a:ext cx="3657600" cy="1600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System payoff:                      .</a:t>
              </a:r>
              <a:endParaRPr lang="en-US" dirty="0"/>
            </a:p>
          </p:txBody>
        </p:sp>
        <p:pic>
          <p:nvPicPr>
            <p:cNvPr id="61" name="Picture 60" descr="tmp.bmp"/>
            <p:cNvPicPr>
              <a:picLocks/>
            </p:cNvPicPr>
            <p:nvPr>
              <p:custDataLst>
                <p:tags r:id="rId3"/>
              </p:custDataLst>
            </p:nvPr>
          </p:nvPicPr>
          <p:blipFill>
            <a:blip r:embed="rId18" cstate="print">
              <a:clrChange>
                <a:clrFrom>
                  <a:srgbClr val="FFFFFF"/>
                </a:clrFrom>
                <a:clrTo>
                  <a:srgbClr val="FFFFFF">
                    <a:alpha val="0"/>
                  </a:srgbClr>
                </a:clrTo>
              </a:clrChange>
            </a:blip>
            <a:stretch>
              <a:fillRect/>
            </a:stretch>
          </p:blipFill>
          <p:spPr>
            <a:xfrm>
              <a:off x="2743200" y="5334000"/>
              <a:ext cx="1003300" cy="254000"/>
            </a:xfrm>
            <a:prstGeom prst="rect">
              <a:avLst/>
            </a:prstGeom>
            <a:noFill/>
          </p:spPr>
        </p:pic>
      </p:grpSp>
      <p:grpSp>
        <p:nvGrpSpPr>
          <p:cNvPr id="36" name="Group 35"/>
          <p:cNvGrpSpPr/>
          <p:nvPr/>
        </p:nvGrpSpPr>
        <p:grpSpPr>
          <a:xfrm>
            <a:off x="5105400" y="5334000"/>
            <a:ext cx="3657600" cy="1295400"/>
            <a:chOff x="5105400" y="5334000"/>
            <a:chExt cx="3657600" cy="1295400"/>
          </a:xfrm>
        </p:grpSpPr>
        <p:sp>
          <p:nvSpPr>
            <p:cNvPr id="51" name="Oval 50"/>
            <p:cNvSpPr/>
            <p:nvPr/>
          </p:nvSpPr>
          <p:spPr>
            <a:xfrm>
              <a:off x="5105400" y="5334000"/>
              <a:ext cx="3657600" cy="1295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2" name="TextBox 51"/>
            <p:cNvSpPr txBox="1"/>
            <p:nvPr/>
          </p:nvSpPr>
          <p:spPr>
            <a:xfrm>
              <a:off x="6096000" y="5410200"/>
              <a:ext cx="1659429" cy="461665"/>
            </a:xfrm>
            <a:prstGeom prst="rect">
              <a:avLst/>
            </a:prstGeom>
            <a:noFill/>
          </p:spPr>
          <p:txBody>
            <a:bodyPr wrap="none" rtlCol="0">
              <a:spAutoFit/>
            </a:bodyPr>
            <a:lstStyle/>
            <a:p>
              <a:r>
                <a:rPr lang="en-US" sz="2400" dirty="0" smtClean="0"/>
                <a:t>Adversary:</a:t>
              </a:r>
              <a:endParaRPr lang="en-US" sz="2400" dirty="0"/>
            </a:p>
          </p:txBody>
        </p:sp>
        <p:pic>
          <p:nvPicPr>
            <p:cNvPr id="32" name="Picture 31"/>
            <p:cNvPicPr>
              <a:picLocks/>
            </p:cNvPicPr>
            <p:nvPr>
              <p:custDataLst>
                <p:tags r:id="rId2"/>
              </p:custDataLst>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36764" y="5986530"/>
              <a:ext cx="812800" cy="266700"/>
            </a:xfrm>
            <a:prstGeom prst="rect">
              <a:avLst/>
            </a:prstGeom>
            <a:noFill/>
            <a:extLst>
              <a:ext uri="{909E8E84-426E-40DD-AFC4-6F175D3DCCD1}">
                <a14:hiddenFill xmlns:a14="http://schemas.microsoft.com/office/drawing/2010/main">
                  <a:solidFill>
                    <a:scrgbClr r="0" g="0" b="0">
                      <a:alpha val="0"/>
                    </a:scrgbClr>
                  </a:solidFill>
                </a14:hiddenFill>
              </a:ext>
            </a:extLst>
          </p:spPr>
        </p:pic>
      </p:grpSp>
      <p:grpSp>
        <p:nvGrpSpPr>
          <p:cNvPr id="35" name="Group 34"/>
          <p:cNvGrpSpPr/>
          <p:nvPr/>
        </p:nvGrpSpPr>
        <p:grpSpPr>
          <a:xfrm>
            <a:off x="4953000" y="1600200"/>
            <a:ext cx="3657600" cy="1295400"/>
            <a:chOff x="4953000" y="1600200"/>
            <a:chExt cx="3657600" cy="1295400"/>
          </a:xfrm>
        </p:grpSpPr>
        <p:sp>
          <p:nvSpPr>
            <p:cNvPr id="50" name="Oval 49"/>
            <p:cNvSpPr/>
            <p:nvPr/>
          </p:nvSpPr>
          <p:spPr>
            <a:xfrm>
              <a:off x="4953000" y="1600200"/>
              <a:ext cx="3657600" cy="1295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3" name="TextBox 42"/>
            <p:cNvSpPr txBox="1"/>
            <p:nvPr/>
          </p:nvSpPr>
          <p:spPr>
            <a:xfrm>
              <a:off x="6019800" y="1676400"/>
              <a:ext cx="1418978" cy="461665"/>
            </a:xfrm>
            <a:prstGeom prst="rect">
              <a:avLst/>
            </a:prstGeom>
            <a:noFill/>
          </p:spPr>
          <p:txBody>
            <a:bodyPr wrap="none" rtlCol="0">
              <a:spAutoFit/>
            </a:bodyPr>
            <a:lstStyle/>
            <a:p>
              <a:r>
                <a:rPr lang="en-US" sz="2400" dirty="0" smtClean="0"/>
                <a:t>Decoder:</a:t>
              </a:r>
              <a:endParaRPr lang="en-US" sz="2400" dirty="0"/>
            </a:p>
          </p:txBody>
        </p:sp>
        <p:pic>
          <p:nvPicPr>
            <p:cNvPr id="33" name="Picture 32"/>
            <p:cNvPicPr>
              <a:picLocks/>
            </p:cNvPicPr>
            <p:nvPr>
              <p:custDataLst>
                <p:tags r:id="rId1"/>
              </p:custDataLst>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93112" y="2190750"/>
              <a:ext cx="1054100" cy="266700"/>
            </a:xfrm>
            <a:prstGeom prst="rect">
              <a:avLst/>
            </a:prstGeom>
            <a:noFill/>
            <a:extLst>
              <a:ext uri="{909E8E84-426E-40DD-AFC4-6F175D3DCCD1}">
                <a14:hiddenFill xmlns:a14="http://schemas.microsoft.com/office/drawing/2010/main">
                  <a:solidFill>
                    <a:scrgbClr r="0" g="0" b="0">
                      <a:alpha val="0"/>
                    </a:scrgbClr>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33400" y="4343400"/>
            <a:ext cx="7391400" cy="2057400"/>
            <a:chOff x="533400" y="4343400"/>
            <a:chExt cx="7391400" cy="2057400"/>
          </a:xfrm>
        </p:grpSpPr>
        <p:sp>
          <p:nvSpPr>
            <p:cNvPr id="8" name="Rounded Rectangle 7"/>
            <p:cNvSpPr/>
            <p:nvPr/>
          </p:nvSpPr>
          <p:spPr>
            <a:xfrm>
              <a:off x="533400" y="4343400"/>
              <a:ext cx="7391400" cy="2057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Secrecy</a:t>
              </a:r>
              <a:endParaRPr lang="en-US" sz="3200" dirty="0"/>
            </a:p>
          </p:txBody>
        </p:sp>
        <p:sp>
          <p:nvSpPr>
            <p:cNvPr id="9" name="Oval 8"/>
            <p:cNvSpPr/>
            <p:nvPr/>
          </p:nvSpPr>
          <p:spPr>
            <a:xfrm>
              <a:off x="5638800" y="4876800"/>
              <a:ext cx="1828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Source</a:t>
              </a:r>
              <a:endParaRPr lang="en-US" dirty="0"/>
            </a:p>
          </p:txBody>
        </p:sp>
        <p:sp>
          <p:nvSpPr>
            <p:cNvPr id="10" name="Oval 9"/>
            <p:cNvSpPr/>
            <p:nvPr/>
          </p:nvSpPr>
          <p:spPr>
            <a:xfrm>
              <a:off x="1219200" y="4876800"/>
              <a:ext cx="1905000" cy="1143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Channel</a:t>
              </a:r>
              <a:endParaRPr lang="en-US" dirty="0"/>
            </a:p>
          </p:txBody>
        </p:sp>
      </p:grpSp>
      <p:sp>
        <p:nvSpPr>
          <p:cNvPr id="2" name="Title 1"/>
          <p:cNvSpPr>
            <a:spLocks noGrp="1"/>
          </p:cNvSpPr>
          <p:nvPr>
            <p:ph type="title"/>
          </p:nvPr>
        </p:nvSpPr>
        <p:spPr/>
        <p:txBody>
          <a:bodyPr/>
          <a:lstStyle/>
          <a:p>
            <a:r>
              <a:rPr lang="en-US" dirty="0" smtClean="0"/>
              <a:t>Information Theory</a:t>
            </a:r>
            <a:endParaRPr lang="en-US" dirty="0"/>
          </a:p>
        </p:txBody>
      </p:sp>
      <p:sp>
        <p:nvSpPr>
          <p:cNvPr id="5" name="Oval 4"/>
          <p:cNvSpPr/>
          <p:nvPr/>
        </p:nvSpPr>
        <p:spPr>
          <a:xfrm>
            <a:off x="2603679" y="4343400"/>
            <a:ext cx="3276600" cy="2057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Secrecy</a:t>
            </a:r>
          </a:p>
        </p:txBody>
      </p:sp>
      <p:sp>
        <p:nvSpPr>
          <p:cNvPr id="6" name="Oval 5"/>
          <p:cNvSpPr/>
          <p:nvPr/>
        </p:nvSpPr>
        <p:spPr>
          <a:xfrm>
            <a:off x="4724400" y="2133600"/>
            <a:ext cx="32766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Source Coding</a:t>
            </a:r>
            <a:endParaRPr lang="en-US" sz="3200" dirty="0"/>
          </a:p>
        </p:txBody>
      </p:sp>
      <p:sp>
        <p:nvSpPr>
          <p:cNvPr id="7" name="Oval 6"/>
          <p:cNvSpPr/>
          <p:nvPr/>
        </p:nvSpPr>
        <p:spPr>
          <a:xfrm>
            <a:off x="762000" y="2133600"/>
            <a:ext cx="3276600" cy="2057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Channel Coding</a:t>
            </a:r>
            <a:endParaRPr lang="en-US" sz="3200" dirty="0"/>
          </a:p>
        </p:txBody>
      </p:sp>
    </p:spTree>
    <p:extLst>
      <p:ext uri="{BB962C8B-B14F-4D97-AF65-F5344CB8AC3E}">
        <p14:creationId xmlns:p14="http://schemas.microsoft.com/office/powerpoint/2010/main" val="23815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Secrecy-Distortion Literature</a:t>
            </a:r>
            <a:endParaRPr lang="en-US" dirty="0"/>
          </a:p>
        </p:txBody>
      </p:sp>
      <p:sp>
        <p:nvSpPr>
          <p:cNvPr id="3" name="Content Placeholder 2"/>
          <p:cNvSpPr>
            <a:spLocks noGrp="1"/>
          </p:cNvSpPr>
          <p:nvPr>
            <p:ph idx="1"/>
          </p:nvPr>
        </p:nvSpPr>
        <p:spPr/>
        <p:txBody>
          <a:bodyPr/>
          <a:lstStyle/>
          <a:p>
            <a:endParaRPr lang="en-US" dirty="0" smtClean="0"/>
          </a:p>
          <a:p>
            <a:pPr marL="114300" indent="0">
              <a:buNone/>
            </a:pPr>
            <a:endParaRPr lang="en-US" dirty="0"/>
          </a:p>
          <a:p>
            <a:r>
              <a:rPr lang="en-US" dirty="0" smtClean="0"/>
              <a:t>[Yamamoto 97]:</a:t>
            </a:r>
          </a:p>
          <a:p>
            <a:pPr lvl="1"/>
            <a:r>
              <a:rPr lang="en-US" dirty="0" smtClean="0"/>
              <a:t>Proposed to cause an eavesdropper to have high reconstruction distortion</a:t>
            </a:r>
          </a:p>
          <a:p>
            <a:endParaRPr lang="en-US" dirty="0" smtClean="0"/>
          </a:p>
          <a:p>
            <a:r>
              <a:rPr lang="en-US" dirty="0" smtClean="0"/>
              <a:t>[</a:t>
            </a:r>
            <a:r>
              <a:rPr lang="en-US" dirty="0" err="1" smtClean="0"/>
              <a:t>Schieler</a:t>
            </a:r>
            <a:r>
              <a:rPr lang="en-US" dirty="0" smtClean="0"/>
              <a:t>-Cuff 12]:</a:t>
            </a:r>
          </a:p>
          <a:p>
            <a:pPr lvl="1"/>
            <a:r>
              <a:rPr lang="en-US" dirty="0" smtClean="0"/>
              <a:t>Result:  Any positive secret key rate greater than zero gives perfect secrecy.</a:t>
            </a:r>
          </a:p>
          <a:p>
            <a:pPr lvl="1"/>
            <a:r>
              <a:rPr lang="en-US" dirty="0" smtClean="0"/>
              <a:t>Perhaps too optimistic!</a:t>
            </a:r>
          </a:p>
          <a:p>
            <a:pPr lvl="1"/>
            <a:r>
              <a:rPr lang="en-US" dirty="0" smtClean="0"/>
              <a:t>Unsatisfying disconnect between equivocation and distortion.</a:t>
            </a:r>
            <a:endParaRPr lang="en-US" dirty="0"/>
          </a:p>
        </p:txBody>
      </p:sp>
    </p:spTree>
    <p:extLst>
      <p:ext uri="{BB962C8B-B14F-4D97-AF65-F5344CB8AC3E}">
        <p14:creationId xmlns:p14="http://schemas.microsoft.com/office/powerpoint/2010/main" val="704283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Force High Distortion</a:t>
            </a:r>
            <a:endParaRPr lang="en-US" dirty="0"/>
          </a:p>
        </p:txBody>
      </p:sp>
      <p:sp>
        <p:nvSpPr>
          <p:cNvPr id="33" name="Content Placeholder 32"/>
          <p:cNvSpPr>
            <a:spLocks noGrp="1"/>
          </p:cNvSpPr>
          <p:nvPr>
            <p:ph idx="1"/>
          </p:nvPr>
        </p:nvSpPr>
        <p:spPr>
          <a:xfrm>
            <a:off x="301752" y="1527048"/>
            <a:ext cx="5718048" cy="4572000"/>
          </a:xfrm>
        </p:spPr>
        <p:txBody>
          <a:bodyPr/>
          <a:lstStyle/>
          <a:p>
            <a:r>
              <a:rPr lang="en-US" dirty="0" smtClean="0"/>
              <a:t>Randomly assign bins</a:t>
            </a:r>
          </a:p>
          <a:p>
            <a:r>
              <a:rPr lang="en-US" dirty="0" smtClean="0"/>
              <a:t>Size of each bin is </a:t>
            </a:r>
          </a:p>
          <a:p>
            <a:r>
              <a:rPr lang="en-US" dirty="0" smtClean="0"/>
              <a:t>Adversary only knows bin</a:t>
            </a:r>
          </a:p>
          <a:p>
            <a:endParaRPr lang="en-US" dirty="0" smtClean="0"/>
          </a:p>
          <a:p>
            <a:r>
              <a:rPr lang="en-US" dirty="0" smtClean="0"/>
              <a:t>Reconstruction of 	  only depends on the marginal posterior distribution of </a:t>
            </a:r>
          </a:p>
          <a:p>
            <a:endParaRPr lang="en-US" dirty="0" smtClean="0"/>
          </a:p>
          <a:p>
            <a:endParaRPr lang="en-US" dirty="0"/>
          </a:p>
        </p:txBody>
      </p:sp>
      <p:grpSp>
        <p:nvGrpSpPr>
          <p:cNvPr id="32" name="Group 31"/>
          <p:cNvGrpSpPr/>
          <p:nvPr/>
        </p:nvGrpSpPr>
        <p:grpSpPr>
          <a:xfrm>
            <a:off x="6324600" y="2133600"/>
            <a:ext cx="1640366" cy="2045732"/>
            <a:chOff x="685800" y="1600200"/>
            <a:chExt cx="1640366" cy="2045732"/>
          </a:xfrm>
        </p:grpSpPr>
        <p:grpSp>
          <p:nvGrpSpPr>
            <p:cNvPr id="30" name="Group 29"/>
            <p:cNvGrpSpPr/>
            <p:nvPr/>
          </p:nvGrpSpPr>
          <p:grpSpPr>
            <a:xfrm>
              <a:off x="685800" y="1905000"/>
              <a:ext cx="1640366" cy="1740932"/>
              <a:chOff x="3541234" y="3200400"/>
              <a:chExt cx="1640366" cy="1740932"/>
            </a:xfrm>
          </p:grpSpPr>
          <p:sp>
            <p:nvSpPr>
              <p:cNvPr id="5" name="Oval 4"/>
              <p:cNvSpPr/>
              <p:nvPr/>
            </p:nvSpPr>
            <p:spPr>
              <a:xfrm>
                <a:off x="3581400" y="3200400"/>
                <a:ext cx="16002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Oval 9"/>
              <p:cNvSpPr/>
              <p:nvPr/>
            </p:nvSpPr>
            <p:spPr>
              <a:xfrm>
                <a:off x="4038600" y="3962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91000" y="3657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482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958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482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62400" y="37338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p:cNvSpPr/>
              <p:nvPr/>
            </p:nvSpPr>
            <p:spPr>
              <a:xfrm>
                <a:off x="3733800" y="3733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91000" y="33528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p:cNvSpPr/>
              <p:nvPr/>
            </p:nvSpPr>
            <p:spPr>
              <a:xfrm>
                <a:off x="3886200" y="44196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Oval 18"/>
              <p:cNvSpPr/>
              <p:nvPr/>
            </p:nvSpPr>
            <p:spPr>
              <a:xfrm>
                <a:off x="4495800" y="37338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Oval 19"/>
              <p:cNvSpPr/>
              <p:nvPr/>
            </p:nvSpPr>
            <p:spPr>
              <a:xfrm>
                <a:off x="4953000" y="44196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Oval 20"/>
              <p:cNvSpPr/>
              <p:nvPr/>
            </p:nvSpPr>
            <p:spPr>
              <a:xfrm>
                <a:off x="4800600" y="41910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Oval 21"/>
              <p:cNvSpPr/>
              <p:nvPr/>
            </p:nvSpPr>
            <p:spPr>
              <a:xfrm>
                <a:off x="4343400" y="4191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a:off x="4419600" y="3505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p:cNvSpPr/>
              <p:nvPr/>
            </p:nvSpPr>
            <p:spPr>
              <a:xfrm>
                <a:off x="4876800" y="3810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a:off x="3810000" y="4038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a:off x="4114800" y="4572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3962400" y="3505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27"/>
              <p:cNvSpPr txBox="1"/>
              <p:nvPr/>
            </p:nvSpPr>
            <p:spPr>
              <a:xfrm>
                <a:off x="3541234" y="4572000"/>
                <a:ext cx="184731" cy="369332"/>
              </a:xfrm>
              <a:prstGeom prst="rect">
                <a:avLst/>
              </a:prstGeom>
              <a:noFill/>
            </p:spPr>
            <p:txBody>
              <a:bodyPr wrap="none" rtlCol="0">
                <a:spAutoFit/>
              </a:bodyPr>
              <a:lstStyle/>
              <a:p>
                <a:endParaRPr lang="en-US" dirty="0"/>
              </a:p>
            </p:txBody>
          </p:sp>
        </p:grpSp>
        <p:pic>
          <p:nvPicPr>
            <p:cNvPr id="31" name="Picture 30" descr="tmp.bmp"/>
            <p:cNvPicPr>
              <a:picLocks/>
            </p:cNvPicPr>
            <p:nvPr>
              <p:custDataLst>
                <p:tags r:id="rId5"/>
              </p:custDataLst>
            </p:nvPr>
          </p:nvPicPr>
          <p:blipFill>
            <a:blip r:embed="rId7" cstate="print">
              <a:clrChange>
                <a:clrFrom>
                  <a:srgbClr val="FFFFFF"/>
                </a:clrFrom>
                <a:clrTo>
                  <a:srgbClr val="FFFFFF">
                    <a:alpha val="0"/>
                  </a:srgbClr>
                </a:clrTo>
              </a:clrChange>
            </a:blip>
            <a:stretch>
              <a:fillRect/>
            </a:stretch>
          </p:blipFill>
          <p:spPr>
            <a:xfrm>
              <a:off x="762000" y="1600200"/>
              <a:ext cx="406400" cy="215900"/>
            </a:xfrm>
            <a:prstGeom prst="rect">
              <a:avLst/>
            </a:prstGeom>
            <a:noFill/>
          </p:spPr>
        </p:pic>
      </p:grpSp>
      <p:pic>
        <p:nvPicPr>
          <p:cNvPr id="35" name="Picture 34" descr="tmp.bmp"/>
          <p:cNvPicPr>
            <a:picLocks/>
          </p:cNvPicPr>
          <p:nvPr>
            <p:custDataLst>
              <p:tags r:id="rId1"/>
            </p:custDataLst>
          </p:nvPr>
        </p:nvPicPr>
        <p:blipFill>
          <a:blip r:embed="rId8" cstate="print">
            <a:clrChange>
              <a:clrFrom>
                <a:srgbClr val="FFFFFF"/>
              </a:clrFrom>
              <a:clrTo>
                <a:srgbClr val="FFFFFF">
                  <a:alpha val="0"/>
                </a:srgbClr>
              </a:clrTo>
            </a:clrChange>
          </a:blip>
          <a:stretch>
            <a:fillRect/>
          </a:stretch>
        </p:blipFill>
        <p:spPr>
          <a:xfrm>
            <a:off x="2870916" y="1955442"/>
            <a:ext cx="750277" cy="304800"/>
          </a:xfrm>
          <a:prstGeom prst="rect">
            <a:avLst/>
          </a:prstGeom>
          <a:noFill/>
        </p:spPr>
      </p:pic>
      <p:pic>
        <p:nvPicPr>
          <p:cNvPr id="37" name="Picture 36" descr="tmp.bmp"/>
          <p:cNvPicPr>
            <a:picLocks/>
          </p:cNvPicPr>
          <p:nvPr>
            <p:custDataLst>
              <p:tags r:id="rId2"/>
            </p:custDataLst>
          </p:nvPr>
        </p:nvPicPr>
        <p:blipFill>
          <a:blip r:embed="rId9" cstate="print">
            <a:clrChange>
              <a:clrFrom>
                <a:srgbClr val="FFFFFF"/>
              </a:clrFrom>
              <a:clrTo>
                <a:srgbClr val="FFFFFF">
                  <a:alpha val="0"/>
                </a:srgbClr>
              </a:clrTo>
            </a:clrChange>
          </a:blip>
          <a:stretch>
            <a:fillRect/>
          </a:stretch>
        </p:blipFill>
        <p:spPr>
          <a:xfrm>
            <a:off x="2819400" y="3149600"/>
            <a:ext cx="393700" cy="355600"/>
          </a:xfrm>
          <a:prstGeom prst="rect">
            <a:avLst/>
          </a:prstGeom>
          <a:noFill/>
        </p:spPr>
      </p:pic>
      <p:pic>
        <p:nvPicPr>
          <p:cNvPr id="39" name="Picture 38" descr="tmp.bmp"/>
          <p:cNvPicPr>
            <a:picLocks/>
          </p:cNvPicPr>
          <p:nvPr>
            <p:custDataLst>
              <p:tags r:id="rId3"/>
            </p:custDataLst>
          </p:nvPr>
        </p:nvPicPr>
        <p:blipFill>
          <a:blip r:embed="rId10" cstate="print">
            <a:clrChange>
              <a:clrFrom>
                <a:srgbClr val="FFFFFF"/>
              </a:clrFrom>
              <a:clrTo>
                <a:srgbClr val="FFFFFF">
                  <a:alpha val="0"/>
                </a:srgbClr>
              </a:clrTo>
            </a:clrChange>
          </a:blip>
          <a:stretch>
            <a:fillRect/>
          </a:stretch>
        </p:blipFill>
        <p:spPr>
          <a:xfrm>
            <a:off x="4572000" y="3581400"/>
            <a:ext cx="393700" cy="304800"/>
          </a:xfrm>
          <a:prstGeom prst="rect">
            <a:avLst/>
          </a:prstGeom>
          <a:noFill/>
        </p:spPr>
      </p:pic>
      <p:grpSp>
        <p:nvGrpSpPr>
          <p:cNvPr id="43" name="Group 42"/>
          <p:cNvGrpSpPr/>
          <p:nvPr/>
        </p:nvGrpSpPr>
        <p:grpSpPr>
          <a:xfrm>
            <a:off x="990600" y="5029200"/>
            <a:ext cx="5626100" cy="1231900"/>
            <a:chOff x="152400" y="5181600"/>
            <a:chExt cx="5626100" cy="1231900"/>
          </a:xfrm>
        </p:grpSpPr>
        <p:pic>
          <p:nvPicPr>
            <p:cNvPr id="41" name="Picture 40" descr="tmp.bmp"/>
            <p:cNvPicPr>
              <a:picLocks/>
            </p:cNvPicPr>
            <p:nvPr>
              <p:custDataLst>
                <p:tags r:id="rId4"/>
              </p:custDataLst>
            </p:nvPr>
          </p:nvPicPr>
          <p:blipFill>
            <a:blip r:embed="rId11" cstate="print">
              <a:clrChange>
                <a:clrFrom>
                  <a:srgbClr val="FFFFFF"/>
                </a:clrFrom>
                <a:clrTo>
                  <a:srgbClr val="FFFFFF">
                    <a:alpha val="0"/>
                  </a:srgbClr>
                </a:clrTo>
              </a:clrChange>
            </a:blip>
            <a:stretch>
              <a:fillRect/>
            </a:stretch>
          </p:blipFill>
          <p:spPr>
            <a:xfrm>
              <a:off x="3886200" y="5181600"/>
              <a:ext cx="1892300" cy="1231900"/>
            </a:xfrm>
            <a:prstGeom prst="rect">
              <a:avLst/>
            </a:prstGeom>
            <a:noFill/>
          </p:spPr>
        </p:pic>
        <p:sp>
          <p:nvSpPr>
            <p:cNvPr id="42" name="TextBox 41"/>
            <p:cNvSpPr txBox="1"/>
            <p:nvPr/>
          </p:nvSpPr>
          <p:spPr>
            <a:xfrm>
              <a:off x="152400" y="5486400"/>
              <a:ext cx="3222292" cy="523220"/>
            </a:xfrm>
            <a:prstGeom prst="rect">
              <a:avLst/>
            </a:prstGeom>
            <a:noFill/>
          </p:spPr>
          <p:txBody>
            <a:bodyPr wrap="none" rtlCol="0">
              <a:spAutoFit/>
            </a:bodyPr>
            <a:lstStyle/>
            <a:p>
              <a:r>
                <a:rPr lang="en-US" sz="2800" dirty="0" smtClean="0">
                  <a:solidFill>
                    <a:schemeClr val="accent6">
                      <a:lumMod val="50000"/>
                    </a:schemeClr>
                  </a:solidFill>
                </a:rPr>
                <a:t>Example (Bern(1/3)):</a:t>
              </a:r>
              <a:endParaRPr lang="en-US" sz="2800" dirty="0">
                <a:solidFill>
                  <a:schemeClr val="accent6">
                    <a:lumMod val="50000"/>
                  </a:schemeClr>
                </a:solidFill>
              </a:endParaRPr>
            </a:p>
          </p:txBody>
        </p:sp>
      </p:grpSp>
    </p:spTree>
    <p:extLst>
      <p:ext uri="{BB962C8B-B14F-4D97-AF65-F5344CB8AC3E}">
        <p14:creationId xmlns:p14="http://schemas.microsoft.com/office/powerpoint/2010/main" val="58511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Secrecy</a:t>
            </a:r>
            <a:endParaRPr lang="en-US" dirty="0"/>
          </a:p>
        </p:txBody>
      </p:sp>
      <p:grpSp>
        <p:nvGrpSpPr>
          <p:cNvPr id="3" name="Group 55"/>
          <p:cNvGrpSpPr/>
          <p:nvPr/>
        </p:nvGrpSpPr>
        <p:grpSpPr>
          <a:xfrm>
            <a:off x="381000" y="2761074"/>
            <a:ext cx="7474503" cy="2420526"/>
            <a:chOff x="381000" y="2761074"/>
            <a:chExt cx="7474503" cy="2420526"/>
          </a:xfrm>
        </p:grpSpPr>
        <p:sp>
          <p:nvSpPr>
            <p:cNvPr id="4" name="Rounded Rectangle 3"/>
            <p:cNvSpPr/>
            <p:nvPr/>
          </p:nvSpPr>
          <p:spPr>
            <a:xfrm>
              <a:off x="1837012" y="3675474"/>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342212" y="3675474"/>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6" name="Straight Arrow Connector 5"/>
            <p:cNvCxnSpPr>
              <a:stCxn id="4" idx="3"/>
              <a:endCxn id="5" idx="1"/>
            </p:cNvCxnSpPr>
            <p:nvPr/>
          </p:nvCxnSpPr>
          <p:spPr>
            <a:xfrm>
              <a:off x="3208612" y="3980274"/>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1"/>
            </p:cNvCxnSpPr>
            <p:nvPr/>
          </p:nvCxnSpPr>
          <p:spPr>
            <a:xfrm>
              <a:off x="1303612" y="39802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6713812" y="39802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42012" y="3599274"/>
              <a:ext cx="1056700" cy="369332"/>
            </a:xfrm>
            <a:prstGeom prst="rect">
              <a:avLst/>
            </a:prstGeom>
            <a:noFill/>
          </p:spPr>
          <p:txBody>
            <a:bodyPr wrap="none" rtlCol="0">
              <a:spAutoFit/>
            </a:bodyPr>
            <a:lstStyle/>
            <a:p>
              <a:r>
                <a:rPr lang="en-US" dirty="0" smtClean="0"/>
                <a:t>Message</a:t>
              </a:r>
              <a:endParaRPr lang="en-US" dirty="0"/>
            </a:p>
          </p:txBody>
        </p:sp>
        <p:cxnSp>
          <p:nvCxnSpPr>
            <p:cNvPr id="10" name="Straight Arrow Connector 9"/>
            <p:cNvCxnSpPr>
              <a:endCxn id="4" idx="0"/>
            </p:cNvCxnSpPr>
            <p:nvPr/>
          </p:nvCxnSpPr>
          <p:spPr>
            <a:xfrm rot="5400000">
              <a:off x="2408512" y="3561174"/>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0"/>
            </p:cNvCxnSpPr>
            <p:nvPr/>
          </p:nvCxnSpPr>
          <p:spPr>
            <a:xfrm rot="5400000">
              <a:off x="5913712" y="3561174"/>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94412" y="2761074"/>
              <a:ext cx="591829" cy="369332"/>
            </a:xfrm>
            <a:prstGeom prst="rect">
              <a:avLst/>
            </a:prstGeom>
            <a:noFill/>
          </p:spPr>
          <p:txBody>
            <a:bodyPr wrap="none" rtlCol="0">
              <a:spAutoFit/>
            </a:bodyPr>
            <a:lstStyle/>
            <a:p>
              <a:r>
                <a:rPr lang="en-US" dirty="0" smtClean="0"/>
                <a:t>Key</a:t>
              </a:r>
              <a:endParaRPr lang="en-US" dirty="0"/>
            </a:p>
          </p:txBody>
        </p:sp>
        <p:sp>
          <p:nvSpPr>
            <p:cNvPr id="14" name="TextBox 13"/>
            <p:cNvSpPr txBox="1"/>
            <p:nvPr/>
          </p:nvSpPr>
          <p:spPr>
            <a:xfrm>
              <a:off x="381000" y="3581400"/>
              <a:ext cx="1435008" cy="369332"/>
            </a:xfrm>
            <a:prstGeom prst="rect">
              <a:avLst/>
            </a:prstGeom>
            <a:noFill/>
          </p:spPr>
          <p:txBody>
            <a:bodyPr wrap="none" rtlCol="0">
              <a:spAutoFit/>
            </a:bodyPr>
            <a:lstStyle/>
            <a:p>
              <a:r>
                <a:rPr lang="en-US" dirty="0" smtClean="0"/>
                <a:t>Information</a:t>
              </a:r>
              <a:endParaRPr lang="en-US" dirty="0"/>
            </a:p>
          </p:txBody>
        </p:sp>
        <p:sp>
          <p:nvSpPr>
            <p:cNvPr id="15" name="TextBox 14"/>
            <p:cNvSpPr txBox="1"/>
            <p:nvPr/>
          </p:nvSpPr>
          <p:spPr>
            <a:xfrm>
              <a:off x="6934200" y="3581400"/>
              <a:ext cx="853119" cy="369332"/>
            </a:xfrm>
            <a:prstGeom prst="rect">
              <a:avLst/>
            </a:prstGeom>
            <a:noFill/>
          </p:spPr>
          <p:txBody>
            <a:bodyPr wrap="none" rtlCol="0">
              <a:spAutoFit/>
            </a:bodyPr>
            <a:lstStyle/>
            <a:p>
              <a:r>
                <a:rPr lang="en-US" dirty="0" smtClean="0"/>
                <a:t>Action</a:t>
              </a:r>
            </a:p>
          </p:txBody>
        </p:sp>
        <p:sp>
          <p:nvSpPr>
            <p:cNvPr id="16" name="Rounded Rectangle 15"/>
            <p:cNvSpPr/>
            <p:nvPr/>
          </p:nvSpPr>
          <p:spPr>
            <a:xfrm>
              <a:off x="5342212" y="4589874"/>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cxnSp>
          <p:nvCxnSpPr>
            <p:cNvPr id="17" name="Shape 16"/>
            <p:cNvCxnSpPr>
              <a:endCxn id="16" idx="1"/>
            </p:cNvCxnSpPr>
            <p:nvPr/>
          </p:nvCxnSpPr>
          <p:spPr>
            <a:xfrm rot="16200000" flipH="1">
              <a:off x="4713562" y="4227924"/>
              <a:ext cx="876300" cy="381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descr="tmp.bmp"/>
            <p:cNvPicPr>
              <a:picLocks/>
            </p:cNvPicPr>
            <p:nvPr>
              <p:custDataLst>
                <p:tags r:id="rId5"/>
              </p:custDataLst>
            </p:nvPr>
          </p:nvPicPr>
          <p:blipFill>
            <a:blip r:embed="rId12" cstate="print">
              <a:clrChange>
                <a:clrFrom>
                  <a:srgbClr val="FFFFFF"/>
                </a:clrFrom>
                <a:clrTo>
                  <a:srgbClr val="FFFFFF">
                    <a:alpha val="0"/>
                  </a:srgbClr>
                </a:clrTo>
              </a:clrChange>
            </a:blip>
            <a:stretch>
              <a:fillRect/>
            </a:stretch>
          </p:blipFill>
          <p:spPr>
            <a:xfrm>
              <a:off x="3818212" y="4056474"/>
              <a:ext cx="990600" cy="261257"/>
            </a:xfrm>
            <a:prstGeom prst="rect">
              <a:avLst/>
            </a:prstGeom>
            <a:noFill/>
          </p:spPr>
        </p:pic>
        <p:pic>
          <p:nvPicPr>
            <p:cNvPr id="19" name="Picture 18" descr="tmp.bmp"/>
            <p:cNvPicPr>
              <a:picLocks/>
            </p:cNvPicPr>
            <p:nvPr>
              <p:custDataLst>
                <p:tags r:id="rId6"/>
              </p:custDataLst>
            </p:nvPr>
          </p:nvPicPr>
          <p:blipFill>
            <a:blip r:embed="rId13" cstate="print">
              <a:clrChange>
                <a:clrFrom>
                  <a:srgbClr val="FFFFFF"/>
                </a:clrFrom>
                <a:clrTo>
                  <a:srgbClr val="FFFFFF">
                    <a:alpha val="0"/>
                  </a:srgbClr>
                </a:clrTo>
              </a:clrChange>
            </a:blip>
            <a:stretch>
              <a:fillRect/>
            </a:stretch>
          </p:blipFill>
          <p:spPr>
            <a:xfrm>
              <a:off x="4580212" y="2837274"/>
              <a:ext cx="1155700" cy="266700"/>
            </a:xfrm>
            <a:prstGeom prst="rect">
              <a:avLst/>
            </a:prstGeom>
            <a:noFill/>
          </p:spPr>
        </p:pic>
        <p:pic>
          <p:nvPicPr>
            <p:cNvPr id="20" name="Picture 19" descr="tmp.bmp"/>
            <p:cNvPicPr>
              <a:picLocks/>
            </p:cNvPicPr>
            <p:nvPr>
              <p:custDataLst>
                <p:tags r:id="rId7"/>
              </p:custDataLst>
            </p:nvPr>
          </p:nvPicPr>
          <p:blipFill>
            <a:blip r:embed="rId14" cstate="print">
              <a:clrChange>
                <a:clrFrom>
                  <a:srgbClr val="FFFFFF"/>
                </a:clrFrom>
                <a:clrTo>
                  <a:srgbClr val="FFFFFF">
                    <a:alpha val="0"/>
                  </a:srgbClr>
                </a:clrTo>
              </a:clrChange>
            </a:blip>
            <a:stretch>
              <a:fillRect/>
            </a:stretch>
          </p:blipFill>
          <p:spPr>
            <a:xfrm>
              <a:off x="998812" y="4056474"/>
              <a:ext cx="381000" cy="193524"/>
            </a:xfrm>
            <a:prstGeom prst="rect">
              <a:avLst/>
            </a:prstGeom>
            <a:noFill/>
          </p:spPr>
        </p:pic>
        <p:cxnSp>
          <p:nvCxnSpPr>
            <p:cNvPr id="22" name="Straight Connector 21"/>
            <p:cNvCxnSpPr/>
            <p:nvPr/>
          </p:nvCxnSpPr>
          <p:spPr>
            <a:xfrm rot="10800000" flipV="1">
              <a:off x="2522812" y="3065874"/>
              <a:ext cx="1600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75412" y="3065874"/>
              <a:ext cx="1752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13812" y="48946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6" descr="tmp.bmp"/>
            <p:cNvPicPr>
              <a:picLocks/>
            </p:cNvPicPr>
            <p:nvPr>
              <p:custDataLst>
                <p:tags r:id="rId8"/>
              </p:custDataLst>
            </p:nvPr>
          </p:nvPicPr>
          <p:blipFill>
            <a:blip r:embed="rId15" cstate="print">
              <a:clrChange>
                <a:clrFrom>
                  <a:srgbClr val="FFFFFF"/>
                </a:clrFrom>
                <a:clrTo>
                  <a:srgbClr val="FFFFFF">
                    <a:alpha val="0"/>
                  </a:srgbClr>
                </a:clrTo>
              </a:clrChange>
            </a:blip>
            <a:stretch>
              <a:fillRect/>
            </a:stretch>
          </p:blipFill>
          <p:spPr>
            <a:xfrm>
              <a:off x="7247212" y="4970874"/>
              <a:ext cx="355600" cy="210726"/>
            </a:xfrm>
            <a:prstGeom prst="rect">
              <a:avLst/>
            </a:prstGeom>
            <a:noFill/>
          </p:spPr>
        </p:pic>
        <p:sp>
          <p:nvSpPr>
            <p:cNvPr id="30" name="TextBox 29"/>
            <p:cNvSpPr txBox="1"/>
            <p:nvPr/>
          </p:nvSpPr>
          <p:spPr>
            <a:xfrm>
              <a:off x="7010400" y="4495800"/>
              <a:ext cx="845103" cy="369332"/>
            </a:xfrm>
            <a:prstGeom prst="rect">
              <a:avLst/>
            </a:prstGeom>
            <a:noFill/>
          </p:spPr>
          <p:txBody>
            <a:bodyPr wrap="none" rtlCol="0">
              <a:spAutoFit/>
            </a:bodyPr>
            <a:lstStyle/>
            <a:p>
              <a:r>
                <a:rPr lang="en-US" dirty="0" smtClean="0"/>
                <a:t>Attack</a:t>
              </a:r>
            </a:p>
          </p:txBody>
        </p:sp>
        <p:pic>
          <p:nvPicPr>
            <p:cNvPr id="34" name="Picture 33" descr="tmp.bmp"/>
            <p:cNvPicPr>
              <a:picLocks/>
            </p:cNvPicPr>
            <p:nvPr>
              <p:custDataLst>
                <p:tags r:id="rId9"/>
              </p:custDataLst>
            </p:nvPr>
          </p:nvPicPr>
          <p:blipFill>
            <a:blip r:embed="rId16" cstate="print">
              <a:clrChange>
                <a:clrFrom>
                  <a:srgbClr val="FFFFFF"/>
                </a:clrFrom>
                <a:clrTo>
                  <a:srgbClr val="FFFFFF">
                    <a:alpha val="0"/>
                  </a:srgbClr>
                </a:clrTo>
              </a:clrChange>
            </a:blip>
            <a:stretch>
              <a:fillRect/>
            </a:stretch>
          </p:blipFill>
          <p:spPr>
            <a:xfrm>
              <a:off x="7247212" y="4056474"/>
              <a:ext cx="342900" cy="190500"/>
            </a:xfrm>
            <a:prstGeom prst="rect">
              <a:avLst/>
            </a:prstGeom>
            <a:noFill/>
          </p:spPr>
        </p:pic>
      </p:grpSp>
      <p:grpSp>
        <p:nvGrpSpPr>
          <p:cNvPr id="13" name="Group 53"/>
          <p:cNvGrpSpPr/>
          <p:nvPr/>
        </p:nvGrpSpPr>
        <p:grpSpPr>
          <a:xfrm>
            <a:off x="533400" y="1752600"/>
            <a:ext cx="2286000" cy="1143000"/>
            <a:chOff x="0" y="1752600"/>
            <a:chExt cx="2286000" cy="1143000"/>
          </a:xfrm>
        </p:grpSpPr>
        <p:sp>
          <p:nvSpPr>
            <p:cNvPr id="49" name="Oval 48"/>
            <p:cNvSpPr/>
            <p:nvPr/>
          </p:nvSpPr>
          <p:spPr>
            <a:xfrm>
              <a:off x="0" y="1752600"/>
              <a:ext cx="2286000" cy="1143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4" name="TextBox 43"/>
            <p:cNvSpPr txBox="1"/>
            <p:nvPr/>
          </p:nvSpPr>
          <p:spPr>
            <a:xfrm>
              <a:off x="457200" y="1905000"/>
              <a:ext cx="1420582" cy="461665"/>
            </a:xfrm>
            <a:prstGeom prst="rect">
              <a:avLst/>
            </a:prstGeom>
            <a:noFill/>
          </p:spPr>
          <p:txBody>
            <a:bodyPr wrap="none" rtlCol="0">
              <a:spAutoFit/>
            </a:bodyPr>
            <a:lstStyle/>
            <a:p>
              <a:r>
                <a:rPr lang="en-US" sz="2400" dirty="0" smtClean="0"/>
                <a:t>Encoder:</a:t>
              </a:r>
              <a:endParaRPr lang="en-US" sz="2400" dirty="0"/>
            </a:p>
          </p:txBody>
        </p:sp>
        <p:pic>
          <p:nvPicPr>
            <p:cNvPr id="45" name="Picture 44" descr="tmp.bmp"/>
            <p:cNvPicPr>
              <a:picLocks/>
            </p:cNvPicPr>
            <p:nvPr>
              <p:custDataLst>
                <p:tags r:id="rId4"/>
              </p:custDataLst>
            </p:nvPr>
          </p:nvPicPr>
          <p:blipFill>
            <a:blip r:embed="rId17" cstate="print">
              <a:clrChange>
                <a:clrFrom>
                  <a:srgbClr val="FFFFFF"/>
                </a:clrFrom>
                <a:clrTo>
                  <a:srgbClr val="FFFFFF">
                    <a:alpha val="0"/>
                  </a:srgbClr>
                </a:clrTo>
              </a:clrChange>
            </a:blip>
            <a:stretch>
              <a:fillRect/>
            </a:stretch>
          </p:blipFill>
          <p:spPr>
            <a:xfrm>
              <a:off x="609600" y="2438400"/>
              <a:ext cx="1066800" cy="266700"/>
            </a:xfrm>
            <a:prstGeom prst="rect">
              <a:avLst/>
            </a:prstGeom>
            <a:noFill/>
          </p:spPr>
        </p:pic>
      </p:grpSp>
      <p:grpSp>
        <p:nvGrpSpPr>
          <p:cNvPr id="21" name="Group 61"/>
          <p:cNvGrpSpPr/>
          <p:nvPr/>
        </p:nvGrpSpPr>
        <p:grpSpPr>
          <a:xfrm>
            <a:off x="685800" y="4648200"/>
            <a:ext cx="3657600" cy="1600200"/>
            <a:chOff x="685800" y="4648200"/>
            <a:chExt cx="3657600" cy="1600200"/>
          </a:xfrm>
        </p:grpSpPr>
        <p:sp>
          <p:nvSpPr>
            <p:cNvPr id="58" name="Rectangle 57"/>
            <p:cNvSpPr/>
            <p:nvPr/>
          </p:nvSpPr>
          <p:spPr>
            <a:xfrm>
              <a:off x="685800" y="4648200"/>
              <a:ext cx="3657600" cy="1600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System payoff:                      .</a:t>
              </a:r>
              <a:endParaRPr lang="en-US" dirty="0"/>
            </a:p>
          </p:txBody>
        </p:sp>
        <p:pic>
          <p:nvPicPr>
            <p:cNvPr id="61" name="Picture 60" descr="tmp.bmp"/>
            <p:cNvPicPr>
              <a:picLocks/>
            </p:cNvPicPr>
            <p:nvPr>
              <p:custDataLst>
                <p:tags r:id="rId3"/>
              </p:custDataLst>
            </p:nvPr>
          </p:nvPicPr>
          <p:blipFill>
            <a:blip r:embed="rId18" cstate="print">
              <a:clrChange>
                <a:clrFrom>
                  <a:srgbClr val="FFFFFF"/>
                </a:clrFrom>
                <a:clrTo>
                  <a:srgbClr val="FFFFFF">
                    <a:alpha val="0"/>
                  </a:srgbClr>
                </a:clrTo>
              </a:clrChange>
            </a:blip>
            <a:stretch>
              <a:fillRect/>
            </a:stretch>
          </p:blipFill>
          <p:spPr>
            <a:xfrm>
              <a:off x="2743200" y="5334000"/>
              <a:ext cx="1003300" cy="254000"/>
            </a:xfrm>
            <a:prstGeom prst="rect">
              <a:avLst/>
            </a:prstGeom>
            <a:noFill/>
          </p:spPr>
        </p:pic>
      </p:grpSp>
      <p:sp>
        <p:nvSpPr>
          <p:cNvPr id="50" name="Oval 49"/>
          <p:cNvSpPr/>
          <p:nvPr/>
        </p:nvSpPr>
        <p:spPr>
          <a:xfrm>
            <a:off x="4953000" y="1600200"/>
            <a:ext cx="3657600" cy="1295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3" name="TextBox 42"/>
          <p:cNvSpPr txBox="1"/>
          <p:nvPr/>
        </p:nvSpPr>
        <p:spPr>
          <a:xfrm>
            <a:off x="6019800" y="1676400"/>
            <a:ext cx="1418978" cy="461665"/>
          </a:xfrm>
          <a:prstGeom prst="rect">
            <a:avLst/>
          </a:prstGeom>
          <a:noFill/>
        </p:spPr>
        <p:txBody>
          <a:bodyPr wrap="none" rtlCol="0">
            <a:spAutoFit/>
          </a:bodyPr>
          <a:lstStyle/>
          <a:p>
            <a:r>
              <a:rPr lang="en-US" sz="2400" dirty="0" smtClean="0"/>
              <a:t>Decoder:</a:t>
            </a:r>
            <a:endParaRPr lang="en-US" sz="2400" dirty="0"/>
          </a:p>
        </p:txBody>
      </p:sp>
      <p:sp>
        <p:nvSpPr>
          <p:cNvPr id="51" name="Oval 50"/>
          <p:cNvSpPr/>
          <p:nvPr/>
        </p:nvSpPr>
        <p:spPr>
          <a:xfrm>
            <a:off x="5105400" y="5334000"/>
            <a:ext cx="3657600" cy="1295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2" name="TextBox 51"/>
          <p:cNvSpPr txBox="1"/>
          <p:nvPr/>
        </p:nvSpPr>
        <p:spPr>
          <a:xfrm>
            <a:off x="6096000" y="5410200"/>
            <a:ext cx="1659429" cy="461665"/>
          </a:xfrm>
          <a:prstGeom prst="rect">
            <a:avLst/>
          </a:prstGeom>
          <a:noFill/>
        </p:spPr>
        <p:txBody>
          <a:bodyPr wrap="none" rtlCol="0">
            <a:spAutoFit/>
          </a:bodyPr>
          <a:lstStyle/>
          <a:p>
            <a:r>
              <a:rPr lang="en-US" sz="2400" dirty="0" smtClean="0"/>
              <a:t>Adversary:</a:t>
            </a:r>
            <a:endParaRPr lang="en-US" sz="2400" dirty="0"/>
          </a:p>
        </p:txBody>
      </p:sp>
      <p:pic>
        <p:nvPicPr>
          <p:cNvPr id="29" name="Picture 28"/>
          <p:cNvPicPr>
            <a:picLocks/>
          </p:cNvPicPr>
          <p:nvPr>
            <p:custDataLst>
              <p:tags r:id="rId1"/>
            </p:custDataLst>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57800" y="2209800"/>
            <a:ext cx="3073400" cy="3048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31" name="Picture 30"/>
          <p:cNvPicPr>
            <a:picLocks/>
          </p:cNvPicPr>
          <p:nvPr>
            <p:custDataLst>
              <p:tags r:id="rId2"/>
            </p:custDataLst>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2600" y="6019800"/>
            <a:ext cx="2806700" cy="304800"/>
          </a:xfrm>
          <a:prstGeom prst="rect">
            <a:avLst/>
          </a:prstGeom>
          <a:noFill/>
          <a:extLst>
            <a:ext uri="{909E8E84-426E-40DD-AFC4-6F175D3DCCD1}">
              <a14:hiddenFill xmlns:a14="http://schemas.microsoft.com/office/drawing/2010/main">
                <a:solidFill>
                  <a:scrgbClr r="0" g="0" b="0">
                    <a:alpha val="0"/>
                  </a:scrgbClr>
                </a:solidFill>
              </a14:hiddenFill>
            </a:ext>
          </a:extLst>
        </p:spPr>
      </p:pic>
    </p:spTree>
    <p:extLst>
      <p:ext uri="{BB962C8B-B14F-4D97-AF65-F5344CB8AC3E}">
        <p14:creationId xmlns:p14="http://schemas.microsoft.com/office/powerpoint/2010/main" val="3199013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81000" y="2971800"/>
            <a:ext cx="8305800" cy="762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Performance Metric</a:t>
            </a:r>
            <a:endParaRPr lang="en-US" dirty="0"/>
          </a:p>
        </p:txBody>
      </p:sp>
      <p:sp>
        <p:nvSpPr>
          <p:cNvPr id="28" name="Content Placeholder 27"/>
          <p:cNvSpPr>
            <a:spLocks noGrp="1"/>
          </p:cNvSpPr>
          <p:nvPr>
            <p:ph idx="1"/>
          </p:nvPr>
        </p:nvSpPr>
        <p:spPr>
          <a:xfrm>
            <a:off x="457200" y="1600200"/>
            <a:ext cx="7620000" cy="4800600"/>
          </a:xfrm>
        </p:spPr>
        <p:txBody>
          <a:bodyPr/>
          <a:lstStyle/>
          <a:p>
            <a:r>
              <a:rPr lang="en-US" dirty="0" smtClean="0"/>
              <a:t>Value obtained by system:</a:t>
            </a:r>
          </a:p>
          <a:p>
            <a:r>
              <a:rPr lang="en-US" dirty="0" smtClean="0"/>
              <a:t>Objective</a:t>
            </a:r>
          </a:p>
          <a:p>
            <a:pPr lvl="1"/>
            <a:r>
              <a:rPr lang="en-US" dirty="0" smtClean="0"/>
              <a:t>Maximize payoff</a:t>
            </a:r>
          </a:p>
        </p:txBody>
      </p:sp>
      <p:sp>
        <p:nvSpPr>
          <p:cNvPr id="4" name="Rounded Rectangle 3"/>
          <p:cNvSpPr/>
          <p:nvPr/>
        </p:nvSpPr>
        <p:spPr>
          <a:xfrm>
            <a:off x="1828800" y="48768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334000" y="48768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6" name="Straight Arrow Connector 5"/>
          <p:cNvCxnSpPr>
            <a:stCxn id="4" idx="3"/>
            <a:endCxn id="5" idx="1"/>
          </p:cNvCxnSpPr>
          <p:nvPr/>
        </p:nvCxnSpPr>
        <p:spPr>
          <a:xfrm>
            <a:off x="3200400" y="51816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1"/>
          </p:cNvCxnSpPr>
          <p:nvPr/>
        </p:nvCxnSpPr>
        <p:spPr>
          <a:xfrm>
            <a:off x="1295400" y="5181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6705600" y="5181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3800" y="4800600"/>
            <a:ext cx="1056700" cy="369332"/>
          </a:xfrm>
          <a:prstGeom prst="rect">
            <a:avLst/>
          </a:prstGeom>
          <a:noFill/>
        </p:spPr>
        <p:txBody>
          <a:bodyPr wrap="none" rtlCol="0">
            <a:spAutoFit/>
          </a:bodyPr>
          <a:lstStyle/>
          <a:p>
            <a:r>
              <a:rPr lang="en-US" dirty="0" smtClean="0"/>
              <a:t>Message</a:t>
            </a:r>
            <a:endParaRPr lang="en-US" dirty="0"/>
          </a:p>
        </p:txBody>
      </p:sp>
      <p:cxnSp>
        <p:nvCxnSpPr>
          <p:cNvPr id="10" name="Straight Arrow Connector 9"/>
          <p:cNvCxnSpPr>
            <a:endCxn id="4" idx="0"/>
          </p:cNvCxnSpPr>
          <p:nvPr/>
        </p:nvCxnSpPr>
        <p:spPr>
          <a:xfrm rot="5400000">
            <a:off x="2400300" y="4762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0"/>
          </p:cNvCxnSpPr>
          <p:nvPr/>
        </p:nvCxnSpPr>
        <p:spPr>
          <a:xfrm rot="5400000">
            <a:off x="5905500" y="4762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86200" y="3962400"/>
            <a:ext cx="591829" cy="369332"/>
          </a:xfrm>
          <a:prstGeom prst="rect">
            <a:avLst/>
          </a:prstGeom>
          <a:noFill/>
        </p:spPr>
        <p:txBody>
          <a:bodyPr wrap="none" rtlCol="0">
            <a:spAutoFit/>
          </a:bodyPr>
          <a:lstStyle/>
          <a:p>
            <a:r>
              <a:rPr lang="en-US" dirty="0" smtClean="0"/>
              <a:t>Key</a:t>
            </a:r>
            <a:endParaRPr lang="en-US" dirty="0"/>
          </a:p>
        </p:txBody>
      </p:sp>
      <p:sp>
        <p:nvSpPr>
          <p:cNvPr id="14" name="TextBox 13"/>
          <p:cNvSpPr txBox="1"/>
          <p:nvPr/>
        </p:nvSpPr>
        <p:spPr>
          <a:xfrm>
            <a:off x="381000" y="4800600"/>
            <a:ext cx="1435008" cy="369332"/>
          </a:xfrm>
          <a:prstGeom prst="rect">
            <a:avLst/>
          </a:prstGeom>
          <a:noFill/>
        </p:spPr>
        <p:txBody>
          <a:bodyPr wrap="none" rtlCol="0">
            <a:spAutoFit/>
          </a:bodyPr>
          <a:lstStyle/>
          <a:p>
            <a:r>
              <a:rPr lang="en-US" dirty="0" smtClean="0"/>
              <a:t>Information</a:t>
            </a:r>
            <a:endParaRPr lang="en-US" dirty="0"/>
          </a:p>
        </p:txBody>
      </p:sp>
      <p:sp>
        <p:nvSpPr>
          <p:cNvPr id="15" name="TextBox 14"/>
          <p:cNvSpPr txBox="1"/>
          <p:nvPr/>
        </p:nvSpPr>
        <p:spPr>
          <a:xfrm>
            <a:off x="6934200" y="4812268"/>
            <a:ext cx="853119" cy="369332"/>
          </a:xfrm>
          <a:prstGeom prst="rect">
            <a:avLst/>
          </a:prstGeom>
          <a:noFill/>
        </p:spPr>
        <p:txBody>
          <a:bodyPr wrap="none" rtlCol="0">
            <a:spAutoFit/>
          </a:bodyPr>
          <a:lstStyle/>
          <a:p>
            <a:r>
              <a:rPr lang="en-US" dirty="0" smtClean="0"/>
              <a:t>Action</a:t>
            </a:r>
          </a:p>
        </p:txBody>
      </p:sp>
      <p:sp>
        <p:nvSpPr>
          <p:cNvPr id="16" name="Rounded Rectangle 15"/>
          <p:cNvSpPr/>
          <p:nvPr/>
        </p:nvSpPr>
        <p:spPr>
          <a:xfrm>
            <a:off x="5334000" y="57912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cxnSp>
        <p:nvCxnSpPr>
          <p:cNvPr id="17" name="Shape 16"/>
          <p:cNvCxnSpPr>
            <a:endCxn id="16" idx="1"/>
          </p:cNvCxnSpPr>
          <p:nvPr/>
        </p:nvCxnSpPr>
        <p:spPr>
          <a:xfrm rot="16200000" flipH="1">
            <a:off x="4705350" y="5429250"/>
            <a:ext cx="876300" cy="381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descr="tmp.bmp"/>
          <p:cNvPicPr>
            <a:picLocks/>
          </p:cNvPicPr>
          <p:nvPr>
            <p:custDataLst>
              <p:tags r:id="rId1"/>
            </p:custDataLst>
          </p:nvPr>
        </p:nvPicPr>
        <p:blipFill>
          <a:blip r:embed="rId10" cstate="print">
            <a:clrChange>
              <a:clrFrom>
                <a:srgbClr val="FFFFFF"/>
              </a:clrFrom>
              <a:clrTo>
                <a:srgbClr val="FFFFFF">
                  <a:alpha val="0"/>
                </a:srgbClr>
              </a:clrTo>
            </a:clrChange>
          </a:blip>
          <a:stretch>
            <a:fillRect/>
          </a:stretch>
        </p:blipFill>
        <p:spPr>
          <a:xfrm>
            <a:off x="3810000" y="5257800"/>
            <a:ext cx="990600" cy="261257"/>
          </a:xfrm>
          <a:prstGeom prst="rect">
            <a:avLst/>
          </a:prstGeom>
          <a:noFill/>
        </p:spPr>
      </p:pic>
      <p:pic>
        <p:nvPicPr>
          <p:cNvPr id="19" name="Picture 18" descr="tmp.bmp"/>
          <p:cNvPicPr>
            <a:picLocks/>
          </p:cNvPicPr>
          <p:nvPr>
            <p:custDataLst>
              <p:tags r:id="rId2"/>
            </p:custDataLst>
          </p:nvPr>
        </p:nvPicPr>
        <p:blipFill>
          <a:blip r:embed="rId11" cstate="print">
            <a:clrChange>
              <a:clrFrom>
                <a:srgbClr val="FFFFFF"/>
              </a:clrFrom>
              <a:clrTo>
                <a:srgbClr val="FFFFFF">
                  <a:alpha val="0"/>
                </a:srgbClr>
              </a:clrTo>
            </a:clrChange>
          </a:blip>
          <a:stretch>
            <a:fillRect/>
          </a:stretch>
        </p:blipFill>
        <p:spPr>
          <a:xfrm>
            <a:off x="4572000" y="4038600"/>
            <a:ext cx="1155700" cy="266700"/>
          </a:xfrm>
          <a:prstGeom prst="rect">
            <a:avLst/>
          </a:prstGeom>
          <a:noFill/>
        </p:spPr>
      </p:pic>
      <p:pic>
        <p:nvPicPr>
          <p:cNvPr id="20" name="Picture 19" descr="tmp.bmp"/>
          <p:cNvPicPr>
            <a:picLocks/>
          </p:cNvPicPr>
          <p:nvPr>
            <p:custDataLst>
              <p:tags r:id="rId3"/>
            </p:custDataLst>
          </p:nvPr>
        </p:nvPicPr>
        <p:blipFill>
          <a:blip r:embed="rId12" cstate="print">
            <a:clrChange>
              <a:clrFrom>
                <a:srgbClr val="FFFFFF"/>
              </a:clrFrom>
              <a:clrTo>
                <a:srgbClr val="FFFFFF">
                  <a:alpha val="0"/>
                </a:srgbClr>
              </a:clrTo>
            </a:clrChange>
          </a:blip>
          <a:stretch>
            <a:fillRect/>
          </a:stretch>
        </p:blipFill>
        <p:spPr>
          <a:xfrm>
            <a:off x="990600" y="5257800"/>
            <a:ext cx="381000" cy="193524"/>
          </a:xfrm>
          <a:prstGeom prst="rect">
            <a:avLst/>
          </a:prstGeom>
          <a:noFill/>
        </p:spPr>
      </p:pic>
      <p:cxnSp>
        <p:nvCxnSpPr>
          <p:cNvPr id="22" name="Straight Connector 21"/>
          <p:cNvCxnSpPr/>
          <p:nvPr/>
        </p:nvCxnSpPr>
        <p:spPr>
          <a:xfrm rot="10800000" flipV="1">
            <a:off x="2514600" y="4267200"/>
            <a:ext cx="1600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4267200"/>
            <a:ext cx="1752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05600" y="6096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6" descr="tmp.bmp"/>
          <p:cNvPicPr>
            <a:picLocks/>
          </p:cNvPicPr>
          <p:nvPr>
            <p:custDataLst>
              <p:tags r:id="rId4"/>
            </p:custDataLst>
          </p:nvPr>
        </p:nvPicPr>
        <p:blipFill>
          <a:blip r:embed="rId13" cstate="print">
            <a:clrChange>
              <a:clrFrom>
                <a:srgbClr val="FFFFFF"/>
              </a:clrFrom>
              <a:clrTo>
                <a:srgbClr val="FFFFFF">
                  <a:alpha val="0"/>
                </a:srgbClr>
              </a:clrTo>
            </a:clrChange>
          </a:blip>
          <a:stretch>
            <a:fillRect/>
          </a:stretch>
        </p:blipFill>
        <p:spPr>
          <a:xfrm>
            <a:off x="7239000" y="6172200"/>
            <a:ext cx="355600" cy="210726"/>
          </a:xfrm>
          <a:prstGeom prst="rect">
            <a:avLst/>
          </a:prstGeom>
          <a:noFill/>
        </p:spPr>
      </p:pic>
      <p:sp>
        <p:nvSpPr>
          <p:cNvPr id="30" name="TextBox 29"/>
          <p:cNvSpPr txBox="1"/>
          <p:nvPr/>
        </p:nvSpPr>
        <p:spPr>
          <a:xfrm>
            <a:off x="7003497" y="5715000"/>
            <a:ext cx="845103" cy="369332"/>
          </a:xfrm>
          <a:prstGeom prst="rect">
            <a:avLst/>
          </a:prstGeom>
          <a:noFill/>
        </p:spPr>
        <p:txBody>
          <a:bodyPr wrap="none" rtlCol="0">
            <a:spAutoFit/>
          </a:bodyPr>
          <a:lstStyle/>
          <a:p>
            <a:r>
              <a:rPr lang="en-US" dirty="0" smtClean="0"/>
              <a:t>Attack</a:t>
            </a:r>
          </a:p>
        </p:txBody>
      </p:sp>
      <p:cxnSp>
        <p:nvCxnSpPr>
          <p:cNvPr id="39" name="Straight Connector 38"/>
          <p:cNvCxnSpPr/>
          <p:nvPr/>
        </p:nvCxnSpPr>
        <p:spPr>
          <a:xfrm flipV="1">
            <a:off x="609600" y="3886200"/>
            <a:ext cx="7863840" cy="91440"/>
          </a:xfrm>
          <a:prstGeom prst="line">
            <a:avLst/>
          </a:prstGeom>
          <a:ln w="38100"/>
        </p:spPr>
        <p:style>
          <a:lnRef idx="1">
            <a:schemeClr val="dk1"/>
          </a:lnRef>
          <a:fillRef idx="0">
            <a:schemeClr val="dk1"/>
          </a:fillRef>
          <a:effectRef idx="0">
            <a:schemeClr val="dk1"/>
          </a:effectRef>
          <a:fontRef idx="minor">
            <a:schemeClr val="tx1"/>
          </a:fontRef>
        </p:style>
      </p:cxnSp>
      <p:pic>
        <p:nvPicPr>
          <p:cNvPr id="34" name="Picture 33" descr="tmp.bmp"/>
          <p:cNvPicPr>
            <a:picLocks/>
          </p:cNvPicPr>
          <p:nvPr>
            <p:custDataLst>
              <p:tags r:id="rId5"/>
            </p:custDataLst>
          </p:nvPr>
        </p:nvPicPr>
        <p:blipFill>
          <a:blip r:embed="rId14" cstate="print">
            <a:clrChange>
              <a:clrFrom>
                <a:srgbClr val="FFFFFF"/>
              </a:clrFrom>
              <a:clrTo>
                <a:srgbClr val="FFFFFF">
                  <a:alpha val="0"/>
                </a:srgbClr>
              </a:clrTo>
            </a:clrChange>
          </a:blip>
          <a:stretch>
            <a:fillRect/>
          </a:stretch>
        </p:blipFill>
        <p:spPr>
          <a:xfrm>
            <a:off x="7239000" y="5257800"/>
            <a:ext cx="342900" cy="190500"/>
          </a:xfrm>
          <a:prstGeom prst="rect">
            <a:avLst/>
          </a:prstGeom>
          <a:noFill/>
        </p:spPr>
      </p:pic>
      <p:pic>
        <p:nvPicPr>
          <p:cNvPr id="37" name="Picture 36" descr="tmp.bmp"/>
          <p:cNvPicPr>
            <a:picLocks/>
          </p:cNvPicPr>
          <p:nvPr>
            <p:custDataLst>
              <p:tags r:id="rId6"/>
            </p:custDataLst>
          </p:nvPr>
        </p:nvPicPr>
        <p:blipFill>
          <a:blip r:embed="rId15" cstate="print">
            <a:clrChange>
              <a:clrFrom>
                <a:srgbClr val="FFFFFF"/>
              </a:clrFrom>
              <a:clrTo>
                <a:srgbClr val="FFFFFF">
                  <a:alpha val="0"/>
                </a:srgbClr>
              </a:clrTo>
            </a:clrChange>
          </a:blip>
          <a:stretch>
            <a:fillRect/>
          </a:stretch>
        </p:blipFill>
        <p:spPr>
          <a:xfrm>
            <a:off x="4800600" y="1600200"/>
            <a:ext cx="1554079" cy="381000"/>
          </a:xfrm>
          <a:prstGeom prst="rect">
            <a:avLst/>
          </a:prstGeom>
          <a:noFill/>
        </p:spPr>
      </p:pic>
      <p:pic>
        <p:nvPicPr>
          <p:cNvPr id="41" name="Picture 40" descr="tmp.bmp"/>
          <p:cNvPicPr>
            <a:picLocks/>
          </p:cNvPicPr>
          <p:nvPr>
            <p:custDataLst>
              <p:tags r:id="rId7"/>
            </p:custDataLst>
          </p:nvPr>
        </p:nvPicPr>
        <p:blipFill>
          <a:blip r:embed="rId16" cstate="print">
            <a:clrChange>
              <a:clrFrom>
                <a:srgbClr val="FFFFFF"/>
              </a:clrFrom>
              <a:clrTo>
                <a:srgbClr val="FFFFFF">
                  <a:alpha val="0"/>
                </a:srgbClr>
              </a:clrTo>
            </a:clrChange>
          </a:blip>
          <a:stretch>
            <a:fillRect/>
          </a:stretch>
        </p:blipFill>
        <p:spPr>
          <a:xfrm>
            <a:off x="609600" y="3124200"/>
            <a:ext cx="7950200" cy="533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Distributed Channel Synthesis</a:t>
            </a:r>
            <a:endParaRPr lang="en-US" dirty="0"/>
          </a:p>
        </p:txBody>
      </p:sp>
      <p:sp>
        <p:nvSpPr>
          <p:cNvPr id="5" name="Text Placeholder 4"/>
          <p:cNvSpPr>
            <a:spLocks noGrp="1"/>
          </p:cNvSpPr>
          <p:nvPr>
            <p:ph type="body" idx="1"/>
          </p:nvPr>
        </p:nvSpPr>
        <p:spPr/>
        <p:txBody>
          <a:bodyPr/>
          <a:lstStyle/>
          <a:p>
            <a:r>
              <a:rPr lang="en-US" dirty="0" smtClean="0"/>
              <a:t>An encoding tool for competitive secrecy</a:t>
            </a:r>
            <a:endParaRPr lang="en-US" dirty="0"/>
          </a:p>
        </p:txBody>
      </p:sp>
    </p:spTree>
    <p:extLst>
      <p:ext uri="{BB962C8B-B14F-4D97-AF65-F5344CB8AC3E}">
        <p14:creationId xmlns:p14="http://schemas.microsoft.com/office/powerpoint/2010/main" val="2173945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Actions Independent of Past</a:t>
            </a:r>
            <a:endParaRPr lang="en-US" dirty="0"/>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r>
              <a:rPr lang="en-US" dirty="0" smtClean="0"/>
              <a:t>The system performance benefits if </a:t>
            </a:r>
            <a:r>
              <a:rPr lang="en-US" dirty="0" err="1" smtClean="0"/>
              <a:t>X</a:t>
            </a:r>
            <a:r>
              <a:rPr lang="en-US" baseline="30000" dirty="0" err="1" smtClean="0"/>
              <a:t>n</a:t>
            </a:r>
            <a:r>
              <a:rPr lang="en-US" dirty="0" smtClean="0"/>
              <a:t> and </a:t>
            </a:r>
            <a:r>
              <a:rPr lang="en-US" dirty="0" err="1" smtClean="0"/>
              <a:t>Y</a:t>
            </a:r>
            <a:r>
              <a:rPr lang="en-US" baseline="30000" dirty="0" err="1" smtClean="0"/>
              <a:t>n</a:t>
            </a:r>
            <a:r>
              <a:rPr lang="en-US" dirty="0" smtClean="0"/>
              <a:t> are </a:t>
            </a:r>
            <a:r>
              <a:rPr lang="en-US" dirty="0" err="1" smtClean="0"/>
              <a:t>memoryless</a:t>
            </a:r>
            <a:r>
              <a:rPr lang="en-US" dirty="0" smtClean="0"/>
              <a:t>.</a:t>
            </a:r>
            <a:endParaRPr lang="en-US" dirty="0"/>
          </a:p>
        </p:txBody>
      </p:sp>
    </p:spTree>
    <p:extLst>
      <p:ext uri="{BB962C8B-B14F-4D97-AF65-F5344CB8AC3E}">
        <p14:creationId xmlns:p14="http://schemas.microsoft.com/office/powerpoint/2010/main" val="1607707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Synthesis</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Black box acts like a </a:t>
            </a:r>
            <a:r>
              <a:rPr lang="en-US" dirty="0" err="1" smtClean="0"/>
              <a:t>memoryless</a:t>
            </a:r>
            <a:r>
              <a:rPr lang="en-US" dirty="0" smtClean="0"/>
              <a:t> channel</a:t>
            </a:r>
          </a:p>
          <a:p>
            <a:r>
              <a:rPr lang="en-US" dirty="0" smtClean="0"/>
              <a:t>X and Y are an </a:t>
            </a:r>
            <a:r>
              <a:rPr lang="en-US" dirty="0" err="1" smtClean="0"/>
              <a:t>i.i.d</a:t>
            </a:r>
            <a:r>
              <a:rPr lang="en-US" dirty="0" smtClean="0"/>
              <a:t>. multisource</a:t>
            </a:r>
          </a:p>
        </p:txBody>
      </p:sp>
      <p:cxnSp>
        <p:nvCxnSpPr>
          <p:cNvPr id="7" name="Straight Arrow Connector 6"/>
          <p:cNvCxnSpPr/>
          <p:nvPr/>
        </p:nvCxnSpPr>
        <p:spPr>
          <a:xfrm>
            <a:off x="1295400" y="3701143"/>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705600" y="3701143"/>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9442" y="3333399"/>
            <a:ext cx="824072" cy="369332"/>
          </a:xfrm>
          <a:prstGeom prst="rect">
            <a:avLst/>
          </a:prstGeom>
          <a:noFill/>
        </p:spPr>
        <p:txBody>
          <a:bodyPr wrap="none" rtlCol="0">
            <a:spAutoFit/>
          </a:bodyPr>
          <a:lstStyle/>
          <a:p>
            <a:r>
              <a:rPr lang="en-US" dirty="0" smtClean="0"/>
              <a:t>Source</a:t>
            </a:r>
            <a:endParaRPr lang="en-US" dirty="0"/>
          </a:p>
        </p:txBody>
      </p:sp>
      <p:sp>
        <p:nvSpPr>
          <p:cNvPr id="14" name="TextBox 13"/>
          <p:cNvSpPr txBox="1"/>
          <p:nvPr/>
        </p:nvSpPr>
        <p:spPr>
          <a:xfrm>
            <a:off x="6934200" y="3331811"/>
            <a:ext cx="856325" cy="369332"/>
          </a:xfrm>
          <a:prstGeom prst="rect">
            <a:avLst/>
          </a:prstGeom>
          <a:noFill/>
        </p:spPr>
        <p:txBody>
          <a:bodyPr wrap="none" rtlCol="0">
            <a:spAutoFit/>
          </a:bodyPr>
          <a:lstStyle/>
          <a:p>
            <a:r>
              <a:rPr lang="en-US" dirty="0" smtClean="0"/>
              <a:t>Output</a:t>
            </a:r>
          </a:p>
        </p:txBody>
      </p:sp>
      <p:pic>
        <p:nvPicPr>
          <p:cNvPr id="19" name="Picture 18" descr="tmp.b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990600" y="3777343"/>
            <a:ext cx="381000" cy="193524"/>
          </a:xfrm>
          <a:prstGeom prst="rect">
            <a:avLst/>
          </a:prstGeom>
          <a:noFill/>
        </p:spPr>
      </p:pic>
      <p:pic>
        <p:nvPicPr>
          <p:cNvPr id="25" name="Picture 24" descr="tmp.bmp"/>
          <p:cNvPicPr>
            <a:picLocks/>
          </p:cNvPicPr>
          <p:nvPr>
            <p:custDataLst>
              <p:tags r:id="rId2"/>
            </p:custDataLst>
          </p:nvPr>
        </p:nvPicPr>
        <p:blipFill>
          <a:blip r:embed="rId5" cstate="print">
            <a:clrChange>
              <a:clrFrom>
                <a:srgbClr val="FFFFFF"/>
              </a:clrFrom>
              <a:clrTo>
                <a:srgbClr val="FFFFFF">
                  <a:alpha val="0"/>
                </a:srgbClr>
              </a:clrTo>
            </a:clrChange>
          </a:blip>
          <a:stretch>
            <a:fillRect/>
          </a:stretch>
        </p:blipFill>
        <p:spPr>
          <a:xfrm>
            <a:off x="7239000" y="3777343"/>
            <a:ext cx="342900" cy="190500"/>
          </a:xfrm>
          <a:prstGeom prst="rect">
            <a:avLst/>
          </a:prstGeom>
          <a:noFill/>
        </p:spPr>
      </p:pic>
      <p:sp>
        <p:nvSpPr>
          <p:cNvPr id="26" name="Rounded Rectangle 25"/>
          <p:cNvSpPr/>
          <p:nvPr/>
        </p:nvSpPr>
        <p:spPr>
          <a:xfrm>
            <a:off x="1562100" y="2057400"/>
            <a:ext cx="5372100" cy="22860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673368" y="1534180"/>
            <a:ext cx="1127232" cy="523220"/>
          </a:xfrm>
          <a:prstGeom prst="rect">
            <a:avLst/>
          </a:prstGeom>
          <a:noFill/>
        </p:spPr>
        <p:txBody>
          <a:bodyPr wrap="none" rtlCol="0">
            <a:spAutoFit/>
          </a:bodyPr>
          <a:lstStyle/>
          <a:p>
            <a:r>
              <a:rPr lang="en-US" sz="2800" dirty="0" smtClean="0"/>
              <a:t>Q(</a:t>
            </a:r>
            <a:r>
              <a:rPr lang="en-US" sz="2800" dirty="0" err="1" smtClean="0"/>
              <a:t>y|x</a:t>
            </a:r>
            <a:r>
              <a:rPr lang="en-US" sz="2800" dirty="0" smtClean="0"/>
              <a:t>)</a:t>
            </a:r>
            <a:endParaRPr lang="en-US" sz="2800" dirty="0"/>
          </a:p>
        </p:txBody>
      </p:sp>
      <p:sp>
        <p:nvSpPr>
          <p:cNvPr id="15" name="Right Arrow 14"/>
          <p:cNvSpPr/>
          <p:nvPr/>
        </p:nvSpPr>
        <p:spPr>
          <a:xfrm>
            <a:off x="2133600" y="3333399"/>
            <a:ext cx="4419600" cy="637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95600" y="2971800"/>
            <a:ext cx="2675476" cy="369332"/>
          </a:xfrm>
          <a:prstGeom prst="rect">
            <a:avLst/>
          </a:prstGeom>
          <a:noFill/>
        </p:spPr>
        <p:txBody>
          <a:bodyPr wrap="none" rtlCol="0">
            <a:spAutoFit/>
          </a:bodyPr>
          <a:lstStyle/>
          <a:p>
            <a:r>
              <a:rPr lang="en-US" dirty="0" smtClean="0"/>
              <a:t>Communication Resources</a:t>
            </a:r>
            <a:endParaRPr lang="en-US" dirty="0"/>
          </a:p>
        </p:txBody>
      </p:sp>
    </p:spTree>
    <p:extLst>
      <p:ext uri="{BB962C8B-B14F-4D97-AF65-F5344CB8AC3E}">
        <p14:creationId xmlns:p14="http://schemas.microsoft.com/office/powerpoint/2010/main" val="351914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Synthesis for Secrecy</a:t>
            </a:r>
            <a:endParaRPr lang="en-US" dirty="0"/>
          </a:p>
        </p:txBody>
      </p:sp>
      <p:grpSp>
        <p:nvGrpSpPr>
          <p:cNvPr id="28" name="Group 27"/>
          <p:cNvGrpSpPr/>
          <p:nvPr/>
        </p:nvGrpSpPr>
        <p:grpSpPr>
          <a:xfrm>
            <a:off x="381000" y="2392953"/>
            <a:ext cx="7467600" cy="1721847"/>
            <a:chOff x="381000" y="3060879"/>
            <a:chExt cx="7467600" cy="1721847"/>
          </a:xfrm>
        </p:grpSpPr>
        <p:sp>
          <p:nvSpPr>
            <p:cNvPr id="4" name="Rounded Rectangle 3"/>
            <p:cNvSpPr/>
            <p:nvPr/>
          </p:nvSpPr>
          <p:spPr>
            <a:xfrm>
              <a:off x="1828800" y="32766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334000" y="32766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7" name="Straight Arrow Connector 6"/>
            <p:cNvCxnSpPr>
              <a:endCxn id="4" idx="1"/>
            </p:cNvCxnSpPr>
            <p:nvPr/>
          </p:nvCxnSpPr>
          <p:spPr>
            <a:xfrm>
              <a:off x="1295400" y="35814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6705600" y="35814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3200400"/>
              <a:ext cx="1435008" cy="369332"/>
            </a:xfrm>
            <a:prstGeom prst="rect">
              <a:avLst/>
            </a:prstGeom>
            <a:noFill/>
          </p:spPr>
          <p:txBody>
            <a:bodyPr wrap="none" rtlCol="0">
              <a:spAutoFit/>
            </a:bodyPr>
            <a:lstStyle/>
            <a:p>
              <a:r>
                <a:rPr lang="en-US" dirty="0" smtClean="0"/>
                <a:t>Information</a:t>
              </a:r>
              <a:endParaRPr lang="en-US" dirty="0"/>
            </a:p>
          </p:txBody>
        </p:sp>
        <p:sp>
          <p:nvSpPr>
            <p:cNvPr id="13" name="TextBox 12"/>
            <p:cNvSpPr txBox="1"/>
            <p:nvPr/>
          </p:nvSpPr>
          <p:spPr>
            <a:xfrm>
              <a:off x="6934200" y="3212068"/>
              <a:ext cx="853119" cy="369332"/>
            </a:xfrm>
            <a:prstGeom prst="rect">
              <a:avLst/>
            </a:prstGeom>
            <a:noFill/>
          </p:spPr>
          <p:txBody>
            <a:bodyPr wrap="none" rtlCol="0">
              <a:spAutoFit/>
            </a:bodyPr>
            <a:lstStyle/>
            <a:p>
              <a:r>
                <a:rPr lang="en-US" dirty="0" smtClean="0"/>
                <a:t>Action</a:t>
              </a:r>
            </a:p>
          </p:txBody>
        </p:sp>
        <p:sp>
          <p:nvSpPr>
            <p:cNvPr id="14" name="Rounded Rectangle 13"/>
            <p:cNvSpPr/>
            <p:nvPr/>
          </p:nvSpPr>
          <p:spPr>
            <a:xfrm>
              <a:off x="5334000" y="41910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pic>
          <p:nvPicPr>
            <p:cNvPr id="18" name="Picture 17" descr="tmp.bmp"/>
            <p:cNvPicPr>
              <a:picLocks/>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990600" y="3657600"/>
              <a:ext cx="381000" cy="193524"/>
            </a:xfrm>
            <a:prstGeom prst="rect">
              <a:avLst/>
            </a:prstGeom>
            <a:noFill/>
          </p:spPr>
        </p:pic>
        <p:cxnSp>
          <p:nvCxnSpPr>
            <p:cNvPr id="21" name="Straight Arrow Connector 20"/>
            <p:cNvCxnSpPr/>
            <p:nvPr/>
          </p:nvCxnSpPr>
          <p:spPr>
            <a:xfrm>
              <a:off x="6705600" y="44958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 name="Picture 21" descr="tmp.bmp"/>
            <p:cNvPicPr>
              <a:picLocks/>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7239000" y="4572000"/>
              <a:ext cx="355600" cy="210726"/>
            </a:xfrm>
            <a:prstGeom prst="rect">
              <a:avLst/>
            </a:prstGeom>
            <a:noFill/>
          </p:spPr>
        </p:pic>
        <p:sp>
          <p:nvSpPr>
            <p:cNvPr id="23" name="TextBox 22"/>
            <p:cNvSpPr txBox="1"/>
            <p:nvPr/>
          </p:nvSpPr>
          <p:spPr>
            <a:xfrm>
              <a:off x="7003497" y="4114800"/>
              <a:ext cx="845103" cy="369332"/>
            </a:xfrm>
            <a:prstGeom prst="rect">
              <a:avLst/>
            </a:prstGeom>
            <a:noFill/>
          </p:spPr>
          <p:txBody>
            <a:bodyPr wrap="none" rtlCol="0">
              <a:spAutoFit/>
            </a:bodyPr>
            <a:lstStyle/>
            <a:p>
              <a:r>
                <a:rPr lang="en-US" dirty="0" smtClean="0"/>
                <a:t>Attack</a:t>
              </a:r>
            </a:p>
          </p:txBody>
        </p:sp>
        <p:pic>
          <p:nvPicPr>
            <p:cNvPr id="24" name="Picture 23" descr="tmp.bmp"/>
            <p:cNvPicPr>
              <a:picLocks/>
            </p:cNvPicPr>
            <p:nvPr>
              <p:custDataLst>
                <p:tags r:id="rId3"/>
              </p:custDataLst>
            </p:nvPr>
          </p:nvPicPr>
          <p:blipFill>
            <a:blip r:embed="rId7" cstate="print">
              <a:clrChange>
                <a:clrFrom>
                  <a:srgbClr val="FFFFFF"/>
                </a:clrFrom>
                <a:clrTo>
                  <a:srgbClr val="FFFFFF">
                    <a:alpha val="0"/>
                  </a:srgbClr>
                </a:clrTo>
              </a:clrChange>
            </a:blip>
            <a:stretch>
              <a:fillRect/>
            </a:stretch>
          </p:blipFill>
          <p:spPr>
            <a:xfrm>
              <a:off x="7239000" y="3657600"/>
              <a:ext cx="342900" cy="190500"/>
            </a:xfrm>
            <a:prstGeom prst="rect">
              <a:avLst/>
            </a:prstGeom>
            <a:noFill/>
          </p:spPr>
        </p:pic>
        <p:sp>
          <p:nvSpPr>
            <p:cNvPr id="25" name="Right Arrow 24"/>
            <p:cNvSpPr/>
            <p:nvPr/>
          </p:nvSpPr>
          <p:spPr>
            <a:xfrm>
              <a:off x="3301284" y="3396734"/>
              <a:ext cx="1981200" cy="356116"/>
            </a:xfrm>
            <a:prstGeom prst="right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327042" y="3060879"/>
              <a:ext cx="1878912" cy="369332"/>
            </a:xfrm>
            <a:prstGeom prst="rect">
              <a:avLst/>
            </a:prstGeom>
            <a:noFill/>
          </p:spPr>
          <p:txBody>
            <a:bodyPr wrap="none" rtlCol="0">
              <a:spAutoFit/>
            </a:bodyPr>
            <a:lstStyle/>
            <a:p>
              <a:r>
                <a:rPr lang="en-US" dirty="0" smtClean="0"/>
                <a:t>Channel Synthesis</a:t>
              </a:r>
              <a:endParaRPr lang="en-US" dirty="0"/>
            </a:p>
          </p:txBody>
        </p:sp>
      </p:grpSp>
      <p:sp>
        <p:nvSpPr>
          <p:cNvPr id="29" name="TextBox 28"/>
          <p:cNvSpPr txBox="1"/>
          <p:nvPr/>
        </p:nvSpPr>
        <p:spPr>
          <a:xfrm>
            <a:off x="1479141" y="5029200"/>
            <a:ext cx="4504375" cy="523220"/>
          </a:xfrm>
          <a:prstGeom prst="rect">
            <a:avLst/>
          </a:prstGeom>
          <a:noFill/>
        </p:spPr>
        <p:txBody>
          <a:bodyPr wrap="none" rtlCol="0">
            <a:spAutoFit/>
          </a:bodyPr>
          <a:lstStyle/>
          <a:p>
            <a:r>
              <a:rPr lang="en-US" sz="2800" dirty="0" smtClean="0"/>
              <a:t>Not optimal use of resources!</a:t>
            </a:r>
            <a:endParaRPr lang="en-US" sz="2800" dirty="0"/>
          </a:p>
        </p:txBody>
      </p:sp>
    </p:spTree>
    <p:extLst>
      <p:ext uri="{BB962C8B-B14F-4D97-AF65-F5344CB8AC3E}">
        <p14:creationId xmlns:p14="http://schemas.microsoft.com/office/powerpoint/2010/main" val="26202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Synthesis for Secrecy</a:t>
            </a:r>
            <a:endParaRPr lang="en-US" dirty="0"/>
          </a:p>
        </p:txBody>
      </p:sp>
      <p:grpSp>
        <p:nvGrpSpPr>
          <p:cNvPr id="28" name="Group 27"/>
          <p:cNvGrpSpPr/>
          <p:nvPr/>
        </p:nvGrpSpPr>
        <p:grpSpPr>
          <a:xfrm>
            <a:off x="381000" y="2392953"/>
            <a:ext cx="7467600" cy="1721847"/>
            <a:chOff x="381000" y="3060879"/>
            <a:chExt cx="7467600" cy="1721847"/>
          </a:xfrm>
        </p:grpSpPr>
        <p:sp>
          <p:nvSpPr>
            <p:cNvPr id="4" name="Rounded Rectangle 3"/>
            <p:cNvSpPr/>
            <p:nvPr/>
          </p:nvSpPr>
          <p:spPr>
            <a:xfrm>
              <a:off x="1828800" y="32766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334000" y="32766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7" name="Straight Arrow Connector 6"/>
            <p:cNvCxnSpPr>
              <a:endCxn id="4" idx="1"/>
            </p:cNvCxnSpPr>
            <p:nvPr/>
          </p:nvCxnSpPr>
          <p:spPr>
            <a:xfrm>
              <a:off x="1295400" y="35814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6705600" y="35814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3200400"/>
              <a:ext cx="1435008" cy="369332"/>
            </a:xfrm>
            <a:prstGeom prst="rect">
              <a:avLst/>
            </a:prstGeom>
            <a:noFill/>
          </p:spPr>
          <p:txBody>
            <a:bodyPr wrap="none" rtlCol="0">
              <a:spAutoFit/>
            </a:bodyPr>
            <a:lstStyle/>
            <a:p>
              <a:r>
                <a:rPr lang="en-US" dirty="0" smtClean="0"/>
                <a:t>Information</a:t>
              </a:r>
              <a:endParaRPr lang="en-US" dirty="0"/>
            </a:p>
          </p:txBody>
        </p:sp>
        <p:sp>
          <p:nvSpPr>
            <p:cNvPr id="13" name="TextBox 12"/>
            <p:cNvSpPr txBox="1"/>
            <p:nvPr/>
          </p:nvSpPr>
          <p:spPr>
            <a:xfrm>
              <a:off x="6934200" y="3212068"/>
              <a:ext cx="853119" cy="369332"/>
            </a:xfrm>
            <a:prstGeom prst="rect">
              <a:avLst/>
            </a:prstGeom>
            <a:noFill/>
          </p:spPr>
          <p:txBody>
            <a:bodyPr wrap="none" rtlCol="0">
              <a:spAutoFit/>
            </a:bodyPr>
            <a:lstStyle/>
            <a:p>
              <a:r>
                <a:rPr lang="en-US" dirty="0" smtClean="0"/>
                <a:t>Action</a:t>
              </a:r>
            </a:p>
          </p:txBody>
        </p:sp>
        <p:sp>
          <p:nvSpPr>
            <p:cNvPr id="14" name="Rounded Rectangle 13"/>
            <p:cNvSpPr/>
            <p:nvPr/>
          </p:nvSpPr>
          <p:spPr>
            <a:xfrm>
              <a:off x="5334000" y="41910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pic>
          <p:nvPicPr>
            <p:cNvPr id="18" name="Picture 17" descr="tmp.bmp"/>
            <p:cNvPicPr>
              <a:picLocks/>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990600" y="3657600"/>
              <a:ext cx="381000" cy="193524"/>
            </a:xfrm>
            <a:prstGeom prst="rect">
              <a:avLst/>
            </a:prstGeom>
            <a:noFill/>
          </p:spPr>
        </p:pic>
        <p:cxnSp>
          <p:nvCxnSpPr>
            <p:cNvPr id="21" name="Straight Arrow Connector 20"/>
            <p:cNvCxnSpPr/>
            <p:nvPr/>
          </p:nvCxnSpPr>
          <p:spPr>
            <a:xfrm>
              <a:off x="6705600" y="44958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 name="Picture 21" descr="tmp.bmp"/>
            <p:cNvPicPr>
              <a:picLocks/>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7239000" y="4572000"/>
              <a:ext cx="355600" cy="210726"/>
            </a:xfrm>
            <a:prstGeom prst="rect">
              <a:avLst/>
            </a:prstGeom>
            <a:noFill/>
          </p:spPr>
        </p:pic>
        <p:sp>
          <p:nvSpPr>
            <p:cNvPr id="23" name="TextBox 22"/>
            <p:cNvSpPr txBox="1"/>
            <p:nvPr/>
          </p:nvSpPr>
          <p:spPr>
            <a:xfrm>
              <a:off x="7003497" y="4114800"/>
              <a:ext cx="845103" cy="369332"/>
            </a:xfrm>
            <a:prstGeom prst="rect">
              <a:avLst/>
            </a:prstGeom>
            <a:noFill/>
          </p:spPr>
          <p:txBody>
            <a:bodyPr wrap="none" rtlCol="0">
              <a:spAutoFit/>
            </a:bodyPr>
            <a:lstStyle/>
            <a:p>
              <a:r>
                <a:rPr lang="en-US" dirty="0" smtClean="0"/>
                <a:t>Attack</a:t>
              </a:r>
            </a:p>
          </p:txBody>
        </p:sp>
        <p:pic>
          <p:nvPicPr>
            <p:cNvPr id="24" name="Picture 23" descr="tmp.bmp"/>
            <p:cNvPicPr>
              <a:picLocks/>
            </p:cNvPicPr>
            <p:nvPr>
              <p:custDataLst>
                <p:tags r:id="rId3"/>
              </p:custDataLst>
            </p:nvPr>
          </p:nvPicPr>
          <p:blipFill>
            <a:blip r:embed="rId7" cstate="print">
              <a:clrChange>
                <a:clrFrom>
                  <a:srgbClr val="FFFFFF"/>
                </a:clrFrom>
                <a:clrTo>
                  <a:srgbClr val="FFFFFF">
                    <a:alpha val="0"/>
                  </a:srgbClr>
                </a:clrTo>
              </a:clrChange>
            </a:blip>
            <a:stretch>
              <a:fillRect/>
            </a:stretch>
          </p:blipFill>
          <p:spPr>
            <a:xfrm>
              <a:off x="7239000" y="3657600"/>
              <a:ext cx="342900" cy="190500"/>
            </a:xfrm>
            <a:prstGeom prst="rect">
              <a:avLst/>
            </a:prstGeom>
            <a:noFill/>
          </p:spPr>
        </p:pic>
        <p:sp>
          <p:nvSpPr>
            <p:cNvPr id="25" name="Right Arrow 24"/>
            <p:cNvSpPr/>
            <p:nvPr/>
          </p:nvSpPr>
          <p:spPr>
            <a:xfrm>
              <a:off x="3301284" y="3396734"/>
              <a:ext cx="1981200" cy="356116"/>
            </a:xfrm>
            <a:prstGeom prst="right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327042" y="3060879"/>
              <a:ext cx="1878912" cy="369332"/>
            </a:xfrm>
            <a:prstGeom prst="rect">
              <a:avLst/>
            </a:prstGeom>
            <a:noFill/>
          </p:spPr>
          <p:txBody>
            <a:bodyPr wrap="none" rtlCol="0">
              <a:spAutoFit/>
            </a:bodyPr>
            <a:lstStyle/>
            <a:p>
              <a:r>
                <a:rPr lang="en-US" dirty="0" smtClean="0"/>
                <a:t>Channel Synthesis</a:t>
              </a:r>
              <a:endParaRPr lang="en-US" dirty="0"/>
            </a:p>
          </p:txBody>
        </p:sp>
      </p:grpSp>
      <p:sp>
        <p:nvSpPr>
          <p:cNvPr id="29" name="TextBox 28"/>
          <p:cNvSpPr txBox="1"/>
          <p:nvPr/>
        </p:nvSpPr>
        <p:spPr>
          <a:xfrm>
            <a:off x="1479141" y="5029200"/>
            <a:ext cx="4887685" cy="523220"/>
          </a:xfrm>
          <a:prstGeom prst="rect">
            <a:avLst/>
          </a:prstGeom>
          <a:noFill/>
        </p:spPr>
        <p:txBody>
          <a:bodyPr wrap="none" rtlCol="0">
            <a:spAutoFit/>
          </a:bodyPr>
          <a:lstStyle/>
          <a:p>
            <a:r>
              <a:rPr lang="en-US" sz="2800" dirty="0" smtClean="0"/>
              <a:t>Reveal auxiliary U</a:t>
            </a:r>
            <a:r>
              <a:rPr lang="en-US" sz="2800" baseline="30000" dirty="0" smtClean="0"/>
              <a:t>n</a:t>
            </a:r>
            <a:r>
              <a:rPr lang="en-US" sz="2800" dirty="0" smtClean="0"/>
              <a:t> “in the clear”</a:t>
            </a:r>
            <a:endParaRPr lang="en-US" sz="2800" dirty="0"/>
          </a:p>
        </p:txBody>
      </p:sp>
      <p:cxnSp>
        <p:nvCxnSpPr>
          <p:cNvPr id="6" name="Curved Connector 5"/>
          <p:cNvCxnSpPr/>
          <p:nvPr/>
        </p:nvCxnSpPr>
        <p:spPr>
          <a:xfrm>
            <a:off x="3327042" y="3180174"/>
            <a:ext cx="1878912" cy="7239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81400" y="3440668"/>
            <a:ext cx="412292" cy="369332"/>
          </a:xfrm>
          <a:prstGeom prst="rect">
            <a:avLst/>
          </a:prstGeom>
          <a:noFill/>
        </p:spPr>
        <p:txBody>
          <a:bodyPr wrap="none" rtlCol="0">
            <a:spAutoFit/>
          </a:bodyPr>
          <a:lstStyle/>
          <a:p>
            <a:r>
              <a:rPr lang="en-US" dirty="0" smtClean="0"/>
              <a:t>U</a:t>
            </a:r>
            <a:r>
              <a:rPr lang="en-US" baseline="30000" dirty="0" smtClean="0"/>
              <a:t>n</a:t>
            </a:r>
            <a:endParaRPr lang="en-US" dirty="0"/>
          </a:p>
        </p:txBody>
      </p:sp>
      <p:sp>
        <p:nvSpPr>
          <p:cNvPr id="15" name="Bent Arrow 14"/>
          <p:cNvSpPr/>
          <p:nvPr/>
        </p:nvSpPr>
        <p:spPr>
          <a:xfrm>
            <a:off x="3993692" y="2762285"/>
            <a:ext cx="1212262" cy="455989"/>
          </a:xfrm>
          <a:prstGeom prst="ben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flipH="1">
            <a:off x="3200400" y="2762285"/>
            <a:ext cx="806908" cy="455989"/>
          </a:xfrm>
          <a:prstGeom prst="ben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Curved Connector 19"/>
          <p:cNvCxnSpPr/>
          <p:nvPr/>
        </p:nvCxnSpPr>
        <p:spPr>
          <a:xfrm>
            <a:off x="4007308" y="3625334"/>
            <a:ext cx="1198646" cy="27874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32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Point-to-point Coordination</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Related to:</a:t>
            </a:r>
          </a:p>
          <a:p>
            <a:pPr lvl="1"/>
            <a:r>
              <a:rPr lang="en-US" dirty="0" smtClean="0"/>
              <a:t>Reverse Shannon Theorem [Bennett et. al.]</a:t>
            </a:r>
          </a:p>
          <a:p>
            <a:pPr lvl="1"/>
            <a:r>
              <a:rPr lang="en-US" dirty="0" smtClean="0"/>
              <a:t>Quantum Measurements [Winter]</a:t>
            </a:r>
          </a:p>
          <a:p>
            <a:pPr lvl="1"/>
            <a:r>
              <a:rPr lang="en-US" dirty="0" smtClean="0"/>
              <a:t>Communication Complexity [</a:t>
            </a:r>
            <a:r>
              <a:rPr lang="en-US" dirty="0" err="1" smtClean="0"/>
              <a:t>Harsha</a:t>
            </a:r>
            <a:r>
              <a:rPr lang="en-US" dirty="0" smtClean="0"/>
              <a:t> et. </a:t>
            </a:r>
            <a:r>
              <a:rPr lang="en-US" dirty="0"/>
              <a:t>a</a:t>
            </a:r>
            <a:r>
              <a:rPr lang="en-US" dirty="0" smtClean="0"/>
              <a:t>l.]</a:t>
            </a:r>
          </a:p>
          <a:p>
            <a:pPr lvl="1"/>
            <a:r>
              <a:rPr lang="en-US" dirty="0" smtClean="0"/>
              <a:t>Strong Coordination [C.-</a:t>
            </a:r>
            <a:r>
              <a:rPr lang="en-US" dirty="0" err="1" smtClean="0"/>
              <a:t>Permuter</a:t>
            </a:r>
            <a:r>
              <a:rPr lang="en-US" dirty="0" smtClean="0"/>
              <a:t>-Cover]</a:t>
            </a:r>
          </a:p>
          <a:p>
            <a:pPr lvl="1"/>
            <a:r>
              <a:rPr lang="en-US" dirty="0" smtClean="0"/>
              <a:t>Generating Correlated R.V. [</a:t>
            </a:r>
            <a:r>
              <a:rPr lang="en-US" dirty="0" err="1" smtClean="0"/>
              <a:t>Anantharam</a:t>
            </a:r>
            <a:r>
              <a:rPr lang="en-US" dirty="0" smtClean="0"/>
              <a:t>, </a:t>
            </a:r>
            <a:r>
              <a:rPr lang="en-US" dirty="0" err="1" smtClean="0"/>
              <a:t>Gohari</a:t>
            </a:r>
            <a:r>
              <a:rPr lang="en-US" dirty="0" smtClean="0"/>
              <a:t>, et. </a:t>
            </a:r>
            <a:r>
              <a:rPr lang="en-US" dirty="0"/>
              <a:t>a</a:t>
            </a:r>
            <a:r>
              <a:rPr lang="en-US" dirty="0" smtClean="0"/>
              <a:t>l.]</a:t>
            </a:r>
            <a:endParaRPr lang="en-US" dirty="0"/>
          </a:p>
        </p:txBody>
      </p:sp>
      <p:sp>
        <p:nvSpPr>
          <p:cNvPr id="4" name="Rounded Rectangle 3"/>
          <p:cNvSpPr/>
          <p:nvPr/>
        </p:nvSpPr>
        <p:spPr>
          <a:xfrm>
            <a:off x="1828800" y="3396343"/>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334000" y="3396343"/>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6" name="Straight Arrow Connector 5"/>
          <p:cNvCxnSpPr>
            <a:stCxn id="4" idx="3"/>
            <a:endCxn id="5" idx="1"/>
          </p:cNvCxnSpPr>
          <p:nvPr/>
        </p:nvCxnSpPr>
        <p:spPr>
          <a:xfrm>
            <a:off x="3200400" y="3701143"/>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1"/>
          </p:cNvCxnSpPr>
          <p:nvPr/>
        </p:nvCxnSpPr>
        <p:spPr>
          <a:xfrm>
            <a:off x="1295400" y="3701143"/>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6705600" y="3701143"/>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3800" y="3320143"/>
            <a:ext cx="1056700" cy="369332"/>
          </a:xfrm>
          <a:prstGeom prst="rect">
            <a:avLst/>
          </a:prstGeom>
          <a:noFill/>
        </p:spPr>
        <p:txBody>
          <a:bodyPr wrap="none" rtlCol="0">
            <a:spAutoFit/>
          </a:bodyPr>
          <a:lstStyle/>
          <a:p>
            <a:r>
              <a:rPr lang="en-US" dirty="0" smtClean="0"/>
              <a:t>Message</a:t>
            </a:r>
            <a:endParaRPr lang="en-US" dirty="0"/>
          </a:p>
        </p:txBody>
      </p:sp>
      <p:cxnSp>
        <p:nvCxnSpPr>
          <p:cNvPr id="10" name="Straight Arrow Connector 9"/>
          <p:cNvCxnSpPr>
            <a:endCxn id="4" idx="0"/>
          </p:cNvCxnSpPr>
          <p:nvPr/>
        </p:nvCxnSpPr>
        <p:spPr>
          <a:xfrm rot="5400000">
            <a:off x="2400300" y="3282043"/>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0"/>
          </p:cNvCxnSpPr>
          <p:nvPr/>
        </p:nvCxnSpPr>
        <p:spPr>
          <a:xfrm rot="5400000">
            <a:off x="5905500" y="3282043"/>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98376" y="2475737"/>
            <a:ext cx="2297424" cy="369332"/>
          </a:xfrm>
          <a:prstGeom prst="rect">
            <a:avLst/>
          </a:prstGeom>
          <a:noFill/>
        </p:spPr>
        <p:txBody>
          <a:bodyPr wrap="none" rtlCol="0">
            <a:spAutoFit/>
          </a:bodyPr>
          <a:lstStyle/>
          <a:p>
            <a:r>
              <a:rPr lang="en-US" dirty="0" smtClean="0"/>
              <a:t>Common Randomness</a:t>
            </a:r>
            <a:endParaRPr lang="en-US" dirty="0"/>
          </a:p>
        </p:txBody>
      </p:sp>
      <p:sp>
        <p:nvSpPr>
          <p:cNvPr id="13" name="TextBox 12"/>
          <p:cNvSpPr txBox="1"/>
          <p:nvPr/>
        </p:nvSpPr>
        <p:spPr>
          <a:xfrm>
            <a:off x="729442" y="3333399"/>
            <a:ext cx="824072" cy="369332"/>
          </a:xfrm>
          <a:prstGeom prst="rect">
            <a:avLst/>
          </a:prstGeom>
          <a:noFill/>
        </p:spPr>
        <p:txBody>
          <a:bodyPr wrap="none" rtlCol="0">
            <a:spAutoFit/>
          </a:bodyPr>
          <a:lstStyle/>
          <a:p>
            <a:r>
              <a:rPr lang="en-US" dirty="0" smtClean="0"/>
              <a:t>Source</a:t>
            </a:r>
            <a:endParaRPr lang="en-US" dirty="0"/>
          </a:p>
        </p:txBody>
      </p:sp>
      <p:sp>
        <p:nvSpPr>
          <p:cNvPr id="14" name="TextBox 13"/>
          <p:cNvSpPr txBox="1"/>
          <p:nvPr/>
        </p:nvSpPr>
        <p:spPr>
          <a:xfrm>
            <a:off x="6934200" y="3331811"/>
            <a:ext cx="856325" cy="369332"/>
          </a:xfrm>
          <a:prstGeom prst="rect">
            <a:avLst/>
          </a:prstGeom>
          <a:noFill/>
        </p:spPr>
        <p:txBody>
          <a:bodyPr wrap="none" rtlCol="0">
            <a:spAutoFit/>
          </a:bodyPr>
          <a:lstStyle/>
          <a:p>
            <a:r>
              <a:rPr lang="en-US" dirty="0" smtClean="0"/>
              <a:t>Output</a:t>
            </a:r>
          </a:p>
        </p:txBody>
      </p:sp>
      <p:pic>
        <p:nvPicPr>
          <p:cNvPr id="17" name="Picture 16" descr="tmp.bmp"/>
          <p:cNvPicPr>
            <a:picLocks/>
          </p:cNvPicPr>
          <p:nvPr>
            <p:custDataLst>
              <p:tags r:id="rId1"/>
            </p:custDataLst>
          </p:nvPr>
        </p:nvPicPr>
        <p:blipFill>
          <a:blip r:embed="rId6" cstate="print">
            <a:clrChange>
              <a:clrFrom>
                <a:srgbClr val="FFFFFF"/>
              </a:clrFrom>
              <a:clrTo>
                <a:srgbClr val="FFFFFF">
                  <a:alpha val="0"/>
                </a:srgbClr>
              </a:clrTo>
            </a:clrChange>
          </a:blip>
          <a:stretch>
            <a:fillRect/>
          </a:stretch>
        </p:blipFill>
        <p:spPr>
          <a:xfrm>
            <a:off x="3810000" y="3777343"/>
            <a:ext cx="990600" cy="261257"/>
          </a:xfrm>
          <a:prstGeom prst="rect">
            <a:avLst/>
          </a:prstGeom>
          <a:noFill/>
        </p:spPr>
      </p:pic>
      <p:pic>
        <p:nvPicPr>
          <p:cNvPr id="18" name="Picture 17" descr="tmp.bmp"/>
          <p:cNvPicPr>
            <a:picLocks/>
          </p:cNvPicPr>
          <p:nvPr>
            <p:custDataLst>
              <p:tags r:id="rId2"/>
            </p:custDataLst>
          </p:nvPr>
        </p:nvPicPr>
        <p:blipFill>
          <a:blip r:embed="rId7" cstate="print">
            <a:clrChange>
              <a:clrFrom>
                <a:srgbClr val="FFFFFF"/>
              </a:clrFrom>
              <a:clrTo>
                <a:srgbClr val="FFFFFF">
                  <a:alpha val="0"/>
                </a:srgbClr>
              </a:clrTo>
            </a:clrChange>
          </a:blip>
          <a:stretch>
            <a:fillRect/>
          </a:stretch>
        </p:blipFill>
        <p:spPr>
          <a:xfrm>
            <a:off x="4572000" y="2558143"/>
            <a:ext cx="1155700" cy="266700"/>
          </a:xfrm>
          <a:prstGeom prst="rect">
            <a:avLst/>
          </a:prstGeom>
          <a:noFill/>
        </p:spPr>
      </p:pic>
      <p:pic>
        <p:nvPicPr>
          <p:cNvPr id="19" name="Picture 18" descr="tmp.bmp"/>
          <p:cNvPicPr>
            <a:picLocks/>
          </p:cNvPicPr>
          <p:nvPr>
            <p:custDataLst>
              <p:tags r:id="rId3"/>
            </p:custDataLst>
          </p:nvPr>
        </p:nvPicPr>
        <p:blipFill>
          <a:blip r:embed="rId8" cstate="print">
            <a:clrChange>
              <a:clrFrom>
                <a:srgbClr val="FFFFFF"/>
              </a:clrFrom>
              <a:clrTo>
                <a:srgbClr val="FFFFFF">
                  <a:alpha val="0"/>
                </a:srgbClr>
              </a:clrTo>
            </a:clrChange>
          </a:blip>
          <a:stretch>
            <a:fillRect/>
          </a:stretch>
        </p:blipFill>
        <p:spPr>
          <a:xfrm>
            <a:off x="990600" y="3777343"/>
            <a:ext cx="381000" cy="193524"/>
          </a:xfrm>
          <a:prstGeom prst="rect">
            <a:avLst/>
          </a:prstGeom>
          <a:noFill/>
        </p:spPr>
      </p:pic>
      <p:cxnSp>
        <p:nvCxnSpPr>
          <p:cNvPr id="20" name="Straight Connector 19"/>
          <p:cNvCxnSpPr/>
          <p:nvPr/>
        </p:nvCxnSpPr>
        <p:spPr>
          <a:xfrm rot="10800000" flipV="1">
            <a:off x="2514600" y="2786743"/>
            <a:ext cx="1600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67200" y="2786743"/>
            <a:ext cx="1752600" cy="38100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tmp.bmp"/>
          <p:cNvPicPr>
            <a:picLocks/>
          </p:cNvPicPr>
          <p:nvPr>
            <p:custDataLst>
              <p:tags r:id="rId4"/>
            </p:custDataLst>
          </p:nvPr>
        </p:nvPicPr>
        <p:blipFill>
          <a:blip r:embed="rId9" cstate="print">
            <a:clrChange>
              <a:clrFrom>
                <a:srgbClr val="FFFFFF"/>
              </a:clrFrom>
              <a:clrTo>
                <a:srgbClr val="FFFFFF">
                  <a:alpha val="0"/>
                </a:srgbClr>
              </a:clrTo>
            </a:clrChange>
          </a:blip>
          <a:stretch>
            <a:fillRect/>
          </a:stretch>
        </p:blipFill>
        <p:spPr>
          <a:xfrm>
            <a:off x="7239000" y="3777343"/>
            <a:ext cx="342900" cy="190500"/>
          </a:xfrm>
          <a:prstGeom prst="rect">
            <a:avLst/>
          </a:prstGeom>
          <a:noFill/>
        </p:spPr>
      </p:pic>
      <p:sp>
        <p:nvSpPr>
          <p:cNvPr id="26" name="Rounded Rectangle 25"/>
          <p:cNvSpPr/>
          <p:nvPr/>
        </p:nvSpPr>
        <p:spPr>
          <a:xfrm>
            <a:off x="1562100" y="2057400"/>
            <a:ext cx="5372100" cy="22860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438400" y="1534180"/>
            <a:ext cx="3828292" cy="523220"/>
          </a:xfrm>
          <a:prstGeom prst="rect">
            <a:avLst/>
          </a:prstGeom>
          <a:noFill/>
        </p:spPr>
        <p:txBody>
          <a:bodyPr wrap="none" rtlCol="0">
            <a:spAutoFit/>
          </a:bodyPr>
          <a:lstStyle/>
          <a:p>
            <a:r>
              <a:rPr lang="en-US" sz="2800" dirty="0" smtClean="0"/>
              <a:t>Synthetic Channel Q(</a:t>
            </a:r>
            <a:r>
              <a:rPr lang="en-US" sz="2800" dirty="0" err="1" smtClean="0"/>
              <a:t>y|x</a:t>
            </a:r>
            <a:r>
              <a:rPr lang="en-US" sz="2800" dirty="0" smtClean="0"/>
              <a:t>)</a:t>
            </a:r>
            <a:endParaRPr lang="en-US" sz="2800" dirty="0"/>
          </a:p>
        </p:txBody>
      </p:sp>
    </p:spTree>
    <p:extLst>
      <p:ext uri="{BB962C8B-B14F-4D97-AF65-F5344CB8AC3E}">
        <p14:creationId xmlns:p14="http://schemas.microsoft.com/office/powerpoint/2010/main" val="3357748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522514" y="2024743"/>
            <a:ext cx="7981406" cy="2377440"/>
          </a:xfrm>
          <a:custGeom>
            <a:avLst/>
            <a:gdLst>
              <a:gd name="connsiteX0" fmla="*/ 1593669 w 7981406"/>
              <a:gd name="connsiteY0" fmla="*/ 470263 h 2377440"/>
              <a:gd name="connsiteX1" fmla="*/ 13063 w 7981406"/>
              <a:gd name="connsiteY1" fmla="*/ 849086 h 2377440"/>
              <a:gd name="connsiteX2" fmla="*/ 0 w 7981406"/>
              <a:gd name="connsiteY2" fmla="*/ 2037806 h 2377440"/>
              <a:gd name="connsiteX3" fmla="*/ 1920240 w 7981406"/>
              <a:gd name="connsiteY3" fmla="*/ 2377440 h 2377440"/>
              <a:gd name="connsiteX4" fmla="*/ 7537269 w 7981406"/>
              <a:gd name="connsiteY4" fmla="*/ 1658983 h 2377440"/>
              <a:gd name="connsiteX5" fmla="*/ 7981406 w 7981406"/>
              <a:gd name="connsiteY5" fmla="*/ 444137 h 2377440"/>
              <a:gd name="connsiteX6" fmla="*/ 6413863 w 7981406"/>
              <a:gd name="connsiteY6" fmla="*/ 0 h 2377440"/>
              <a:gd name="connsiteX7" fmla="*/ 1593669 w 7981406"/>
              <a:gd name="connsiteY7" fmla="*/ 470263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1406" h="2377440">
                <a:moveTo>
                  <a:pt x="1593669" y="470263"/>
                </a:moveTo>
                <a:lnTo>
                  <a:pt x="13063" y="849086"/>
                </a:lnTo>
                <a:lnTo>
                  <a:pt x="0" y="2037806"/>
                </a:lnTo>
                <a:lnTo>
                  <a:pt x="1920240" y="2377440"/>
                </a:lnTo>
                <a:lnTo>
                  <a:pt x="7537269" y="1658983"/>
                </a:lnTo>
                <a:lnTo>
                  <a:pt x="7981406" y="444137"/>
                </a:lnTo>
                <a:lnTo>
                  <a:pt x="6413863" y="0"/>
                </a:lnTo>
                <a:lnTo>
                  <a:pt x="1593669" y="470263"/>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Main Idea</a:t>
            </a:r>
            <a:endParaRPr lang="en-US" dirty="0"/>
          </a:p>
        </p:txBody>
      </p:sp>
      <p:sp>
        <p:nvSpPr>
          <p:cNvPr id="3" name="Content Placeholder 2"/>
          <p:cNvSpPr>
            <a:spLocks noGrp="1"/>
          </p:cNvSpPr>
          <p:nvPr>
            <p:ph idx="1"/>
          </p:nvPr>
        </p:nvSpPr>
        <p:spPr/>
        <p:txBody>
          <a:bodyPr/>
          <a:lstStyle/>
          <a:p>
            <a:r>
              <a:rPr lang="en-US" dirty="0" smtClean="0"/>
              <a:t>Secrecy for signals in distributed systems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Want low distortion for the receiver and high distortion for the eavesdropper.</a:t>
            </a:r>
          </a:p>
          <a:p>
            <a:pPr lvl="1"/>
            <a:r>
              <a:rPr lang="en-US" dirty="0" smtClean="0"/>
              <a:t>More generally, want to maximize a function </a:t>
            </a:r>
          </a:p>
          <a:p>
            <a:pPr lvl="1"/>
            <a:endParaRPr lang="en-US" dirty="0"/>
          </a:p>
        </p:txBody>
      </p:sp>
      <p:sp>
        <p:nvSpPr>
          <p:cNvPr id="4" name="Rounded Rectangle 3"/>
          <p:cNvSpPr/>
          <p:nvPr/>
        </p:nvSpPr>
        <p:spPr>
          <a:xfrm>
            <a:off x="2133600" y="32766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715000" y="28194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6" name="Straight Arrow Connector 5"/>
          <p:cNvCxnSpPr>
            <a:stCxn id="4" idx="3"/>
            <a:endCxn id="5" idx="1"/>
          </p:cNvCxnSpPr>
          <p:nvPr/>
        </p:nvCxnSpPr>
        <p:spPr>
          <a:xfrm flipV="1">
            <a:off x="3505200" y="3124200"/>
            <a:ext cx="2209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1"/>
          </p:cNvCxnSpPr>
          <p:nvPr/>
        </p:nvCxnSpPr>
        <p:spPr>
          <a:xfrm>
            <a:off x="1600200" y="35814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7086600" y="3124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62400" y="2895600"/>
            <a:ext cx="1056700" cy="369332"/>
          </a:xfrm>
          <a:prstGeom prst="rect">
            <a:avLst/>
          </a:prstGeom>
          <a:noFill/>
        </p:spPr>
        <p:txBody>
          <a:bodyPr wrap="none" rtlCol="0">
            <a:spAutoFit/>
          </a:bodyPr>
          <a:lstStyle/>
          <a:p>
            <a:r>
              <a:rPr lang="en-US" dirty="0" smtClean="0"/>
              <a:t>Message</a:t>
            </a:r>
            <a:endParaRPr lang="en-US" dirty="0"/>
          </a:p>
        </p:txBody>
      </p:sp>
      <p:sp>
        <p:nvSpPr>
          <p:cNvPr id="14" name="TextBox 13"/>
          <p:cNvSpPr txBox="1"/>
          <p:nvPr/>
        </p:nvSpPr>
        <p:spPr>
          <a:xfrm>
            <a:off x="761285" y="2953434"/>
            <a:ext cx="1296830" cy="646331"/>
          </a:xfrm>
          <a:prstGeom prst="rect">
            <a:avLst/>
          </a:prstGeom>
          <a:noFill/>
        </p:spPr>
        <p:txBody>
          <a:bodyPr wrap="none" rtlCol="0">
            <a:spAutoFit/>
          </a:bodyPr>
          <a:lstStyle/>
          <a:p>
            <a:pPr algn="ctr"/>
            <a:r>
              <a:rPr lang="en-US" dirty="0" smtClean="0"/>
              <a:t>Information</a:t>
            </a:r>
          </a:p>
          <a:p>
            <a:pPr algn="ctr"/>
            <a:r>
              <a:rPr lang="en-US" dirty="0" smtClean="0"/>
              <a:t>Signal</a:t>
            </a:r>
            <a:endParaRPr lang="en-US" dirty="0"/>
          </a:p>
        </p:txBody>
      </p:sp>
      <p:sp>
        <p:nvSpPr>
          <p:cNvPr id="15" name="TextBox 14"/>
          <p:cNvSpPr txBox="1"/>
          <p:nvPr/>
        </p:nvSpPr>
        <p:spPr>
          <a:xfrm>
            <a:off x="7162800" y="2667000"/>
            <a:ext cx="853119" cy="369332"/>
          </a:xfrm>
          <a:prstGeom prst="rect">
            <a:avLst/>
          </a:prstGeom>
          <a:noFill/>
        </p:spPr>
        <p:txBody>
          <a:bodyPr wrap="none" rtlCol="0">
            <a:spAutoFit/>
          </a:bodyPr>
          <a:lstStyle/>
          <a:p>
            <a:r>
              <a:rPr lang="en-US" dirty="0" smtClean="0"/>
              <a:t>Action</a:t>
            </a:r>
            <a:endParaRPr lang="en-US" dirty="0"/>
          </a:p>
        </p:txBody>
      </p:sp>
      <p:sp>
        <p:nvSpPr>
          <p:cNvPr id="16" name="Rounded Rectangle 15"/>
          <p:cNvSpPr/>
          <p:nvPr/>
        </p:nvSpPr>
        <p:spPr>
          <a:xfrm>
            <a:off x="5638800" y="4191000"/>
            <a:ext cx="13716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Adversary</a:t>
            </a:r>
            <a:endParaRPr lang="en-US" dirty="0"/>
          </a:p>
        </p:txBody>
      </p:sp>
      <p:cxnSp>
        <p:nvCxnSpPr>
          <p:cNvPr id="17" name="Shape 16"/>
          <p:cNvCxnSpPr>
            <a:endCxn id="16" idx="1"/>
          </p:cNvCxnSpPr>
          <p:nvPr/>
        </p:nvCxnSpPr>
        <p:spPr>
          <a:xfrm rot="16200000" flipH="1">
            <a:off x="4552950" y="3371850"/>
            <a:ext cx="1104900" cy="1066800"/>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pic>
        <p:nvPicPr>
          <p:cNvPr id="24" name="Picture 23" descr="tmp.bmp"/>
          <p:cNvPicPr>
            <a:picLocks/>
          </p:cNvPicPr>
          <p:nvPr>
            <p:custDataLst>
              <p:tags r:id="rId1"/>
            </p:custDataLst>
          </p:nvPr>
        </p:nvPicPr>
        <p:blipFill>
          <a:blip r:embed="rId7" cstate="print">
            <a:clrChange>
              <a:clrFrom>
                <a:srgbClr val="FFFFFF"/>
              </a:clrFrom>
              <a:clrTo>
                <a:srgbClr val="FFFFFF">
                  <a:alpha val="0"/>
                </a:srgbClr>
              </a:clrTo>
            </a:clrChange>
          </a:blip>
          <a:stretch>
            <a:fillRect/>
          </a:stretch>
        </p:blipFill>
        <p:spPr>
          <a:xfrm>
            <a:off x="7543800" y="3276600"/>
            <a:ext cx="203200" cy="177800"/>
          </a:xfrm>
          <a:prstGeom prst="rect">
            <a:avLst/>
          </a:prstGeom>
          <a:noFill/>
        </p:spPr>
      </p:pic>
      <p:pic>
        <p:nvPicPr>
          <p:cNvPr id="25" name="Picture 24" descr="tmp.bmp"/>
          <p:cNvPicPr>
            <a:picLocks/>
          </p:cNvPicPr>
          <p:nvPr>
            <p:custDataLst>
              <p:tags r:id="rId2"/>
            </p:custDataLst>
          </p:nvPr>
        </p:nvPicPr>
        <p:blipFill>
          <a:blip r:embed="rId8" cstate="print">
            <a:clrChange>
              <a:clrFrom>
                <a:srgbClr val="FFFFFF"/>
              </a:clrFrom>
              <a:clrTo>
                <a:srgbClr val="FFFFFF">
                  <a:alpha val="0"/>
                </a:srgbClr>
              </a:clrTo>
            </a:clrChange>
          </a:blip>
          <a:stretch>
            <a:fillRect/>
          </a:stretch>
        </p:blipFill>
        <p:spPr>
          <a:xfrm>
            <a:off x="1295400" y="3657600"/>
            <a:ext cx="228600" cy="177800"/>
          </a:xfrm>
          <a:prstGeom prst="rect">
            <a:avLst/>
          </a:prstGeom>
          <a:noFill/>
        </p:spPr>
      </p:pic>
      <p:sp>
        <p:nvSpPr>
          <p:cNvPr id="30" name="TextBox 29"/>
          <p:cNvSpPr txBox="1"/>
          <p:nvPr/>
        </p:nvSpPr>
        <p:spPr>
          <a:xfrm>
            <a:off x="3276600" y="2362200"/>
            <a:ext cx="2364750" cy="400110"/>
          </a:xfrm>
          <a:prstGeom prst="rect">
            <a:avLst/>
          </a:prstGeom>
          <a:noFill/>
        </p:spPr>
        <p:txBody>
          <a:bodyPr wrap="none" rtlCol="0">
            <a:spAutoFit/>
          </a:bodyPr>
          <a:lstStyle/>
          <a:p>
            <a:r>
              <a:rPr lang="en-US" sz="2000" dirty="0" smtClean="0">
                <a:solidFill>
                  <a:srgbClr val="C00000"/>
                </a:solidFill>
              </a:rPr>
              <a:t>Distributed System</a:t>
            </a:r>
            <a:endParaRPr lang="en-US" sz="2000" dirty="0">
              <a:solidFill>
                <a:srgbClr val="C00000"/>
              </a:solidFill>
            </a:endParaRPr>
          </a:p>
        </p:txBody>
      </p:sp>
      <p:cxnSp>
        <p:nvCxnSpPr>
          <p:cNvPr id="31" name="Straight Arrow Connector 30"/>
          <p:cNvCxnSpPr/>
          <p:nvPr/>
        </p:nvCxnSpPr>
        <p:spPr>
          <a:xfrm>
            <a:off x="7010400" y="4495800"/>
            <a:ext cx="53340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pic>
        <p:nvPicPr>
          <p:cNvPr id="33" name="Picture 32" descr="tmp.bmp"/>
          <p:cNvPicPr>
            <a:picLocks/>
          </p:cNvPicPr>
          <p:nvPr>
            <p:custDataLst>
              <p:tags r:id="rId3"/>
            </p:custDataLst>
          </p:nvPr>
        </p:nvPicPr>
        <p:blipFill>
          <a:blip r:embed="rId9" cstate="print">
            <a:clrChange>
              <a:clrFrom>
                <a:srgbClr val="FFFFFF"/>
              </a:clrFrom>
              <a:clrTo>
                <a:srgbClr val="FFFFFF">
                  <a:alpha val="0"/>
                </a:srgbClr>
              </a:clrTo>
            </a:clrChange>
          </a:blip>
          <a:stretch>
            <a:fillRect/>
          </a:stretch>
        </p:blipFill>
        <p:spPr>
          <a:xfrm>
            <a:off x="7467600" y="4572000"/>
            <a:ext cx="190500" cy="177800"/>
          </a:xfrm>
          <a:prstGeom prst="rect">
            <a:avLst/>
          </a:prstGeom>
          <a:noFill/>
        </p:spPr>
      </p:pic>
      <p:sp>
        <p:nvSpPr>
          <p:cNvPr id="34" name="TextBox 33"/>
          <p:cNvSpPr txBox="1"/>
          <p:nvPr/>
        </p:nvSpPr>
        <p:spPr>
          <a:xfrm>
            <a:off x="7162800" y="4114800"/>
            <a:ext cx="845103" cy="369332"/>
          </a:xfrm>
          <a:prstGeom prst="rect">
            <a:avLst/>
          </a:prstGeom>
          <a:noFill/>
        </p:spPr>
        <p:txBody>
          <a:bodyPr wrap="none" rtlCol="0">
            <a:spAutoFit/>
          </a:bodyPr>
          <a:lstStyle/>
          <a:p>
            <a:r>
              <a:rPr lang="en-US" dirty="0" smtClean="0"/>
              <a:t>Attack</a:t>
            </a:r>
            <a:endParaRPr lang="en-US" dirty="0"/>
          </a:p>
        </p:txBody>
      </p:sp>
      <p:pic>
        <p:nvPicPr>
          <p:cNvPr id="21" name="Picture 20" descr="tmp.bmp"/>
          <p:cNvPicPr>
            <a:picLocks/>
          </p:cNvPicPr>
          <p:nvPr>
            <p:custDataLst>
              <p:tags r:id="rId4"/>
            </p:custDataLst>
          </p:nvPr>
        </p:nvPicPr>
        <p:blipFill>
          <a:blip r:embed="rId10" cstate="print">
            <a:clrChange>
              <a:clrFrom>
                <a:srgbClr val="FFFFFF"/>
              </a:clrFrom>
              <a:clrTo>
                <a:srgbClr val="FFFFFF">
                  <a:alpha val="0"/>
                </a:srgbClr>
              </a:clrTo>
            </a:clrChange>
          </a:blip>
          <a:stretch>
            <a:fillRect/>
          </a:stretch>
        </p:blipFill>
        <p:spPr>
          <a:xfrm>
            <a:off x="5989721" y="5562600"/>
            <a:ext cx="1554079"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Statement</a:t>
            </a:r>
            <a:endParaRPr lang="en-US" dirty="0"/>
          </a:p>
        </p:txBody>
      </p:sp>
      <p:sp>
        <p:nvSpPr>
          <p:cNvPr id="4" name="Text Placeholder 3"/>
          <p:cNvSpPr>
            <a:spLocks noGrp="1"/>
          </p:cNvSpPr>
          <p:nvPr>
            <p:ph type="body" idx="1"/>
          </p:nvPr>
        </p:nvSpPr>
        <p:spPr/>
        <p:txBody>
          <a:bodyPr/>
          <a:lstStyle/>
          <a:p>
            <a:r>
              <a:rPr lang="en-US" dirty="0" smtClean="0">
                <a:solidFill>
                  <a:srgbClr val="C00000"/>
                </a:solidFill>
              </a:rPr>
              <a:t>Canonical Form</a:t>
            </a:r>
            <a:endParaRPr lang="en-US" dirty="0">
              <a:solidFill>
                <a:srgbClr val="C00000"/>
              </a:solidFill>
            </a:endParaRPr>
          </a:p>
        </p:txBody>
      </p:sp>
      <p:sp>
        <p:nvSpPr>
          <p:cNvPr id="6" name="Content Placeholder 5"/>
          <p:cNvSpPr>
            <a:spLocks noGrp="1"/>
          </p:cNvSpPr>
          <p:nvPr>
            <p:ph sz="half" idx="2"/>
          </p:nvPr>
        </p:nvSpPr>
        <p:spPr>
          <a:prstGeom prst="rect">
            <a:avLst/>
          </a:prstGeom>
        </p:spPr>
        <p:txBody>
          <a:bodyPr/>
          <a:lstStyle/>
          <a:p>
            <a:endParaRPr lang="en-US" baseline="-25000" dirty="0" smtClean="0">
              <a:latin typeface="Candara"/>
            </a:endParaRPr>
          </a:p>
          <a:p>
            <a:endParaRPr lang="en-US" dirty="0"/>
          </a:p>
          <a:p>
            <a:endParaRPr lang="en-US" dirty="0" smtClean="0">
              <a:solidFill>
                <a:srgbClr val="002060"/>
              </a:solidFill>
            </a:endParaRPr>
          </a:p>
          <a:p>
            <a:r>
              <a:rPr lang="en-US" dirty="0" smtClean="0">
                <a:solidFill>
                  <a:srgbClr val="002060"/>
                </a:solidFill>
              </a:rPr>
              <a:t>Can we design:</a:t>
            </a:r>
            <a:endParaRPr lang="en-US" dirty="0"/>
          </a:p>
          <a:p>
            <a:endParaRPr lang="en-US" dirty="0" smtClean="0"/>
          </a:p>
          <a:p>
            <a:endParaRPr lang="en-US" dirty="0"/>
          </a:p>
          <a:p>
            <a:pPr marL="0" indent="0">
              <a:buNone/>
            </a:pPr>
            <a:r>
              <a:rPr lang="en-US" dirty="0" smtClean="0"/>
              <a:t>  </a:t>
            </a:r>
            <a:r>
              <a:rPr lang="en-US" dirty="0" smtClean="0">
                <a:solidFill>
                  <a:srgbClr val="002060"/>
                </a:solidFill>
              </a:rPr>
              <a:t>such that</a:t>
            </a:r>
          </a:p>
        </p:txBody>
      </p:sp>
      <p:sp>
        <p:nvSpPr>
          <p:cNvPr id="5" name="Text Placeholder 4"/>
          <p:cNvSpPr>
            <a:spLocks noGrp="1"/>
          </p:cNvSpPr>
          <p:nvPr>
            <p:ph type="body" sz="quarter" idx="3"/>
          </p:nvPr>
        </p:nvSpPr>
        <p:spPr>
          <a:prstGeom prst="rect">
            <a:avLst/>
          </a:prstGeom>
        </p:spPr>
        <p:txBody>
          <a:bodyPr/>
          <a:lstStyle/>
          <a:p>
            <a:r>
              <a:rPr lang="en-US" dirty="0" smtClean="0">
                <a:solidFill>
                  <a:srgbClr val="C00000"/>
                </a:solidFill>
              </a:rPr>
              <a:t>Alternative Form</a:t>
            </a:r>
            <a:endParaRPr lang="en-US" dirty="0">
              <a:solidFill>
                <a:srgbClr val="C00000"/>
              </a:solidFill>
            </a:endParaRPr>
          </a:p>
        </p:txBody>
      </p:sp>
      <p:sp>
        <p:nvSpPr>
          <p:cNvPr id="7" name="Content Placeholder 6"/>
          <p:cNvSpPr>
            <a:spLocks noGrp="1"/>
          </p:cNvSpPr>
          <p:nvPr>
            <p:ph sz="quarter" idx="4"/>
          </p:nvPr>
        </p:nvSpPr>
        <p:spPr>
          <a:prstGeom prst="rect">
            <a:avLst/>
          </a:prstGeom>
        </p:spPr>
        <p:txBody>
          <a:bodyPr/>
          <a:lstStyle/>
          <a:p>
            <a:r>
              <a:rPr lang="en-US" dirty="0" smtClean="0"/>
              <a:t>Does there exists a distribution:</a:t>
            </a:r>
          </a:p>
          <a:p>
            <a:endParaRPr lang="en-US" dirty="0"/>
          </a:p>
          <a:p>
            <a:pPr marL="0" indent="0">
              <a:buNone/>
            </a:pPr>
            <a:endParaRPr lang="en-US" dirty="0"/>
          </a:p>
        </p:txBody>
      </p:sp>
      <p:pic>
        <p:nvPicPr>
          <p:cNvPr id="18" name="Picture 17"/>
          <p:cNvPicPr>
            <a:picLocks/>
          </p:cNvPicPr>
          <p:nvPr>
            <p:custDataLst>
              <p:tags r:id="rId1"/>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2336800"/>
            <a:ext cx="2070100" cy="8636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23" name="Picture 22"/>
          <p:cNvPicPr>
            <a:picLocks/>
          </p:cNvPicPr>
          <p:nvPr>
            <p:custDataLst>
              <p:tags r:id="rId2"/>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2200" y="3822700"/>
            <a:ext cx="3035300" cy="8255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10" name="Picture 9"/>
          <p:cNvPicPr>
            <a:picLocks/>
          </p:cNvPicPr>
          <p:nvPr>
            <p:custDataLst>
              <p:tags r:id="rId3"/>
            </p:custDataLst>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 y="5257800"/>
            <a:ext cx="3695700" cy="3937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11" name="Picture 10"/>
          <p:cNvPicPr>
            <a:picLocks/>
          </p:cNvPicPr>
          <p:nvPr>
            <p:custDataLst>
              <p:tags r:id="rId4"/>
            </p:custDataLst>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4400" y="3124200"/>
            <a:ext cx="3670300" cy="17018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12" name="Picture 11"/>
          <p:cNvPicPr>
            <a:picLocks/>
          </p:cNvPicPr>
          <p:nvPr>
            <p:custDataLst>
              <p:tags r:id="rId5"/>
            </p:custDataLst>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4400" y="3797300"/>
            <a:ext cx="3670300" cy="1435100"/>
          </a:xfrm>
          <a:prstGeom prst="rect">
            <a:avLst/>
          </a:prstGeom>
          <a:noFill/>
          <a:extLst>
            <a:ext uri="{909E8E84-426E-40DD-AFC4-6F175D3DCCD1}">
              <a14:hiddenFill xmlns:a14="http://schemas.microsoft.com/office/drawing/2010/main">
                <a:solidFill>
                  <a:scrgbClr r="0" g="0" b="0">
                    <a:alpha val="0"/>
                  </a:scrgbClr>
                </a:solidFill>
              </a14:hiddenFill>
            </a:ext>
          </a:extLst>
        </p:spPr>
      </p:pic>
      <p:grpSp>
        <p:nvGrpSpPr>
          <p:cNvPr id="20" name="Group 19"/>
          <p:cNvGrpSpPr/>
          <p:nvPr/>
        </p:nvGrpSpPr>
        <p:grpSpPr>
          <a:xfrm>
            <a:off x="5328019" y="5540746"/>
            <a:ext cx="2646658" cy="1088777"/>
            <a:chOff x="5328019" y="5540746"/>
            <a:chExt cx="2646658" cy="1088777"/>
          </a:xfrm>
        </p:grpSpPr>
        <p:grpSp>
          <p:nvGrpSpPr>
            <p:cNvPr id="16" name="Group 15"/>
            <p:cNvGrpSpPr/>
            <p:nvPr/>
          </p:nvGrpSpPr>
          <p:grpSpPr>
            <a:xfrm>
              <a:off x="5328019" y="5903028"/>
              <a:ext cx="2646658" cy="333346"/>
              <a:chOff x="1981200" y="5486400"/>
              <a:chExt cx="5530115" cy="838200"/>
            </a:xfrm>
          </p:grpSpPr>
          <p:cxnSp>
            <p:nvCxnSpPr>
              <p:cNvPr id="8" name="Straight Arrow Connector 7"/>
              <p:cNvCxnSpPr/>
              <p:nvPr/>
            </p:nvCxnSpPr>
            <p:spPr>
              <a:xfrm>
                <a:off x="1981200" y="5917474"/>
                <a:ext cx="990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71800" y="5486400"/>
                <a:ext cx="76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cxnSp>
            <p:nvCxnSpPr>
              <p:cNvPr id="13" name="Straight Arrow Connector 12"/>
              <p:cNvCxnSpPr>
                <a:stCxn id="9" idx="3"/>
                <a:endCxn id="14" idx="1"/>
              </p:cNvCxnSpPr>
              <p:nvPr/>
            </p:nvCxnSpPr>
            <p:spPr>
              <a:xfrm>
                <a:off x="3733800" y="5905500"/>
                <a:ext cx="2008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41888" y="5486400"/>
                <a:ext cx="76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cxnSp>
            <p:nvCxnSpPr>
              <p:cNvPr id="15" name="Straight Arrow Connector 14"/>
              <p:cNvCxnSpPr/>
              <p:nvPr/>
            </p:nvCxnSpPr>
            <p:spPr>
              <a:xfrm>
                <a:off x="6520715" y="5904411"/>
                <a:ext cx="990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custDataLst>
                <p:tags r:id="rId6"/>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02096" y="5865990"/>
              <a:ext cx="218758" cy="111115"/>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3" name="Picture 2"/>
            <p:cNvPicPr>
              <a:picLocks/>
            </p:cNvPicPr>
            <p:nvPr>
              <p:custDataLst>
                <p:tags r:id="rId7"/>
              </p:custDataLst>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24363" y="5890682"/>
              <a:ext cx="74077" cy="86423"/>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42" name="Picture 41"/>
            <p:cNvPicPr>
              <a:picLocks/>
            </p:cNvPicPr>
            <p:nvPr>
              <p:custDataLst>
                <p:tags r:id="rId8"/>
              </p:custDataLst>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9107" y="5540746"/>
              <a:ext cx="104942" cy="80250"/>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3" name="Rectangle 42"/>
            <p:cNvSpPr/>
            <p:nvPr/>
          </p:nvSpPr>
          <p:spPr>
            <a:xfrm>
              <a:off x="7128013" y="6296177"/>
              <a:ext cx="364685" cy="333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Arrow Connector 48"/>
            <p:cNvCxnSpPr/>
            <p:nvPr/>
          </p:nvCxnSpPr>
          <p:spPr>
            <a:xfrm flipH="1">
              <a:off x="6086284" y="5620996"/>
              <a:ext cx="484204" cy="2449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764169" y="5620996"/>
              <a:ext cx="484203" cy="2449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647321" y="6074464"/>
              <a:ext cx="0" cy="3883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43" idx="1"/>
            </p:cNvCxnSpPr>
            <p:nvPr/>
          </p:nvCxnSpPr>
          <p:spPr>
            <a:xfrm flipV="1">
              <a:off x="6661401" y="6462850"/>
              <a:ext cx="466612"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498774" y="6452443"/>
              <a:ext cx="474091"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68" name="Picture 67"/>
            <p:cNvPicPr>
              <a:picLocks/>
            </p:cNvPicPr>
            <p:nvPr>
              <p:custDataLst>
                <p:tags r:id="rId9"/>
              </p:custDataLst>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07186" y="6233859"/>
              <a:ext cx="193681" cy="112981"/>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19" name="Picture 18"/>
            <p:cNvPicPr>
              <a:picLocks/>
            </p:cNvPicPr>
            <p:nvPr>
              <p:custDataLst>
                <p:tags r:id="rId10"/>
              </p:custDataLst>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09584" y="5835301"/>
              <a:ext cx="203200" cy="114300"/>
            </a:xfrm>
            <a:prstGeom prst="rect">
              <a:avLst/>
            </a:prstGeom>
            <a:noFill/>
            <a:extLst>
              <a:ext uri="{909E8E84-426E-40DD-AFC4-6F175D3DCCD1}">
                <a14:hiddenFill xmlns:a14="http://schemas.microsoft.com/office/drawing/2010/main">
                  <a:solidFill>
                    <a:scrgbClr r="0" g="0" b="0">
                      <a:alpha val="0"/>
                    </a:scrgbClr>
                  </a:solidFill>
                </a14:hiddenFill>
              </a:ext>
            </a:extLst>
          </p:spPr>
        </p:pic>
      </p:grpSp>
    </p:spTree>
    <p:extLst>
      <p:ext uri="{BB962C8B-B14F-4D97-AF65-F5344CB8AC3E}">
        <p14:creationId xmlns:p14="http://schemas.microsoft.com/office/powerpoint/2010/main" val="184139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a:t>
            </a:r>
            <a:endParaRPr lang="en-US" dirty="0"/>
          </a:p>
        </p:txBody>
      </p:sp>
      <p:sp>
        <p:nvSpPr>
          <p:cNvPr id="29" name="Content Placeholder 28"/>
          <p:cNvSpPr>
            <a:spLocks noGrp="1"/>
          </p:cNvSpPr>
          <p:nvPr>
            <p:ph idx="1"/>
          </p:nvPr>
        </p:nvSpPr>
        <p:spPr/>
        <p:txBody>
          <a:bodyPr/>
          <a:lstStyle/>
          <a:p>
            <a:endParaRPr lang="en-US" dirty="0" smtClean="0"/>
          </a:p>
          <a:p>
            <a:r>
              <a:rPr lang="en-US" dirty="0" smtClean="0"/>
              <a:t>Choose U such that  P</a:t>
            </a:r>
            <a:r>
              <a:rPr lang="en-US" baseline="-25000" dirty="0" smtClean="0"/>
              <a:t>X,Y|U</a:t>
            </a:r>
            <a:r>
              <a:rPr lang="en-US" dirty="0" smtClean="0"/>
              <a:t> = P</a:t>
            </a:r>
            <a:r>
              <a:rPr lang="en-US" baseline="-25000" dirty="0" smtClean="0"/>
              <a:t>X|U</a:t>
            </a:r>
            <a:r>
              <a:rPr lang="en-US" dirty="0" smtClean="0"/>
              <a:t> P</a:t>
            </a:r>
            <a:r>
              <a:rPr lang="en-US" baseline="-25000" dirty="0" smtClean="0"/>
              <a:t>Y|U</a:t>
            </a:r>
            <a:endParaRPr lang="en-US" dirty="0"/>
          </a:p>
          <a:p>
            <a:r>
              <a:rPr lang="en-US" dirty="0" smtClean="0"/>
              <a:t>Choose a random codebook</a:t>
            </a:r>
            <a:endParaRPr lang="en-US" dirty="0"/>
          </a:p>
        </p:txBody>
      </p:sp>
      <p:grpSp>
        <p:nvGrpSpPr>
          <p:cNvPr id="28" name="Group 27"/>
          <p:cNvGrpSpPr/>
          <p:nvPr/>
        </p:nvGrpSpPr>
        <p:grpSpPr>
          <a:xfrm>
            <a:off x="685800" y="3516868"/>
            <a:ext cx="6781800" cy="1512332"/>
            <a:chOff x="762000" y="2754868"/>
            <a:chExt cx="6781800" cy="1512332"/>
          </a:xfrm>
        </p:grpSpPr>
        <p:sp>
          <p:nvSpPr>
            <p:cNvPr id="7" name="Rectangle 6"/>
            <p:cNvSpPr/>
            <p:nvPr/>
          </p:nvSpPr>
          <p:spPr>
            <a:xfrm>
              <a:off x="1981200" y="2895600"/>
              <a:ext cx="1219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smtClean="0">
                  <a:latin typeface="Academy Engraved LET" pitchFamily="2" charset="0"/>
                </a:rPr>
                <a:t>C</a:t>
              </a:r>
              <a:endParaRPr lang="en-US" sz="3600" i="1" dirty="0">
                <a:latin typeface="Academy Engraved LET" pitchFamily="2" charset="0"/>
              </a:endParaRPr>
            </a:p>
          </p:txBody>
        </p:sp>
        <p:cxnSp>
          <p:nvCxnSpPr>
            <p:cNvPr id="9" name="Straight Arrow Connector 8"/>
            <p:cNvCxnSpPr/>
            <p:nvPr/>
          </p:nvCxnSpPr>
          <p:spPr>
            <a:xfrm>
              <a:off x="762000" y="3124200"/>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62000" y="3886200"/>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00400" y="3124200"/>
              <a:ext cx="274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a:off x="3200400" y="3124200"/>
              <a:ext cx="2743200" cy="7620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3000" y="2754868"/>
              <a:ext cx="258404" cy="369332"/>
            </a:xfrm>
            <a:prstGeom prst="rect">
              <a:avLst/>
            </a:prstGeom>
            <a:noFill/>
          </p:spPr>
          <p:txBody>
            <a:bodyPr wrap="none" rtlCol="0">
              <a:spAutoFit/>
            </a:bodyPr>
            <a:lstStyle/>
            <a:p>
              <a:r>
                <a:rPr lang="en-US" dirty="0" smtClean="0"/>
                <a:t>J</a:t>
              </a:r>
              <a:endParaRPr lang="en-US" dirty="0"/>
            </a:p>
          </p:txBody>
        </p:sp>
        <p:sp>
          <p:nvSpPr>
            <p:cNvPr id="17" name="TextBox 16"/>
            <p:cNvSpPr txBox="1"/>
            <p:nvPr/>
          </p:nvSpPr>
          <p:spPr>
            <a:xfrm>
              <a:off x="1153486" y="3505200"/>
              <a:ext cx="304892" cy="369332"/>
            </a:xfrm>
            <a:prstGeom prst="rect">
              <a:avLst/>
            </a:prstGeom>
            <a:noFill/>
          </p:spPr>
          <p:txBody>
            <a:bodyPr wrap="none" rtlCol="0">
              <a:spAutoFit/>
            </a:bodyPr>
            <a:lstStyle/>
            <a:p>
              <a:r>
                <a:rPr lang="en-US" dirty="0" smtClean="0"/>
                <a:t>K</a:t>
              </a:r>
              <a:endParaRPr lang="en-US" dirty="0"/>
            </a:p>
          </p:txBody>
        </p:sp>
        <p:sp>
          <p:nvSpPr>
            <p:cNvPr id="18" name="Rounded Rectangle 17"/>
            <p:cNvSpPr/>
            <p:nvPr/>
          </p:nvSpPr>
          <p:spPr>
            <a:xfrm>
              <a:off x="5943600" y="2819400"/>
              <a:ext cx="838200" cy="597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X|U</a:t>
              </a:r>
              <a:endParaRPr lang="en-US" dirty="0"/>
            </a:p>
          </p:txBody>
        </p:sp>
        <p:sp>
          <p:nvSpPr>
            <p:cNvPr id="19" name="Rounded Rectangle 18"/>
            <p:cNvSpPr/>
            <p:nvPr/>
          </p:nvSpPr>
          <p:spPr>
            <a:xfrm>
              <a:off x="5943600" y="3669268"/>
              <a:ext cx="838200" cy="597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a:t>Y</a:t>
              </a:r>
              <a:r>
                <a:rPr lang="en-US" baseline="-25000" dirty="0" smtClean="0"/>
                <a:t>|U</a:t>
              </a:r>
              <a:endParaRPr lang="en-US" dirty="0"/>
            </a:p>
          </p:txBody>
        </p:sp>
        <p:cxnSp>
          <p:nvCxnSpPr>
            <p:cNvPr id="21" name="Straight Arrow Connector 20"/>
            <p:cNvCxnSpPr>
              <a:stCxn id="18" idx="3"/>
            </p:cNvCxnSpPr>
            <p:nvPr/>
          </p:nvCxnSpPr>
          <p:spPr>
            <a:xfrm>
              <a:off x="6781800" y="3118366"/>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3"/>
            </p:cNvCxnSpPr>
            <p:nvPr/>
          </p:nvCxnSpPr>
          <p:spPr>
            <a:xfrm>
              <a:off x="6781800" y="3968234"/>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14800" y="2754868"/>
              <a:ext cx="412292" cy="369332"/>
            </a:xfrm>
            <a:prstGeom prst="rect">
              <a:avLst/>
            </a:prstGeom>
            <a:noFill/>
          </p:spPr>
          <p:txBody>
            <a:bodyPr wrap="none" rtlCol="0">
              <a:spAutoFit/>
            </a:bodyPr>
            <a:lstStyle/>
            <a:p>
              <a:r>
                <a:rPr lang="en-US" dirty="0" smtClean="0"/>
                <a:t>U</a:t>
              </a:r>
              <a:r>
                <a:rPr lang="en-US" baseline="30000" dirty="0" smtClean="0"/>
                <a:t>n</a:t>
              </a:r>
              <a:endParaRPr lang="en-US" dirty="0"/>
            </a:p>
          </p:txBody>
        </p:sp>
        <p:sp>
          <p:nvSpPr>
            <p:cNvPr id="25" name="TextBox 24"/>
            <p:cNvSpPr txBox="1"/>
            <p:nvPr/>
          </p:nvSpPr>
          <p:spPr>
            <a:xfrm>
              <a:off x="7086600" y="2754868"/>
              <a:ext cx="385042" cy="369332"/>
            </a:xfrm>
            <a:prstGeom prst="rect">
              <a:avLst/>
            </a:prstGeom>
            <a:noFill/>
          </p:spPr>
          <p:txBody>
            <a:bodyPr wrap="none" rtlCol="0">
              <a:spAutoFit/>
            </a:bodyPr>
            <a:lstStyle/>
            <a:p>
              <a:r>
                <a:rPr lang="en-US" dirty="0" err="1" smtClean="0"/>
                <a:t>X</a:t>
              </a:r>
              <a:r>
                <a:rPr lang="en-US" baseline="30000" dirty="0" err="1" smtClean="0"/>
                <a:t>n</a:t>
              </a:r>
              <a:endParaRPr lang="en-US" dirty="0"/>
            </a:p>
          </p:txBody>
        </p:sp>
        <p:sp>
          <p:nvSpPr>
            <p:cNvPr id="27" name="TextBox 26"/>
            <p:cNvSpPr txBox="1"/>
            <p:nvPr/>
          </p:nvSpPr>
          <p:spPr>
            <a:xfrm>
              <a:off x="7086600" y="3505200"/>
              <a:ext cx="366447" cy="369332"/>
            </a:xfrm>
            <a:prstGeom prst="rect">
              <a:avLst/>
            </a:prstGeom>
            <a:noFill/>
          </p:spPr>
          <p:txBody>
            <a:bodyPr wrap="none" rtlCol="0">
              <a:spAutoFit/>
            </a:bodyPr>
            <a:lstStyle/>
            <a:p>
              <a:r>
                <a:rPr lang="en-US" dirty="0" err="1" smtClean="0"/>
                <a:t>Y</a:t>
              </a:r>
              <a:r>
                <a:rPr lang="en-US" baseline="30000" dirty="0" err="1" smtClean="0"/>
                <a:t>n</a:t>
              </a:r>
              <a:endParaRPr lang="en-US" dirty="0"/>
            </a:p>
          </p:txBody>
        </p:sp>
      </p:grpSp>
      <p:grpSp>
        <p:nvGrpSpPr>
          <p:cNvPr id="6" name="Group 5"/>
          <p:cNvGrpSpPr/>
          <p:nvPr/>
        </p:nvGrpSpPr>
        <p:grpSpPr>
          <a:xfrm>
            <a:off x="304800" y="5486400"/>
            <a:ext cx="3940706" cy="779172"/>
            <a:chOff x="381000" y="5774028"/>
            <a:chExt cx="3940706" cy="779172"/>
          </a:xfrm>
        </p:grpSpPr>
        <p:sp>
          <p:nvSpPr>
            <p:cNvPr id="4" name="TextBox 3"/>
            <p:cNvSpPr txBox="1"/>
            <p:nvPr/>
          </p:nvSpPr>
          <p:spPr>
            <a:xfrm>
              <a:off x="381000" y="5774028"/>
              <a:ext cx="2807179" cy="461665"/>
            </a:xfrm>
            <a:prstGeom prst="rect">
              <a:avLst/>
            </a:prstGeom>
            <a:noFill/>
          </p:spPr>
          <p:txBody>
            <a:bodyPr wrap="none" rtlCol="0">
              <a:spAutoFit/>
            </a:bodyPr>
            <a:lstStyle/>
            <a:p>
              <a:r>
                <a:rPr lang="en-US" sz="2400" dirty="0" smtClean="0"/>
                <a:t>Cloud Mixing Lemma</a:t>
              </a:r>
              <a:endParaRPr lang="en-US" sz="2400" dirty="0"/>
            </a:p>
          </p:txBody>
        </p:sp>
        <p:sp>
          <p:nvSpPr>
            <p:cNvPr id="5" name="TextBox 4"/>
            <p:cNvSpPr txBox="1"/>
            <p:nvPr/>
          </p:nvSpPr>
          <p:spPr>
            <a:xfrm>
              <a:off x="609600" y="6183868"/>
              <a:ext cx="3712106" cy="369332"/>
            </a:xfrm>
            <a:prstGeom prst="rect">
              <a:avLst/>
            </a:prstGeom>
            <a:noFill/>
          </p:spPr>
          <p:txBody>
            <a:bodyPr wrap="none" rtlCol="0">
              <a:spAutoFit/>
            </a:bodyPr>
            <a:lstStyle/>
            <a:p>
              <a:r>
                <a:rPr lang="en-US" dirty="0" smtClean="0"/>
                <a:t>[</a:t>
              </a:r>
              <a:r>
                <a:rPr lang="en-US" dirty="0" err="1" smtClean="0"/>
                <a:t>Wyner</a:t>
              </a:r>
              <a:r>
                <a:rPr lang="en-US" dirty="0" smtClean="0"/>
                <a:t>], [Han-</a:t>
              </a:r>
              <a:r>
                <a:rPr lang="en-US" dirty="0" err="1" smtClean="0"/>
                <a:t>Verdu</a:t>
              </a:r>
              <a:r>
                <a:rPr lang="en-US" dirty="0" smtClean="0"/>
                <a:t>, “resolvability”]</a:t>
              </a:r>
              <a:endParaRPr lang="en-US" dirty="0"/>
            </a:p>
          </p:txBody>
        </p:sp>
      </p:grpSp>
      <p:pic>
        <p:nvPicPr>
          <p:cNvPr id="10" name="Picture 9"/>
          <p:cNvPicPr>
            <a:picLocks/>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6388100"/>
            <a:ext cx="3606800" cy="2413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8" name="Picture 7"/>
          <p:cNvPicPr>
            <a:picLocks/>
          </p:cNvPicPr>
          <p:nvPr>
            <p:custDataLst>
              <p:tags r:id="rId2"/>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50892" y="5257800"/>
            <a:ext cx="3670300" cy="1435100"/>
          </a:xfrm>
          <a:prstGeom prst="rect">
            <a:avLst/>
          </a:prstGeom>
          <a:noFill/>
          <a:extLst>
            <a:ext uri="{909E8E84-426E-40DD-AFC4-6F175D3DCCD1}">
              <a14:hiddenFill xmlns:a14="http://schemas.microsoft.com/office/drawing/2010/main">
                <a:solidFill>
                  <a:scrgbClr r="0" g="0" b="0">
                    <a:alpha val="0"/>
                  </a:scrgbClr>
                </a:solidFill>
              </a14:hiddenFill>
            </a:ext>
          </a:extLst>
        </p:spPr>
      </p:pic>
    </p:spTree>
    <p:extLst>
      <p:ext uri="{BB962C8B-B14F-4D97-AF65-F5344CB8AC3E}">
        <p14:creationId xmlns:p14="http://schemas.microsoft.com/office/powerpoint/2010/main" val="162850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Theoretical Results</a:t>
            </a:r>
            <a:endParaRPr lang="en-US" dirty="0"/>
          </a:p>
        </p:txBody>
      </p:sp>
      <p:sp>
        <p:nvSpPr>
          <p:cNvPr id="5" name="Text Placeholder 4"/>
          <p:cNvSpPr>
            <a:spLocks noGrp="1"/>
          </p:cNvSpPr>
          <p:nvPr>
            <p:ph type="body" idx="1"/>
          </p:nvPr>
        </p:nvSpPr>
        <p:spPr/>
        <p:txBody>
          <a:bodyPr/>
          <a:lstStyle/>
          <a:p>
            <a:r>
              <a:rPr lang="en-US" dirty="0" smtClean="0"/>
              <a:t>Information Theoretic Rate Regions</a:t>
            </a:r>
          </a:p>
          <a:p>
            <a:endParaRPr lang="en-US" dirty="0" smtClean="0"/>
          </a:p>
          <a:p>
            <a:r>
              <a:rPr lang="en-US" dirty="0" smtClean="0"/>
              <a:t>Provable Secrecy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81000" y="2971800"/>
            <a:ext cx="8305800" cy="762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Reminder of Secrecy Problem</a:t>
            </a:r>
            <a:endParaRPr lang="en-US" dirty="0"/>
          </a:p>
        </p:txBody>
      </p:sp>
      <p:sp>
        <p:nvSpPr>
          <p:cNvPr id="28" name="Content Placeholder 27"/>
          <p:cNvSpPr>
            <a:spLocks noGrp="1"/>
          </p:cNvSpPr>
          <p:nvPr>
            <p:ph idx="1"/>
          </p:nvPr>
        </p:nvSpPr>
        <p:spPr>
          <a:xfrm>
            <a:off x="457200" y="1600200"/>
            <a:ext cx="7620000" cy="4800600"/>
          </a:xfrm>
        </p:spPr>
        <p:txBody>
          <a:bodyPr/>
          <a:lstStyle/>
          <a:p>
            <a:r>
              <a:rPr lang="en-US" dirty="0" smtClean="0"/>
              <a:t>Value obtained by system:</a:t>
            </a:r>
          </a:p>
          <a:p>
            <a:r>
              <a:rPr lang="en-US" dirty="0" smtClean="0"/>
              <a:t>Objective</a:t>
            </a:r>
          </a:p>
          <a:p>
            <a:pPr lvl="1"/>
            <a:r>
              <a:rPr lang="en-US" dirty="0" smtClean="0"/>
              <a:t>Maximize payoff</a:t>
            </a:r>
          </a:p>
        </p:txBody>
      </p:sp>
      <p:sp>
        <p:nvSpPr>
          <p:cNvPr id="4" name="Rounded Rectangle 3"/>
          <p:cNvSpPr/>
          <p:nvPr/>
        </p:nvSpPr>
        <p:spPr>
          <a:xfrm>
            <a:off x="1828800" y="48768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334000" y="48768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6" name="Straight Arrow Connector 5"/>
          <p:cNvCxnSpPr>
            <a:stCxn id="4" idx="3"/>
            <a:endCxn id="5" idx="1"/>
          </p:cNvCxnSpPr>
          <p:nvPr/>
        </p:nvCxnSpPr>
        <p:spPr>
          <a:xfrm>
            <a:off x="3200400" y="51816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1"/>
          </p:cNvCxnSpPr>
          <p:nvPr/>
        </p:nvCxnSpPr>
        <p:spPr>
          <a:xfrm>
            <a:off x="1295400" y="5181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6705600" y="5181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3800" y="4800600"/>
            <a:ext cx="1056700" cy="369332"/>
          </a:xfrm>
          <a:prstGeom prst="rect">
            <a:avLst/>
          </a:prstGeom>
          <a:noFill/>
        </p:spPr>
        <p:txBody>
          <a:bodyPr wrap="none" rtlCol="0">
            <a:spAutoFit/>
          </a:bodyPr>
          <a:lstStyle/>
          <a:p>
            <a:r>
              <a:rPr lang="en-US" dirty="0" smtClean="0"/>
              <a:t>Message</a:t>
            </a:r>
            <a:endParaRPr lang="en-US" dirty="0"/>
          </a:p>
        </p:txBody>
      </p:sp>
      <p:cxnSp>
        <p:nvCxnSpPr>
          <p:cNvPr id="10" name="Straight Arrow Connector 9"/>
          <p:cNvCxnSpPr>
            <a:endCxn id="4" idx="0"/>
          </p:cNvCxnSpPr>
          <p:nvPr/>
        </p:nvCxnSpPr>
        <p:spPr>
          <a:xfrm rot="5400000">
            <a:off x="2400300" y="4762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0"/>
          </p:cNvCxnSpPr>
          <p:nvPr/>
        </p:nvCxnSpPr>
        <p:spPr>
          <a:xfrm rot="5400000">
            <a:off x="5905500" y="4762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86200" y="3962400"/>
            <a:ext cx="591829" cy="369332"/>
          </a:xfrm>
          <a:prstGeom prst="rect">
            <a:avLst/>
          </a:prstGeom>
          <a:noFill/>
        </p:spPr>
        <p:txBody>
          <a:bodyPr wrap="none" rtlCol="0">
            <a:spAutoFit/>
          </a:bodyPr>
          <a:lstStyle/>
          <a:p>
            <a:r>
              <a:rPr lang="en-US" dirty="0" smtClean="0"/>
              <a:t>Key</a:t>
            </a:r>
            <a:endParaRPr lang="en-US" dirty="0"/>
          </a:p>
        </p:txBody>
      </p:sp>
      <p:sp>
        <p:nvSpPr>
          <p:cNvPr id="14" name="TextBox 13"/>
          <p:cNvSpPr txBox="1"/>
          <p:nvPr/>
        </p:nvSpPr>
        <p:spPr>
          <a:xfrm>
            <a:off x="381000" y="4800600"/>
            <a:ext cx="1435008" cy="369332"/>
          </a:xfrm>
          <a:prstGeom prst="rect">
            <a:avLst/>
          </a:prstGeom>
          <a:noFill/>
        </p:spPr>
        <p:txBody>
          <a:bodyPr wrap="none" rtlCol="0">
            <a:spAutoFit/>
          </a:bodyPr>
          <a:lstStyle/>
          <a:p>
            <a:r>
              <a:rPr lang="en-US" dirty="0" smtClean="0"/>
              <a:t>Information</a:t>
            </a:r>
            <a:endParaRPr lang="en-US" dirty="0"/>
          </a:p>
        </p:txBody>
      </p:sp>
      <p:sp>
        <p:nvSpPr>
          <p:cNvPr id="15" name="TextBox 14"/>
          <p:cNvSpPr txBox="1"/>
          <p:nvPr/>
        </p:nvSpPr>
        <p:spPr>
          <a:xfrm>
            <a:off x="6934200" y="4812268"/>
            <a:ext cx="853119" cy="369332"/>
          </a:xfrm>
          <a:prstGeom prst="rect">
            <a:avLst/>
          </a:prstGeom>
          <a:noFill/>
        </p:spPr>
        <p:txBody>
          <a:bodyPr wrap="none" rtlCol="0">
            <a:spAutoFit/>
          </a:bodyPr>
          <a:lstStyle/>
          <a:p>
            <a:r>
              <a:rPr lang="en-US" dirty="0" smtClean="0"/>
              <a:t>Action</a:t>
            </a:r>
          </a:p>
        </p:txBody>
      </p:sp>
      <p:sp>
        <p:nvSpPr>
          <p:cNvPr id="16" name="Rounded Rectangle 15"/>
          <p:cNvSpPr/>
          <p:nvPr/>
        </p:nvSpPr>
        <p:spPr>
          <a:xfrm>
            <a:off x="5334000" y="57912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cxnSp>
        <p:nvCxnSpPr>
          <p:cNvPr id="17" name="Shape 16"/>
          <p:cNvCxnSpPr>
            <a:endCxn id="16" idx="1"/>
          </p:cNvCxnSpPr>
          <p:nvPr/>
        </p:nvCxnSpPr>
        <p:spPr>
          <a:xfrm rot="16200000" flipH="1">
            <a:off x="4705350" y="5429250"/>
            <a:ext cx="876300" cy="381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descr="tmp.bmp"/>
          <p:cNvPicPr>
            <a:picLocks/>
          </p:cNvPicPr>
          <p:nvPr>
            <p:custDataLst>
              <p:tags r:id="rId1"/>
            </p:custDataLst>
          </p:nvPr>
        </p:nvPicPr>
        <p:blipFill>
          <a:blip r:embed="rId10" cstate="print">
            <a:clrChange>
              <a:clrFrom>
                <a:srgbClr val="FFFFFF"/>
              </a:clrFrom>
              <a:clrTo>
                <a:srgbClr val="FFFFFF">
                  <a:alpha val="0"/>
                </a:srgbClr>
              </a:clrTo>
            </a:clrChange>
          </a:blip>
          <a:stretch>
            <a:fillRect/>
          </a:stretch>
        </p:blipFill>
        <p:spPr>
          <a:xfrm>
            <a:off x="3810000" y="5257800"/>
            <a:ext cx="990600" cy="261257"/>
          </a:xfrm>
          <a:prstGeom prst="rect">
            <a:avLst/>
          </a:prstGeom>
          <a:noFill/>
        </p:spPr>
      </p:pic>
      <p:pic>
        <p:nvPicPr>
          <p:cNvPr id="19" name="Picture 18" descr="tmp.bmp"/>
          <p:cNvPicPr>
            <a:picLocks/>
          </p:cNvPicPr>
          <p:nvPr>
            <p:custDataLst>
              <p:tags r:id="rId2"/>
            </p:custDataLst>
          </p:nvPr>
        </p:nvPicPr>
        <p:blipFill>
          <a:blip r:embed="rId11" cstate="print">
            <a:clrChange>
              <a:clrFrom>
                <a:srgbClr val="FFFFFF"/>
              </a:clrFrom>
              <a:clrTo>
                <a:srgbClr val="FFFFFF">
                  <a:alpha val="0"/>
                </a:srgbClr>
              </a:clrTo>
            </a:clrChange>
          </a:blip>
          <a:stretch>
            <a:fillRect/>
          </a:stretch>
        </p:blipFill>
        <p:spPr>
          <a:xfrm>
            <a:off x="4572000" y="4038600"/>
            <a:ext cx="1155700" cy="266700"/>
          </a:xfrm>
          <a:prstGeom prst="rect">
            <a:avLst/>
          </a:prstGeom>
          <a:noFill/>
        </p:spPr>
      </p:pic>
      <p:pic>
        <p:nvPicPr>
          <p:cNvPr id="20" name="Picture 19" descr="tmp.bmp"/>
          <p:cNvPicPr>
            <a:picLocks/>
          </p:cNvPicPr>
          <p:nvPr>
            <p:custDataLst>
              <p:tags r:id="rId3"/>
            </p:custDataLst>
          </p:nvPr>
        </p:nvPicPr>
        <p:blipFill>
          <a:blip r:embed="rId12" cstate="print">
            <a:clrChange>
              <a:clrFrom>
                <a:srgbClr val="FFFFFF"/>
              </a:clrFrom>
              <a:clrTo>
                <a:srgbClr val="FFFFFF">
                  <a:alpha val="0"/>
                </a:srgbClr>
              </a:clrTo>
            </a:clrChange>
          </a:blip>
          <a:stretch>
            <a:fillRect/>
          </a:stretch>
        </p:blipFill>
        <p:spPr>
          <a:xfrm>
            <a:off x="990600" y="5257800"/>
            <a:ext cx="381000" cy="193524"/>
          </a:xfrm>
          <a:prstGeom prst="rect">
            <a:avLst/>
          </a:prstGeom>
          <a:noFill/>
        </p:spPr>
      </p:pic>
      <p:cxnSp>
        <p:nvCxnSpPr>
          <p:cNvPr id="22" name="Straight Connector 21"/>
          <p:cNvCxnSpPr/>
          <p:nvPr/>
        </p:nvCxnSpPr>
        <p:spPr>
          <a:xfrm rot="10800000" flipV="1">
            <a:off x="2514600" y="4267200"/>
            <a:ext cx="1600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4267200"/>
            <a:ext cx="1752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05600" y="6096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6" descr="tmp.bmp"/>
          <p:cNvPicPr>
            <a:picLocks/>
          </p:cNvPicPr>
          <p:nvPr>
            <p:custDataLst>
              <p:tags r:id="rId4"/>
            </p:custDataLst>
          </p:nvPr>
        </p:nvPicPr>
        <p:blipFill>
          <a:blip r:embed="rId13" cstate="print">
            <a:clrChange>
              <a:clrFrom>
                <a:srgbClr val="FFFFFF"/>
              </a:clrFrom>
              <a:clrTo>
                <a:srgbClr val="FFFFFF">
                  <a:alpha val="0"/>
                </a:srgbClr>
              </a:clrTo>
            </a:clrChange>
          </a:blip>
          <a:stretch>
            <a:fillRect/>
          </a:stretch>
        </p:blipFill>
        <p:spPr>
          <a:xfrm>
            <a:off x="7239000" y="6172200"/>
            <a:ext cx="355600" cy="210726"/>
          </a:xfrm>
          <a:prstGeom prst="rect">
            <a:avLst/>
          </a:prstGeom>
          <a:noFill/>
        </p:spPr>
      </p:pic>
      <p:sp>
        <p:nvSpPr>
          <p:cNvPr id="30" name="TextBox 29"/>
          <p:cNvSpPr txBox="1"/>
          <p:nvPr/>
        </p:nvSpPr>
        <p:spPr>
          <a:xfrm>
            <a:off x="7003497" y="5715000"/>
            <a:ext cx="845103" cy="369332"/>
          </a:xfrm>
          <a:prstGeom prst="rect">
            <a:avLst/>
          </a:prstGeom>
          <a:noFill/>
        </p:spPr>
        <p:txBody>
          <a:bodyPr wrap="none" rtlCol="0">
            <a:spAutoFit/>
          </a:bodyPr>
          <a:lstStyle/>
          <a:p>
            <a:r>
              <a:rPr lang="en-US" dirty="0" smtClean="0"/>
              <a:t>Attack</a:t>
            </a:r>
          </a:p>
        </p:txBody>
      </p:sp>
      <p:cxnSp>
        <p:nvCxnSpPr>
          <p:cNvPr id="39" name="Straight Connector 38"/>
          <p:cNvCxnSpPr/>
          <p:nvPr/>
        </p:nvCxnSpPr>
        <p:spPr>
          <a:xfrm flipV="1">
            <a:off x="609600" y="3886200"/>
            <a:ext cx="7863840" cy="91440"/>
          </a:xfrm>
          <a:prstGeom prst="line">
            <a:avLst/>
          </a:prstGeom>
          <a:ln w="38100"/>
        </p:spPr>
        <p:style>
          <a:lnRef idx="1">
            <a:schemeClr val="dk1"/>
          </a:lnRef>
          <a:fillRef idx="0">
            <a:schemeClr val="dk1"/>
          </a:fillRef>
          <a:effectRef idx="0">
            <a:schemeClr val="dk1"/>
          </a:effectRef>
          <a:fontRef idx="minor">
            <a:schemeClr val="tx1"/>
          </a:fontRef>
        </p:style>
      </p:cxnSp>
      <p:pic>
        <p:nvPicPr>
          <p:cNvPr id="34" name="Picture 33" descr="tmp.bmp"/>
          <p:cNvPicPr>
            <a:picLocks/>
          </p:cNvPicPr>
          <p:nvPr>
            <p:custDataLst>
              <p:tags r:id="rId5"/>
            </p:custDataLst>
          </p:nvPr>
        </p:nvPicPr>
        <p:blipFill>
          <a:blip r:embed="rId14" cstate="print">
            <a:clrChange>
              <a:clrFrom>
                <a:srgbClr val="FFFFFF"/>
              </a:clrFrom>
              <a:clrTo>
                <a:srgbClr val="FFFFFF">
                  <a:alpha val="0"/>
                </a:srgbClr>
              </a:clrTo>
            </a:clrChange>
          </a:blip>
          <a:stretch>
            <a:fillRect/>
          </a:stretch>
        </p:blipFill>
        <p:spPr>
          <a:xfrm>
            <a:off x="7239000" y="5257800"/>
            <a:ext cx="342900" cy="190500"/>
          </a:xfrm>
          <a:prstGeom prst="rect">
            <a:avLst/>
          </a:prstGeom>
          <a:noFill/>
        </p:spPr>
      </p:pic>
      <p:pic>
        <p:nvPicPr>
          <p:cNvPr id="37" name="Picture 36" descr="tmp.bmp"/>
          <p:cNvPicPr>
            <a:picLocks/>
          </p:cNvPicPr>
          <p:nvPr>
            <p:custDataLst>
              <p:tags r:id="rId6"/>
            </p:custDataLst>
          </p:nvPr>
        </p:nvPicPr>
        <p:blipFill>
          <a:blip r:embed="rId15" cstate="print">
            <a:clrChange>
              <a:clrFrom>
                <a:srgbClr val="FFFFFF"/>
              </a:clrFrom>
              <a:clrTo>
                <a:srgbClr val="FFFFFF">
                  <a:alpha val="0"/>
                </a:srgbClr>
              </a:clrTo>
            </a:clrChange>
          </a:blip>
          <a:stretch>
            <a:fillRect/>
          </a:stretch>
        </p:blipFill>
        <p:spPr>
          <a:xfrm>
            <a:off x="4800600" y="1600200"/>
            <a:ext cx="1554079" cy="381000"/>
          </a:xfrm>
          <a:prstGeom prst="rect">
            <a:avLst/>
          </a:prstGeom>
          <a:noFill/>
        </p:spPr>
      </p:pic>
      <p:pic>
        <p:nvPicPr>
          <p:cNvPr id="41" name="Picture 40" descr="tmp.bmp"/>
          <p:cNvPicPr>
            <a:picLocks/>
          </p:cNvPicPr>
          <p:nvPr>
            <p:custDataLst>
              <p:tags r:id="rId7"/>
            </p:custDataLst>
          </p:nvPr>
        </p:nvPicPr>
        <p:blipFill>
          <a:blip r:embed="rId16" cstate="print">
            <a:clrChange>
              <a:clrFrom>
                <a:srgbClr val="FFFFFF"/>
              </a:clrFrom>
              <a:clrTo>
                <a:srgbClr val="FFFFFF">
                  <a:alpha val="0"/>
                </a:srgbClr>
              </a:clrTo>
            </a:clrChange>
          </a:blip>
          <a:stretch>
            <a:fillRect/>
          </a:stretch>
        </p:blipFill>
        <p:spPr>
          <a:xfrm>
            <a:off x="609600" y="3124200"/>
            <a:ext cx="7950200" cy="533400"/>
          </a:xfrm>
          <a:prstGeom prst="rect">
            <a:avLst/>
          </a:prstGeom>
          <a:noFill/>
        </p:spPr>
      </p:pic>
    </p:spTree>
    <p:extLst>
      <p:ext uri="{BB962C8B-B14F-4D97-AF65-F5344CB8AC3E}">
        <p14:creationId xmlns:p14="http://schemas.microsoft.com/office/powerpoint/2010/main" val="2616105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Payoff-Rate Function</a:t>
            </a:r>
            <a:endParaRPr lang="en-US" dirty="0"/>
          </a:p>
        </p:txBody>
      </p:sp>
      <p:sp>
        <p:nvSpPr>
          <p:cNvPr id="3" name="Content Placeholder 2"/>
          <p:cNvSpPr>
            <a:spLocks noGrp="1"/>
          </p:cNvSpPr>
          <p:nvPr>
            <p:ph idx="1"/>
          </p:nvPr>
        </p:nvSpPr>
        <p:spPr/>
        <p:txBody>
          <a:bodyPr>
            <a:normAutofit/>
          </a:bodyPr>
          <a:lstStyle/>
          <a:p>
            <a:r>
              <a:rPr lang="en-US" dirty="0" smtClean="0"/>
              <a:t>Maximum achievable average payoff</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r>
              <a:rPr lang="en-US" dirty="0" smtClean="0"/>
              <a:t>Markov relationship:  </a:t>
            </a:r>
          </a:p>
        </p:txBody>
      </p:sp>
      <p:pic>
        <p:nvPicPr>
          <p:cNvPr id="9" name="Picture 8" descr="tmp.b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2819400" y="5505760"/>
            <a:ext cx="3200400" cy="437840"/>
          </a:xfrm>
          <a:prstGeom prst="rect">
            <a:avLst/>
          </a:prstGeom>
          <a:noFill/>
        </p:spPr>
      </p:pic>
      <p:sp>
        <p:nvSpPr>
          <p:cNvPr id="17" name="Rounded Rectangle 16"/>
          <p:cNvSpPr/>
          <p:nvPr/>
        </p:nvSpPr>
        <p:spPr>
          <a:xfrm>
            <a:off x="457200" y="2057400"/>
            <a:ext cx="8382000" cy="2819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9" name="TextBox 18"/>
          <p:cNvSpPr txBox="1"/>
          <p:nvPr/>
        </p:nvSpPr>
        <p:spPr>
          <a:xfrm>
            <a:off x="685800" y="2209800"/>
            <a:ext cx="1950508" cy="584775"/>
          </a:xfrm>
          <a:prstGeom prst="rect">
            <a:avLst/>
          </a:prstGeom>
          <a:noFill/>
        </p:spPr>
        <p:txBody>
          <a:bodyPr wrap="square" rtlCol="0">
            <a:spAutoFit/>
          </a:bodyPr>
          <a:lstStyle/>
          <a:p>
            <a:r>
              <a:rPr lang="en-US" sz="3200" dirty="0" smtClean="0"/>
              <a:t>Theorem:</a:t>
            </a:r>
            <a:endParaRPr lang="en-US" sz="3200" dirty="0"/>
          </a:p>
        </p:txBody>
      </p:sp>
      <p:cxnSp>
        <p:nvCxnSpPr>
          <p:cNvPr id="21" name="Straight Connector 20"/>
          <p:cNvCxnSpPr/>
          <p:nvPr/>
        </p:nvCxnSpPr>
        <p:spPr>
          <a:xfrm>
            <a:off x="685800" y="2819400"/>
            <a:ext cx="3505200" cy="0"/>
          </a:xfrm>
          <a:prstGeom prst="line">
            <a:avLst/>
          </a:prstGeom>
          <a:ln w="79375" cmpd="thickThin"/>
        </p:spPr>
        <p:style>
          <a:lnRef idx="1">
            <a:schemeClr val="dk1"/>
          </a:lnRef>
          <a:fillRef idx="0">
            <a:schemeClr val="dk1"/>
          </a:fillRef>
          <a:effectRef idx="0">
            <a:schemeClr val="dk1"/>
          </a:effectRef>
          <a:fontRef idx="minor">
            <a:schemeClr val="tx1"/>
          </a:fontRef>
        </p:style>
      </p:cxnSp>
      <p:pic>
        <p:nvPicPr>
          <p:cNvPr id="4" name="Picture 3"/>
          <p:cNvPicPr>
            <a:picLocks/>
          </p:cNvPicPr>
          <p:nvPr>
            <p:custDataLst>
              <p:tags r:id="rId2"/>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3124200"/>
            <a:ext cx="7912100" cy="1384300"/>
          </a:xfrm>
          <a:prstGeom prst="rect">
            <a:avLst/>
          </a:prstGeom>
          <a:noFill/>
          <a:extLst>
            <a:ext uri="{909E8E84-426E-40DD-AFC4-6F175D3DCCD1}">
              <a14:hiddenFill xmlns:a14="http://schemas.microsoft.com/office/drawing/2010/main">
                <a:solidFill>
                  <a:scrgbClr r="0" g="0" b="0">
                    <a:alpha val="0"/>
                  </a:scrgbClr>
                </a:solidFill>
              </a14:hiddenFill>
            </a:ext>
          </a:extLst>
        </p:spPr>
      </p:pic>
    </p:spTree>
    <p:extLst>
      <p:ext uri="{BB962C8B-B14F-4D97-AF65-F5344CB8AC3E}">
        <p14:creationId xmlns:p14="http://schemas.microsoft.com/office/powerpoint/2010/main" val="6197532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Unlimited Public Communication</a:t>
            </a:r>
            <a:endParaRPr lang="en-US" dirty="0"/>
          </a:p>
        </p:txBody>
      </p:sp>
      <p:sp>
        <p:nvSpPr>
          <p:cNvPr id="3" name="Content Placeholder 2"/>
          <p:cNvSpPr>
            <a:spLocks noGrp="1"/>
          </p:cNvSpPr>
          <p:nvPr>
            <p:ph idx="1"/>
          </p:nvPr>
        </p:nvSpPr>
        <p:spPr/>
        <p:txBody>
          <a:bodyPr>
            <a:normAutofit/>
          </a:bodyPr>
          <a:lstStyle/>
          <a:p>
            <a:r>
              <a:rPr lang="en-US" dirty="0" smtClean="0"/>
              <a:t>Maximum achievable average payoff</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r>
              <a:rPr lang="en-US" dirty="0" smtClean="0"/>
              <a:t>Conditional common information:  </a:t>
            </a:r>
          </a:p>
        </p:txBody>
      </p:sp>
      <p:sp>
        <p:nvSpPr>
          <p:cNvPr id="17" name="Rounded Rectangle 16"/>
          <p:cNvSpPr/>
          <p:nvPr/>
        </p:nvSpPr>
        <p:spPr>
          <a:xfrm>
            <a:off x="457200" y="2057400"/>
            <a:ext cx="8382000" cy="2819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9" name="TextBox 18"/>
          <p:cNvSpPr txBox="1"/>
          <p:nvPr/>
        </p:nvSpPr>
        <p:spPr>
          <a:xfrm>
            <a:off x="685800" y="2209800"/>
            <a:ext cx="3429000" cy="584775"/>
          </a:xfrm>
          <a:prstGeom prst="rect">
            <a:avLst/>
          </a:prstGeom>
          <a:noFill/>
        </p:spPr>
        <p:txBody>
          <a:bodyPr wrap="square" rtlCol="0">
            <a:spAutoFit/>
          </a:bodyPr>
          <a:lstStyle/>
          <a:p>
            <a:r>
              <a:rPr lang="en-US" sz="3200" dirty="0" smtClean="0"/>
              <a:t>Theorem (R=∞):</a:t>
            </a:r>
            <a:endParaRPr lang="en-US" sz="3200" dirty="0"/>
          </a:p>
        </p:txBody>
      </p:sp>
      <p:cxnSp>
        <p:nvCxnSpPr>
          <p:cNvPr id="21" name="Straight Connector 20"/>
          <p:cNvCxnSpPr/>
          <p:nvPr/>
        </p:nvCxnSpPr>
        <p:spPr>
          <a:xfrm>
            <a:off x="685800" y="2819400"/>
            <a:ext cx="3505200" cy="0"/>
          </a:xfrm>
          <a:prstGeom prst="line">
            <a:avLst/>
          </a:prstGeom>
          <a:ln w="79375" cmpd="thickThin"/>
        </p:spPr>
        <p:style>
          <a:lnRef idx="1">
            <a:schemeClr val="dk1"/>
          </a:lnRef>
          <a:fillRef idx="0">
            <a:schemeClr val="dk1"/>
          </a:fillRef>
          <a:effectRef idx="0">
            <a:schemeClr val="dk1"/>
          </a:effectRef>
          <a:fontRef idx="minor">
            <a:schemeClr val="tx1"/>
          </a:fontRef>
        </p:style>
      </p:cxnSp>
      <p:pic>
        <p:nvPicPr>
          <p:cNvPr id="4" name="Picture 3"/>
          <p:cNvPicPr>
            <a:picLocks/>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 y="5562600"/>
            <a:ext cx="7391400" cy="430081"/>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5" name="Picture 4"/>
          <p:cNvPicPr>
            <a:picLocks/>
          </p:cNvPicPr>
          <p:nvPr>
            <p:custDataLst>
              <p:tags r:id="rId2"/>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3124200"/>
            <a:ext cx="7556500" cy="1054100"/>
          </a:xfrm>
          <a:prstGeom prst="rect">
            <a:avLst/>
          </a:prstGeom>
          <a:noFill/>
          <a:extLst>
            <a:ext uri="{909E8E84-426E-40DD-AFC4-6F175D3DCCD1}">
              <a14:hiddenFill xmlns:a14="http://schemas.microsoft.com/office/drawing/2010/main">
                <a:solidFill>
                  <a:scrgbClr r="0" g="0" b="0">
                    <a:alpha val="0"/>
                  </a:scrgbClr>
                </a:solidFill>
              </a14:hiddenFill>
            </a:ext>
          </a:extLst>
        </p:spPr>
      </p:pic>
    </p:spTree>
    <p:extLst>
      <p:ext uri="{BB962C8B-B14F-4D97-AF65-F5344CB8AC3E}">
        <p14:creationId xmlns:p14="http://schemas.microsoft.com/office/powerpoint/2010/main" val="3133232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Converse</a:t>
            </a:r>
            <a:endParaRPr lang="en-US" dirty="0"/>
          </a:p>
        </p:txBody>
      </p:sp>
      <p:pic>
        <p:nvPicPr>
          <p:cNvPr id="7" name="Picture 6" descr="tmp.bmp"/>
          <p:cNvPicPr>
            <a:picLocks/>
          </p:cNvPicPr>
          <p:nvPr>
            <p:custDataLst>
              <p:tags r:id="rId1"/>
            </p:custDataLst>
          </p:nvPr>
        </p:nvPicPr>
        <p:blipFill>
          <a:blip r:embed="rId8" cstate="print">
            <a:clrChange>
              <a:clrFrom>
                <a:srgbClr val="FFFFFF"/>
              </a:clrFrom>
              <a:clrTo>
                <a:srgbClr val="FFFFFF">
                  <a:alpha val="0"/>
                </a:srgbClr>
              </a:clrTo>
            </a:clrChange>
          </a:blip>
          <a:stretch>
            <a:fillRect/>
          </a:stretch>
        </p:blipFill>
        <p:spPr>
          <a:xfrm>
            <a:off x="685800" y="3505200"/>
            <a:ext cx="2286000" cy="2570703"/>
          </a:xfrm>
          <a:prstGeom prst="rect">
            <a:avLst/>
          </a:prstGeom>
          <a:noFill/>
        </p:spPr>
      </p:pic>
      <p:pic>
        <p:nvPicPr>
          <p:cNvPr id="8" name="Picture 7" descr="tmp.bmp"/>
          <p:cNvPicPr>
            <a:picLocks/>
          </p:cNvPicPr>
          <p:nvPr>
            <p:custDataLst>
              <p:tags r:id="rId2"/>
            </p:custDataLst>
          </p:nvPr>
        </p:nvPicPr>
        <p:blipFill>
          <a:blip r:embed="rId9" cstate="print">
            <a:clrChange>
              <a:clrFrom>
                <a:srgbClr val="FFFFFF"/>
              </a:clrFrom>
              <a:clrTo>
                <a:srgbClr val="FFFFFF">
                  <a:alpha val="0"/>
                </a:srgbClr>
              </a:clrTo>
            </a:clrChange>
          </a:blip>
          <a:stretch>
            <a:fillRect/>
          </a:stretch>
        </p:blipFill>
        <p:spPr>
          <a:xfrm>
            <a:off x="3733800" y="3124200"/>
            <a:ext cx="4343400" cy="3065264"/>
          </a:xfrm>
          <a:prstGeom prst="rect">
            <a:avLst/>
          </a:prstGeom>
          <a:noFill/>
        </p:spPr>
      </p:pic>
      <p:cxnSp>
        <p:nvCxnSpPr>
          <p:cNvPr id="9" name="Straight Connector 8"/>
          <p:cNvCxnSpPr/>
          <p:nvPr/>
        </p:nvCxnSpPr>
        <p:spPr>
          <a:xfrm>
            <a:off x="685800" y="2895600"/>
            <a:ext cx="7848600" cy="0"/>
          </a:xfrm>
          <a:prstGeom prst="line">
            <a:avLst/>
          </a:prstGeom>
          <a:ln w="79375" cmpd="thickThin"/>
        </p:spPr>
        <p:style>
          <a:lnRef idx="1">
            <a:schemeClr val="dk1"/>
          </a:lnRef>
          <a:fillRef idx="0">
            <a:schemeClr val="dk1"/>
          </a:fillRef>
          <a:effectRef idx="0">
            <a:schemeClr val="dk1"/>
          </a:effectRef>
          <a:fontRef idx="minor">
            <a:schemeClr val="tx1"/>
          </a:fontRef>
        </p:style>
      </p:cxnSp>
      <p:pic>
        <p:nvPicPr>
          <p:cNvPr id="12" name="Picture 11" descr="tmp.bmp"/>
          <p:cNvPicPr>
            <a:picLocks/>
          </p:cNvPicPr>
          <p:nvPr>
            <p:custDataLst>
              <p:tags r:id="rId3"/>
            </p:custDataLst>
          </p:nvPr>
        </p:nvPicPr>
        <p:blipFill>
          <a:blip r:embed="rId10" cstate="print">
            <a:clrChange>
              <a:clrFrom>
                <a:srgbClr val="FFFFFF"/>
              </a:clrFrom>
              <a:clrTo>
                <a:srgbClr val="FFFFFF">
                  <a:alpha val="0"/>
                </a:srgbClr>
              </a:clrTo>
            </a:clrChange>
          </a:blip>
          <a:stretch>
            <a:fillRect/>
          </a:stretch>
        </p:blipFill>
        <p:spPr>
          <a:xfrm>
            <a:off x="3657600" y="3124200"/>
            <a:ext cx="4940300" cy="2654300"/>
          </a:xfrm>
          <a:prstGeom prst="rect">
            <a:avLst/>
          </a:prstGeom>
          <a:noFill/>
        </p:spPr>
      </p:pic>
      <p:pic>
        <p:nvPicPr>
          <p:cNvPr id="14" name="Picture 13" descr="tmp.bmp"/>
          <p:cNvPicPr>
            <a:picLocks/>
          </p:cNvPicPr>
          <p:nvPr>
            <p:custDataLst>
              <p:tags r:id="rId4"/>
            </p:custDataLst>
          </p:nvPr>
        </p:nvPicPr>
        <p:blipFill>
          <a:blip r:embed="rId11" cstate="print">
            <a:clrChange>
              <a:clrFrom>
                <a:srgbClr val="FFFFFF"/>
              </a:clrFrom>
              <a:clrTo>
                <a:srgbClr val="FFFFFF">
                  <a:alpha val="0"/>
                </a:srgbClr>
              </a:clrTo>
            </a:clrChange>
          </a:blip>
          <a:stretch>
            <a:fillRect/>
          </a:stretch>
        </p:blipFill>
        <p:spPr>
          <a:xfrm>
            <a:off x="3429000" y="3048000"/>
            <a:ext cx="4140200" cy="3352800"/>
          </a:xfrm>
          <a:prstGeom prst="rect">
            <a:avLst/>
          </a:prstGeom>
          <a:noFill/>
        </p:spPr>
      </p:pic>
      <p:pic>
        <p:nvPicPr>
          <p:cNvPr id="11" name="Picture 10" descr="tmp.bmp"/>
          <p:cNvPicPr>
            <a:picLocks/>
          </p:cNvPicPr>
          <p:nvPr>
            <p:custDataLst>
              <p:tags r:id="rId5"/>
            </p:custDataLst>
          </p:nvPr>
        </p:nvPicPr>
        <p:blipFill>
          <a:blip r:embed="rId12" cstate="print">
            <a:clrChange>
              <a:clrFrom>
                <a:srgbClr val="FFFFFF"/>
              </a:clrFrom>
              <a:clrTo>
                <a:srgbClr val="FFFFFF">
                  <a:alpha val="0"/>
                </a:srgbClr>
              </a:clrTo>
            </a:clrChange>
          </a:blip>
          <a:stretch>
            <a:fillRect/>
          </a:stretch>
        </p:blipFill>
        <p:spPr>
          <a:xfrm>
            <a:off x="3429000" y="3581400"/>
            <a:ext cx="5016500" cy="2057400"/>
          </a:xfrm>
          <a:prstGeom prst="rect">
            <a:avLst/>
          </a:prstGeom>
          <a:noFill/>
        </p:spPr>
      </p:pic>
      <p:pic>
        <p:nvPicPr>
          <p:cNvPr id="3" name="Picture 2"/>
          <p:cNvPicPr>
            <a:picLocks/>
          </p:cNvPicPr>
          <p:nvPr>
            <p:custDataLst>
              <p:tags r:id="rId6"/>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9200" y="1600200"/>
            <a:ext cx="6045200" cy="1219200"/>
          </a:xfrm>
          <a:prstGeom prst="rect">
            <a:avLst/>
          </a:prstGeom>
          <a:noFill/>
          <a:extLst>
            <a:ext uri="{909E8E84-426E-40DD-AFC4-6F175D3DCCD1}">
              <a14:hiddenFill xmlns:a14="http://schemas.microsoft.com/office/drawing/2010/main">
                <a:solidFill>
                  <a:scrgbClr r="0" g="0" b="0">
                    <a:alpha val="0"/>
                  </a:scrgbClr>
                </a:solidFill>
              </a14:hiddenFill>
            </a:ext>
          </a:extLst>
        </p:spPr>
      </p:pic>
    </p:spTree>
    <p:extLst>
      <p:ext uri="{BB962C8B-B14F-4D97-AF65-F5344CB8AC3E}">
        <p14:creationId xmlns:p14="http://schemas.microsoft.com/office/powerpoint/2010/main" val="113298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81000" y="3429000"/>
            <a:ext cx="8382000" cy="2819400"/>
            <a:chOff x="381000" y="3429000"/>
            <a:chExt cx="8382000" cy="2819400"/>
          </a:xfrm>
        </p:grpSpPr>
        <p:sp>
          <p:nvSpPr>
            <p:cNvPr id="8" name="Rounded Rectangle 7"/>
            <p:cNvSpPr/>
            <p:nvPr/>
          </p:nvSpPr>
          <p:spPr>
            <a:xfrm>
              <a:off x="381000" y="3429000"/>
              <a:ext cx="8382000" cy="2819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0" name="TextBox 9"/>
            <p:cNvSpPr txBox="1"/>
            <p:nvPr/>
          </p:nvSpPr>
          <p:spPr>
            <a:xfrm>
              <a:off x="609600" y="3581400"/>
              <a:ext cx="1950508" cy="584775"/>
            </a:xfrm>
            <a:prstGeom prst="rect">
              <a:avLst/>
            </a:prstGeom>
            <a:noFill/>
          </p:spPr>
          <p:txBody>
            <a:bodyPr wrap="square" rtlCol="0">
              <a:spAutoFit/>
            </a:bodyPr>
            <a:lstStyle/>
            <a:p>
              <a:r>
                <a:rPr lang="en-US" sz="3200" dirty="0" smtClean="0"/>
                <a:t>Theorem:</a:t>
              </a:r>
              <a:endParaRPr lang="en-US" sz="3200" dirty="0"/>
            </a:p>
          </p:txBody>
        </p:sp>
        <p:cxnSp>
          <p:nvCxnSpPr>
            <p:cNvPr id="11" name="Straight Connector 10"/>
            <p:cNvCxnSpPr/>
            <p:nvPr/>
          </p:nvCxnSpPr>
          <p:spPr>
            <a:xfrm>
              <a:off x="609600" y="4191000"/>
              <a:ext cx="3505200" cy="0"/>
            </a:xfrm>
            <a:prstGeom prst="line">
              <a:avLst/>
            </a:prstGeom>
            <a:ln w="79375" cmpd="thickThi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2743200" y="3745468"/>
              <a:ext cx="1085554" cy="369332"/>
            </a:xfrm>
            <a:prstGeom prst="rect">
              <a:avLst/>
            </a:prstGeom>
            <a:noFill/>
          </p:spPr>
          <p:txBody>
            <a:bodyPr wrap="none" rtlCol="0">
              <a:spAutoFit/>
            </a:bodyPr>
            <a:lstStyle/>
            <a:p>
              <a:r>
                <a:rPr lang="en-US" dirty="0" smtClean="0"/>
                <a:t>[Cuff 10]</a:t>
              </a:r>
              <a:endParaRPr lang="en-US" dirty="0"/>
            </a:p>
          </p:txBody>
        </p:sp>
        <p:pic>
          <p:nvPicPr>
            <p:cNvPr id="9" name="Picture 8"/>
            <p:cNvPicPr>
              <a:picLocks/>
            </p:cNvPicPr>
            <p:nvPr>
              <p:custDataLst>
                <p:tags r:id="rId3"/>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400" y="4495800"/>
              <a:ext cx="8102600" cy="1054100"/>
            </a:xfrm>
            <a:prstGeom prst="rect">
              <a:avLst/>
            </a:prstGeom>
            <a:noFill/>
            <a:extLst>
              <a:ext uri="{909E8E84-426E-40DD-AFC4-6F175D3DCCD1}">
                <a14:hiddenFill xmlns:a14="http://schemas.microsoft.com/office/drawing/2010/main">
                  <a:solidFill>
                    <a:scrgbClr r="0" g="0" b="0">
                      <a:alpha val="0"/>
                    </a:scrgbClr>
                  </a:solidFill>
                </a14:hiddenFill>
              </a:ext>
            </a:extLst>
          </p:spPr>
        </p:pic>
      </p:grpSp>
      <p:sp>
        <p:nvSpPr>
          <p:cNvPr id="2" name="Title 1"/>
          <p:cNvSpPr>
            <a:spLocks noGrp="1"/>
          </p:cNvSpPr>
          <p:nvPr>
            <p:ph type="title"/>
          </p:nvPr>
        </p:nvSpPr>
        <p:spPr/>
        <p:txBody>
          <a:bodyPr/>
          <a:lstStyle/>
          <a:p>
            <a:r>
              <a:rPr lang="en-US" dirty="0" smtClean="0"/>
              <a:t>Lossless Case</a:t>
            </a:r>
            <a:endParaRPr lang="en-US" dirty="0"/>
          </a:p>
        </p:txBody>
      </p:sp>
      <p:sp>
        <p:nvSpPr>
          <p:cNvPr id="3" name="Content Placeholder 2"/>
          <p:cNvSpPr>
            <a:spLocks noGrp="1"/>
          </p:cNvSpPr>
          <p:nvPr>
            <p:ph idx="1"/>
          </p:nvPr>
        </p:nvSpPr>
        <p:spPr/>
        <p:txBody>
          <a:bodyPr/>
          <a:lstStyle/>
          <a:p>
            <a:r>
              <a:rPr lang="en-US" dirty="0" smtClean="0"/>
              <a:t>Require Y=X</a:t>
            </a:r>
          </a:p>
          <a:p>
            <a:pPr lvl="1"/>
            <a:r>
              <a:rPr lang="en-US" dirty="0" smtClean="0"/>
              <a:t>Assume a payoff function</a:t>
            </a:r>
          </a:p>
          <a:p>
            <a:r>
              <a:rPr lang="en-US" dirty="0" smtClean="0"/>
              <a:t>Related to Yamamoto’s work [97]</a:t>
            </a:r>
          </a:p>
          <a:p>
            <a:pPr lvl="1"/>
            <a:r>
              <a:rPr lang="en-US" dirty="0" smtClean="0"/>
              <a:t>Difference:  Adversary is more capable with more information</a:t>
            </a:r>
          </a:p>
        </p:txBody>
      </p:sp>
      <p:pic>
        <p:nvPicPr>
          <p:cNvPr id="6" name="Picture 5" descr="tmp.bmp"/>
          <p:cNvPicPr>
            <a:picLocks/>
          </p:cNvPicPr>
          <p:nvPr>
            <p:custDataLst>
              <p:tags r:id="rId1"/>
            </p:custDataLst>
          </p:nvPr>
        </p:nvPicPr>
        <p:blipFill>
          <a:blip r:embed="rId6" cstate="print">
            <a:clrChange>
              <a:clrFrom>
                <a:srgbClr val="FFFFFF"/>
              </a:clrFrom>
              <a:clrTo>
                <a:srgbClr val="FFFFFF">
                  <a:alpha val="0"/>
                </a:srgbClr>
              </a:clrTo>
            </a:clrChange>
          </a:blip>
          <a:stretch>
            <a:fillRect/>
          </a:stretch>
        </p:blipFill>
        <p:spPr>
          <a:xfrm>
            <a:off x="4191000" y="2057400"/>
            <a:ext cx="3721100" cy="279400"/>
          </a:xfrm>
          <a:prstGeom prst="rect">
            <a:avLst/>
          </a:prstGeom>
          <a:noFill/>
        </p:spPr>
      </p:pic>
      <p:grpSp>
        <p:nvGrpSpPr>
          <p:cNvPr id="7" name="Group 18"/>
          <p:cNvGrpSpPr/>
          <p:nvPr/>
        </p:nvGrpSpPr>
        <p:grpSpPr>
          <a:xfrm>
            <a:off x="685800" y="5710535"/>
            <a:ext cx="4191000" cy="461665"/>
            <a:chOff x="838200" y="4343400"/>
            <a:chExt cx="4191000" cy="461665"/>
          </a:xfrm>
        </p:grpSpPr>
        <p:pic>
          <p:nvPicPr>
            <p:cNvPr id="20" name="Picture 19" descr="tmp.bmp"/>
            <p:cNvPicPr>
              <a:picLocks/>
            </p:cNvPicPr>
            <p:nvPr>
              <p:custDataLst>
                <p:tags r:id="rId2"/>
              </p:custDataLst>
            </p:nvPr>
          </p:nvPicPr>
          <p:blipFill>
            <a:blip r:embed="rId7" cstate="print">
              <a:clrChange>
                <a:clrFrom>
                  <a:srgbClr val="FFFFFF"/>
                </a:clrFrom>
                <a:clrTo>
                  <a:srgbClr val="FFFFFF">
                    <a:alpha val="0"/>
                  </a:srgbClr>
                </a:clrTo>
              </a:clrChange>
            </a:blip>
            <a:stretch>
              <a:fillRect/>
            </a:stretch>
          </p:blipFill>
          <p:spPr>
            <a:xfrm>
              <a:off x="3048000" y="4419600"/>
              <a:ext cx="1981200" cy="363364"/>
            </a:xfrm>
            <a:prstGeom prst="rect">
              <a:avLst/>
            </a:prstGeom>
            <a:noFill/>
          </p:spPr>
        </p:pic>
        <p:sp>
          <p:nvSpPr>
            <p:cNvPr id="21" name="TextBox 20"/>
            <p:cNvSpPr txBox="1"/>
            <p:nvPr/>
          </p:nvSpPr>
          <p:spPr>
            <a:xfrm>
              <a:off x="838200" y="4343400"/>
              <a:ext cx="2438400" cy="461665"/>
            </a:xfrm>
            <a:prstGeom prst="rect">
              <a:avLst/>
            </a:prstGeom>
            <a:noFill/>
          </p:spPr>
          <p:txBody>
            <a:bodyPr wrap="square" rtlCol="0">
              <a:spAutoFit/>
            </a:bodyPr>
            <a:lstStyle/>
            <a:p>
              <a:r>
                <a:rPr lang="en-US" sz="2400" dirty="0" smtClean="0"/>
                <a:t>Also required:</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Program on the Simplex</a:t>
            </a:r>
            <a:endParaRPr lang="en-US" dirty="0"/>
          </a:p>
        </p:txBody>
      </p:sp>
      <p:grpSp>
        <p:nvGrpSpPr>
          <p:cNvPr id="23" name="Group 22"/>
          <p:cNvGrpSpPr/>
          <p:nvPr/>
        </p:nvGrpSpPr>
        <p:grpSpPr>
          <a:xfrm>
            <a:off x="533400" y="2895600"/>
            <a:ext cx="5156200" cy="2590800"/>
            <a:chOff x="304800" y="3048000"/>
            <a:chExt cx="5156200" cy="2590800"/>
          </a:xfrm>
        </p:grpSpPr>
        <p:pic>
          <p:nvPicPr>
            <p:cNvPr id="14" name="Picture 13" descr="tmp.bmp"/>
            <p:cNvPicPr>
              <a:picLocks/>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990600" y="3505200"/>
              <a:ext cx="2921000" cy="317500"/>
            </a:xfrm>
            <a:prstGeom prst="rect">
              <a:avLst/>
            </a:prstGeom>
            <a:noFill/>
          </p:spPr>
        </p:pic>
        <p:pic>
          <p:nvPicPr>
            <p:cNvPr id="16" name="Picture 15" descr="tmp.bmp"/>
            <p:cNvPicPr>
              <a:picLocks/>
            </p:cNvPicPr>
            <p:nvPr>
              <p:custDataLst>
                <p:tags r:id="rId3"/>
              </p:custDataLst>
            </p:nvPr>
          </p:nvPicPr>
          <p:blipFill>
            <a:blip r:embed="rId7" cstate="print">
              <a:clrChange>
                <a:clrFrom>
                  <a:srgbClr val="FFFFFF"/>
                </a:clrFrom>
                <a:clrTo>
                  <a:srgbClr val="FFFFFF">
                    <a:alpha val="0"/>
                  </a:srgbClr>
                </a:clrTo>
              </a:clrChange>
            </a:blip>
            <a:stretch>
              <a:fillRect/>
            </a:stretch>
          </p:blipFill>
          <p:spPr>
            <a:xfrm>
              <a:off x="990600" y="4419600"/>
              <a:ext cx="3987800" cy="317500"/>
            </a:xfrm>
            <a:prstGeom prst="rect">
              <a:avLst/>
            </a:prstGeom>
            <a:noFill/>
          </p:spPr>
        </p:pic>
        <p:pic>
          <p:nvPicPr>
            <p:cNvPr id="19" name="Picture 18" descr="tmp.bmp"/>
            <p:cNvPicPr>
              <a:picLocks/>
            </p:cNvPicPr>
            <p:nvPr>
              <p:custDataLst>
                <p:tags r:id="rId4"/>
              </p:custDataLst>
            </p:nvPr>
          </p:nvPicPr>
          <p:blipFill>
            <a:blip r:embed="rId8" cstate="print">
              <a:clrChange>
                <a:clrFrom>
                  <a:srgbClr val="FFFFFF"/>
                </a:clrFrom>
                <a:clrTo>
                  <a:srgbClr val="FFFFFF">
                    <a:alpha val="0"/>
                  </a:srgbClr>
                </a:clrTo>
              </a:clrChange>
            </a:blip>
            <a:stretch>
              <a:fillRect/>
            </a:stretch>
          </p:blipFill>
          <p:spPr>
            <a:xfrm>
              <a:off x="990600" y="5257800"/>
              <a:ext cx="4470400" cy="381000"/>
            </a:xfrm>
            <a:prstGeom prst="rect">
              <a:avLst/>
            </a:prstGeom>
            <a:noFill/>
          </p:spPr>
        </p:pic>
        <p:sp>
          <p:nvSpPr>
            <p:cNvPr id="20" name="TextBox 19"/>
            <p:cNvSpPr txBox="1"/>
            <p:nvPr/>
          </p:nvSpPr>
          <p:spPr>
            <a:xfrm>
              <a:off x="304800" y="3048000"/>
              <a:ext cx="1340432" cy="369332"/>
            </a:xfrm>
            <a:prstGeom prst="rect">
              <a:avLst/>
            </a:prstGeom>
            <a:noFill/>
          </p:spPr>
          <p:txBody>
            <a:bodyPr wrap="none" rtlCol="0">
              <a:spAutoFit/>
            </a:bodyPr>
            <a:lstStyle/>
            <a:p>
              <a:r>
                <a:rPr lang="en-US" dirty="0" smtClean="0"/>
                <a:t>Constraint:</a:t>
              </a:r>
              <a:endParaRPr lang="en-US" dirty="0"/>
            </a:p>
          </p:txBody>
        </p:sp>
        <p:sp>
          <p:nvSpPr>
            <p:cNvPr id="21" name="TextBox 20"/>
            <p:cNvSpPr txBox="1"/>
            <p:nvPr/>
          </p:nvSpPr>
          <p:spPr>
            <a:xfrm>
              <a:off x="304800" y="3962400"/>
              <a:ext cx="1228221" cy="369332"/>
            </a:xfrm>
            <a:prstGeom prst="rect">
              <a:avLst/>
            </a:prstGeom>
            <a:noFill/>
          </p:spPr>
          <p:txBody>
            <a:bodyPr wrap="none" rtlCol="0">
              <a:spAutoFit/>
            </a:bodyPr>
            <a:lstStyle/>
            <a:p>
              <a:r>
                <a:rPr lang="en-US" dirty="0" smtClean="0"/>
                <a:t>Minimize:</a:t>
              </a:r>
              <a:endParaRPr lang="en-US" dirty="0"/>
            </a:p>
          </p:txBody>
        </p:sp>
        <p:sp>
          <p:nvSpPr>
            <p:cNvPr id="22" name="TextBox 21"/>
            <p:cNvSpPr txBox="1"/>
            <p:nvPr/>
          </p:nvSpPr>
          <p:spPr>
            <a:xfrm>
              <a:off x="381000" y="4800600"/>
              <a:ext cx="1258678" cy="369332"/>
            </a:xfrm>
            <a:prstGeom prst="rect">
              <a:avLst/>
            </a:prstGeom>
            <a:noFill/>
          </p:spPr>
          <p:txBody>
            <a:bodyPr wrap="none" rtlCol="0">
              <a:spAutoFit/>
            </a:bodyPr>
            <a:lstStyle/>
            <a:p>
              <a:r>
                <a:rPr lang="en-US" dirty="0" smtClean="0"/>
                <a:t>Maximize:</a:t>
              </a:r>
              <a:endParaRPr lang="en-US" dirty="0"/>
            </a:p>
          </p:txBody>
        </p:sp>
      </p:grpSp>
      <p:sp>
        <p:nvSpPr>
          <p:cNvPr id="25" name="TextBox 24"/>
          <p:cNvSpPr txBox="1"/>
          <p:nvPr/>
        </p:nvSpPr>
        <p:spPr>
          <a:xfrm>
            <a:off x="685800" y="5791200"/>
            <a:ext cx="7577715" cy="400110"/>
          </a:xfrm>
          <a:prstGeom prst="rect">
            <a:avLst/>
          </a:prstGeom>
          <a:noFill/>
        </p:spPr>
        <p:txBody>
          <a:bodyPr wrap="none" rtlCol="0">
            <a:spAutoFit/>
          </a:bodyPr>
          <a:lstStyle/>
          <a:p>
            <a:r>
              <a:rPr lang="en-US" sz="2000" dirty="0" smtClean="0">
                <a:solidFill>
                  <a:schemeClr val="accent1">
                    <a:lumMod val="75000"/>
                  </a:schemeClr>
                </a:solidFill>
              </a:rPr>
              <a:t>U will only have mass at a small subset of points (extreme points)</a:t>
            </a:r>
            <a:endParaRPr lang="en-US" sz="2000" dirty="0">
              <a:solidFill>
                <a:schemeClr val="accent1">
                  <a:lumMod val="75000"/>
                </a:schemeClr>
              </a:solidFill>
            </a:endParaRPr>
          </a:p>
        </p:txBody>
      </p:sp>
      <p:grpSp>
        <p:nvGrpSpPr>
          <p:cNvPr id="4" name="Group 3"/>
          <p:cNvGrpSpPr/>
          <p:nvPr/>
        </p:nvGrpSpPr>
        <p:grpSpPr>
          <a:xfrm>
            <a:off x="5562600" y="3146876"/>
            <a:ext cx="2496979" cy="1872734"/>
            <a:chOff x="5562600" y="3146876"/>
            <a:chExt cx="2496979" cy="1872734"/>
          </a:xfrm>
        </p:grpSpPr>
        <p:pic>
          <p:nvPicPr>
            <p:cNvPr id="13" name="Content Placeholder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2600" y="3146876"/>
              <a:ext cx="2496979" cy="1872734"/>
            </a:xfrm>
            <a:prstGeom prst="rect">
              <a:avLst/>
            </a:prstGeom>
          </p:spPr>
        </p:pic>
        <p:sp>
          <p:nvSpPr>
            <p:cNvPr id="3" name="Oval 2"/>
            <p:cNvSpPr/>
            <p:nvPr/>
          </p:nvSpPr>
          <p:spPr>
            <a:xfrm>
              <a:off x="7543800" y="3810000"/>
              <a:ext cx="228600" cy="184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Oval 14"/>
            <p:cNvSpPr/>
            <p:nvPr/>
          </p:nvSpPr>
          <p:spPr>
            <a:xfrm>
              <a:off x="6019800" y="3930134"/>
              <a:ext cx="228600" cy="184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5" name="Picture 4"/>
          <p:cNvPicPr>
            <a:picLocks/>
          </p:cNvPicPr>
          <p:nvPr>
            <p:custDataLst>
              <p:tags r:id="rId1"/>
            </p:custDataLst>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1676400"/>
            <a:ext cx="8102600" cy="1054100"/>
          </a:xfrm>
          <a:prstGeom prst="rect">
            <a:avLst/>
          </a:prstGeom>
          <a:noFill/>
          <a:extLst>
            <a:ext uri="{909E8E84-426E-40DD-AFC4-6F175D3DCCD1}">
              <a14:hiddenFill xmlns:a14="http://schemas.microsoft.com/office/drawing/2010/main">
                <a:solidFill>
                  <a:scrgbClr r="0" g="0" b="0">
                    <a:alpha val="0"/>
                  </a:scrgbClr>
                </a:solidFill>
              </a14:hiddenFill>
            </a:ext>
          </a:extLst>
        </p:spPr>
      </p:pic>
    </p:spTree>
    <p:extLst>
      <p:ext uri="{BB962C8B-B14F-4D97-AF65-F5344CB8AC3E}">
        <p14:creationId xmlns:p14="http://schemas.microsoft.com/office/powerpoint/2010/main" val="36290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Binary-Hamming Case</a:t>
            </a:r>
            <a:endParaRPr lang="en-US" dirty="0"/>
          </a:p>
        </p:txBody>
      </p:sp>
      <p:sp>
        <p:nvSpPr>
          <p:cNvPr id="3" name="Content Placeholder 2"/>
          <p:cNvSpPr>
            <a:spLocks noGrp="1"/>
          </p:cNvSpPr>
          <p:nvPr>
            <p:ph idx="1"/>
          </p:nvPr>
        </p:nvSpPr>
        <p:spPr/>
        <p:txBody>
          <a:bodyPr/>
          <a:lstStyle/>
          <a:p>
            <a:r>
              <a:rPr lang="en-US" dirty="0" smtClean="0"/>
              <a:t>Binary Source:</a:t>
            </a:r>
          </a:p>
          <a:p>
            <a:r>
              <a:rPr lang="en-US" dirty="0" smtClean="0"/>
              <a:t>Hamming Distortion</a:t>
            </a:r>
          </a:p>
          <a:p>
            <a:endParaRPr lang="en-US" dirty="0" smtClean="0"/>
          </a:p>
          <a:p>
            <a:endParaRPr lang="en-US" dirty="0" smtClean="0"/>
          </a:p>
          <a:p>
            <a:r>
              <a:rPr lang="en-US" dirty="0" smtClean="0"/>
              <a:t>Optimal approach</a:t>
            </a:r>
          </a:p>
          <a:p>
            <a:pPr lvl="1"/>
            <a:r>
              <a:rPr lang="en-US" dirty="0" smtClean="0"/>
              <a:t>Reveal excess 0’s or 1’s to condition the hidden bits</a:t>
            </a:r>
          </a:p>
        </p:txBody>
      </p:sp>
      <p:graphicFrame>
        <p:nvGraphicFramePr>
          <p:cNvPr id="4" name="Table 3"/>
          <p:cNvGraphicFramePr>
            <a:graphicFrameLocks noGrp="1"/>
          </p:cNvGraphicFramePr>
          <p:nvPr/>
        </p:nvGraphicFramePr>
        <p:xfrm>
          <a:off x="2133600" y="4953000"/>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a:t>
                      </a:r>
                      <a:endParaRPr lang="en-US" dirty="0"/>
                    </a:p>
                  </a:txBody>
                  <a:tcPr/>
                </a:tc>
              </a:tr>
            </a:tbl>
          </a:graphicData>
        </a:graphic>
      </p:graphicFrame>
      <p:sp>
        <p:nvSpPr>
          <p:cNvPr id="5" name="TextBox 4"/>
          <p:cNvSpPr txBox="1"/>
          <p:nvPr/>
        </p:nvSpPr>
        <p:spPr>
          <a:xfrm>
            <a:off x="1066800" y="4953000"/>
            <a:ext cx="883575" cy="369332"/>
          </a:xfrm>
          <a:prstGeom prst="rect">
            <a:avLst/>
          </a:prstGeom>
          <a:noFill/>
        </p:spPr>
        <p:txBody>
          <a:bodyPr wrap="none" rtlCol="0">
            <a:spAutoFit/>
          </a:bodyPr>
          <a:lstStyle/>
          <a:p>
            <a:r>
              <a:rPr lang="en-US" dirty="0" smtClean="0"/>
              <a:t>Source</a:t>
            </a:r>
            <a:endParaRPr lang="en-US" dirty="0"/>
          </a:p>
        </p:txBody>
      </p:sp>
      <p:sp>
        <p:nvSpPr>
          <p:cNvPr id="6" name="TextBox 5"/>
          <p:cNvSpPr txBox="1"/>
          <p:nvPr/>
        </p:nvSpPr>
        <p:spPr>
          <a:xfrm>
            <a:off x="228600" y="5334000"/>
            <a:ext cx="1742785" cy="369332"/>
          </a:xfrm>
          <a:prstGeom prst="rect">
            <a:avLst/>
          </a:prstGeom>
          <a:noFill/>
        </p:spPr>
        <p:txBody>
          <a:bodyPr wrap="none" rtlCol="0">
            <a:spAutoFit/>
          </a:bodyPr>
          <a:lstStyle/>
          <a:p>
            <a:r>
              <a:rPr lang="en-US" dirty="0" smtClean="0"/>
              <a:t>Public message</a:t>
            </a:r>
          </a:p>
        </p:txBody>
      </p:sp>
      <p:pic>
        <p:nvPicPr>
          <p:cNvPr id="30" name="Picture 29" descr="tmp.bmp"/>
          <p:cNvPicPr>
            <a:picLocks/>
          </p:cNvPicPr>
          <p:nvPr>
            <p:custDataLst>
              <p:tags r:id="rId1"/>
            </p:custDataLst>
          </p:nvPr>
        </p:nvPicPr>
        <p:blipFill>
          <a:blip r:embed="rId3" cstate="print">
            <a:clrChange>
              <a:clrFrom>
                <a:srgbClr val="FFFFFF"/>
              </a:clrFrom>
              <a:clrTo>
                <a:srgbClr val="FFFFFF">
                  <a:alpha val="0"/>
                </a:srgbClr>
              </a:clrTo>
            </a:clrChange>
          </a:blip>
          <a:stretch>
            <a:fillRect/>
          </a:stretch>
        </p:blipFill>
        <p:spPr>
          <a:xfrm>
            <a:off x="3124200" y="1676400"/>
            <a:ext cx="2133600" cy="296726"/>
          </a:xfrm>
          <a:prstGeom prst="rect">
            <a:avLst/>
          </a:prstGeom>
          <a:noFill/>
        </p:spPr>
      </p:pic>
      <p:cxnSp>
        <p:nvCxnSpPr>
          <p:cNvPr id="31" name="Straight Connector 30"/>
          <p:cNvCxnSpPr/>
          <p:nvPr/>
        </p:nvCxnSpPr>
        <p:spPr>
          <a:xfrm>
            <a:off x="381000" y="2667000"/>
            <a:ext cx="7863840"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2516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in Distributed Systems</a:t>
            </a:r>
            <a:endParaRPr lang="en-US" dirty="0"/>
          </a:p>
        </p:txBody>
      </p:sp>
      <p:pic>
        <p:nvPicPr>
          <p:cNvPr id="4" name="Content Placeholder 3" descr="smart-grid.jpg"/>
          <p:cNvPicPr>
            <a:picLocks noGrp="1" noChangeAspect="1"/>
          </p:cNvPicPr>
          <p:nvPr>
            <p:ph idx="1"/>
          </p:nvPr>
        </p:nvPicPr>
        <p:blipFill rotWithShape="1">
          <a:blip r:embed="rId2" cstate="print"/>
          <a:srcRect t="18444"/>
          <a:stretch/>
        </p:blipFill>
        <p:spPr>
          <a:xfrm>
            <a:off x="1159758" y="2485622"/>
            <a:ext cx="6214884" cy="3915177"/>
          </a:xfrm>
        </p:spPr>
      </p:pic>
      <p:sp>
        <p:nvSpPr>
          <p:cNvPr id="5" name="TextBox 4"/>
          <p:cNvSpPr txBox="1"/>
          <p:nvPr/>
        </p:nvSpPr>
        <p:spPr>
          <a:xfrm>
            <a:off x="3352800" y="1676400"/>
            <a:ext cx="2552302" cy="584775"/>
          </a:xfrm>
          <a:prstGeom prst="rect">
            <a:avLst/>
          </a:prstGeom>
          <a:noFill/>
        </p:spPr>
        <p:txBody>
          <a:bodyPr wrap="none" rtlCol="0">
            <a:spAutoFit/>
          </a:bodyPr>
          <a:lstStyle/>
          <a:p>
            <a:r>
              <a:rPr lang="en-US" sz="3200" dirty="0" smtClean="0"/>
              <a:t>“Smart Grid”</a:t>
            </a:r>
            <a:endParaRPr lang="en-US" sz="3200" dirty="0"/>
          </a:p>
        </p:txBody>
      </p:sp>
      <p:sp>
        <p:nvSpPr>
          <p:cNvPr id="7" name="TextBox 6"/>
          <p:cNvSpPr txBox="1"/>
          <p:nvPr/>
        </p:nvSpPr>
        <p:spPr>
          <a:xfrm>
            <a:off x="2971800" y="6096000"/>
            <a:ext cx="3071675" cy="276999"/>
          </a:xfrm>
          <a:prstGeom prst="rect">
            <a:avLst/>
          </a:prstGeom>
          <a:noFill/>
        </p:spPr>
        <p:txBody>
          <a:bodyPr wrap="none" rtlCol="0">
            <a:spAutoFit/>
          </a:bodyPr>
          <a:lstStyle/>
          <a:p>
            <a:r>
              <a:rPr lang="en-US" sz="1200" dirty="0" smtClean="0"/>
              <a:t>Image from </a:t>
            </a:r>
            <a:r>
              <a:rPr lang="en-US" sz="1200" dirty="0" smtClean="0">
                <a:hlinkClick r:id="rId3"/>
              </a:rPr>
              <a:t>http://www.solarshop.com.au</a:t>
            </a:r>
            <a:endParaRPr lang="en-US" sz="1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657600"/>
            <a:ext cx="3657600"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657600"/>
            <a:ext cx="3657600" cy="274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657600"/>
            <a:ext cx="3657600" cy="2743200"/>
          </a:xfrm>
          <a:prstGeom prst="rect">
            <a:avLst/>
          </a:prstGeom>
        </p:spPr>
      </p:pic>
      <p:sp>
        <p:nvSpPr>
          <p:cNvPr id="2" name="Title 1"/>
          <p:cNvSpPr>
            <a:spLocks noGrp="1"/>
          </p:cNvSpPr>
          <p:nvPr>
            <p:ph type="title"/>
          </p:nvPr>
        </p:nvSpPr>
        <p:spPr/>
        <p:txBody>
          <a:bodyPr/>
          <a:lstStyle/>
          <a:p>
            <a:r>
              <a:rPr lang="en-US" dirty="0" smtClean="0"/>
              <a:t>Binary Source (Example)</a:t>
            </a:r>
            <a:endParaRPr lang="en-US" dirty="0"/>
          </a:p>
        </p:txBody>
      </p:sp>
      <p:sp>
        <p:nvSpPr>
          <p:cNvPr id="3" name="Content Placeholder 2"/>
          <p:cNvSpPr>
            <a:spLocks noGrp="1"/>
          </p:cNvSpPr>
          <p:nvPr>
            <p:ph idx="1"/>
          </p:nvPr>
        </p:nvSpPr>
        <p:spPr>
          <a:xfrm>
            <a:off x="533400" y="1600200"/>
            <a:ext cx="7620000" cy="4800600"/>
          </a:xfrm>
        </p:spPr>
        <p:txBody>
          <a:bodyPr/>
          <a:lstStyle/>
          <a:p>
            <a:r>
              <a:rPr lang="en-US" dirty="0" smtClean="0"/>
              <a:t>Information source is </a:t>
            </a:r>
            <a:r>
              <a:rPr lang="en-US" dirty="0" smtClean="0">
                <a:solidFill>
                  <a:srgbClr val="FF0000"/>
                </a:solidFill>
              </a:rPr>
              <a:t>Bern(p)</a:t>
            </a:r>
          </a:p>
          <a:p>
            <a:pPr lvl="1"/>
            <a:r>
              <a:rPr lang="en-US" dirty="0" smtClean="0"/>
              <a:t>Usually zero (p &lt; 0.5)</a:t>
            </a:r>
          </a:p>
          <a:p>
            <a:pPr lvl="1"/>
            <a:r>
              <a:rPr lang="en-US" dirty="0" smtClean="0"/>
              <a:t>Hamming payoff</a:t>
            </a:r>
            <a:endParaRPr lang="en-US" dirty="0"/>
          </a:p>
          <a:p>
            <a:pPr lvl="1"/>
            <a:endParaRPr lang="en-US" dirty="0"/>
          </a:p>
          <a:p>
            <a:r>
              <a:rPr lang="en-US" dirty="0" smtClean="0"/>
              <a:t>Secret key rate R</a:t>
            </a:r>
            <a:r>
              <a:rPr lang="en-US" baseline="-25000" dirty="0" smtClean="0"/>
              <a:t>0</a:t>
            </a:r>
            <a:r>
              <a:rPr lang="en-US" dirty="0" smtClean="0"/>
              <a:t> required to guarantee eavesdropper error</a:t>
            </a:r>
            <a:endParaRPr lang="en-US" dirty="0"/>
          </a:p>
        </p:txBody>
      </p:sp>
      <p:sp>
        <p:nvSpPr>
          <p:cNvPr id="7" name="TextBox 6"/>
          <p:cNvSpPr txBox="1"/>
          <p:nvPr/>
        </p:nvSpPr>
        <p:spPr>
          <a:xfrm>
            <a:off x="1981200" y="3962400"/>
            <a:ext cx="388248" cy="369332"/>
          </a:xfrm>
          <a:prstGeom prst="rect">
            <a:avLst/>
          </a:prstGeom>
          <a:noFill/>
        </p:spPr>
        <p:txBody>
          <a:bodyPr wrap="none" rtlCol="0">
            <a:spAutoFit/>
          </a:bodyPr>
          <a:lstStyle/>
          <a:p>
            <a:r>
              <a:rPr lang="en-US" dirty="0" smtClean="0"/>
              <a:t>R</a:t>
            </a:r>
            <a:r>
              <a:rPr lang="en-US" baseline="-25000" dirty="0" smtClean="0"/>
              <a:t>0</a:t>
            </a:r>
            <a:endParaRPr lang="en-US" dirty="0"/>
          </a:p>
        </p:txBody>
      </p:sp>
      <p:sp>
        <p:nvSpPr>
          <p:cNvPr id="9" name="TextBox 8"/>
          <p:cNvSpPr txBox="1"/>
          <p:nvPr/>
        </p:nvSpPr>
        <p:spPr>
          <a:xfrm>
            <a:off x="3429000" y="3472934"/>
            <a:ext cx="306494" cy="369332"/>
          </a:xfrm>
          <a:prstGeom prst="rect">
            <a:avLst/>
          </a:prstGeom>
          <a:noFill/>
        </p:spPr>
        <p:txBody>
          <a:bodyPr wrap="none" rtlCol="0">
            <a:spAutoFit/>
          </a:bodyPr>
          <a:lstStyle/>
          <a:p>
            <a:r>
              <a:rPr lang="en-US" dirty="0" smtClean="0"/>
              <a:t>p</a:t>
            </a:r>
            <a:endParaRPr lang="en-US" dirty="0"/>
          </a:p>
        </p:txBody>
      </p:sp>
      <p:sp>
        <p:nvSpPr>
          <p:cNvPr id="10" name="TextBox 9"/>
          <p:cNvSpPr txBox="1"/>
          <p:nvPr/>
        </p:nvSpPr>
        <p:spPr>
          <a:xfrm>
            <a:off x="4953000" y="6262300"/>
            <a:ext cx="1384931" cy="276999"/>
          </a:xfrm>
          <a:prstGeom prst="rect">
            <a:avLst/>
          </a:prstGeom>
          <a:noFill/>
        </p:spPr>
        <p:txBody>
          <a:bodyPr wrap="none" rtlCol="0">
            <a:spAutoFit/>
          </a:bodyPr>
          <a:lstStyle/>
          <a:p>
            <a:r>
              <a:rPr lang="en-US" sz="1200" dirty="0" smtClean="0"/>
              <a:t>Eavesdropper Error</a:t>
            </a:r>
            <a:endParaRPr lang="en-US" sz="1200" dirty="0"/>
          </a:p>
        </p:txBody>
      </p:sp>
    </p:spTree>
    <p:extLst>
      <p:ext uri="{BB962C8B-B14F-4D97-AF65-F5344CB8AC3E}">
        <p14:creationId xmlns:p14="http://schemas.microsoft.com/office/powerpoint/2010/main" val="333560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path" presetSubtype="0" fill="hold" grpId="0" nodeType="withEffect">
                                  <p:stCondLst>
                                    <p:cond delay="0"/>
                                  </p:stCondLst>
                                  <p:childTnLst>
                                    <p:animMotion origin="layout" path="M 3.33333E-6 3.46599E-6 L -0.05834 3.46599E-6 " pathEditMode="relative" rAng="0" ptsTypes="AA">
                                      <p:cBhvr>
                                        <p:cTn id="8" dur="500" fill="hold"/>
                                        <p:tgtEl>
                                          <p:spTgt spid="9"/>
                                        </p:tgtEl>
                                        <p:attrNameLst>
                                          <p:attrName>ppt_x</p:attrName>
                                          <p:attrName>ppt_y</p:attrName>
                                        </p:attrNameLst>
                                      </p:cBhvr>
                                      <p:rCtr x="-2917" y="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04800" y="1524000"/>
            <a:ext cx="3733800" cy="441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3" name="Rounded Rectangle 32"/>
          <p:cNvSpPr/>
          <p:nvPr/>
        </p:nvSpPr>
        <p:spPr>
          <a:xfrm>
            <a:off x="5181600" y="5105400"/>
            <a:ext cx="32766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2" name="Rounded Rectangle 31"/>
          <p:cNvSpPr/>
          <p:nvPr/>
        </p:nvSpPr>
        <p:spPr>
          <a:xfrm>
            <a:off x="5181600" y="4114800"/>
            <a:ext cx="32766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1" name="Rounded Rectangle 30"/>
          <p:cNvSpPr/>
          <p:nvPr/>
        </p:nvSpPr>
        <p:spPr>
          <a:xfrm>
            <a:off x="5181600" y="3124200"/>
            <a:ext cx="32766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5" name="Rounded Rectangle 24"/>
          <p:cNvSpPr/>
          <p:nvPr/>
        </p:nvSpPr>
        <p:spPr>
          <a:xfrm>
            <a:off x="5181600" y="2133600"/>
            <a:ext cx="32766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What the Adversary doesn’t know </a:t>
            </a:r>
            <a:r>
              <a:rPr lang="en-US" b="1" dirty="0" smtClean="0"/>
              <a:t>can</a:t>
            </a:r>
            <a:r>
              <a:rPr lang="en-US" dirty="0" smtClean="0"/>
              <a:t> hurt him.</a:t>
            </a:r>
            <a:endParaRPr lang="en-US" dirty="0"/>
          </a:p>
        </p:txBody>
      </p:sp>
      <p:pic>
        <p:nvPicPr>
          <p:cNvPr id="5" name="Picture 4" descr="tmp.bmp"/>
          <p:cNvPicPr>
            <a:picLocks/>
          </p:cNvPicPr>
          <p:nvPr>
            <p:custDataLst>
              <p:tags r:id="rId1"/>
            </p:custDataLst>
          </p:nvPr>
        </p:nvPicPr>
        <p:blipFill>
          <a:blip r:embed="rId12" cstate="print">
            <a:clrChange>
              <a:clrFrom>
                <a:srgbClr val="FFFFFF"/>
              </a:clrFrom>
              <a:clrTo>
                <a:srgbClr val="FFFFFF">
                  <a:alpha val="0"/>
                </a:srgbClr>
              </a:clrTo>
            </a:clrChange>
          </a:blip>
          <a:stretch>
            <a:fillRect/>
          </a:stretch>
        </p:blipFill>
        <p:spPr>
          <a:xfrm>
            <a:off x="609600" y="2438400"/>
            <a:ext cx="2400300" cy="355600"/>
          </a:xfrm>
          <a:prstGeom prst="rect">
            <a:avLst/>
          </a:prstGeom>
          <a:noFill/>
        </p:spPr>
      </p:pic>
      <p:pic>
        <p:nvPicPr>
          <p:cNvPr id="9" name="Picture 8" descr="tmp.bmp"/>
          <p:cNvPicPr>
            <a:picLocks/>
          </p:cNvPicPr>
          <p:nvPr>
            <p:custDataLst>
              <p:tags r:id="rId2"/>
            </p:custDataLst>
          </p:nvPr>
        </p:nvPicPr>
        <p:blipFill>
          <a:blip r:embed="rId13" cstate="print">
            <a:clrChange>
              <a:clrFrom>
                <a:srgbClr val="FFFFFF"/>
              </a:clrFrom>
              <a:clrTo>
                <a:srgbClr val="FFFFFF">
                  <a:alpha val="0"/>
                </a:srgbClr>
              </a:clrTo>
            </a:clrChange>
          </a:blip>
          <a:stretch>
            <a:fillRect/>
          </a:stretch>
        </p:blipFill>
        <p:spPr>
          <a:xfrm>
            <a:off x="635000" y="4267200"/>
            <a:ext cx="1651000" cy="355600"/>
          </a:xfrm>
          <a:prstGeom prst="rect">
            <a:avLst/>
          </a:prstGeom>
          <a:noFill/>
        </p:spPr>
      </p:pic>
      <p:pic>
        <p:nvPicPr>
          <p:cNvPr id="11" name="Picture 10" descr="tmp.bmp"/>
          <p:cNvPicPr>
            <a:picLocks/>
          </p:cNvPicPr>
          <p:nvPr>
            <p:custDataLst>
              <p:tags r:id="rId3"/>
            </p:custDataLst>
          </p:nvPr>
        </p:nvPicPr>
        <p:blipFill>
          <a:blip r:embed="rId14" cstate="print">
            <a:clrChange>
              <a:clrFrom>
                <a:srgbClr val="FFFFFF"/>
              </a:clrFrom>
              <a:clrTo>
                <a:srgbClr val="FFFFFF">
                  <a:alpha val="0"/>
                </a:srgbClr>
              </a:clrTo>
            </a:clrChange>
          </a:blip>
          <a:stretch>
            <a:fillRect/>
          </a:stretch>
        </p:blipFill>
        <p:spPr>
          <a:xfrm>
            <a:off x="609600" y="3302000"/>
            <a:ext cx="1638300" cy="355600"/>
          </a:xfrm>
          <a:prstGeom prst="rect">
            <a:avLst/>
          </a:prstGeom>
          <a:noFill/>
        </p:spPr>
      </p:pic>
      <p:pic>
        <p:nvPicPr>
          <p:cNvPr id="13" name="Picture 12" descr="tmp.bmp"/>
          <p:cNvPicPr>
            <a:picLocks/>
          </p:cNvPicPr>
          <p:nvPr>
            <p:custDataLst>
              <p:tags r:id="rId4"/>
            </p:custDataLst>
          </p:nvPr>
        </p:nvPicPr>
        <p:blipFill>
          <a:blip r:embed="rId15" cstate="print">
            <a:clrChange>
              <a:clrFrom>
                <a:srgbClr val="FFFFFF"/>
              </a:clrFrom>
              <a:clrTo>
                <a:srgbClr val="FFFFFF">
                  <a:alpha val="0"/>
                </a:srgbClr>
              </a:clrTo>
            </a:clrChange>
          </a:blip>
          <a:stretch>
            <a:fillRect/>
          </a:stretch>
        </p:blipFill>
        <p:spPr>
          <a:xfrm>
            <a:off x="685800" y="5257800"/>
            <a:ext cx="914400" cy="317500"/>
          </a:xfrm>
          <a:prstGeom prst="rect">
            <a:avLst/>
          </a:prstGeom>
          <a:noFill/>
        </p:spPr>
      </p:pic>
      <p:pic>
        <p:nvPicPr>
          <p:cNvPr id="17" name="Picture 16" descr="tmp.bmp"/>
          <p:cNvPicPr>
            <a:picLocks/>
          </p:cNvPicPr>
          <p:nvPr>
            <p:custDataLst>
              <p:tags r:id="rId5"/>
            </p:custDataLst>
          </p:nvPr>
        </p:nvPicPr>
        <p:blipFill>
          <a:blip r:embed="rId16" cstate="print">
            <a:clrChange>
              <a:clrFrom>
                <a:srgbClr val="FFFFFF"/>
              </a:clrFrom>
              <a:clrTo>
                <a:srgbClr val="FFFFFF">
                  <a:alpha val="0"/>
                </a:srgbClr>
              </a:clrTo>
            </a:clrChange>
          </a:blip>
          <a:stretch>
            <a:fillRect/>
          </a:stretch>
        </p:blipFill>
        <p:spPr>
          <a:xfrm>
            <a:off x="5867400" y="4267200"/>
            <a:ext cx="1828800" cy="512417"/>
          </a:xfrm>
          <a:prstGeom prst="rect">
            <a:avLst/>
          </a:prstGeom>
          <a:noFill/>
        </p:spPr>
      </p:pic>
      <p:pic>
        <p:nvPicPr>
          <p:cNvPr id="19" name="Picture 18" descr="tmp.bmp"/>
          <p:cNvPicPr>
            <a:picLocks/>
          </p:cNvPicPr>
          <p:nvPr>
            <p:custDataLst>
              <p:tags r:id="rId6"/>
            </p:custDataLst>
          </p:nvPr>
        </p:nvPicPr>
        <p:blipFill>
          <a:blip r:embed="rId17" cstate="print">
            <a:clrChange>
              <a:clrFrom>
                <a:srgbClr val="FFFFFF"/>
              </a:clrFrom>
              <a:clrTo>
                <a:srgbClr val="FFFFFF">
                  <a:alpha val="0"/>
                </a:srgbClr>
              </a:clrTo>
            </a:clrChange>
          </a:blip>
          <a:stretch>
            <a:fillRect/>
          </a:stretch>
        </p:blipFill>
        <p:spPr>
          <a:xfrm>
            <a:off x="5638800" y="3200400"/>
            <a:ext cx="2133600" cy="721775"/>
          </a:xfrm>
          <a:prstGeom prst="rect">
            <a:avLst/>
          </a:prstGeom>
          <a:noFill/>
        </p:spPr>
      </p:pic>
      <p:pic>
        <p:nvPicPr>
          <p:cNvPr id="22" name="Picture 21" descr="tmp.bmp"/>
          <p:cNvPicPr>
            <a:picLocks/>
          </p:cNvPicPr>
          <p:nvPr>
            <p:custDataLst>
              <p:tags r:id="rId7"/>
            </p:custDataLst>
          </p:nvPr>
        </p:nvPicPr>
        <p:blipFill>
          <a:blip r:embed="rId18" cstate="print">
            <a:clrChange>
              <a:clrFrom>
                <a:srgbClr val="FFFFFF"/>
              </a:clrFrom>
              <a:clrTo>
                <a:srgbClr val="FFFFFF">
                  <a:alpha val="0"/>
                </a:srgbClr>
              </a:clrTo>
            </a:clrChange>
          </a:blip>
          <a:stretch>
            <a:fillRect/>
          </a:stretch>
        </p:blipFill>
        <p:spPr>
          <a:xfrm>
            <a:off x="5638800" y="2209800"/>
            <a:ext cx="2209800" cy="689382"/>
          </a:xfrm>
          <a:prstGeom prst="rect">
            <a:avLst/>
          </a:prstGeom>
          <a:noFill/>
        </p:spPr>
      </p:pic>
      <p:sp>
        <p:nvSpPr>
          <p:cNvPr id="23" name="TextBox 22"/>
          <p:cNvSpPr txBox="1"/>
          <p:nvPr/>
        </p:nvSpPr>
        <p:spPr>
          <a:xfrm>
            <a:off x="533400" y="5562600"/>
            <a:ext cx="1773242" cy="369332"/>
          </a:xfrm>
          <a:prstGeom prst="rect">
            <a:avLst/>
          </a:prstGeom>
          <a:noFill/>
        </p:spPr>
        <p:txBody>
          <a:bodyPr wrap="none" rtlCol="0">
            <a:spAutoFit/>
          </a:bodyPr>
          <a:lstStyle/>
          <a:p>
            <a:r>
              <a:rPr lang="en-US" dirty="0" smtClean="0"/>
              <a:t>[Yamamoto 97]</a:t>
            </a:r>
            <a:endParaRPr lang="en-US" dirty="0"/>
          </a:p>
        </p:txBody>
      </p:sp>
      <p:sp>
        <p:nvSpPr>
          <p:cNvPr id="30" name="TextBox 29"/>
          <p:cNvSpPr txBox="1"/>
          <p:nvPr/>
        </p:nvSpPr>
        <p:spPr>
          <a:xfrm>
            <a:off x="381000" y="1524000"/>
            <a:ext cx="3581430" cy="461665"/>
          </a:xfrm>
          <a:prstGeom prst="rect">
            <a:avLst/>
          </a:prstGeom>
          <a:noFill/>
        </p:spPr>
        <p:txBody>
          <a:bodyPr wrap="none" rtlCol="0">
            <a:spAutoFit/>
          </a:bodyPr>
          <a:lstStyle/>
          <a:p>
            <a:r>
              <a:rPr lang="en-US" sz="2400" dirty="0" smtClean="0"/>
              <a:t>Knowledge of Adversary:</a:t>
            </a:r>
            <a:endParaRPr lang="en-US" sz="2400" dirty="0"/>
          </a:p>
        </p:txBody>
      </p:sp>
      <p:grpSp>
        <p:nvGrpSpPr>
          <p:cNvPr id="49" name="Group 48"/>
          <p:cNvGrpSpPr/>
          <p:nvPr/>
        </p:nvGrpSpPr>
        <p:grpSpPr>
          <a:xfrm>
            <a:off x="5486400" y="1524000"/>
            <a:ext cx="2667000" cy="457200"/>
            <a:chOff x="5410200" y="1600200"/>
            <a:chExt cx="2667000" cy="457200"/>
          </a:xfrm>
        </p:grpSpPr>
        <p:sp>
          <p:nvSpPr>
            <p:cNvPr id="39" name="Rounded Rectangle 38"/>
            <p:cNvSpPr/>
            <p:nvPr/>
          </p:nvSpPr>
          <p:spPr>
            <a:xfrm>
              <a:off x="5410200" y="1600200"/>
              <a:ext cx="2667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35" name="Picture 34" descr="tmp.bmp"/>
            <p:cNvPicPr>
              <a:picLocks/>
            </p:cNvPicPr>
            <p:nvPr>
              <p:custDataLst>
                <p:tags r:id="rId10"/>
              </p:custDataLst>
            </p:nvPr>
          </p:nvPicPr>
          <p:blipFill>
            <a:blip r:embed="rId19" cstate="print">
              <a:clrChange>
                <a:clrFrom>
                  <a:srgbClr val="FFFFFF"/>
                </a:clrFrom>
                <a:clrTo>
                  <a:srgbClr val="FFFFFF">
                    <a:alpha val="0"/>
                  </a:srgbClr>
                </a:clrTo>
              </a:clrChange>
            </a:blip>
            <a:stretch>
              <a:fillRect/>
            </a:stretch>
          </p:blipFill>
          <p:spPr>
            <a:xfrm>
              <a:off x="5638800" y="1752600"/>
              <a:ext cx="2197100" cy="304800"/>
            </a:xfrm>
            <a:prstGeom prst="rect">
              <a:avLst/>
            </a:prstGeom>
            <a:noFill/>
          </p:spPr>
        </p:pic>
      </p:grpSp>
      <p:grpSp>
        <p:nvGrpSpPr>
          <p:cNvPr id="38" name="Group 37"/>
          <p:cNvGrpSpPr/>
          <p:nvPr/>
        </p:nvGrpSpPr>
        <p:grpSpPr>
          <a:xfrm>
            <a:off x="5181600" y="6019800"/>
            <a:ext cx="2819400" cy="369332"/>
            <a:chOff x="5181600" y="6019800"/>
            <a:chExt cx="2819400" cy="369332"/>
          </a:xfrm>
        </p:grpSpPr>
        <p:sp>
          <p:nvSpPr>
            <p:cNvPr id="24" name="TextBox 23"/>
            <p:cNvSpPr txBox="1"/>
            <p:nvPr/>
          </p:nvSpPr>
          <p:spPr>
            <a:xfrm>
              <a:off x="5181600" y="6019800"/>
              <a:ext cx="1875835" cy="369332"/>
            </a:xfrm>
            <a:prstGeom prst="rect">
              <a:avLst/>
            </a:prstGeom>
            <a:noFill/>
          </p:spPr>
          <p:txBody>
            <a:bodyPr wrap="none" rtlCol="0">
              <a:spAutoFit/>
            </a:bodyPr>
            <a:lstStyle/>
            <a:p>
              <a:r>
                <a:rPr lang="en-US" dirty="0" smtClean="0"/>
                <a:t>[Yamamoto 88]:</a:t>
              </a:r>
              <a:endParaRPr lang="en-US" dirty="0"/>
            </a:p>
          </p:txBody>
        </p:sp>
        <p:pic>
          <p:nvPicPr>
            <p:cNvPr id="37" name="Picture 36" descr="tmp.bmp"/>
            <p:cNvPicPr>
              <a:picLocks/>
            </p:cNvPicPr>
            <p:nvPr>
              <p:custDataLst>
                <p:tags r:id="rId9"/>
              </p:custDataLst>
            </p:nvPr>
          </p:nvPicPr>
          <p:blipFill>
            <a:blip r:embed="rId20" cstate="print">
              <a:clrChange>
                <a:clrFrom>
                  <a:srgbClr val="FFFFFF"/>
                </a:clrFrom>
                <a:clrTo>
                  <a:srgbClr val="FFFFFF">
                    <a:alpha val="0"/>
                  </a:srgbClr>
                </a:clrTo>
              </a:clrChange>
            </a:blip>
            <a:stretch>
              <a:fillRect/>
            </a:stretch>
          </p:blipFill>
          <p:spPr>
            <a:xfrm>
              <a:off x="7086600" y="6144718"/>
              <a:ext cx="914400" cy="179882"/>
            </a:xfrm>
            <a:prstGeom prst="rect">
              <a:avLst/>
            </a:prstGeom>
            <a:noFill/>
          </p:spPr>
        </p:pic>
      </p:grpSp>
      <p:cxnSp>
        <p:nvCxnSpPr>
          <p:cNvPr id="43" name="Straight Arrow Connector 42"/>
          <p:cNvCxnSpPr/>
          <p:nvPr/>
        </p:nvCxnSpPr>
        <p:spPr>
          <a:xfrm>
            <a:off x="3429000" y="2590800"/>
            <a:ext cx="1600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4" name="Straight Arrow Connector 43"/>
          <p:cNvCxnSpPr/>
          <p:nvPr/>
        </p:nvCxnSpPr>
        <p:spPr>
          <a:xfrm>
            <a:off x="3429000" y="3503612"/>
            <a:ext cx="1600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5" name="Straight Arrow Connector 44"/>
          <p:cNvCxnSpPr/>
          <p:nvPr/>
        </p:nvCxnSpPr>
        <p:spPr>
          <a:xfrm>
            <a:off x="3429000" y="4494212"/>
            <a:ext cx="1600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6" name="Straight Arrow Connector 45"/>
          <p:cNvCxnSpPr/>
          <p:nvPr/>
        </p:nvCxnSpPr>
        <p:spPr>
          <a:xfrm>
            <a:off x="3429000" y="5486400"/>
            <a:ext cx="1600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48" name="Picture 47" descr="tmp.bmp"/>
          <p:cNvPicPr>
            <a:picLocks/>
          </p:cNvPicPr>
          <p:nvPr>
            <p:custDataLst>
              <p:tags r:id="rId8"/>
            </p:custDataLst>
          </p:nvPr>
        </p:nvPicPr>
        <p:blipFill>
          <a:blip r:embed="rId21" cstate="print">
            <a:clrChange>
              <a:clrFrom>
                <a:srgbClr val="FFFFFF"/>
              </a:clrFrom>
              <a:clrTo>
                <a:srgbClr val="FFFFFF">
                  <a:alpha val="0"/>
                </a:srgbClr>
              </a:clrTo>
            </a:clrChange>
          </a:blip>
          <a:stretch>
            <a:fillRect/>
          </a:stretch>
        </p:blipFill>
        <p:spPr>
          <a:xfrm>
            <a:off x="5943600" y="5181600"/>
            <a:ext cx="1447800" cy="6974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View of Encryption</a:t>
            </a:r>
            <a:endParaRPr lang="en-US" dirty="0"/>
          </a:p>
        </p:txBody>
      </p:sp>
      <p:sp>
        <p:nvSpPr>
          <p:cNvPr id="8" name="TextBox 7"/>
          <p:cNvSpPr txBox="1"/>
          <p:nvPr/>
        </p:nvSpPr>
        <p:spPr>
          <a:xfrm>
            <a:off x="762000" y="3352800"/>
            <a:ext cx="2422458" cy="369332"/>
          </a:xfrm>
          <a:prstGeom prst="rect">
            <a:avLst/>
          </a:prstGeom>
          <a:noFill/>
        </p:spPr>
        <p:txBody>
          <a:bodyPr wrap="none" rtlCol="0">
            <a:spAutoFit/>
          </a:bodyPr>
          <a:lstStyle/>
          <a:p>
            <a:r>
              <a:rPr lang="en-US" dirty="0" smtClean="0"/>
              <a:t>Information obscured</a:t>
            </a:r>
          </a:p>
        </p:txBody>
      </p:sp>
      <p:sp>
        <p:nvSpPr>
          <p:cNvPr id="9" name="Circular Arrow 8"/>
          <p:cNvSpPr/>
          <p:nvPr/>
        </p:nvSpPr>
        <p:spPr>
          <a:xfrm>
            <a:off x="2438400" y="2667000"/>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505200" y="6336268"/>
            <a:ext cx="2582758" cy="369332"/>
          </a:xfrm>
          <a:prstGeom prst="rect">
            <a:avLst/>
          </a:prstGeom>
          <a:noFill/>
        </p:spPr>
        <p:txBody>
          <a:bodyPr wrap="none" rtlCol="0">
            <a:spAutoFit/>
          </a:bodyPr>
          <a:lstStyle/>
          <a:p>
            <a:r>
              <a:rPr lang="en-US" dirty="0" smtClean="0"/>
              <a:t>Images from albo.co.uk</a:t>
            </a:r>
            <a:endParaRPr lang="en-US" dirty="0"/>
          </a:p>
        </p:txBody>
      </p:sp>
      <p:pic>
        <p:nvPicPr>
          <p:cNvPr id="1026" name="Picture 2" descr="C:\Users\cuff\Documents\BYU talk 2010\flowers-through-glass6.jpg"/>
          <p:cNvPicPr>
            <a:picLocks noChangeAspect="1" noChangeArrowheads="1"/>
          </p:cNvPicPr>
          <p:nvPr/>
        </p:nvPicPr>
        <p:blipFill>
          <a:blip r:embed="rId2" cstate="print"/>
          <a:srcRect l="27704" t="10417"/>
          <a:stretch>
            <a:fillRect/>
          </a:stretch>
        </p:blipFill>
        <p:spPr bwMode="auto">
          <a:xfrm>
            <a:off x="3581400" y="1981200"/>
            <a:ext cx="2101528" cy="3930650"/>
          </a:xfrm>
          <a:prstGeom prst="rect">
            <a:avLst/>
          </a:prstGeom>
          <a:noFill/>
        </p:spPr>
      </p:pic>
      <p:pic>
        <p:nvPicPr>
          <p:cNvPr id="1027" name="Picture 3" descr="C:\Users\cuff\Documents\BYU talk 2010\flowers-through-glass1.jpg"/>
          <p:cNvPicPr>
            <a:picLocks noChangeAspect="1" noChangeArrowheads="1"/>
          </p:cNvPicPr>
          <p:nvPr/>
        </p:nvPicPr>
        <p:blipFill>
          <a:blip r:embed="rId3" cstate="print"/>
          <a:srcRect l="27925" t="10917"/>
          <a:stretch>
            <a:fillRect/>
          </a:stretch>
        </p:blipFill>
        <p:spPr bwMode="auto">
          <a:xfrm>
            <a:off x="3581400" y="1981200"/>
            <a:ext cx="2099046" cy="3916020"/>
          </a:xfrm>
          <a:prstGeom prst="rect">
            <a:avLst/>
          </a:prstGeom>
          <a:noFill/>
        </p:spPr>
      </p:pic>
      <p:pic>
        <p:nvPicPr>
          <p:cNvPr id="1028" name="Picture 4" descr="C:\Users\cuff\Documents\BYU talk 2010\flowers-through-glass2.jpg"/>
          <p:cNvPicPr>
            <a:picLocks noChangeAspect="1" noChangeArrowheads="1"/>
          </p:cNvPicPr>
          <p:nvPr/>
        </p:nvPicPr>
        <p:blipFill>
          <a:blip r:embed="rId4" cstate="print"/>
          <a:srcRect l="28333" t="10292"/>
          <a:stretch>
            <a:fillRect/>
          </a:stretch>
        </p:blipFill>
        <p:spPr bwMode="auto">
          <a:xfrm>
            <a:off x="3581400" y="1981200"/>
            <a:ext cx="2085384" cy="3940174"/>
          </a:xfrm>
          <a:prstGeom prst="rect">
            <a:avLst/>
          </a:prstGeom>
          <a:noFill/>
        </p:spPr>
      </p:pic>
    </p:spTree>
    <p:extLst>
      <p:ext uri="{BB962C8B-B14F-4D97-AF65-F5344CB8AC3E}">
        <p14:creationId xmlns:p14="http://schemas.microsoft.com/office/powerpoint/2010/main" val="412001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Rate-Limited Control</a:t>
            </a:r>
            <a:endParaRPr lang="en-US" dirty="0"/>
          </a:p>
        </p:txBody>
      </p:sp>
      <p:grpSp>
        <p:nvGrpSpPr>
          <p:cNvPr id="3" name="Group 2"/>
          <p:cNvGrpSpPr/>
          <p:nvPr/>
        </p:nvGrpSpPr>
        <p:grpSpPr>
          <a:xfrm>
            <a:off x="27826" y="2514600"/>
            <a:ext cx="8430374" cy="2971800"/>
            <a:chOff x="444137" y="2514600"/>
            <a:chExt cx="8430374" cy="2971800"/>
          </a:xfrm>
        </p:grpSpPr>
        <p:sp>
          <p:nvSpPr>
            <p:cNvPr id="4" name="Rectangle 3"/>
            <p:cNvSpPr/>
            <p:nvPr/>
          </p:nvSpPr>
          <p:spPr>
            <a:xfrm>
              <a:off x="2362200" y="312420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86400" y="312420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0" y="47244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sp>
          <p:nvSpPr>
            <p:cNvPr id="8" name="Freeform 7"/>
            <p:cNvSpPr/>
            <p:nvPr/>
          </p:nvSpPr>
          <p:spPr>
            <a:xfrm>
              <a:off x="444137" y="3213463"/>
              <a:ext cx="1933303" cy="483326"/>
            </a:xfrm>
            <a:custGeom>
              <a:avLst/>
              <a:gdLst>
                <a:gd name="connsiteX0" fmla="*/ 0 w 1933303"/>
                <a:gd name="connsiteY0" fmla="*/ 352697 h 483326"/>
                <a:gd name="connsiteX1" fmla="*/ 13063 w 1933303"/>
                <a:gd name="connsiteY1" fmla="*/ 313508 h 483326"/>
                <a:gd name="connsiteX2" fmla="*/ 117566 w 1933303"/>
                <a:gd name="connsiteY2" fmla="*/ 156754 h 483326"/>
                <a:gd name="connsiteX3" fmla="*/ 156754 w 1933303"/>
                <a:gd name="connsiteY3" fmla="*/ 117566 h 483326"/>
                <a:gd name="connsiteX4" fmla="*/ 182880 w 1933303"/>
                <a:gd name="connsiteY4" fmla="*/ 78377 h 483326"/>
                <a:gd name="connsiteX5" fmla="*/ 261257 w 1933303"/>
                <a:gd name="connsiteY5" fmla="*/ 13063 h 483326"/>
                <a:gd name="connsiteX6" fmla="*/ 300446 w 1933303"/>
                <a:gd name="connsiteY6" fmla="*/ 0 h 483326"/>
                <a:gd name="connsiteX7" fmla="*/ 339634 w 1933303"/>
                <a:gd name="connsiteY7" fmla="*/ 39188 h 483326"/>
                <a:gd name="connsiteX8" fmla="*/ 352697 w 1933303"/>
                <a:gd name="connsiteY8" fmla="*/ 91440 h 483326"/>
                <a:gd name="connsiteX9" fmla="*/ 378823 w 1933303"/>
                <a:gd name="connsiteY9" fmla="*/ 130628 h 483326"/>
                <a:gd name="connsiteX10" fmla="*/ 391886 w 1933303"/>
                <a:gd name="connsiteY10" fmla="*/ 195943 h 483326"/>
                <a:gd name="connsiteX11" fmla="*/ 418012 w 1933303"/>
                <a:gd name="connsiteY11" fmla="*/ 248194 h 483326"/>
                <a:gd name="connsiteX12" fmla="*/ 457200 w 1933303"/>
                <a:gd name="connsiteY12" fmla="*/ 326571 h 483326"/>
                <a:gd name="connsiteX13" fmla="*/ 535577 w 1933303"/>
                <a:gd name="connsiteY13" fmla="*/ 300446 h 483326"/>
                <a:gd name="connsiteX14" fmla="*/ 587829 w 1933303"/>
                <a:gd name="connsiteY14" fmla="*/ 378823 h 483326"/>
                <a:gd name="connsiteX15" fmla="*/ 613954 w 1933303"/>
                <a:gd name="connsiteY15" fmla="*/ 418011 h 483326"/>
                <a:gd name="connsiteX16" fmla="*/ 640080 w 1933303"/>
                <a:gd name="connsiteY16" fmla="*/ 470263 h 483326"/>
                <a:gd name="connsiteX17" fmla="*/ 679269 w 1933303"/>
                <a:gd name="connsiteY17" fmla="*/ 483326 h 483326"/>
                <a:gd name="connsiteX18" fmla="*/ 744583 w 1933303"/>
                <a:gd name="connsiteY18" fmla="*/ 470263 h 483326"/>
                <a:gd name="connsiteX19" fmla="*/ 783772 w 1933303"/>
                <a:gd name="connsiteY19" fmla="*/ 431074 h 483326"/>
                <a:gd name="connsiteX20" fmla="*/ 822960 w 1933303"/>
                <a:gd name="connsiteY20" fmla="*/ 404948 h 483326"/>
                <a:gd name="connsiteX21" fmla="*/ 901337 w 1933303"/>
                <a:gd name="connsiteY21" fmla="*/ 378823 h 483326"/>
                <a:gd name="connsiteX22" fmla="*/ 940526 w 1933303"/>
                <a:gd name="connsiteY22" fmla="*/ 365760 h 483326"/>
                <a:gd name="connsiteX23" fmla="*/ 979714 w 1933303"/>
                <a:gd name="connsiteY23" fmla="*/ 339634 h 483326"/>
                <a:gd name="connsiteX24" fmla="*/ 1031966 w 1933303"/>
                <a:gd name="connsiteY24" fmla="*/ 261257 h 483326"/>
                <a:gd name="connsiteX25" fmla="*/ 1110343 w 1933303"/>
                <a:gd name="connsiteY25" fmla="*/ 222068 h 483326"/>
                <a:gd name="connsiteX26" fmla="*/ 1162594 w 1933303"/>
                <a:gd name="connsiteY26" fmla="*/ 235131 h 483326"/>
                <a:gd name="connsiteX27" fmla="*/ 1175657 w 1933303"/>
                <a:gd name="connsiteY27" fmla="*/ 274320 h 483326"/>
                <a:gd name="connsiteX28" fmla="*/ 1201783 w 1933303"/>
                <a:gd name="connsiteY28" fmla="*/ 313508 h 483326"/>
                <a:gd name="connsiteX29" fmla="*/ 1227909 w 1933303"/>
                <a:gd name="connsiteY29" fmla="*/ 391886 h 483326"/>
                <a:gd name="connsiteX30" fmla="*/ 1280160 w 1933303"/>
                <a:gd name="connsiteY30" fmla="*/ 470263 h 483326"/>
                <a:gd name="connsiteX31" fmla="*/ 1319349 w 1933303"/>
                <a:gd name="connsiteY31" fmla="*/ 483326 h 483326"/>
                <a:gd name="connsiteX32" fmla="*/ 1358537 w 1933303"/>
                <a:gd name="connsiteY32" fmla="*/ 444137 h 483326"/>
                <a:gd name="connsiteX33" fmla="*/ 1371600 w 1933303"/>
                <a:gd name="connsiteY33" fmla="*/ 404948 h 483326"/>
                <a:gd name="connsiteX34" fmla="*/ 1397726 w 1933303"/>
                <a:gd name="connsiteY34" fmla="*/ 365760 h 483326"/>
                <a:gd name="connsiteX35" fmla="*/ 1410789 w 1933303"/>
                <a:gd name="connsiteY35" fmla="*/ 326571 h 483326"/>
                <a:gd name="connsiteX36" fmla="*/ 1449977 w 1933303"/>
                <a:gd name="connsiteY36" fmla="*/ 287383 h 483326"/>
                <a:gd name="connsiteX37" fmla="*/ 1463040 w 1933303"/>
                <a:gd name="connsiteY37" fmla="*/ 222068 h 483326"/>
                <a:gd name="connsiteX38" fmla="*/ 1502229 w 1933303"/>
                <a:gd name="connsiteY38" fmla="*/ 143691 h 483326"/>
                <a:gd name="connsiteX39" fmla="*/ 1528354 w 1933303"/>
                <a:gd name="connsiteY39" fmla="*/ 91440 h 483326"/>
                <a:gd name="connsiteX40" fmla="*/ 1567543 w 1933303"/>
                <a:gd name="connsiteY40" fmla="*/ 78377 h 483326"/>
                <a:gd name="connsiteX41" fmla="*/ 1645920 w 1933303"/>
                <a:gd name="connsiteY41" fmla="*/ 169817 h 483326"/>
                <a:gd name="connsiteX42" fmla="*/ 1711234 w 1933303"/>
                <a:gd name="connsiteY42" fmla="*/ 261257 h 483326"/>
                <a:gd name="connsiteX43" fmla="*/ 1750423 w 1933303"/>
                <a:gd name="connsiteY43" fmla="*/ 287383 h 483326"/>
                <a:gd name="connsiteX44" fmla="*/ 1789612 w 1933303"/>
                <a:gd name="connsiteY44" fmla="*/ 274320 h 483326"/>
                <a:gd name="connsiteX45" fmla="*/ 1841863 w 1933303"/>
                <a:gd name="connsiteY45" fmla="*/ 287383 h 483326"/>
                <a:gd name="connsiteX46" fmla="*/ 1881052 w 1933303"/>
                <a:gd name="connsiteY46" fmla="*/ 300446 h 483326"/>
                <a:gd name="connsiteX47" fmla="*/ 1933303 w 1933303"/>
                <a:gd name="connsiteY47" fmla="*/ 339634 h 48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33303" h="483326">
                  <a:moveTo>
                    <a:pt x="0" y="352697"/>
                  </a:moveTo>
                  <a:cubicBezTo>
                    <a:pt x="4354" y="339634"/>
                    <a:pt x="6905" y="325824"/>
                    <a:pt x="13063" y="313508"/>
                  </a:cubicBezTo>
                  <a:cubicBezTo>
                    <a:pt x="48199" y="243236"/>
                    <a:pt x="67963" y="213443"/>
                    <a:pt x="117566" y="156754"/>
                  </a:cubicBezTo>
                  <a:cubicBezTo>
                    <a:pt x="129731" y="142851"/>
                    <a:pt x="144928" y="131758"/>
                    <a:pt x="156754" y="117566"/>
                  </a:cubicBezTo>
                  <a:cubicBezTo>
                    <a:pt x="166805" y="105505"/>
                    <a:pt x="172829" y="90438"/>
                    <a:pt x="182880" y="78377"/>
                  </a:cubicBezTo>
                  <a:cubicBezTo>
                    <a:pt x="203516" y="53614"/>
                    <a:pt x="231898" y="27742"/>
                    <a:pt x="261257" y="13063"/>
                  </a:cubicBezTo>
                  <a:cubicBezTo>
                    <a:pt x="273573" y="6905"/>
                    <a:pt x="287383" y="4354"/>
                    <a:pt x="300446" y="0"/>
                  </a:cubicBezTo>
                  <a:cubicBezTo>
                    <a:pt x="313509" y="13063"/>
                    <a:pt x="330469" y="23149"/>
                    <a:pt x="339634" y="39188"/>
                  </a:cubicBezTo>
                  <a:cubicBezTo>
                    <a:pt x="348541" y="54776"/>
                    <a:pt x="345625" y="74938"/>
                    <a:pt x="352697" y="91440"/>
                  </a:cubicBezTo>
                  <a:cubicBezTo>
                    <a:pt x="358881" y="105870"/>
                    <a:pt x="370114" y="117565"/>
                    <a:pt x="378823" y="130628"/>
                  </a:cubicBezTo>
                  <a:cubicBezTo>
                    <a:pt x="383177" y="152400"/>
                    <a:pt x="384865" y="174880"/>
                    <a:pt x="391886" y="195943"/>
                  </a:cubicBezTo>
                  <a:cubicBezTo>
                    <a:pt x="398044" y="214417"/>
                    <a:pt x="410341" y="230296"/>
                    <a:pt x="418012" y="248194"/>
                  </a:cubicBezTo>
                  <a:cubicBezTo>
                    <a:pt x="450462" y="323912"/>
                    <a:pt x="406990" y="251258"/>
                    <a:pt x="457200" y="326571"/>
                  </a:cubicBezTo>
                  <a:lnTo>
                    <a:pt x="535577" y="300446"/>
                  </a:lnTo>
                  <a:cubicBezTo>
                    <a:pt x="565365" y="290517"/>
                    <a:pt x="570412" y="352697"/>
                    <a:pt x="587829" y="378823"/>
                  </a:cubicBezTo>
                  <a:cubicBezTo>
                    <a:pt x="596537" y="391886"/>
                    <a:pt x="606933" y="403969"/>
                    <a:pt x="613954" y="418011"/>
                  </a:cubicBezTo>
                  <a:cubicBezTo>
                    <a:pt x="622663" y="435428"/>
                    <a:pt x="626310" y="456493"/>
                    <a:pt x="640080" y="470263"/>
                  </a:cubicBezTo>
                  <a:cubicBezTo>
                    <a:pt x="649817" y="480000"/>
                    <a:pt x="666206" y="478972"/>
                    <a:pt x="679269" y="483326"/>
                  </a:cubicBezTo>
                  <a:cubicBezTo>
                    <a:pt x="701040" y="478972"/>
                    <a:pt x="724725" y="480192"/>
                    <a:pt x="744583" y="470263"/>
                  </a:cubicBezTo>
                  <a:cubicBezTo>
                    <a:pt x="761107" y="462001"/>
                    <a:pt x="769580" y="442901"/>
                    <a:pt x="783772" y="431074"/>
                  </a:cubicBezTo>
                  <a:cubicBezTo>
                    <a:pt x="795833" y="421023"/>
                    <a:pt x="808614" y="411324"/>
                    <a:pt x="822960" y="404948"/>
                  </a:cubicBezTo>
                  <a:cubicBezTo>
                    <a:pt x="848125" y="393763"/>
                    <a:pt x="875211" y="387531"/>
                    <a:pt x="901337" y="378823"/>
                  </a:cubicBezTo>
                  <a:lnTo>
                    <a:pt x="940526" y="365760"/>
                  </a:lnTo>
                  <a:cubicBezTo>
                    <a:pt x="953589" y="357051"/>
                    <a:pt x="969376" y="351449"/>
                    <a:pt x="979714" y="339634"/>
                  </a:cubicBezTo>
                  <a:cubicBezTo>
                    <a:pt x="1000391" y="316004"/>
                    <a:pt x="1002178" y="271187"/>
                    <a:pt x="1031966" y="261257"/>
                  </a:cubicBezTo>
                  <a:cubicBezTo>
                    <a:pt x="1086048" y="243229"/>
                    <a:pt x="1059697" y="255832"/>
                    <a:pt x="1110343" y="222068"/>
                  </a:cubicBezTo>
                  <a:cubicBezTo>
                    <a:pt x="1127760" y="226422"/>
                    <a:pt x="1148575" y="223916"/>
                    <a:pt x="1162594" y="235131"/>
                  </a:cubicBezTo>
                  <a:cubicBezTo>
                    <a:pt x="1173346" y="243733"/>
                    <a:pt x="1169499" y="262004"/>
                    <a:pt x="1175657" y="274320"/>
                  </a:cubicBezTo>
                  <a:cubicBezTo>
                    <a:pt x="1182678" y="288362"/>
                    <a:pt x="1193074" y="300445"/>
                    <a:pt x="1201783" y="313508"/>
                  </a:cubicBezTo>
                  <a:lnTo>
                    <a:pt x="1227909" y="391886"/>
                  </a:lnTo>
                  <a:cubicBezTo>
                    <a:pt x="1241604" y="432970"/>
                    <a:pt x="1238226" y="442307"/>
                    <a:pt x="1280160" y="470263"/>
                  </a:cubicBezTo>
                  <a:cubicBezTo>
                    <a:pt x="1291617" y="477901"/>
                    <a:pt x="1306286" y="478972"/>
                    <a:pt x="1319349" y="483326"/>
                  </a:cubicBezTo>
                  <a:cubicBezTo>
                    <a:pt x="1332412" y="470263"/>
                    <a:pt x="1348290" y="459508"/>
                    <a:pt x="1358537" y="444137"/>
                  </a:cubicBezTo>
                  <a:cubicBezTo>
                    <a:pt x="1366175" y="432680"/>
                    <a:pt x="1365442" y="417264"/>
                    <a:pt x="1371600" y="404948"/>
                  </a:cubicBezTo>
                  <a:cubicBezTo>
                    <a:pt x="1378621" y="390906"/>
                    <a:pt x="1389017" y="378823"/>
                    <a:pt x="1397726" y="365760"/>
                  </a:cubicBezTo>
                  <a:cubicBezTo>
                    <a:pt x="1402080" y="352697"/>
                    <a:pt x="1403151" y="338028"/>
                    <a:pt x="1410789" y="326571"/>
                  </a:cubicBezTo>
                  <a:cubicBezTo>
                    <a:pt x="1421036" y="311200"/>
                    <a:pt x="1441716" y="303906"/>
                    <a:pt x="1449977" y="287383"/>
                  </a:cubicBezTo>
                  <a:cubicBezTo>
                    <a:pt x="1459906" y="267524"/>
                    <a:pt x="1457655" y="243608"/>
                    <a:pt x="1463040" y="222068"/>
                  </a:cubicBezTo>
                  <a:cubicBezTo>
                    <a:pt x="1476345" y="168847"/>
                    <a:pt x="1473850" y="193355"/>
                    <a:pt x="1502229" y="143691"/>
                  </a:cubicBezTo>
                  <a:cubicBezTo>
                    <a:pt x="1511890" y="126784"/>
                    <a:pt x="1514585" y="105209"/>
                    <a:pt x="1528354" y="91440"/>
                  </a:cubicBezTo>
                  <a:cubicBezTo>
                    <a:pt x="1538091" y="81703"/>
                    <a:pt x="1554480" y="82731"/>
                    <a:pt x="1567543" y="78377"/>
                  </a:cubicBezTo>
                  <a:cubicBezTo>
                    <a:pt x="1615017" y="125851"/>
                    <a:pt x="1604026" y="111165"/>
                    <a:pt x="1645920" y="169817"/>
                  </a:cubicBezTo>
                  <a:cubicBezTo>
                    <a:pt x="1664462" y="195776"/>
                    <a:pt x="1689890" y="239913"/>
                    <a:pt x="1711234" y="261257"/>
                  </a:cubicBezTo>
                  <a:cubicBezTo>
                    <a:pt x="1722335" y="272358"/>
                    <a:pt x="1737360" y="278674"/>
                    <a:pt x="1750423" y="287383"/>
                  </a:cubicBezTo>
                  <a:cubicBezTo>
                    <a:pt x="1763486" y="283029"/>
                    <a:pt x="1775842" y="274320"/>
                    <a:pt x="1789612" y="274320"/>
                  </a:cubicBezTo>
                  <a:cubicBezTo>
                    <a:pt x="1807565" y="274320"/>
                    <a:pt x="1824601" y="282451"/>
                    <a:pt x="1841863" y="287383"/>
                  </a:cubicBezTo>
                  <a:cubicBezTo>
                    <a:pt x="1855103" y="291166"/>
                    <a:pt x="1868736" y="294288"/>
                    <a:pt x="1881052" y="300446"/>
                  </a:cubicBezTo>
                  <a:cubicBezTo>
                    <a:pt x="1910594" y="315217"/>
                    <a:pt x="1914932" y="321263"/>
                    <a:pt x="1933303" y="33963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570617" y="3291840"/>
              <a:ext cx="2246812" cy="654443"/>
            </a:xfrm>
            <a:custGeom>
              <a:avLst/>
              <a:gdLst>
                <a:gd name="connsiteX0" fmla="*/ 0 w 2246812"/>
                <a:gd name="connsiteY0" fmla="*/ 156754 h 654443"/>
                <a:gd name="connsiteX1" fmla="*/ 13063 w 2246812"/>
                <a:gd name="connsiteY1" fmla="*/ 78377 h 654443"/>
                <a:gd name="connsiteX2" fmla="*/ 26126 w 2246812"/>
                <a:gd name="connsiteY2" fmla="*/ 39189 h 654443"/>
                <a:gd name="connsiteX3" fmla="*/ 117566 w 2246812"/>
                <a:gd name="connsiteY3" fmla="*/ 0 h 654443"/>
                <a:gd name="connsiteX4" fmla="*/ 182880 w 2246812"/>
                <a:gd name="connsiteY4" fmla="*/ 13063 h 654443"/>
                <a:gd name="connsiteX5" fmla="*/ 222069 w 2246812"/>
                <a:gd name="connsiteY5" fmla="*/ 26126 h 654443"/>
                <a:gd name="connsiteX6" fmla="*/ 235132 w 2246812"/>
                <a:gd name="connsiteY6" fmla="*/ 65314 h 654443"/>
                <a:gd name="connsiteX7" fmla="*/ 274320 w 2246812"/>
                <a:gd name="connsiteY7" fmla="*/ 91440 h 654443"/>
                <a:gd name="connsiteX8" fmla="*/ 300446 w 2246812"/>
                <a:gd name="connsiteY8" fmla="*/ 130629 h 654443"/>
                <a:gd name="connsiteX9" fmla="*/ 391886 w 2246812"/>
                <a:gd name="connsiteY9" fmla="*/ 130629 h 654443"/>
                <a:gd name="connsiteX10" fmla="*/ 431074 w 2246812"/>
                <a:gd name="connsiteY10" fmla="*/ 117566 h 654443"/>
                <a:gd name="connsiteX11" fmla="*/ 483326 w 2246812"/>
                <a:gd name="connsiteY11" fmla="*/ 130629 h 654443"/>
                <a:gd name="connsiteX12" fmla="*/ 535577 w 2246812"/>
                <a:gd name="connsiteY12" fmla="*/ 209006 h 654443"/>
                <a:gd name="connsiteX13" fmla="*/ 561703 w 2246812"/>
                <a:gd name="connsiteY13" fmla="*/ 248194 h 654443"/>
                <a:gd name="connsiteX14" fmla="*/ 600892 w 2246812"/>
                <a:gd name="connsiteY14" fmla="*/ 261257 h 654443"/>
                <a:gd name="connsiteX15" fmla="*/ 640080 w 2246812"/>
                <a:gd name="connsiteY15" fmla="*/ 287383 h 654443"/>
                <a:gd name="connsiteX16" fmla="*/ 718457 w 2246812"/>
                <a:gd name="connsiteY16" fmla="*/ 313509 h 654443"/>
                <a:gd name="connsiteX17" fmla="*/ 875212 w 2246812"/>
                <a:gd name="connsiteY17" fmla="*/ 313509 h 654443"/>
                <a:gd name="connsiteX18" fmla="*/ 914400 w 2246812"/>
                <a:gd name="connsiteY18" fmla="*/ 339634 h 654443"/>
                <a:gd name="connsiteX19" fmla="*/ 1018903 w 2246812"/>
                <a:gd name="connsiteY19" fmla="*/ 457200 h 654443"/>
                <a:gd name="connsiteX20" fmla="*/ 1110343 w 2246812"/>
                <a:gd name="connsiteY20" fmla="*/ 535577 h 654443"/>
                <a:gd name="connsiteX21" fmla="*/ 1240972 w 2246812"/>
                <a:gd name="connsiteY21" fmla="*/ 653143 h 654443"/>
                <a:gd name="connsiteX22" fmla="*/ 1489166 w 2246812"/>
                <a:gd name="connsiteY22" fmla="*/ 613954 h 654443"/>
                <a:gd name="connsiteX23" fmla="*/ 1528354 w 2246812"/>
                <a:gd name="connsiteY23" fmla="*/ 587829 h 654443"/>
                <a:gd name="connsiteX24" fmla="*/ 1580606 w 2246812"/>
                <a:gd name="connsiteY24" fmla="*/ 509451 h 654443"/>
                <a:gd name="connsiteX25" fmla="*/ 1606732 w 2246812"/>
                <a:gd name="connsiteY25" fmla="*/ 457200 h 654443"/>
                <a:gd name="connsiteX26" fmla="*/ 1645920 w 2246812"/>
                <a:gd name="connsiteY26" fmla="*/ 378823 h 654443"/>
                <a:gd name="connsiteX27" fmla="*/ 1685109 w 2246812"/>
                <a:gd name="connsiteY27" fmla="*/ 352697 h 654443"/>
                <a:gd name="connsiteX28" fmla="*/ 1750423 w 2246812"/>
                <a:gd name="connsiteY28" fmla="*/ 365760 h 654443"/>
                <a:gd name="connsiteX29" fmla="*/ 1789612 w 2246812"/>
                <a:gd name="connsiteY29" fmla="*/ 391886 h 654443"/>
                <a:gd name="connsiteX30" fmla="*/ 1828800 w 2246812"/>
                <a:gd name="connsiteY30" fmla="*/ 404949 h 654443"/>
                <a:gd name="connsiteX31" fmla="*/ 1894114 w 2246812"/>
                <a:gd name="connsiteY31" fmla="*/ 470263 h 654443"/>
                <a:gd name="connsiteX32" fmla="*/ 1946366 w 2246812"/>
                <a:gd name="connsiteY32" fmla="*/ 457200 h 654443"/>
                <a:gd name="connsiteX33" fmla="*/ 1972492 w 2246812"/>
                <a:gd name="connsiteY33" fmla="*/ 418011 h 654443"/>
                <a:gd name="connsiteX34" fmla="*/ 2011680 w 2246812"/>
                <a:gd name="connsiteY34" fmla="*/ 404949 h 654443"/>
                <a:gd name="connsiteX35" fmla="*/ 2063932 w 2246812"/>
                <a:gd name="connsiteY35" fmla="*/ 326571 h 654443"/>
                <a:gd name="connsiteX36" fmla="*/ 2090057 w 2246812"/>
                <a:gd name="connsiteY36" fmla="*/ 287383 h 654443"/>
                <a:gd name="connsiteX37" fmla="*/ 2129246 w 2246812"/>
                <a:gd name="connsiteY37" fmla="*/ 209006 h 654443"/>
                <a:gd name="connsiteX38" fmla="*/ 2207623 w 2246812"/>
                <a:gd name="connsiteY38" fmla="*/ 169817 h 654443"/>
                <a:gd name="connsiteX39" fmla="*/ 2246812 w 2246812"/>
                <a:gd name="connsiteY39" fmla="*/ 169817 h 65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46812" h="654443">
                  <a:moveTo>
                    <a:pt x="0" y="156754"/>
                  </a:moveTo>
                  <a:cubicBezTo>
                    <a:pt x="4354" y="130628"/>
                    <a:pt x="7317" y="104232"/>
                    <a:pt x="13063" y="78377"/>
                  </a:cubicBezTo>
                  <a:cubicBezTo>
                    <a:pt x="16050" y="64936"/>
                    <a:pt x="16390" y="48925"/>
                    <a:pt x="26126" y="39189"/>
                  </a:cubicBezTo>
                  <a:cubicBezTo>
                    <a:pt x="42269" y="23046"/>
                    <a:pt x="94145" y="7807"/>
                    <a:pt x="117566" y="0"/>
                  </a:cubicBezTo>
                  <a:cubicBezTo>
                    <a:pt x="139337" y="4354"/>
                    <a:pt x="161340" y="7678"/>
                    <a:pt x="182880" y="13063"/>
                  </a:cubicBezTo>
                  <a:cubicBezTo>
                    <a:pt x="196238" y="16403"/>
                    <a:pt x="212332" y="16390"/>
                    <a:pt x="222069" y="26126"/>
                  </a:cubicBezTo>
                  <a:cubicBezTo>
                    <a:pt x="231805" y="35862"/>
                    <a:pt x="226530" y="54562"/>
                    <a:pt x="235132" y="65314"/>
                  </a:cubicBezTo>
                  <a:cubicBezTo>
                    <a:pt x="244939" y="77573"/>
                    <a:pt x="261257" y="82731"/>
                    <a:pt x="274320" y="91440"/>
                  </a:cubicBezTo>
                  <a:cubicBezTo>
                    <a:pt x="283029" y="104503"/>
                    <a:pt x="288187" y="120821"/>
                    <a:pt x="300446" y="130629"/>
                  </a:cubicBezTo>
                  <a:cubicBezTo>
                    <a:pt x="330845" y="154948"/>
                    <a:pt x="359944" y="139755"/>
                    <a:pt x="391886" y="130629"/>
                  </a:cubicBezTo>
                  <a:cubicBezTo>
                    <a:pt x="405126" y="126846"/>
                    <a:pt x="418011" y="121920"/>
                    <a:pt x="431074" y="117566"/>
                  </a:cubicBezTo>
                  <a:cubicBezTo>
                    <a:pt x="448491" y="121920"/>
                    <a:pt x="469815" y="118807"/>
                    <a:pt x="483326" y="130629"/>
                  </a:cubicBezTo>
                  <a:cubicBezTo>
                    <a:pt x="506956" y="151305"/>
                    <a:pt x="518160" y="182880"/>
                    <a:pt x="535577" y="209006"/>
                  </a:cubicBezTo>
                  <a:lnTo>
                    <a:pt x="561703" y="248194"/>
                  </a:lnTo>
                  <a:cubicBezTo>
                    <a:pt x="569341" y="259651"/>
                    <a:pt x="587829" y="256903"/>
                    <a:pt x="600892" y="261257"/>
                  </a:cubicBezTo>
                  <a:cubicBezTo>
                    <a:pt x="613955" y="269966"/>
                    <a:pt x="625734" y="281007"/>
                    <a:pt x="640080" y="287383"/>
                  </a:cubicBezTo>
                  <a:cubicBezTo>
                    <a:pt x="665245" y="298568"/>
                    <a:pt x="718457" y="313509"/>
                    <a:pt x="718457" y="313509"/>
                  </a:cubicBezTo>
                  <a:cubicBezTo>
                    <a:pt x="789892" y="305572"/>
                    <a:pt x="819506" y="285656"/>
                    <a:pt x="875212" y="313509"/>
                  </a:cubicBezTo>
                  <a:cubicBezTo>
                    <a:pt x="889254" y="320530"/>
                    <a:pt x="901337" y="330926"/>
                    <a:pt x="914400" y="339634"/>
                  </a:cubicBezTo>
                  <a:cubicBezTo>
                    <a:pt x="961021" y="409565"/>
                    <a:pt x="929425" y="367722"/>
                    <a:pt x="1018903" y="457200"/>
                  </a:cubicBezTo>
                  <a:cubicBezTo>
                    <a:pt x="1082255" y="520552"/>
                    <a:pt x="1050659" y="495788"/>
                    <a:pt x="1110343" y="535577"/>
                  </a:cubicBezTo>
                  <a:cubicBezTo>
                    <a:pt x="1199492" y="654443"/>
                    <a:pt x="1146477" y="629519"/>
                    <a:pt x="1240972" y="653143"/>
                  </a:cubicBezTo>
                  <a:cubicBezTo>
                    <a:pt x="1284165" y="649820"/>
                    <a:pt x="1431670" y="652284"/>
                    <a:pt x="1489166" y="613954"/>
                  </a:cubicBezTo>
                  <a:lnTo>
                    <a:pt x="1528354" y="587829"/>
                  </a:lnTo>
                  <a:cubicBezTo>
                    <a:pt x="1545771" y="561703"/>
                    <a:pt x="1566563" y="537535"/>
                    <a:pt x="1580606" y="509451"/>
                  </a:cubicBezTo>
                  <a:cubicBezTo>
                    <a:pt x="1589315" y="492034"/>
                    <a:pt x="1599061" y="475098"/>
                    <a:pt x="1606732" y="457200"/>
                  </a:cubicBezTo>
                  <a:cubicBezTo>
                    <a:pt x="1622670" y="420012"/>
                    <a:pt x="1614537" y="410205"/>
                    <a:pt x="1645920" y="378823"/>
                  </a:cubicBezTo>
                  <a:cubicBezTo>
                    <a:pt x="1657022" y="367722"/>
                    <a:pt x="1672046" y="361406"/>
                    <a:pt x="1685109" y="352697"/>
                  </a:cubicBezTo>
                  <a:cubicBezTo>
                    <a:pt x="1706880" y="357051"/>
                    <a:pt x="1729634" y="357964"/>
                    <a:pt x="1750423" y="365760"/>
                  </a:cubicBezTo>
                  <a:cubicBezTo>
                    <a:pt x="1765123" y="371273"/>
                    <a:pt x="1775570" y="384865"/>
                    <a:pt x="1789612" y="391886"/>
                  </a:cubicBezTo>
                  <a:cubicBezTo>
                    <a:pt x="1801928" y="398044"/>
                    <a:pt x="1815737" y="400595"/>
                    <a:pt x="1828800" y="404949"/>
                  </a:cubicBezTo>
                  <a:cubicBezTo>
                    <a:pt x="1843467" y="426948"/>
                    <a:pt x="1862031" y="465680"/>
                    <a:pt x="1894114" y="470263"/>
                  </a:cubicBezTo>
                  <a:cubicBezTo>
                    <a:pt x="1911887" y="472802"/>
                    <a:pt x="1928949" y="461554"/>
                    <a:pt x="1946366" y="457200"/>
                  </a:cubicBezTo>
                  <a:cubicBezTo>
                    <a:pt x="1955075" y="444137"/>
                    <a:pt x="1960233" y="427819"/>
                    <a:pt x="1972492" y="418011"/>
                  </a:cubicBezTo>
                  <a:cubicBezTo>
                    <a:pt x="1983244" y="409409"/>
                    <a:pt x="2001944" y="414685"/>
                    <a:pt x="2011680" y="404949"/>
                  </a:cubicBezTo>
                  <a:cubicBezTo>
                    <a:pt x="2033883" y="382746"/>
                    <a:pt x="2046515" y="352697"/>
                    <a:pt x="2063932" y="326571"/>
                  </a:cubicBezTo>
                  <a:cubicBezTo>
                    <a:pt x="2072640" y="313508"/>
                    <a:pt x="2085092" y="302277"/>
                    <a:pt x="2090057" y="287383"/>
                  </a:cubicBezTo>
                  <a:cubicBezTo>
                    <a:pt x="2100682" y="255509"/>
                    <a:pt x="2103922" y="234330"/>
                    <a:pt x="2129246" y="209006"/>
                  </a:cubicBezTo>
                  <a:cubicBezTo>
                    <a:pt x="2147301" y="190951"/>
                    <a:pt x="2182124" y="174067"/>
                    <a:pt x="2207623" y="169817"/>
                  </a:cubicBezTo>
                  <a:cubicBezTo>
                    <a:pt x="2220508" y="167669"/>
                    <a:pt x="2233749" y="169817"/>
                    <a:pt x="2246812" y="16981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544491" y="4806009"/>
              <a:ext cx="2330020" cy="353820"/>
            </a:xfrm>
            <a:custGeom>
              <a:avLst/>
              <a:gdLst>
                <a:gd name="connsiteX0" fmla="*/ 0 w 2330020"/>
                <a:gd name="connsiteY0" fmla="*/ 288505 h 353820"/>
                <a:gd name="connsiteX1" fmla="*/ 39189 w 2330020"/>
                <a:gd name="connsiteY1" fmla="*/ 301568 h 353820"/>
                <a:gd name="connsiteX2" fmla="*/ 209006 w 2330020"/>
                <a:gd name="connsiteY2" fmla="*/ 131751 h 353820"/>
                <a:gd name="connsiteX3" fmla="*/ 248195 w 2330020"/>
                <a:gd name="connsiteY3" fmla="*/ 92562 h 353820"/>
                <a:gd name="connsiteX4" fmla="*/ 274320 w 2330020"/>
                <a:gd name="connsiteY4" fmla="*/ 53374 h 353820"/>
                <a:gd name="connsiteX5" fmla="*/ 313509 w 2330020"/>
                <a:gd name="connsiteY5" fmla="*/ 27248 h 353820"/>
                <a:gd name="connsiteX6" fmla="*/ 391886 w 2330020"/>
                <a:gd name="connsiteY6" fmla="*/ 1122 h 353820"/>
                <a:gd name="connsiteX7" fmla="*/ 470263 w 2330020"/>
                <a:gd name="connsiteY7" fmla="*/ 53374 h 353820"/>
                <a:gd name="connsiteX8" fmla="*/ 522515 w 2330020"/>
                <a:gd name="connsiteY8" fmla="*/ 92562 h 353820"/>
                <a:gd name="connsiteX9" fmla="*/ 561703 w 2330020"/>
                <a:gd name="connsiteY9" fmla="*/ 144814 h 353820"/>
                <a:gd name="connsiteX10" fmla="*/ 640080 w 2330020"/>
                <a:gd name="connsiteY10" fmla="*/ 184002 h 353820"/>
                <a:gd name="connsiteX11" fmla="*/ 757646 w 2330020"/>
                <a:gd name="connsiteY11" fmla="*/ 170940 h 353820"/>
                <a:gd name="connsiteX12" fmla="*/ 836023 w 2330020"/>
                <a:gd name="connsiteY12" fmla="*/ 79500 h 353820"/>
                <a:gd name="connsiteX13" fmla="*/ 914400 w 2330020"/>
                <a:gd name="connsiteY13" fmla="*/ 14185 h 353820"/>
                <a:gd name="connsiteX14" fmla="*/ 966652 w 2330020"/>
                <a:gd name="connsiteY14" fmla="*/ 27248 h 353820"/>
                <a:gd name="connsiteX15" fmla="*/ 1005840 w 2330020"/>
                <a:gd name="connsiteY15" fmla="*/ 66437 h 353820"/>
                <a:gd name="connsiteX16" fmla="*/ 1045029 w 2330020"/>
                <a:gd name="connsiteY16" fmla="*/ 92562 h 353820"/>
                <a:gd name="connsiteX17" fmla="*/ 1162595 w 2330020"/>
                <a:gd name="connsiteY17" fmla="*/ 157877 h 353820"/>
                <a:gd name="connsiteX18" fmla="*/ 1201783 w 2330020"/>
                <a:gd name="connsiteY18" fmla="*/ 197065 h 353820"/>
                <a:gd name="connsiteX19" fmla="*/ 1280160 w 2330020"/>
                <a:gd name="connsiteY19" fmla="*/ 236254 h 353820"/>
                <a:gd name="connsiteX20" fmla="*/ 1319349 w 2330020"/>
                <a:gd name="connsiteY20" fmla="*/ 223191 h 353820"/>
                <a:gd name="connsiteX21" fmla="*/ 1397726 w 2330020"/>
                <a:gd name="connsiteY21" fmla="*/ 184002 h 353820"/>
                <a:gd name="connsiteX22" fmla="*/ 1476103 w 2330020"/>
                <a:gd name="connsiteY22" fmla="*/ 236254 h 353820"/>
                <a:gd name="connsiteX23" fmla="*/ 1541418 w 2330020"/>
                <a:gd name="connsiteY23" fmla="*/ 314631 h 353820"/>
                <a:gd name="connsiteX24" fmla="*/ 1672046 w 2330020"/>
                <a:gd name="connsiteY24" fmla="*/ 340757 h 353820"/>
                <a:gd name="connsiteX25" fmla="*/ 1776549 w 2330020"/>
                <a:gd name="connsiteY25" fmla="*/ 353820 h 353820"/>
                <a:gd name="connsiteX26" fmla="*/ 1972492 w 2330020"/>
                <a:gd name="connsiteY26" fmla="*/ 314631 h 353820"/>
                <a:gd name="connsiteX27" fmla="*/ 2050869 w 2330020"/>
                <a:gd name="connsiteY27" fmla="*/ 262380 h 353820"/>
                <a:gd name="connsiteX28" fmla="*/ 2142309 w 2330020"/>
                <a:gd name="connsiteY28" fmla="*/ 197065 h 353820"/>
                <a:gd name="connsiteX29" fmla="*/ 2194560 w 2330020"/>
                <a:gd name="connsiteY29" fmla="*/ 184002 h 353820"/>
                <a:gd name="connsiteX30" fmla="*/ 2272938 w 2330020"/>
                <a:gd name="connsiteY30" fmla="*/ 144814 h 353820"/>
                <a:gd name="connsiteX31" fmla="*/ 2325189 w 2330020"/>
                <a:gd name="connsiteY31" fmla="*/ 118688 h 35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30020" h="353820">
                  <a:moveTo>
                    <a:pt x="0" y="288505"/>
                  </a:moveTo>
                  <a:cubicBezTo>
                    <a:pt x="13063" y="292859"/>
                    <a:pt x="27462" y="308785"/>
                    <a:pt x="39189" y="301568"/>
                  </a:cubicBezTo>
                  <a:cubicBezTo>
                    <a:pt x="170678" y="220652"/>
                    <a:pt x="140364" y="211834"/>
                    <a:pt x="209006" y="131751"/>
                  </a:cubicBezTo>
                  <a:cubicBezTo>
                    <a:pt x="221029" y="117725"/>
                    <a:pt x="236368" y="106754"/>
                    <a:pt x="248195" y="92562"/>
                  </a:cubicBezTo>
                  <a:cubicBezTo>
                    <a:pt x="258245" y="80501"/>
                    <a:pt x="263219" y="64475"/>
                    <a:pt x="274320" y="53374"/>
                  </a:cubicBezTo>
                  <a:cubicBezTo>
                    <a:pt x="285421" y="42273"/>
                    <a:pt x="299162" y="33624"/>
                    <a:pt x="313509" y="27248"/>
                  </a:cubicBezTo>
                  <a:cubicBezTo>
                    <a:pt x="338674" y="16063"/>
                    <a:pt x="391886" y="1122"/>
                    <a:pt x="391886" y="1122"/>
                  </a:cubicBezTo>
                  <a:cubicBezTo>
                    <a:pt x="458548" y="23343"/>
                    <a:pt x="407993" y="0"/>
                    <a:pt x="470263" y="53374"/>
                  </a:cubicBezTo>
                  <a:cubicBezTo>
                    <a:pt x="486793" y="67543"/>
                    <a:pt x="507120" y="77167"/>
                    <a:pt x="522515" y="92562"/>
                  </a:cubicBezTo>
                  <a:cubicBezTo>
                    <a:pt x="537910" y="107957"/>
                    <a:pt x="546308" y="129419"/>
                    <a:pt x="561703" y="144814"/>
                  </a:cubicBezTo>
                  <a:cubicBezTo>
                    <a:pt x="587026" y="170137"/>
                    <a:pt x="608207" y="173378"/>
                    <a:pt x="640080" y="184002"/>
                  </a:cubicBezTo>
                  <a:cubicBezTo>
                    <a:pt x="679269" y="179648"/>
                    <a:pt x="720240" y="183409"/>
                    <a:pt x="757646" y="170940"/>
                  </a:cubicBezTo>
                  <a:cubicBezTo>
                    <a:pt x="777095" y="164457"/>
                    <a:pt x="827157" y="89844"/>
                    <a:pt x="836023" y="79500"/>
                  </a:cubicBezTo>
                  <a:cubicBezTo>
                    <a:pt x="869549" y="40386"/>
                    <a:pt x="874087" y="41061"/>
                    <a:pt x="914400" y="14185"/>
                  </a:cubicBezTo>
                  <a:cubicBezTo>
                    <a:pt x="931817" y="18539"/>
                    <a:pt x="951064" y="18341"/>
                    <a:pt x="966652" y="27248"/>
                  </a:cubicBezTo>
                  <a:cubicBezTo>
                    <a:pt x="982692" y="36414"/>
                    <a:pt x="991648" y="54610"/>
                    <a:pt x="1005840" y="66437"/>
                  </a:cubicBezTo>
                  <a:cubicBezTo>
                    <a:pt x="1017901" y="76488"/>
                    <a:pt x="1031398" y="84773"/>
                    <a:pt x="1045029" y="92562"/>
                  </a:cubicBezTo>
                  <a:cubicBezTo>
                    <a:pt x="1097133" y="122335"/>
                    <a:pt x="1110384" y="118719"/>
                    <a:pt x="1162595" y="157877"/>
                  </a:cubicBezTo>
                  <a:cubicBezTo>
                    <a:pt x="1177374" y="168961"/>
                    <a:pt x="1187591" y="185239"/>
                    <a:pt x="1201783" y="197065"/>
                  </a:cubicBezTo>
                  <a:cubicBezTo>
                    <a:pt x="1235547" y="225201"/>
                    <a:pt x="1240884" y="223162"/>
                    <a:pt x="1280160" y="236254"/>
                  </a:cubicBezTo>
                  <a:cubicBezTo>
                    <a:pt x="1293223" y="231900"/>
                    <a:pt x="1307033" y="229349"/>
                    <a:pt x="1319349" y="223191"/>
                  </a:cubicBezTo>
                  <a:cubicBezTo>
                    <a:pt x="1420643" y="172544"/>
                    <a:pt x="1299223" y="216837"/>
                    <a:pt x="1397726" y="184002"/>
                  </a:cubicBezTo>
                  <a:cubicBezTo>
                    <a:pt x="1440766" y="198349"/>
                    <a:pt x="1445524" y="193444"/>
                    <a:pt x="1476103" y="236254"/>
                  </a:cubicBezTo>
                  <a:cubicBezTo>
                    <a:pt x="1518624" y="295784"/>
                    <a:pt x="1478469" y="283156"/>
                    <a:pt x="1541418" y="314631"/>
                  </a:cubicBezTo>
                  <a:cubicBezTo>
                    <a:pt x="1577506" y="332675"/>
                    <a:pt x="1639222" y="336380"/>
                    <a:pt x="1672046" y="340757"/>
                  </a:cubicBezTo>
                  <a:lnTo>
                    <a:pt x="1776549" y="353820"/>
                  </a:lnTo>
                  <a:cubicBezTo>
                    <a:pt x="1845774" y="346897"/>
                    <a:pt x="1911953" y="352469"/>
                    <a:pt x="1972492" y="314631"/>
                  </a:cubicBezTo>
                  <a:cubicBezTo>
                    <a:pt x="2084313" y="244741"/>
                    <a:pt x="1947273" y="296909"/>
                    <a:pt x="2050869" y="262380"/>
                  </a:cubicBezTo>
                  <a:cubicBezTo>
                    <a:pt x="2056820" y="257917"/>
                    <a:pt x="2127450" y="203433"/>
                    <a:pt x="2142309" y="197065"/>
                  </a:cubicBezTo>
                  <a:cubicBezTo>
                    <a:pt x="2158810" y="189993"/>
                    <a:pt x="2177143" y="188356"/>
                    <a:pt x="2194560" y="184002"/>
                  </a:cubicBezTo>
                  <a:cubicBezTo>
                    <a:pt x="2306884" y="109122"/>
                    <a:pt x="2164760" y="198904"/>
                    <a:pt x="2272938" y="144814"/>
                  </a:cubicBezTo>
                  <a:cubicBezTo>
                    <a:pt x="2330020" y="116273"/>
                    <a:pt x="2292468" y="118688"/>
                    <a:pt x="2325189" y="11868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a:off x="3429000" y="34290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29000" y="3657600"/>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52800" y="3352800"/>
              <a:ext cx="2207656" cy="369332"/>
            </a:xfrm>
            <a:prstGeom prst="rect">
              <a:avLst/>
            </a:prstGeom>
            <a:noFill/>
          </p:spPr>
          <p:txBody>
            <a:bodyPr wrap="none" rtlCol="0">
              <a:spAutoFit/>
            </a:bodyPr>
            <a:lstStyle/>
            <a:p>
              <a:r>
                <a:rPr lang="en-US" dirty="0" smtClean="0"/>
                <a:t>00101110010010111</a:t>
              </a:r>
              <a:endParaRPr lang="en-US" dirty="0"/>
            </a:p>
          </p:txBody>
        </p:sp>
        <p:cxnSp>
          <p:nvCxnSpPr>
            <p:cNvPr id="19" name="Shape 18"/>
            <p:cNvCxnSpPr>
              <a:stCxn id="17" idx="2"/>
              <a:endCxn id="6" idx="1"/>
            </p:cNvCxnSpPr>
            <p:nvPr/>
          </p:nvCxnSpPr>
          <p:spPr>
            <a:xfrm rot="16200000" flipH="1">
              <a:off x="4203680" y="3975080"/>
              <a:ext cx="1383268" cy="87737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33400" y="2743200"/>
              <a:ext cx="1713931" cy="369332"/>
            </a:xfrm>
            <a:prstGeom prst="rect">
              <a:avLst/>
            </a:prstGeom>
            <a:noFill/>
          </p:spPr>
          <p:txBody>
            <a:bodyPr wrap="none" rtlCol="0">
              <a:spAutoFit/>
            </a:bodyPr>
            <a:lstStyle/>
            <a:p>
              <a:r>
                <a:rPr lang="en-US" dirty="0" smtClean="0"/>
                <a:t>Signal (sensor)</a:t>
              </a:r>
              <a:endParaRPr lang="en-US" dirty="0"/>
            </a:p>
          </p:txBody>
        </p:sp>
        <p:sp>
          <p:nvSpPr>
            <p:cNvPr id="23" name="TextBox 22"/>
            <p:cNvSpPr txBox="1"/>
            <p:nvPr/>
          </p:nvSpPr>
          <p:spPr>
            <a:xfrm>
              <a:off x="3505200" y="2514600"/>
              <a:ext cx="1830950" cy="369332"/>
            </a:xfrm>
            <a:prstGeom prst="rect">
              <a:avLst/>
            </a:prstGeom>
            <a:noFill/>
          </p:spPr>
          <p:txBody>
            <a:bodyPr wrap="none" rtlCol="0">
              <a:spAutoFit/>
            </a:bodyPr>
            <a:lstStyle/>
            <a:p>
              <a:r>
                <a:rPr lang="en-US" dirty="0" smtClean="0"/>
                <a:t>Communication</a:t>
              </a:r>
              <a:endParaRPr lang="en-US" dirty="0"/>
            </a:p>
          </p:txBody>
        </p:sp>
        <p:sp>
          <p:nvSpPr>
            <p:cNvPr id="24" name="TextBox 23"/>
            <p:cNvSpPr txBox="1"/>
            <p:nvPr/>
          </p:nvSpPr>
          <p:spPr>
            <a:xfrm>
              <a:off x="6858000" y="2754868"/>
              <a:ext cx="1778051" cy="369332"/>
            </a:xfrm>
            <a:prstGeom prst="rect">
              <a:avLst/>
            </a:prstGeom>
            <a:noFill/>
          </p:spPr>
          <p:txBody>
            <a:bodyPr wrap="none" rtlCol="0">
              <a:spAutoFit/>
            </a:bodyPr>
            <a:lstStyle/>
            <a:p>
              <a:r>
                <a:rPr lang="en-US" dirty="0" smtClean="0"/>
                <a:t>Signal (control)</a:t>
              </a:r>
              <a:endParaRPr lang="en-US" dirty="0"/>
            </a:p>
          </p:txBody>
        </p:sp>
        <p:sp>
          <p:nvSpPr>
            <p:cNvPr id="25" name="TextBox 24"/>
            <p:cNvSpPr txBox="1"/>
            <p:nvPr/>
          </p:nvSpPr>
          <p:spPr>
            <a:xfrm>
              <a:off x="7010400" y="4343400"/>
              <a:ext cx="1534394" cy="369332"/>
            </a:xfrm>
            <a:prstGeom prst="rect">
              <a:avLst/>
            </a:prstGeom>
            <a:noFill/>
          </p:spPr>
          <p:txBody>
            <a:bodyPr wrap="none" rtlCol="0">
              <a:spAutoFit/>
            </a:bodyPr>
            <a:lstStyle/>
            <a:p>
              <a:r>
                <a:rPr lang="en-US" dirty="0" smtClean="0"/>
                <a:t>Attack Signal</a:t>
              </a:r>
              <a:endParaRPr lang="en-US" dirty="0"/>
            </a:p>
          </p:txBody>
        </p:sp>
      </p:grpSp>
    </p:spTree>
    <p:extLst>
      <p:ext uri="{BB962C8B-B14F-4D97-AF65-F5344CB8AC3E}">
        <p14:creationId xmlns:p14="http://schemas.microsoft.com/office/powerpoint/2010/main" val="1966631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Feedback Stabilization</a:t>
            </a:r>
            <a:endParaRPr lang="en-US" dirty="0"/>
          </a:p>
        </p:txBody>
      </p:sp>
      <p:sp>
        <p:nvSpPr>
          <p:cNvPr id="3" name="Content Placeholder 2"/>
          <p:cNvSpPr>
            <a:spLocks noGrp="1"/>
          </p:cNvSpPr>
          <p:nvPr>
            <p:ph sz="quarter"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endParaRPr lang="en-US" dirty="0" smtClean="0"/>
          </a:p>
          <a:p>
            <a:r>
              <a:rPr lang="en-US" dirty="0" smtClean="0"/>
              <a:t>Data-rate Theorem </a:t>
            </a:r>
            <a:r>
              <a:rPr lang="en-US" sz="1800" dirty="0" smtClean="0"/>
              <a:t>[</a:t>
            </a:r>
            <a:r>
              <a:rPr lang="en-US" sz="1800" dirty="0" err="1" smtClean="0"/>
              <a:t>Baillieul</a:t>
            </a:r>
            <a:r>
              <a:rPr lang="en-US" sz="1800" dirty="0"/>
              <a:t>, </a:t>
            </a:r>
            <a:r>
              <a:rPr lang="en-US" sz="1800" dirty="0" smtClean="0"/>
              <a:t>Brockett</a:t>
            </a:r>
            <a:r>
              <a:rPr lang="en-US" sz="1800" dirty="0"/>
              <a:t> , </a:t>
            </a:r>
            <a:r>
              <a:rPr lang="en-US" sz="1800" dirty="0" err="1"/>
              <a:t>Mitter</a:t>
            </a:r>
            <a:r>
              <a:rPr lang="en-US" sz="1800" dirty="0" smtClean="0"/>
              <a:t>, Nair, </a:t>
            </a:r>
            <a:r>
              <a:rPr lang="en-US" sz="1800" dirty="0" err="1" smtClean="0"/>
              <a:t>Tatikonda</a:t>
            </a:r>
            <a:r>
              <a:rPr lang="en-US" sz="1800" dirty="0" smtClean="0"/>
              <a:t>, Wong]</a:t>
            </a:r>
            <a:endParaRPr lang="en-US" sz="1800" dirty="0"/>
          </a:p>
        </p:txBody>
      </p:sp>
      <p:sp>
        <p:nvSpPr>
          <p:cNvPr id="4" name="Rectangle 3"/>
          <p:cNvSpPr/>
          <p:nvPr/>
        </p:nvSpPr>
        <p:spPr>
          <a:xfrm>
            <a:off x="1066800" y="21336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Controller</a:t>
            </a:r>
            <a:endParaRPr lang="en-US" dirty="0"/>
          </a:p>
        </p:txBody>
      </p:sp>
      <p:sp>
        <p:nvSpPr>
          <p:cNvPr id="5" name="Rectangle 4"/>
          <p:cNvSpPr/>
          <p:nvPr/>
        </p:nvSpPr>
        <p:spPr>
          <a:xfrm>
            <a:off x="3810000" y="2133600"/>
            <a:ext cx="18288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Dynamic System</a:t>
            </a:r>
            <a:endParaRPr lang="en-US" dirty="0"/>
          </a:p>
        </p:txBody>
      </p:sp>
      <p:sp>
        <p:nvSpPr>
          <p:cNvPr id="6" name="Oval 5"/>
          <p:cNvSpPr/>
          <p:nvPr/>
        </p:nvSpPr>
        <p:spPr>
          <a:xfrm>
            <a:off x="5638800" y="2362200"/>
            <a:ext cx="381000" cy="381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Rectangle 7"/>
          <p:cNvSpPr/>
          <p:nvPr/>
        </p:nvSpPr>
        <p:spPr>
          <a:xfrm>
            <a:off x="6553200" y="4191000"/>
            <a:ext cx="121920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Encoder</a:t>
            </a:r>
            <a:endParaRPr lang="en-US" dirty="0"/>
          </a:p>
        </p:txBody>
      </p:sp>
      <p:sp>
        <p:nvSpPr>
          <p:cNvPr id="10" name="Rectangle 9"/>
          <p:cNvSpPr/>
          <p:nvPr/>
        </p:nvSpPr>
        <p:spPr>
          <a:xfrm>
            <a:off x="1219200" y="4191000"/>
            <a:ext cx="121920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Decoder</a:t>
            </a:r>
            <a:endParaRPr lang="en-US" dirty="0"/>
          </a:p>
        </p:txBody>
      </p:sp>
      <p:cxnSp>
        <p:nvCxnSpPr>
          <p:cNvPr id="12" name="Straight Connector 11"/>
          <p:cNvCxnSpPr/>
          <p:nvPr/>
        </p:nvCxnSpPr>
        <p:spPr>
          <a:xfrm rot="10800000">
            <a:off x="2438400" y="4495800"/>
            <a:ext cx="411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2438400" y="4724400"/>
            <a:ext cx="411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0"/>
          </p:cNvCxnSpPr>
          <p:nvPr/>
        </p:nvCxnSpPr>
        <p:spPr>
          <a:xfrm rot="5400000" flipH="1" flipV="1">
            <a:off x="1257300" y="3619500"/>
            <a:ext cx="1143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438400" y="2590800"/>
            <a:ext cx="1295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6" idx="6"/>
            <a:endCxn id="8" idx="0"/>
          </p:cNvCxnSpPr>
          <p:nvPr/>
        </p:nvCxnSpPr>
        <p:spPr>
          <a:xfrm>
            <a:off x="6019800" y="2552700"/>
            <a:ext cx="1143000" cy="16383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362200" y="4419600"/>
            <a:ext cx="4330032" cy="369332"/>
          </a:xfrm>
          <a:prstGeom prst="rect">
            <a:avLst/>
          </a:prstGeom>
          <a:noFill/>
        </p:spPr>
        <p:txBody>
          <a:bodyPr wrap="none" rtlCol="0">
            <a:spAutoFit/>
          </a:bodyPr>
          <a:lstStyle/>
          <a:p>
            <a:r>
              <a:rPr lang="en-US" dirty="0" smtClean="0"/>
              <a:t>10010011011010101101010100101101011</a:t>
            </a:r>
            <a:endParaRPr lang="en-US" dirty="0"/>
          </a:p>
        </p:txBody>
      </p:sp>
      <p:sp>
        <p:nvSpPr>
          <p:cNvPr id="26" name="TextBox 25"/>
          <p:cNvSpPr txBox="1"/>
          <p:nvPr/>
        </p:nvSpPr>
        <p:spPr>
          <a:xfrm>
            <a:off x="5638800" y="3429000"/>
            <a:ext cx="881973" cy="369332"/>
          </a:xfrm>
          <a:prstGeom prst="rect">
            <a:avLst/>
          </a:prstGeom>
          <a:noFill/>
        </p:spPr>
        <p:txBody>
          <a:bodyPr wrap="none" rtlCol="0">
            <a:spAutoFit/>
          </a:bodyPr>
          <a:lstStyle/>
          <a:p>
            <a:r>
              <a:rPr lang="en-US" dirty="0" smtClean="0"/>
              <a:t>Sensor</a:t>
            </a:r>
            <a:endParaRPr lang="en-US" dirty="0"/>
          </a:p>
        </p:txBody>
      </p:sp>
      <p:cxnSp>
        <p:nvCxnSpPr>
          <p:cNvPr id="28" name="Straight Arrow Connector 27"/>
          <p:cNvCxnSpPr>
            <a:stCxn id="26" idx="0"/>
          </p:cNvCxnSpPr>
          <p:nvPr/>
        </p:nvCxnSpPr>
        <p:spPr>
          <a:xfrm rot="16200000" flipV="1">
            <a:off x="5668794" y="3018006"/>
            <a:ext cx="609600" cy="212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514600" y="2819400"/>
            <a:ext cx="3124200" cy="1677194"/>
            <a:chOff x="2514600" y="2819400"/>
            <a:chExt cx="3124200" cy="1677194"/>
          </a:xfrm>
        </p:grpSpPr>
        <p:sp>
          <p:nvSpPr>
            <p:cNvPr id="7" name="Oval 6"/>
            <p:cNvSpPr/>
            <p:nvPr/>
          </p:nvSpPr>
          <p:spPr>
            <a:xfrm>
              <a:off x="4572000" y="3048000"/>
              <a:ext cx="381000" cy="381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Rectangle 29"/>
            <p:cNvSpPr/>
            <p:nvPr/>
          </p:nvSpPr>
          <p:spPr>
            <a:xfrm>
              <a:off x="2514600" y="33528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cxnSp>
          <p:nvCxnSpPr>
            <p:cNvPr id="32" name="Elbow Connector 31"/>
            <p:cNvCxnSpPr>
              <a:stCxn id="7" idx="4"/>
              <a:endCxn id="30" idx="3"/>
            </p:cNvCxnSpPr>
            <p:nvPr/>
          </p:nvCxnSpPr>
          <p:spPr>
            <a:xfrm rot="5400000">
              <a:off x="4152900" y="3009900"/>
              <a:ext cx="190500" cy="10287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0800000">
              <a:off x="5029200" y="32766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hape 43"/>
            <p:cNvCxnSpPr>
              <a:stCxn id="30" idx="0"/>
            </p:cNvCxnSpPr>
            <p:nvPr/>
          </p:nvCxnSpPr>
          <p:spPr>
            <a:xfrm rot="5400000" flipH="1" flipV="1">
              <a:off x="3162300" y="2781300"/>
              <a:ext cx="533400" cy="6096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endCxn id="30" idx="2"/>
            </p:cNvCxnSpPr>
            <p:nvPr/>
          </p:nvCxnSpPr>
          <p:spPr>
            <a:xfrm rot="5400000" flipH="1" flipV="1">
              <a:off x="2819400" y="4191000"/>
              <a:ext cx="609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9" name="Right Arrow 48"/>
          <p:cNvSpPr/>
          <p:nvPr/>
        </p:nvSpPr>
        <p:spPr>
          <a:xfrm flipH="1">
            <a:off x="3276600" y="4724400"/>
            <a:ext cx="2590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Feedback</a:t>
            </a:r>
          </a:p>
        </p:txBody>
      </p:sp>
    </p:spTree>
    <p:extLst>
      <p:ext uri="{BB962C8B-B14F-4D97-AF65-F5344CB8AC3E}">
        <p14:creationId xmlns:p14="http://schemas.microsoft.com/office/powerpoint/2010/main" val="110016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Traditional View of Encryption</a:t>
            </a:r>
            <a:endParaRPr lang="en-US" dirty="0"/>
          </a:p>
        </p:txBody>
      </p:sp>
      <p:pic>
        <p:nvPicPr>
          <p:cNvPr id="4" name="Content Placeholder 3" descr="1213044751z4in8t.jpg"/>
          <p:cNvPicPr>
            <a:picLocks noGrp="1" noChangeAspect="1"/>
          </p:cNvPicPr>
          <p:nvPr>
            <p:ph sz="quarter" idx="4294967295"/>
          </p:nvPr>
        </p:nvPicPr>
        <p:blipFill>
          <a:blip r:embed="rId2" cstate="print"/>
          <a:stretch>
            <a:fillRect/>
          </a:stretch>
        </p:blipFill>
        <p:spPr>
          <a:xfrm>
            <a:off x="4324350" y="3105150"/>
            <a:ext cx="914400" cy="800100"/>
          </a:xfrm>
          <a:noFill/>
        </p:spPr>
      </p:pic>
      <p:pic>
        <p:nvPicPr>
          <p:cNvPr id="7" name="Picture 6" descr="vault-bank-backup-safe.jpg"/>
          <p:cNvPicPr>
            <a:picLocks noChangeAspect="1"/>
          </p:cNvPicPr>
          <p:nvPr/>
        </p:nvPicPr>
        <p:blipFill>
          <a:blip r:embed="rId3" cstate="print"/>
          <a:stretch>
            <a:fillRect/>
          </a:stretch>
        </p:blipFill>
        <p:spPr>
          <a:xfrm>
            <a:off x="4038600" y="2819400"/>
            <a:ext cx="1371600" cy="1371600"/>
          </a:xfrm>
          <a:prstGeom prst="rect">
            <a:avLst/>
          </a:prstGeom>
        </p:spPr>
      </p:pic>
      <p:sp>
        <p:nvSpPr>
          <p:cNvPr id="8" name="TextBox 7"/>
          <p:cNvSpPr txBox="1"/>
          <p:nvPr/>
        </p:nvSpPr>
        <p:spPr>
          <a:xfrm>
            <a:off x="762000" y="3352800"/>
            <a:ext cx="2106667" cy="369332"/>
          </a:xfrm>
          <a:prstGeom prst="rect">
            <a:avLst/>
          </a:prstGeom>
          <a:noFill/>
        </p:spPr>
        <p:txBody>
          <a:bodyPr wrap="none" rtlCol="0">
            <a:spAutoFit/>
          </a:bodyPr>
          <a:lstStyle/>
          <a:p>
            <a:r>
              <a:rPr lang="en-US" dirty="0" smtClean="0"/>
              <a:t>Information inside</a:t>
            </a:r>
          </a:p>
        </p:txBody>
      </p:sp>
      <p:sp>
        <p:nvSpPr>
          <p:cNvPr id="9" name="Circular Arrow 8"/>
          <p:cNvSpPr/>
          <p:nvPr/>
        </p:nvSpPr>
        <p:spPr>
          <a:xfrm>
            <a:off x="2438400" y="2971800"/>
            <a:ext cx="978408" cy="6858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bank-vault.gif"/>
          <p:cNvPicPr>
            <a:picLocks noChangeAspect="1"/>
          </p:cNvPicPr>
          <p:nvPr/>
        </p:nvPicPr>
        <p:blipFill>
          <a:blip r:embed="rId4" cstate="print"/>
          <a:stretch>
            <a:fillRect/>
          </a:stretch>
        </p:blipFill>
        <p:spPr>
          <a:xfrm>
            <a:off x="3352800" y="1981200"/>
            <a:ext cx="28575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Brief History of Crypto</a:t>
            </a:r>
            <a:endParaRPr lang="en-US" dirty="0"/>
          </a:p>
        </p:txBody>
      </p:sp>
      <p:sp>
        <p:nvSpPr>
          <p:cNvPr id="6" name="Text Placeholder 5"/>
          <p:cNvSpPr>
            <a:spLocks noGrp="1"/>
          </p:cNvSpPr>
          <p:nvPr>
            <p:ph type="body" idx="1"/>
          </p:nvPr>
        </p:nvSpPr>
        <p:spPr/>
        <p:txBody>
          <a:bodyPr/>
          <a:lstStyle/>
          <a:p>
            <a:r>
              <a:rPr lang="en-US" dirty="0" smtClean="0"/>
              <a:t>Substitution Cipher to Shannon and Hellman</a:t>
            </a:r>
            <a:endParaRPr lang="en-US" dirty="0"/>
          </a:p>
        </p:txBody>
      </p:sp>
    </p:spTree>
    <p:extLst>
      <p:ext uri="{BB962C8B-B14F-4D97-AF65-F5344CB8AC3E}">
        <p14:creationId xmlns:p14="http://schemas.microsoft.com/office/powerpoint/2010/main" val="32127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Cipher</a:t>
            </a:r>
            <a:endParaRPr lang="en-US" dirty="0"/>
          </a:p>
        </p:txBody>
      </p:sp>
      <p:sp>
        <p:nvSpPr>
          <p:cNvPr id="4" name="Content Placeholder 3"/>
          <p:cNvSpPr>
            <a:spLocks noGrp="1"/>
          </p:cNvSpPr>
          <p:nvPr>
            <p:ph idx="1"/>
          </p:nvPr>
        </p:nvSpPr>
        <p:spPr/>
        <p:txBody>
          <a:bodyPr/>
          <a:lstStyle/>
          <a:p>
            <a:r>
              <a:rPr lang="en-US" dirty="0" smtClean="0">
                <a:solidFill>
                  <a:srgbClr val="0070C0"/>
                </a:solidFill>
              </a:rPr>
              <a:t>Plaintext</a:t>
            </a:r>
            <a:r>
              <a:rPr lang="en-US" dirty="0" smtClean="0"/>
              <a:t>:  Source of information:</a:t>
            </a:r>
          </a:p>
          <a:p>
            <a:pPr lvl="1"/>
            <a:r>
              <a:rPr lang="en-US" dirty="0" smtClean="0"/>
              <a:t>Example:  English text:  </a:t>
            </a:r>
            <a:r>
              <a:rPr lang="en-US" dirty="0" smtClean="0">
                <a:solidFill>
                  <a:srgbClr val="00B050"/>
                </a:solidFill>
              </a:rPr>
              <a:t>Information Theory</a:t>
            </a:r>
          </a:p>
          <a:p>
            <a:pPr>
              <a:buNone/>
            </a:pPr>
            <a:endParaRPr lang="en-US" dirty="0" smtClean="0"/>
          </a:p>
          <a:p>
            <a:r>
              <a:rPr lang="en-US" dirty="0" err="1" smtClean="0">
                <a:solidFill>
                  <a:srgbClr val="0070C0"/>
                </a:solidFill>
              </a:rPr>
              <a:t>Ciphertext</a:t>
            </a:r>
            <a:r>
              <a:rPr lang="en-US" dirty="0" smtClean="0"/>
              <a:t>:  Encrypted sequence:</a:t>
            </a:r>
          </a:p>
          <a:p>
            <a:pPr lvl="1"/>
            <a:r>
              <a:rPr lang="en-US" dirty="0" smtClean="0"/>
              <a:t>Example:  Non-sense text:  </a:t>
            </a:r>
            <a:r>
              <a:rPr lang="en-US" dirty="0" smtClean="0">
                <a:solidFill>
                  <a:srgbClr val="00B050"/>
                </a:solidFill>
              </a:rPr>
              <a:t>cu@ist.tr4isit13</a:t>
            </a:r>
          </a:p>
        </p:txBody>
      </p:sp>
      <p:pic>
        <p:nvPicPr>
          <p:cNvPr id="6" name="Picture 5" descr="tmp.b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6096000" y="1676400"/>
            <a:ext cx="2049780" cy="304800"/>
          </a:xfrm>
          <a:prstGeom prst="rect">
            <a:avLst/>
          </a:prstGeom>
          <a:noFill/>
        </p:spPr>
      </p:pic>
      <p:grpSp>
        <p:nvGrpSpPr>
          <p:cNvPr id="30" name="Group 29"/>
          <p:cNvGrpSpPr/>
          <p:nvPr/>
        </p:nvGrpSpPr>
        <p:grpSpPr>
          <a:xfrm>
            <a:off x="838200" y="4343400"/>
            <a:ext cx="7337160" cy="1143000"/>
            <a:chOff x="1066800" y="4800600"/>
            <a:chExt cx="7337160" cy="1143000"/>
          </a:xfrm>
        </p:grpSpPr>
        <p:sp>
          <p:nvSpPr>
            <p:cNvPr id="7" name="Rounded Rectangle 6"/>
            <p:cNvSpPr/>
            <p:nvPr/>
          </p:nvSpPr>
          <p:spPr>
            <a:xfrm>
              <a:off x="2286000" y="53340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Encipherer</a:t>
              </a:r>
              <a:endParaRPr lang="en-US" dirty="0"/>
            </a:p>
          </p:txBody>
        </p:sp>
        <p:sp>
          <p:nvSpPr>
            <p:cNvPr id="8" name="Rounded Rectangle 7"/>
            <p:cNvSpPr/>
            <p:nvPr/>
          </p:nvSpPr>
          <p:spPr>
            <a:xfrm>
              <a:off x="5791200" y="53340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Decipherer</a:t>
              </a:r>
              <a:endParaRPr lang="en-US" dirty="0"/>
            </a:p>
          </p:txBody>
        </p:sp>
        <p:cxnSp>
          <p:nvCxnSpPr>
            <p:cNvPr id="10" name="Straight Arrow Connector 9"/>
            <p:cNvCxnSpPr>
              <a:stCxn id="7" idx="3"/>
              <a:endCxn id="8" idx="1"/>
            </p:cNvCxnSpPr>
            <p:nvPr/>
          </p:nvCxnSpPr>
          <p:spPr>
            <a:xfrm>
              <a:off x="3657600" y="56388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1752600" y="56388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p:cNvCxnSpPr>
            <p:nvPr/>
          </p:nvCxnSpPr>
          <p:spPr>
            <a:xfrm>
              <a:off x="7162800" y="56388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14800" y="5257800"/>
              <a:ext cx="1271502" cy="369332"/>
            </a:xfrm>
            <a:prstGeom prst="rect">
              <a:avLst/>
            </a:prstGeom>
            <a:noFill/>
          </p:spPr>
          <p:txBody>
            <a:bodyPr wrap="none" rtlCol="0">
              <a:spAutoFit/>
            </a:bodyPr>
            <a:lstStyle/>
            <a:p>
              <a:r>
                <a:rPr lang="en-US" dirty="0" err="1" smtClean="0"/>
                <a:t>Ciphertext</a:t>
              </a:r>
              <a:endParaRPr lang="en-US" dirty="0"/>
            </a:p>
          </p:txBody>
        </p:sp>
        <p:cxnSp>
          <p:nvCxnSpPr>
            <p:cNvPr id="18" name="Straight Arrow Connector 17"/>
            <p:cNvCxnSpPr>
              <a:endCxn id="7" idx="0"/>
            </p:cNvCxnSpPr>
            <p:nvPr/>
          </p:nvCxnSpPr>
          <p:spPr>
            <a:xfrm rot="5400000">
              <a:off x="2857500" y="52197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8" idx="0"/>
            </p:cNvCxnSpPr>
            <p:nvPr/>
          </p:nvCxnSpPr>
          <p:spPr>
            <a:xfrm rot="5400000">
              <a:off x="6362700" y="52197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67000" y="4800600"/>
              <a:ext cx="591829" cy="369332"/>
            </a:xfrm>
            <a:prstGeom prst="rect">
              <a:avLst/>
            </a:prstGeom>
            <a:noFill/>
          </p:spPr>
          <p:txBody>
            <a:bodyPr wrap="none" rtlCol="0">
              <a:spAutoFit/>
            </a:bodyPr>
            <a:lstStyle/>
            <a:p>
              <a:r>
                <a:rPr lang="en-US" dirty="0" smtClean="0"/>
                <a:t>Key</a:t>
              </a:r>
              <a:endParaRPr lang="en-US" dirty="0"/>
            </a:p>
          </p:txBody>
        </p:sp>
        <p:sp>
          <p:nvSpPr>
            <p:cNvPr id="27" name="TextBox 26"/>
            <p:cNvSpPr txBox="1"/>
            <p:nvPr/>
          </p:nvSpPr>
          <p:spPr>
            <a:xfrm>
              <a:off x="6172200" y="4800600"/>
              <a:ext cx="591829" cy="369332"/>
            </a:xfrm>
            <a:prstGeom prst="rect">
              <a:avLst/>
            </a:prstGeom>
            <a:noFill/>
          </p:spPr>
          <p:txBody>
            <a:bodyPr wrap="none" rtlCol="0">
              <a:spAutoFit/>
            </a:bodyPr>
            <a:lstStyle/>
            <a:p>
              <a:r>
                <a:rPr lang="en-US" dirty="0" smtClean="0"/>
                <a:t>Key</a:t>
              </a:r>
              <a:endParaRPr lang="en-US" dirty="0"/>
            </a:p>
          </p:txBody>
        </p:sp>
        <p:sp>
          <p:nvSpPr>
            <p:cNvPr id="28" name="TextBox 27"/>
            <p:cNvSpPr txBox="1"/>
            <p:nvPr/>
          </p:nvSpPr>
          <p:spPr>
            <a:xfrm>
              <a:off x="1066800" y="5257800"/>
              <a:ext cx="1088760" cy="369332"/>
            </a:xfrm>
            <a:prstGeom prst="rect">
              <a:avLst/>
            </a:prstGeom>
            <a:noFill/>
          </p:spPr>
          <p:txBody>
            <a:bodyPr wrap="none" rtlCol="0">
              <a:spAutoFit/>
            </a:bodyPr>
            <a:lstStyle/>
            <a:p>
              <a:r>
                <a:rPr lang="en-US" dirty="0" smtClean="0"/>
                <a:t>Plaintext</a:t>
              </a:r>
              <a:endParaRPr lang="en-US" dirty="0"/>
            </a:p>
          </p:txBody>
        </p:sp>
        <p:sp>
          <p:nvSpPr>
            <p:cNvPr id="29" name="TextBox 28"/>
            <p:cNvSpPr txBox="1"/>
            <p:nvPr/>
          </p:nvSpPr>
          <p:spPr>
            <a:xfrm>
              <a:off x="7315200" y="5257800"/>
              <a:ext cx="1088760" cy="369332"/>
            </a:xfrm>
            <a:prstGeom prst="rect">
              <a:avLst/>
            </a:prstGeom>
            <a:noFill/>
          </p:spPr>
          <p:txBody>
            <a:bodyPr wrap="none" rtlCol="0">
              <a:spAutoFit/>
            </a:bodyPr>
            <a:lstStyle/>
            <a:p>
              <a:r>
                <a:rPr lang="en-US" dirty="0" smtClean="0"/>
                <a:t>Plaintext</a:t>
              </a:r>
              <a:endParaRPr lang="en-US" dirty="0"/>
            </a:p>
          </p:txBody>
        </p:sp>
      </p:grpSp>
      <p:pic>
        <p:nvPicPr>
          <p:cNvPr id="32" name="Picture 31" descr="tmp.bmp"/>
          <p:cNvPicPr>
            <a:picLocks/>
          </p:cNvPicPr>
          <p:nvPr>
            <p:custDataLst>
              <p:tags r:id="rId2"/>
            </p:custDataLst>
          </p:nvPr>
        </p:nvPicPr>
        <p:blipFill>
          <a:blip r:embed="rId5" cstate="print">
            <a:clrChange>
              <a:clrFrom>
                <a:srgbClr val="FFFFFF"/>
              </a:clrFrom>
              <a:clrTo>
                <a:srgbClr val="FFFFFF">
                  <a:alpha val="0"/>
                </a:srgbClr>
              </a:clrTo>
            </a:clrChange>
          </a:blip>
          <a:stretch>
            <a:fillRect/>
          </a:stretch>
        </p:blipFill>
        <p:spPr>
          <a:xfrm>
            <a:off x="6172200" y="3048000"/>
            <a:ext cx="1981200" cy="314476"/>
          </a:xfrm>
          <a:prstGeom prst="rect">
            <a:avLst/>
          </a:prstGeom>
          <a:noFill/>
        </p:spPr>
      </p:pic>
    </p:spTree>
    <p:extLst>
      <p:ext uri="{BB962C8B-B14F-4D97-AF65-F5344CB8AC3E}">
        <p14:creationId xmlns:p14="http://schemas.microsoft.com/office/powerpoint/2010/main" val="25582245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CUFF@BKGLYHNFUVWYY57I" val="3567"/>
</p:tagLst>
</file>

<file path=ppt/tags/tag10.xml><?xml version="1.0" encoding="utf-8"?>
<p:tagLst xmlns:a="http://schemas.openxmlformats.org/drawingml/2006/main" xmlns:r="http://schemas.openxmlformats.org/officeDocument/2006/relationships" xmlns:p="http://schemas.openxmlformats.org/presentationml/2006/main">
  <p:tag name="BMPWIDTH" val="850"/>
  <p:tag name="BMPHEIGHT" val="191"/>
  <p:tag name="SOURCE" val="\documentclass{slides}&#10;\pagestyle{empty}&#10;\usepackage{color}&#10;\begin{document}&#10;\color{blue}&#10;$K \in [ 2^{n R_0} ]$&#10;\end{document} "/>
  <p:tag name="TRANSPARENT" val="True"/>
</p:tagLst>
</file>

<file path=ppt/tags/tag100.xml><?xml version="1.0" encoding="utf-8"?>
<p:tagLst xmlns:a="http://schemas.openxmlformats.org/drawingml/2006/main" xmlns:r="http://schemas.openxmlformats.org/officeDocument/2006/relationships" xmlns:p="http://schemas.openxmlformats.org/presentationml/2006/main">
  <p:tag name="BMPWIDTH" val="925"/>
  <p:tag name="BMPHEIGHT" val="208"/>
  <p:tag name="SOURCE" val="\documentclass{slides}&#10;\pagestyle{empty}&#10;\usepackage{color}&#10;\begin{document}&#10;$p(z_i|j,y^{i-1})$&#10;\end{document} "/>
  <p:tag name="TRANSPARENT" val="True"/>
</p:tagLst>
</file>

<file path=ppt/tags/tag101.xml><?xml version="1.0" encoding="utf-8"?>
<p:tagLst xmlns:a="http://schemas.openxmlformats.org/drawingml/2006/main" xmlns:r="http://schemas.openxmlformats.org/officeDocument/2006/relationships" xmlns:p="http://schemas.openxmlformats.org/presentationml/2006/main">
  <p:tag name="BMPWIDTH" val="516"/>
  <p:tag name="BMPHEIGHT" val="183"/>
  <p:tag name="SOURCE" val="\documentclass{slides}&#10;\pagestyle{empty}&#10;\usepackage{color}&#10;\begin{document}&#10;$p(z_i|j)$&#10;\end{document} "/>
  <p:tag name="TRANSPARENT" val="True"/>
</p:tagLst>
</file>

<file path=ppt/tags/tag102.xml><?xml version="1.0" encoding="utf-8"?>
<p:tagLst xmlns:a="http://schemas.openxmlformats.org/drawingml/2006/main" xmlns:r="http://schemas.openxmlformats.org/officeDocument/2006/relationships" xmlns:p="http://schemas.openxmlformats.org/presentationml/2006/main">
  <p:tag name="BMPWIDTH" val="1483"/>
  <p:tag name="BMPHEIGHT" val="433"/>
  <p:tag name="SOURCE" val="\documentclass{slides}&#10;\pagestyle{empty}&#10;\usepackage{color}&#10;\begin{document}&#10;\begin{eqnarray*}&#10;R &amp; \geq &amp; I(X;U,Y), \\&#10;R_0 &amp; \geq &amp; I(X;Y|U).&#10;\end{eqnarray*}&#10;\end{document} "/>
  <p:tag name="TRANSPARENT" val="True"/>
</p:tagLst>
</file>

<file path=ppt/tags/tag103.xml><?xml version="1.0" encoding="utf-8"?>
<p:tagLst xmlns:a="http://schemas.openxmlformats.org/drawingml/2006/main" xmlns:r="http://schemas.openxmlformats.org/officeDocument/2006/relationships" xmlns:p="http://schemas.openxmlformats.org/presentationml/2006/main">
  <p:tag name="BMPWIDTH" val="1925"/>
  <p:tag name="BMPHEIGHT" val="683"/>
  <p:tag name="SOURCE" val="\documentclass{slides}&#10;\pagestyle{empty}&#10;\usepackage{color}&#10;\begin{document}&#10;\begin{eqnarray*}&#10;R &amp; \geq &amp; I(X;U,V), \\&#10;R_0 &amp; \geq &amp; I(Y;V|U), \\&#10;X - &amp; (U,V) &amp; - Y.&#10;\end{eqnarray*}&#10;\end{document} "/>
  <p:tag name="TRANSPARENT" val="True"/>
</p:tagLst>
</file>

<file path=ppt/tags/tag104.xml><?xml version="1.0" encoding="utf-8"?>
<p:tagLst xmlns:a="http://schemas.openxmlformats.org/drawingml/2006/main" xmlns:r="http://schemas.openxmlformats.org/officeDocument/2006/relationships" xmlns:p="http://schemas.openxmlformats.org/presentationml/2006/main">
  <p:tag name="BMPWIDTH" val="2125"/>
  <p:tag name="BMPHEIGHT" val="683"/>
  <p:tag name="SOURCE" val="\documentclass{slides}&#10;\pagestyle{empty}&#10;\usepackage{color}&#10;\begin{document}&#10;\begin{eqnarray*}&#10;R &amp; \geq &amp; I(X;U,V), \\&#10;R_0 &amp; \geq &amp; I(X,Y;V|U), \\&#10;X - &amp; (U,V) &amp; - Y.&#10;\end{eqnarray*}&#10;\end{document} "/>
  <p:tag name="TRANSPARENT" val="True"/>
</p:tagLst>
</file>

<file path=ppt/tags/tag105.xml><?xml version="1.0" encoding="utf-8"?>
<p:tagLst xmlns:a="http://schemas.openxmlformats.org/drawingml/2006/main" xmlns:r="http://schemas.openxmlformats.org/officeDocument/2006/relationships" xmlns:p="http://schemas.openxmlformats.org/presentationml/2006/main">
  <p:tag name="BMPWIDTH" val="1316"/>
  <p:tag name="BMPHEIGHT" val="666"/>
  <p:tag name="SOURCE" val="\documentclass{slides}&#10;\pagestyle{empty}&#10;\usepackage{color}&#10;\begin{document}&#10;\begin{eqnarray*}&#10;R &amp; \geq &amp; I(X;Y), \\&#10;R_0 &amp; &gt; &amp; 0, \\&#10;U &amp; = &amp; \emptyset.&#10;\end{eqnarray*}&#10;\end{document} "/>
  <p:tag name="TRANSPARENT" val="True"/>
</p:tagLst>
</file>

<file path=ppt/tags/tag106.xml><?xml version="1.0" encoding="utf-8"?>
<p:tagLst xmlns:a="http://schemas.openxmlformats.org/drawingml/2006/main" xmlns:r="http://schemas.openxmlformats.org/officeDocument/2006/relationships" xmlns:p="http://schemas.openxmlformats.org/presentationml/2006/main">
  <p:tag name="BMPWIDTH" val="741"/>
  <p:tag name="BMPHEIGHT" val="150"/>
  <p:tag name="SOURCE" val="\documentclass{slides}&#10;\pagestyle{empty}&#10;\usepackage{color}&#10;\begin{document}&#10;\begin{eqnarray*}&#10;R_0 &amp; = &amp; 0&#10;\end{eqnarray*}&#10;\end{document} "/>
  <p:tag name="TRANSPARENT" val="True"/>
</p:tagLst>
</file>

<file path=ppt/tags/tag107.xml><?xml version="1.0" encoding="utf-8"?>
<p:tagLst xmlns:a="http://schemas.openxmlformats.org/drawingml/2006/main" xmlns:r="http://schemas.openxmlformats.org/officeDocument/2006/relationships" xmlns:p="http://schemas.openxmlformats.org/presentationml/2006/main">
  <p:tag name="BMPWIDTH" val="2116"/>
  <p:tag name="BMPHEIGHT" val="300"/>
  <p:tag name="SOURCE" val="\documentclass{slides}&#10;\pagestyle{empty}&#10;\usepackage{color}&#10;\begin{document}&#10;\begin{eqnarray*}&#10;\Pi &amp; = &amp; \min_{z(u)} \mathbf{E} \; \pi (X,Y,z(U))&#10;\end{eqnarray*}&#10;\end{document} "/>
  <p:tag name="TRANSPARENT" val="True"/>
</p:tagLst>
</file>

<file path=ppt/tags/tag11.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12.xml><?xml version="1.0" encoding="utf-8"?>
<p:tagLst xmlns:a="http://schemas.openxmlformats.org/drawingml/2006/main" xmlns:r="http://schemas.openxmlformats.org/officeDocument/2006/relationships" xmlns:p="http://schemas.openxmlformats.org/presentationml/2006/main">
  <p:tag name="BMPWIDTH" val="250"/>
  <p:tag name="BMPHEIGHT" val="150"/>
  <p:tag name="SOURCE" val="\documentclass{slides}&#10;\pagestyle{empty}&#10;\usepackage{color}&#10;\begin{document}&#10;\color{blue}&#10;$\hat{X}^n$&#10;\end{document} "/>
  <p:tag name="TRANSPARENT" val="True"/>
</p:tagLst>
</file>

<file path=ppt/tags/tag13.xml><?xml version="1.0" encoding="utf-8"?>
<p:tagLst xmlns:a="http://schemas.openxmlformats.org/drawingml/2006/main" xmlns:r="http://schemas.openxmlformats.org/officeDocument/2006/relationships" xmlns:p="http://schemas.openxmlformats.org/presentationml/2006/main">
  <p:tag name="BMPWIDTH" val="733"/>
  <p:tag name="BMPHEIGHT" val="166"/>
  <p:tag name="SOURCE" val="\documentclass{slides}&#10;\pagestyle{empty}&#10;\usepackage{color}&#10;\begin{document}&#10;$K \in [26!]$&#10;\end{document} "/>
  <p:tag name="TRANSPARENT" val="True"/>
</p:tagLst>
</file>

<file path=ppt/tags/tag14.xml><?xml version="1.0" encoding="utf-8"?>
<p:tagLst xmlns:a="http://schemas.openxmlformats.org/drawingml/2006/main" xmlns:r="http://schemas.openxmlformats.org/officeDocument/2006/relationships" xmlns:p="http://schemas.openxmlformats.org/presentationml/2006/main">
  <p:tag name="BMPWIDTH" val="708"/>
  <p:tag name="BMPHEIGHT" val="183"/>
  <p:tag name="SOURCE" val="\documentclass{slides}&#10;\pagestyle{empty}&#10;\usepackage{color}&#10;\begin{document}&#10;\color{blue}&#10;$H(X^n|J)$&#10;\end{document} "/>
  <p:tag name="TRANSPARENT" val="True"/>
</p:tagLst>
</file>

<file path=ppt/tags/tag15.xml><?xml version="1.0" encoding="utf-8"?>
<p:tagLst xmlns:a="http://schemas.openxmlformats.org/drawingml/2006/main" xmlns:r="http://schemas.openxmlformats.org/officeDocument/2006/relationships" xmlns:p="http://schemas.openxmlformats.org/presentationml/2006/main">
  <p:tag name="BMPWIDTH" val="1216"/>
  <p:tag name="BMPHEIGHT" val="166"/>
  <p:tag name="SOURCE" val="\documentclass{slides}&#10;\pagestyle{empty}&#10;\usepackage{color}&#10;\begin{document}&#10;\color{blue}&#10;$\log({\cal X}) - H({\cal X})$&#10;\end{document} "/>
  <p:tag name="TRANSPARENT" val="True"/>
</p:tagLst>
</file>

<file path=ppt/tags/tag16.xml><?xml version="1.0" encoding="utf-8"?>
<p:tagLst xmlns:a="http://schemas.openxmlformats.org/drawingml/2006/main" xmlns:r="http://schemas.openxmlformats.org/officeDocument/2006/relationships" xmlns:p="http://schemas.openxmlformats.org/presentationml/2006/main">
  <p:tag name="BMPWIDTH" val="708"/>
  <p:tag name="BMPHEIGHT" val="183"/>
  <p:tag name="SOURCE" val="\documentclass{slides}&#10;\pagestyle{empty}&#10;\usepackage{color}&#10;\begin{document}&#10;\color{blue}&#10;$H(X^n|J)$&#10;\end{document} "/>
  <p:tag name="TRANSPARENT" val="True"/>
</p:tagLst>
</file>

<file path=ppt/tags/tag17.xml><?xml version="1.0" encoding="utf-8"?>
<p:tagLst xmlns:a="http://schemas.openxmlformats.org/drawingml/2006/main" xmlns:r="http://schemas.openxmlformats.org/officeDocument/2006/relationships" xmlns:p="http://schemas.openxmlformats.org/presentationml/2006/main">
  <p:tag name="BMPWIDTH" val="233"/>
  <p:tag name="BMPHEIGHT" val="125"/>
  <p:tag name="SOURCE" val="\documentclass{slides}&#10;\pagestyle{empty}&#10;\usepackage{color}&#10;\begin{document}&#10;\color{blue}&#10;${\cal X}^n$&#10;\end{document} "/>
  <p:tag name="TRANSPARENT" val="True"/>
</p:tagLst>
</file>

<file path=ppt/tags/tag18.xml><?xml version="1.0" encoding="utf-8"?>
<p:tagLst xmlns:a="http://schemas.openxmlformats.org/drawingml/2006/main" xmlns:r="http://schemas.openxmlformats.org/officeDocument/2006/relationships" xmlns:p="http://schemas.openxmlformats.org/presentationml/2006/main">
  <p:tag name="BMPWIDTH" val="233"/>
  <p:tag name="BMPHEIGHT" val="125"/>
  <p:tag name="SOURCE" val="\documentclass{slides}&#10;\pagestyle{empty}&#10;\usepackage{color}&#10;\begin{document}&#10;\color{blue}&#10;${\cal X}^n$&#10;\end{document} "/>
  <p:tag name="TRANSPARENT" val="True"/>
</p:tagLst>
</file>

<file path=ppt/tags/tag19.xml><?xml version="1.0" encoding="utf-8"?>
<p:tagLst xmlns:a="http://schemas.openxmlformats.org/drawingml/2006/main" xmlns:r="http://schemas.openxmlformats.org/officeDocument/2006/relationships" xmlns:p="http://schemas.openxmlformats.org/presentationml/2006/main">
  <p:tag name="BMPWIDTH" val="725"/>
  <p:tag name="BMPHEIGHT" val="183"/>
  <p:tag name="SOURCE" val="\documentclass{slides}&#10;\pagestyle{empty}&#10;\usepackage{color}&#10;\begin{document}&#10;\color{red}&#10;$p(y^n|j,k)$&#10;\end{document} "/>
  <p:tag name="TRANSPARENT" val="True"/>
</p:tagLst>
</file>

<file path=ppt/tags/tag2.xml><?xml version="1.0" encoding="utf-8"?>
<p:tagLst xmlns:a="http://schemas.openxmlformats.org/drawingml/2006/main" xmlns:r="http://schemas.openxmlformats.org/officeDocument/2006/relationships" xmlns:p="http://schemas.openxmlformats.org/presentationml/2006/main">
  <p:tag name="BMPWIDTH" val="133"/>
  <p:tag name="BMPHEIGHT" val="116"/>
  <p:tag name="SOURCE" val="\documentclass{slides}&#10;\pagestyle{empty}&#10;\usepackage{color}&#10;\begin{document}&#10;\color{blue}&#10;$Y$&#10;\end{document} "/>
  <p:tag name="TRANSPARENT" val="True"/>
</p:tagLst>
</file>

<file path=ppt/tags/tag20.xml><?xml version="1.0" encoding="utf-8"?>
<p:tagLst xmlns:a="http://schemas.openxmlformats.org/drawingml/2006/main" xmlns:r="http://schemas.openxmlformats.org/officeDocument/2006/relationships" xmlns:p="http://schemas.openxmlformats.org/presentationml/2006/main">
  <p:tag name="BMPWIDTH" val="558"/>
  <p:tag name="BMPHEIGHT" val="183"/>
  <p:tag name="SOURCE" val="\documentclass{slides}&#10;\pagestyle{empty}&#10;\usepackage{color}&#10;\begin{document}&#10;\color{red}&#10;$p(z^n|j)$&#10;\end{document} "/>
  <p:tag name="TRANSPARENT" val="True"/>
</p:tagLst>
</file>

<file path=ppt/tags/tag21.xml><?xml version="1.0" encoding="utf-8"?>
<p:tagLst xmlns:a="http://schemas.openxmlformats.org/drawingml/2006/main" xmlns:r="http://schemas.openxmlformats.org/officeDocument/2006/relationships" xmlns:p="http://schemas.openxmlformats.org/presentationml/2006/main">
  <p:tag name="BMPWIDTH" val="691"/>
  <p:tag name="BMPHEIGHT" val="166"/>
  <p:tag name="SOURCE" val="\documentclass{slides}&#10;\pagestyle{empty}&#10;\usepackage{color}&#10;\begin{document}&#10;\color{red}&#10;$\pi(x,y,z)$&#10;\end{document} "/>
  <p:tag name="TRANSPARENT" val="True"/>
</p:tagLst>
</file>

<file path=ppt/tags/tag22.xml><?xml version="1.0" encoding="utf-8"?>
<p:tagLst xmlns:a="http://schemas.openxmlformats.org/drawingml/2006/main" xmlns:r="http://schemas.openxmlformats.org/officeDocument/2006/relationships" xmlns:p="http://schemas.openxmlformats.org/presentationml/2006/main">
  <p:tag name="BMPWIDTH" val="741"/>
  <p:tag name="BMPHEIGHT" val="183"/>
  <p:tag name="SOURCE" val="\documentclass{slides}&#10;\pagestyle{empty}&#10;\usepackage{color}&#10;\begin{document}&#10;\color{red}&#10;$p(j|x^n,k)$&#10;\end{document} "/>
  <p:tag name="TRANSPARENT" val="True"/>
</p:tagLst>
</file>

<file path=ppt/tags/tag23.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color{blue}&#10;$J \in [ 2^{n R} ]$&#10;\end{document} "/>
  <p:tag name="TRANSPARENT" val="True"/>
</p:tagLst>
</file>

<file path=ppt/tags/tag24.xml><?xml version="1.0" encoding="utf-8"?>
<p:tagLst xmlns:a="http://schemas.openxmlformats.org/drawingml/2006/main" xmlns:r="http://schemas.openxmlformats.org/officeDocument/2006/relationships" xmlns:p="http://schemas.openxmlformats.org/presentationml/2006/main">
  <p:tag name="BMPWIDTH" val="850"/>
  <p:tag name="BMPHEIGHT" val="191"/>
  <p:tag name="SOURCE" val="\documentclass{slides}&#10;\pagestyle{empty}&#10;\usepackage{color}&#10;\begin{document}&#10;\color{blue}&#10;$K \in [ 2^{n R_0} ]$&#10;\end{document} "/>
  <p:tag name="TRANSPARENT" val="True"/>
</p:tagLst>
</file>

<file path=ppt/tags/tag25.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26.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color{blue}&#10;$Z^n$&#10;\end{document} "/>
  <p:tag name="TRANSPARENT" val="True"/>
</p:tagLst>
</file>

<file path=ppt/tags/tag27.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color{blue}&#10;$Y^n$&#10;\end{document} "/>
  <p:tag name="TRANSPARENT" val="True"/>
</p:tagLst>
</file>

<file path=ppt/tags/tag28.xml><?xml version="1.0" encoding="utf-8"?>
<p:tagLst xmlns:a="http://schemas.openxmlformats.org/drawingml/2006/main" xmlns:r="http://schemas.openxmlformats.org/officeDocument/2006/relationships" xmlns:p="http://schemas.openxmlformats.org/presentationml/2006/main">
  <p:tag name="BMPWIDTH" val="366"/>
  <p:tag name="BMPHEIGHT" val="158"/>
  <p:tag name="SOURCE" val="\documentclass{slides}&#10;\pagestyle{empty}&#10;\usepackage{color}&#10;\begin{document}&#10;$2^{n R_0}$&#10;\end{document} "/>
  <p:tag name="TRANSPARENT" val="True"/>
</p:tagLst>
</file>

<file path=ppt/tags/tag29.xml><?xml version="1.0" encoding="utf-8"?>
<p:tagLst xmlns:a="http://schemas.openxmlformats.org/drawingml/2006/main" xmlns:r="http://schemas.openxmlformats.org/officeDocument/2006/relationships" xmlns:p="http://schemas.openxmlformats.org/presentationml/2006/main">
  <p:tag name="BMPWIDTH" val="191"/>
  <p:tag name="BMPHEIGHT" val="183"/>
  <p:tag name="SOURCE" val="\documentclass{slides}&#10;\pagestyle{empty}&#10;\usepackage{color}&#10;\begin{document}&#10;$\hat{X}_i$&#10;\end{document} "/>
  <p:tag name="TRANSPARENT" val="True"/>
</p:tagLst>
</file>

<file path=ppt/tags/tag3.xml><?xml version="1.0" encoding="utf-8"?>
<p:tagLst xmlns:a="http://schemas.openxmlformats.org/drawingml/2006/main" xmlns:r="http://schemas.openxmlformats.org/officeDocument/2006/relationships" xmlns:p="http://schemas.openxmlformats.org/presentationml/2006/main">
  <p:tag name="BMPWIDTH" val="150"/>
  <p:tag name="BMPHEIGHT" val="116"/>
  <p:tag name="SOURCE" val="\documentclass{slides}&#10;\pagestyle{empty}&#10;\usepackage{color}&#10;\begin{document}&#10;\color{blue}&#10;$X$&#10;\end{document} "/>
  <p:tag name="TRANSPARENT" val="True"/>
</p:tagLst>
</file>

<file path=ppt/tags/tag30.xml><?xml version="1.0" encoding="utf-8"?>
<p:tagLst xmlns:a="http://schemas.openxmlformats.org/drawingml/2006/main" xmlns:r="http://schemas.openxmlformats.org/officeDocument/2006/relationships" xmlns:p="http://schemas.openxmlformats.org/presentationml/2006/main">
  <p:tag name="BMPWIDTH" val="191"/>
  <p:tag name="BMPHEIGHT" val="158"/>
  <p:tag name="SOURCE" val="\documentclass{slides}&#10;\pagestyle{empty}&#10;\usepackage{color}&#10;\begin{document}&#10;$X_i$&#10;\end{document} "/>
  <p:tag name="TRANSPARENT" val="True"/>
</p:tagLst>
</file>

<file path=ppt/tags/tag31.xml><?xml version="1.0" encoding="utf-8"?>
<p:tagLst xmlns:a="http://schemas.openxmlformats.org/drawingml/2006/main" xmlns:r="http://schemas.openxmlformats.org/officeDocument/2006/relationships" xmlns:p="http://schemas.openxmlformats.org/presentationml/2006/main">
  <p:tag name="BMPWIDTH" val="916"/>
  <p:tag name="BMPHEIGHT" val="641"/>
  <p:tag name="SOURCE" val="\documentclass{slides}&#10;\pagestyle{empty}&#10;\usepackage{color}&#10;\begin{document}&#10;\begin{eqnarray*}&#10;100100001 \\&#10;011000010 \\&#10;001011000&#10;\end{eqnarray*}&#10;\end{document} "/>
  <p:tag name="TRANSPARENT" val="True"/>
</p:tagLst>
</file>

<file path=ppt/tags/tag32.xml><?xml version="1.0" encoding="utf-8"?>
<p:tagLst xmlns:a="http://schemas.openxmlformats.org/drawingml/2006/main" xmlns:r="http://schemas.openxmlformats.org/officeDocument/2006/relationships" xmlns:p="http://schemas.openxmlformats.org/presentationml/2006/main">
  <p:tag name="BMPWIDTH" val="233"/>
  <p:tag name="BMPHEIGHT" val="125"/>
  <p:tag name="SOURCE" val="\documentclass{slides}&#10;\pagestyle{empty}&#10;\usepackage{color}&#10;\begin{document}&#10;${\cal X}^n$&#10;\end{document} "/>
  <p:tag name="TRANSPARENT" val="True"/>
</p:tagLst>
</file>

<file path=ppt/tags/tag33.xml><?xml version="1.0" encoding="utf-8"?>
<p:tagLst xmlns:a="http://schemas.openxmlformats.org/drawingml/2006/main" xmlns:r="http://schemas.openxmlformats.org/officeDocument/2006/relationships" xmlns:p="http://schemas.openxmlformats.org/presentationml/2006/main">
  <p:tag name="BMPWIDTH" val="2125"/>
  <p:tag name="BMPHEIGHT" val="208"/>
  <p:tag name="SOURCE" val="\documentclass{slides}&#10;\pagestyle{empty}&#10;\usepackage{color}&#10;\begin{document}&#10;\color{red}&#10;$\{p(y_i|j,k,\color{blue}x^{i-1},y^{i-1},z^{i-1}\color{red})\}$&#10;\end{document} "/>
  <p:tag name="TRANSPARENT" val="True"/>
</p:tagLst>
</file>

<file path=ppt/tags/tag34.xml><?xml version="1.0" encoding="utf-8"?>
<p:tagLst xmlns:a="http://schemas.openxmlformats.org/drawingml/2006/main" xmlns:r="http://schemas.openxmlformats.org/officeDocument/2006/relationships" xmlns:p="http://schemas.openxmlformats.org/presentationml/2006/main">
  <p:tag name="BMPWIDTH" val="1941"/>
  <p:tag name="BMPHEIGHT" val="208"/>
  <p:tag name="SOURCE" val="\documentclass{slides}&#10;\pagestyle{empty}&#10;\usepackage{color}&#10;\begin{document}&#10;\color{red}&#10;$\{p(z_i|j,\color{blue}x^{i-1},y^{i-1},z^{i-1}\color{red})\}$&#10;\end{document} "/>
  <p:tag name="TRANSPARENT" val="True"/>
</p:tagLst>
</file>

<file path=ppt/tags/tag35.xml><?xml version="1.0" encoding="utf-8"?>
<p:tagLst xmlns:a="http://schemas.openxmlformats.org/drawingml/2006/main" xmlns:r="http://schemas.openxmlformats.org/officeDocument/2006/relationships" xmlns:p="http://schemas.openxmlformats.org/presentationml/2006/main">
  <p:tag name="BMPWIDTH" val="691"/>
  <p:tag name="BMPHEIGHT" val="166"/>
  <p:tag name="SOURCE" val="\documentclass{slides}&#10;\pagestyle{empty}&#10;\usepackage{color}&#10;\begin{document}&#10;\color{red}&#10;$\pi(x,y,z)$&#10;\end{document} "/>
  <p:tag name="TRANSPARENT" val="True"/>
</p:tagLst>
</file>

<file path=ppt/tags/tag36.xml><?xml version="1.0" encoding="utf-8"?>
<p:tagLst xmlns:a="http://schemas.openxmlformats.org/drawingml/2006/main" xmlns:r="http://schemas.openxmlformats.org/officeDocument/2006/relationships" xmlns:p="http://schemas.openxmlformats.org/presentationml/2006/main">
  <p:tag name="BMPWIDTH" val="741"/>
  <p:tag name="BMPHEIGHT" val="183"/>
  <p:tag name="SOURCE" val="\documentclass{slides}&#10;\pagestyle{empty}&#10;\usepackage{color}&#10;\begin{document}&#10;\color{red}&#10;$p(j|x^n,k)$&#10;\end{document} "/>
  <p:tag name="TRANSPARENT" val="True"/>
</p:tagLst>
</file>

<file path=ppt/tags/tag37.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color{blue}&#10;$J \in [ 2^{n R} ]$&#10;\end{document} "/>
  <p:tag name="TRANSPARENT" val="True"/>
</p:tagLst>
</file>

<file path=ppt/tags/tag38.xml><?xml version="1.0" encoding="utf-8"?>
<p:tagLst xmlns:a="http://schemas.openxmlformats.org/drawingml/2006/main" xmlns:r="http://schemas.openxmlformats.org/officeDocument/2006/relationships" xmlns:p="http://schemas.openxmlformats.org/presentationml/2006/main">
  <p:tag name="BMPWIDTH" val="850"/>
  <p:tag name="BMPHEIGHT" val="191"/>
  <p:tag name="SOURCE" val="\documentclass{slides}&#10;\pagestyle{empty}&#10;\usepackage{color}&#10;\begin{document}&#10;\color{blue}&#10;$K \in [ 2^{n R_0} ]$&#10;\end{document} "/>
  <p:tag name="TRANSPARENT" val="True"/>
</p:tagLst>
</file>

<file path=ppt/tags/tag39.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4.xml><?xml version="1.0" encoding="utf-8"?>
<p:tagLst xmlns:a="http://schemas.openxmlformats.org/drawingml/2006/main" xmlns:r="http://schemas.openxmlformats.org/officeDocument/2006/relationships" xmlns:p="http://schemas.openxmlformats.org/presentationml/2006/main">
  <p:tag name="BMPWIDTH" val="125"/>
  <p:tag name="BMPHEIGHT" val="116"/>
  <p:tag name="SOURCE" val="\documentclass{slides}&#10;\pagestyle{empty}&#10;\usepackage{color}&#10;\begin{document}&#10;\color{red}&#10;$Z$&#10;\end{document} "/>
  <p:tag name="TRANSPARENT" val="True"/>
</p:tagLst>
</file>

<file path=ppt/tags/tag40.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color{blue}&#10;$Z^n$&#10;\end{document} "/>
  <p:tag name="TRANSPARENT" val="True"/>
</p:tagLst>
</file>

<file path=ppt/tags/tag41.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color{blue}&#10;$Y^n$&#10;\end{document} "/>
  <p:tag name="TRANSPARENT" val="True"/>
</p:tagLst>
</file>

<file path=ppt/tags/tag42.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color{blue}&#10;$J \in [ 2^{n R} ]$&#10;\end{document} "/>
  <p:tag name="TRANSPARENT" val="True"/>
</p:tagLst>
</file>

<file path=ppt/tags/tag43.xml><?xml version="1.0" encoding="utf-8"?>
<p:tagLst xmlns:a="http://schemas.openxmlformats.org/drawingml/2006/main" xmlns:r="http://schemas.openxmlformats.org/officeDocument/2006/relationships" xmlns:p="http://schemas.openxmlformats.org/presentationml/2006/main">
  <p:tag name="BMPWIDTH" val="850"/>
  <p:tag name="BMPHEIGHT" val="191"/>
  <p:tag name="SOURCE" val="\documentclass{slides}&#10;\pagestyle{empty}&#10;\usepackage{color}&#10;\begin{document}&#10;\color{blue}&#10;$K \in [ 2^{n R_0} ]$&#10;\end{document} "/>
  <p:tag name="TRANSPARENT" val="True"/>
</p:tagLst>
</file>

<file path=ppt/tags/tag44.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45.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color{blue}&#10;$Z^n$&#10;\end{document} "/>
  <p:tag name="TRANSPARENT" val="True"/>
</p:tagLst>
</file>

<file path=ppt/tags/tag46.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color{blue}&#10;$Y^n$&#10;\end{document} "/>
  <p:tag name="TRANSPARENT" val="True"/>
</p:tagLst>
</file>

<file path=ppt/tags/tag47.xml><?xml version="1.0" encoding="utf-8"?>
<p:tagLst xmlns:a="http://schemas.openxmlformats.org/drawingml/2006/main" xmlns:r="http://schemas.openxmlformats.org/officeDocument/2006/relationships" xmlns:p="http://schemas.openxmlformats.org/presentationml/2006/main">
  <p:tag name="BMPWIDTH" val="691"/>
  <p:tag name="BMPHEIGHT" val="166"/>
  <p:tag name="SOURCE" val="\documentclass{slides}&#10;\pagestyle{empty}&#10;\usepackage{color}&#10;\begin{document}&#10;\color{blue}&#10;$\pi(x,y,z)$&#10;\end{document} "/>
  <p:tag name="TRANSPARENT" val="True"/>
</p:tagLst>
</file>

<file path=ppt/tags/tag48.xml><?xml version="1.0" encoding="utf-8"?>
<p:tagLst xmlns:a="http://schemas.openxmlformats.org/drawingml/2006/main" xmlns:r="http://schemas.openxmlformats.org/officeDocument/2006/relationships" xmlns:p="http://schemas.openxmlformats.org/presentationml/2006/main">
  <p:tag name="BMPWIDTH" val="3983"/>
  <p:tag name="BMPHEIGHT" val="266"/>
  <p:tag name="SOURCE" val="\documentclass{slides}&#10;\pagestyle{empty}&#10;\usepackage{color}&#10;\begin{document}&#10;\color{black}&#10;$\Pi = \min_{\{p(z_i|j,x^{i-1},y^{i-1},z^{i-1})\}} \mathbf{E} \; \frac{1}{n} \sum_{i=1}^n \pi(X_i,Y_i,Z_i)$&#10;\end{document} "/>
  <p:tag name="TRANSPARENT" val="True"/>
</p:tagLst>
</file>

<file path=ppt/tags/tag49.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5.xml><?xml version="1.0" encoding="utf-8"?>
<p:tagLst xmlns:a="http://schemas.openxmlformats.org/drawingml/2006/main" xmlns:r="http://schemas.openxmlformats.org/officeDocument/2006/relationships" xmlns:p="http://schemas.openxmlformats.org/presentationml/2006/main">
  <p:tag name="BMPWIDTH" val="691"/>
  <p:tag name="BMPHEIGHT" val="166"/>
  <p:tag name="SOURCE" val="\documentclass{slides}&#10;\pagestyle{empty}&#10;\usepackage{color}&#10;\begin{document}&#10;\color{blue}&#10;$\pi(x,y,z)$&#10;\end{document} "/>
  <p:tag name="TRANSPARENT" val="True"/>
</p:tagLst>
</file>

<file path=ppt/tags/tag50.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color{blue}&#10;$Y^n$&#10;\end{document} "/>
  <p:tag name="TRANSPARENT" val="True"/>
</p:tagLst>
</file>

<file path=ppt/tags/tag51.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52.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color{blue}&#10;$Z^n$&#10;\end{document} "/>
  <p:tag name="TRANSPARENT" val="True"/>
</p:tagLst>
</file>

<file path=ppt/tags/tag53.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color{blue}&#10;$Y^n$&#10;\end{document} "/>
  <p:tag name="TRANSPARENT" val="True"/>
</p:tagLst>
</file>

<file path=ppt/tags/tag54.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55.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color{blue}&#10;$Z^n$&#10;\end{document} "/>
  <p:tag name="TRANSPARENT" val="True"/>
</p:tagLst>
</file>

<file path=ppt/tags/tag56.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color{blue}&#10;$Y^n$&#10;\end{document} "/>
  <p:tag name="TRANSPARENT" val="True"/>
</p:tagLst>
</file>

<file path=ppt/tags/tag57.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color{blue}&#10;$J \in [ 2^{n R} ]$&#10;\end{document} "/>
  <p:tag name="TRANSPARENT" val="True"/>
</p:tagLst>
</file>

<file path=ppt/tags/tag58.xml><?xml version="1.0" encoding="utf-8"?>
<p:tagLst xmlns:a="http://schemas.openxmlformats.org/drawingml/2006/main" xmlns:r="http://schemas.openxmlformats.org/officeDocument/2006/relationships" xmlns:p="http://schemas.openxmlformats.org/presentationml/2006/main">
  <p:tag name="BMPWIDTH" val="850"/>
  <p:tag name="BMPHEIGHT" val="191"/>
  <p:tag name="SOURCE" val="\documentclass{slides}&#10;\pagestyle{empty}&#10;\usepackage{color}&#10;\begin{document}&#10;\color{blue}&#10;$K \in [ 2^{n R_0} ]$&#10;\end{document} "/>
  <p:tag name="TRANSPARENT" val="True"/>
</p:tagLst>
</file>

<file path=ppt/tags/tag59.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6.xml><?xml version="1.0" encoding="utf-8"?>
<p:tagLst xmlns:a="http://schemas.openxmlformats.org/drawingml/2006/main" xmlns:r="http://schemas.openxmlformats.org/officeDocument/2006/relationships" xmlns:p="http://schemas.openxmlformats.org/presentationml/2006/main">
  <p:tag name="BMPWIDTH" val="1075"/>
  <p:tag name="BMPHEIGHT" val="158"/>
  <p:tag name="SOURCE" val="\documentclass{slides}&#10;\pagestyle{empty}&#10;\usepackage{color}&#10;\begin{document}&#10;$X_1,X_2,X_3,...$&#10;\end{document} "/>
  <p:tag name="TRANSPARENT" val="True"/>
</p:tagLst>
</file>

<file path=ppt/tags/tag60.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color{blue}&#10;$Y^n$&#10;\end{document} "/>
  <p:tag name="TRANSPARENT" val="True"/>
</p:tagLst>
</file>

<file path=ppt/tags/tag61.xml><?xml version="1.0" encoding="utf-8"?>
<p:tagLst xmlns:a="http://schemas.openxmlformats.org/drawingml/2006/main" xmlns:r="http://schemas.openxmlformats.org/officeDocument/2006/relationships" xmlns:p="http://schemas.openxmlformats.org/presentationml/2006/main">
  <p:tag name="BMPWIDTH" val="1425"/>
  <p:tag name="BMPHEIGHT" val="591"/>
  <p:tag name="SOURCE" val="\documentclass{slides}&#10;\pagestyle{empty}&#10;\usepackage{color}&#10;\begin{document}&#10;$X^n \mbox{ is i.i.d. } \sim p_X$ \\&#10;$K \sim Unif \left[ 2^{nR_0} \right]$ \\&#10;$X^n \perp \! \! \! \perp K$&#10;\end{document} "/>
  <p:tag name="TRANSPARENT" val="True"/>
</p:tagLst>
</file>

<file path=ppt/tags/tag62.xml><?xml version="1.0" encoding="utf-8"?>
<p:tagLst xmlns:a="http://schemas.openxmlformats.org/drawingml/2006/main" xmlns:r="http://schemas.openxmlformats.org/officeDocument/2006/relationships" xmlns:p="http://schemas.openxmlformats.org/presentationml/2006/main">
  <p:tag name="BMPWIDTH" val="2108"/>
  <p:tag name="BMPHEIGHT" val="566"/>
  <p:tag name="SOURCE" val="\documentclass{slides}&#10;\pagestyle{empty}&#10;\usepackage{color}&#10;\begin{document}&#10;\begin{eqnarray*}&#10;f &amp; : &amp; {\cal X}^n \times \left[2^{nR_0} \right] \to \left[2^{nR} \right] \\&#10;g &amp; : &amp; \left[2^{nR} \right] \times \left[2^{nR_0} \right] \to {\cal X}^n&#10;\end{eqnarray*}&#10;\end{document} "/>
  <p:tag name="TRANSPARENT" val="True"/>
</p:tagLst>
</file>

<file path=ppt/tags/tag63.xml><?xml version="1.0" encoding="utf-8"?>
<p:tagLst xmlns:a="http://schemas.openxmlformats.org/drawingml/2006/main" xmlns:r="http://schemas.openxmlformats.org/officeDocument/2006/relationships" xmlns:p="http://schemas.openxmlformats.org/presentationml/2006/main">
  <p:tag name="BMPWIDTH" val="2550"/>
  <p:tag name="BMPHEIGHT" val="275"/>
  <p:tag name="SOURCE" val="\documentclass{slides}&#10;\pagestyle{empty}&#10;\usepackage{color}&#10;\begin{document}&#10;$$ \left\| P_{X^n,Y^n,J} - P_J \prod Q_{X,Y} \right\|_{TV} \; &lt; \; \epsilon $$&#10;\end{document} "/>
  <p:tag name="TRANSPARENT" val="True"/>
</p:tagLst>
</file>

<file path=ppt/tags/tag64.xml><?xml version="1.0" encoding="utf-8"?>
<p:tagLst xmlns:a="http://schemas.openxmlformats.org/drawingml/2006/main" xmlns:r="http://schemas.openxmlformats.org/officeDocument/2006/relationships" xmlns:p="http://schemas.openxmlformats.org/presentationml/2006/main">
  <p:tag name="BMPWIDTH" val="2525"/>
  <p:tag name="BMPHEIGHT" val="1158"/>
  <p:tag name="SOURCE" val="\documentclass{slides}&#10;\pagestyle{empty}&#10;\usepackage{color}&#10;\begin{document}&#10;$X^n \mbox{ is i.i.d. } \sim p_X$ \\&#10;$X^n \perp \! \! \! \perp K$ \\&#10;$X^n - (J,K) - Y^n$ \\&#10;$|{\cal J}| = 2^{nR}, \quad |{\cal K}| = 2^{nR_0}$ \\&#10;$ \left\| P_{X^n,Y^n,J} - P_J \prod Q_{X,Y} \right\|_{TV} \; &lt; \; \epsilon $&#10;\end{document} "/>
  <p:tag name="TRANSPARENT" val="True"/>
</p:tagLst>
</file>

<file path=ppt/tags/tag65.xml><?xml version="1.0" encoding="utf-8"?>
<p:tagLst xmlns:a="http://schemas.openxmlformats.org/drawingml/2006/main" xmlns:r="http://schemas.openxmlformats.org/officeDocument/2006/relationships" xmlns:p="http://schemas.openxmlformats.org/presentationml/2006/main">
  <p:tag name="BMPWIDTH" val="2525"/>
  <p:tag name="BMPHEIGHT" val="983"/>
  <p:tag name="SOURCE" val="\documentclass{slides}&#10;\pagestyle{empty}&#10;\usepackage{color}&#10;\begin{document}&#10;$X^n - (J,K) - Y^n$ \\&#10;$|{\cal J}| = 2^{nR}, \quad |{\cal K}| = 2^{nR_0}$ \\&#10;$ \left\| P_{X^n,Y^n,J} - P_J \prod Q_{X,Y} \right\|_{TV} \; &lt; \; \epsilon $ \\&#10;\color{red}&#10;$ \left\| P_{X^n,K} - P_K \prod Q_{X} \right\|_{TV} \; &lt; \; \epsilon $&#10;\end{document} "/>
  <p:tag name="TRANSPARENT" val="True"/>
</p:tagLst>
</file>

<file path=ppt/tags/tag66.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X^n$&#10;\end{document} "/>
  <p:tag name="TRANSPARENT" val="True"/>
</p:tagLst>
</file>

<file path=ppt/tags/tag67.xml><?xml version="1.0" encoding="utf-8"?>
<p:tagLst xmlns:a="http://schemas.openxmlformats.org/drawingml/2006/main" xmlns:r="http://schemas.openxmlformats.org/officeDocument/2006/relationships" xmlns:p="http://schemas.openxmlformats.org/presentationml/2006/main">
  <p:tag name="BMPWIDTH" val="108"/>
  <p:tag name="BMPHEIGHT" val="125"/>
  <p:tag name="SOURCE" val="\documentclass{slides}&#10;\pagestyle{empty}&#10;\usepackage{color}&#10;\begin{document}&#10;$J$&#10;\end{document} "/>
  <p:tag name="TRANSPARENT" val="True"/>
</p:tagLst>
</file>

<file path=ppt/tags/tag68.xml><?xml version="1.0" encoding="utf-8"?>
<p:tagLst xmlns:a="http://schemas.openxmlformats.org/drawingml/2006/main" xmlns:r="http://schemas.openxmlformats.org/officeDocument/2006/relationships" xmlns:p="http://schemas.openxmlformats.org/presentationml/2006/main">
  <p:tag name="BMPWIDTH" val="150"/>
  <p:tag name="BMPHEIGHT" val="116"/>
  <p:tag name="SOURCE" val="\documentclass{slides}&#10;\pagestyle{empty}&#10;\usepackage{color}&#10;\begin{document}&#10;$K$&#10;\end{document} "/>
  <p:tag name="TRANSPARENT" val="True"/>
</p:tagLst>
</file>

<file path=ppt/tags/tag69.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Z^n$&#10;\end{document} "/>
  <p:tag name="TRANSPARENT" val="True"/>
</p:tagLst>
</file>

<file path=ppt/tags/tag7.xml><?xml version="1.0" encoding="utf-8"?>
<p:tagLst xmlns:a="http://schemas.openxmlformats.org/drawingml/2006/main" xmlns:r="http://schemas.openxmlformats.org/officeDocument/2006/relationships" xmlns:p="http://schemas.openxmlformats.org/presentationml/2006/main">
  <p:tag name="BMPWIDTH" val="1008"/>
  <p:tag name="BMPHEIGHT" val="158"/>
  <p:tag name="SOURCE" val="\documentclass{slides}&#10;\pagestyle{empty}&#10;\usepackage{color}&#10;\begin{document}&#10;$C_1,C_2,C_3,...$&#10;\end{document} "/>
  <p:tag name="TRANSPARENT" val="True"/>
</p:tagLst>
</file>

<file path=ppt/tags/tag70.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Y^n$&#10;\end{document} "/>
  <p:tag name="TRANSPARENT" val="True"/>
</p:tagLst>
</file>

<file path=ppt/tags/tag71.xml><?xml version="1.0" encoding="utf-8"?>
<p:tagLst xmlns:a="http://schemas.openxmlformats.org/drawingml/2006/main" xmlns:r="http://schemas.openxmlformats.org/officeDocument/2006/relationships" xmlns:p="http://schemas.openxmlformats.org/presentationml/2006/main">
  <p:tag name="BMPWIDTH" val="2483"/>
  <p:tag name="BMPHEIGHT" val="166"/>
  <p:tag name="SOURCE" val="\documentclass{slides}&#10;\pagestyle{empty}&#10;\usepackage{color}&#10;\begin{document}&#10;$R &gt; I(X;U) \quad R_0 &gt; I(X,Y;U)$&#10;\end{document} "/>
  <p:tag name="TRANSPARENT" val="True"/>
</p:tagLst>
</file>

<file path=ppt/tags/tag72.xml><?xml version="1.0" encoding="utf-8"?>
<p:tagLst xmlns:a="http://schemas.openxmlformats.org/drawingml/2006/main" xmlns:r="http://schemas.openxmlformats.org/officeDocument/2006/relationships" xmlns:p="http://schemas.openxmlformats.org/presentationml/2006/main">
  <p:tag name="BMPWIDTH" val="2525"/>
  <p:tag name="BMPHEIGHT" val="983"/>
  <p:tag name="SOURCE" val="\documentclass{slides}&#10;\pagestyle{empty}&#10;\usepackage{color}&#10;\begin{document}&#10;$X^n - (J,K) - Y^n$ \\&#10;$|{\cal J}| = 2^{nR}, \quad |{\cal K}| = 2^{nR_0}$ \\&#10;\color{red}&#10;$ \left\| P_{X^n,Y^n,J} - P_J \prod Q_{X,Y} \right\|_{TV} \; &lt; \; \epsilon $ \\&#10;$ \left\| P_{X^n,K} - P_K \prod Q_{X} \right\|_{TV} \; &lt; \; \epsilon $&#10;\end{document} "/>
  <p:tag name="TRANSPARENT" val="True"/>
</p:tagLst>
</file>

<file path=ppt/tags/tag73.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color{blue}&#10;$J \in [ 2^{n R} ]$&#10;\end{document} "/>
  <p:tag name="TRANSPARENT" val="True"/>
</p:tagLst>
</file>

<file path=ppt/tags/tag74.xml><?xml version="1.0" encoding="utf-8"?>
<p:tagLst xmlns:a="http://schemas.openxmlformats.org/drawingml/2006/main" xmlns:r="http://schemas.openxmlformats.org/officeDocument/2006/relationships" xmlns:p="http://schemas.openxmlformats.org/presentationml/2006/main">
  <p:tag name="BMPWIDTH" val="850"/>
  <p:tag name="BMPHEIGHT" val="191"/>
  <p:tag name="SOURCE" val="\documentclass{slides}&#10;\pagestyle{empty}&#10;\usepackage{color}&#10;\begin{document}&#10;\color{blue}&#10;$K \in [ 2^{n R_0} ]$&#10;\end{document} "/>
  <p:tag name="TRANSPARENT" val="True"/>
</p:tagLst>
</file>

<file path=ppt/tags/tag75.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76.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color{blue}&#10;$Z^n$&#10;\end{document} "/>
  <p:tag name="TRANSPARENT" val="True"/>
</p:tagLst>
</file>

<file path=ppt/tags/tag77.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color{blue}&#10;$Y^n$&#10;\end{document} "/>
  <p:tag name="TRANSPARENT" val="True"/>
</p:tagLst>
</file>

<file path=ppt/tags/tag78.xml><?xml version="1.0" encoding="utf-8"?>
<p:tagLst xmlns:a="http://schemas.openxmlformats.org/drawingml/2006/main" xmlns:r="http://schemas.openxmlformats.org/officeDocument/2006/relationships" xmlns:p="http://schemas.openxmlformats.org/presentationml/2006/main">
  <p:tag name="BMPWIDTH" val="691"/>
  <p:tag name="BMPHEIGHT" val="166"/>
  <p:tag name="SOURCE" val="\documentclass{slides}&#10;\pagestyle{empty}&#10;\usepackage{color}&#10;\begin{document}&#10;\color{blue}&#10;$\pi(x,y,z)$&#10;\end{document} "/>
  <p:tag name="TRANSPARENT" val="True"/>
</p:tagLst>
</file>

<file path=ppt/tags/tag79.xml><?xml version="1.0" encoding="utf-8"?>
<p:tagLst xmlns:a="http://schemas.openxmlformats.org/drawingml/2006/main" xmlns:r="http://schemas.openxmlformats.org/officeDocument/2006/relationships" xmlns:p="http://schemas.openxmlformats.org/presentationml/2006/main">
  <p:tag name="BMPWIDTH" val="3983"/>
  <p:tag name="BMPHEIGHT" val="266"/>
  <p:tag name="SOURCE" val="\documentclass{slides}&#10;\pagestyle{empty}&#10;\usepackage{color}&#10;\begin{document}&#10;\color{black}&#10;$\Pi = \min_{\{p(z_i|j,x^{i-1},y^{i-1},z^{i-1})\}} \mathbf{E} \; \frac{1}{n} \sum_{i=1}^n \pi(X_i,Y_i,Z_i)$&#10;\end{document} "/>
  <p:tag name="TRANSPARENT" val="True"/>
</p:tagLst>
</file>

<file path=ppt/tags/tag8.xml><?xml version="1.0" encoding="utf-8"?>
<p:tagLst xmlns:a="http://schemas.openxmlformats.org/drawingml/2006/main" xmlns:r="http://schemas.openxmlformats.org/officeDocument/2006/relationships" xmlns:p="http://schemas.openxmlformats.org/presentationml/2006/main">
  <p:tag name="BMPWIDTH" val="908"/>
  <p:tag name="BMPHEIGHT" val="166"/>
  <p:tag name="SOURCE" val="\documentclass{slides}&#10;\pagestyle{empty}&#10;\usepackage{color}&#10;\begin{document}&#10;$R_0 \geq H({\cal X})$&#10;\end{document} "/>
  <p:tag name="TRANSPARENT" val="True"/>
</p:tagLst>
</file>

<file path=ppt/tags/tag80.xml><?xml version="1.0" encoding="utf-8"?>
<p:tagLst xmlns:a="http://schemas.openxmlformats.org/drawingml/2006/main" xmlns:r="http://schemas.openxmlformats.org/officeDocument/2006/relationships" xmlns:p="http://schemas.openxmlformats.org/presentationml/2006/main">
  <p:tag name="BMPWIDTH" val="1225"/>
  <p:tag name="BMPHEIGHT" val="166"/>
  <p:tag name="SOURCE" val="\documentclass{slides}&#10;\pagestyle{empty}&#10;\usepackage{color}&#10;\begin{document}&#10;\color{blue}&#10;$X - (U,V) - Y$&#10;\end{document} "/>
  <p:tag name="TRANSPARENT" val="True"/>
</p:tagLst>
</file>

<file path=ppt/tags/tag81.xml><?xml version="1.0" encoding="utf-8"?>
<p:tagLst xmlns:a="http://schemas.openxmlformats.org/drawingml/2006/main" xmlns:r="http://schemas.openxmlformats.org/officeDocument/2006/relationships" xmlns:p="http://schemas.openxmlformats.org/presentationml/2006/main">
  <p:tag name="BMPWIDTH" val="4633"/>
  <p:tag name="BMPHEIGHT" val="808"/>
  <p:tag name="SOURCE" val="\documentclass{slides}&#10;\pagestyle{empty}&#10;\usepackage{color}&#10;\begin{document}&#10;$\Pi(R,R_0) = \max \left\{ \Pi \; :&#10;\begin{array}{rcl}&#10;&amp; &amp; \exists \; p(u,v|x)p(y|u,v) \; s.t. \\&#10;R &amp; \geq &amp; I(X;U,V), \\&#10;R_0 &amp; \geq &amp; I(X,Y;V|U), \\&#10;\Pi &amp; = &amp; \min_{z(u)} \mathbf{E} \; \pi(X,Y,z(U)).&#10;\end{array}&#10;\right\}$&#10;\end{document} "/>
  <p:tag name="TRANSPARENT" val="True"/>
</p:tagLst>
</file>

<file path=ppt/tags/tag82.xml><?xml version="1.0" encoding="utf-8"?>
<p:tagLst xmlns:a="http://schemas.openxmlformats.org/drawingml/2006/main" xmlns:r="http://schemas.openxmlformats.org/officeDocument/2006/relationships" xmlns:p="http://schemas.openxmlformats.org/presentationml/2006/main">
  <p:tag name="BMPWIDTH" val="3591"/>
  <p:tag name="BMPHEIGHT" val="208"/>
  <p:tag name="SOURCE" val="\documentclass{slides}&#10;\pagestyle{empty}&#10;\usepackage{color}&#10;\begin{document}&#10;\color{blue}&#10;$C(X;Y|U) = \min_{V \; : \; X - (U,V) - Y} I(X,Y;V|U)$&#10;\end{document} "/>
  <p:tag name="TRANSPARENT" val="True"/>
</p:tagLst>
</file>

<file path=ppt/tags/tag83.xml><?xml version="1.0" encoding="utf-8"?>
<p:tagLst xmlns:a="http://schemas.openxmlformats.org/drawingml/2006/main" xmlns:r="http://schemas.openxmlformats.org/officeDocument/2006/relationships" xmlns:p="http://schemas.openxmlformats.org/presentationml/2006/main">
  <p:tag name="BMPWIDTH" val="4425"/>
  <p:tag name="BMPHEIGHT" val="616"/>
  <p:tag name="SOURCE" val="\documentclass{slides}&#10;\pagestyle{empty}&#10;\usepackage{color}&#10;\begin{document}&#10;$\Pi(R_0) = \max \left\{ \Pi \; :&#10;\begin{array}{rcl}&#10;&amp; &amp; \exists \; p(u,y|x)\; s.t. \\&#10;R_0 &amp; \geq &amp; C(X;Y|U), \\&#10;\Pi &amp; = &amp; \min_{z(u)} \mathbf{E} \; \pi(X,Y,z(U)).&#10;\end{array}&#10;\right\}$&#10;\end{document} "/>
  <p:tag name="TRANSPARENT" val="True"/>
</p:tagLst>
</file>

<file path=ppt/tags/tag84.xml><?xml version="1.0" encoding="utf-8"?>
<p:tagLst xmlns:a="http://schemas.openxmlformats.org/drawingml/2006/main" xmlns:r="http://schemas.openxmlformats.org/officeDocument/2006/relationships" xmlns:p="http://schemas.openxmlformats.org/presentationml/2006/main">
  <p:tag name="BMPWIDTH" val="2658"/>
  <p:tag name="BMPHEIGHT" val="2583"/>
  <p:tag name="SOURCE" val="\documentclass{slides}&#10;\pagestyle{empty}&#10;\usepackage{color}&#10;\begin{document}&#10;\begin{itemize}&#10;\item $X = X_Q$&#10;\item $Y = Y_Q$&#10;\item $Z = Z_Q$&#10;\item $V = K$&#10;\item $U = \{J, X^{Q-1}, Y^{Q-1}, Z^{Q-1},Q\}$&#10;\end{itemize}&#10;\end{document} "/>
  <p:tag name="TRANSPARENT" val="True"/>
</p:tagLst>
</file>

<file path=ppt/tags/tag85.xml><?xml version="1.0" encoding="utf-8"?>
<p:tagLst xmlns:a="http://schemas.openxmlformats.org/drawingml/2006/main" xmlns:r="http://schemas.openxmlformats.org/officeDocument/2006/relationships" xmlns:p="http://schemas.openxmlformats.org/presentationml/2006/main">
  <p:tag name="BMPWIDTH" val="3741"/>
  <p:tag name="BMPHEIGHT" val="2283"/>
  <p:tag name="SOURCE" val="\documentclass{slides}&#10;\pagestyle{empty}&#10;\usepackage{color}&#10;\begin{document}&#10;\begin{itemize}&#10;\item Independence&#10;\begin{eqnarray*}&#10;X_Q &amp; \perp &amp; Q,&#10;\end{eqnarray*}&#10;\item Markovity&#10;$$&#10;(X_i^n, Z_i) \;\; - \;\; (J,K,X^{i-1},Y^{i-1},Z^{i-1}) \;\; - \;\; Y_i,&#10;$$&#10;$$&#10;(X_i^n, Y_i, K) \;\; - \;\; (J,X^{i-1},Y^{i-1},Z^{i-1}) \;\; - \;\; Z_i,&#10;$$&#10;$$&#10;(X_i) \;\; - \;\; (J,K,X^{i-1}) \;\; - \;\; (Y^i,Z^i).&#10;$$&#10;\end{itemize}&#10;\end{document} "/>
  <p:tag name="TRANSPARENT" val="True"/>
</p:tagLst>
</file>

<file path=ppt/tags/tag86.xml><?xml version="1.0" encoding="utf-8"?>
<p:tagLst xmlns:a="http://schemas.openxmlformats.org/drawingml/2006/main" xmlns:r="http://schemas.openxmlformats.org/officeDocument/2006/relationships" xmlns:p="http://schemas.openxmlformats.org/presentationml/2006/main">
  <p:tag name="BMPWIDTH" val="4250"/>
  <p:tag name="BMPHEIGHT" val="1975"/>
  <p:tag name="SOURCE" val="\documentclass{slides}&#10;\pagestyle{empty}&#10;\usepackage{color}&#10;\begin{document}&#10;\begin{eqnarray*}&#10;n R_0 &amp; \geq &amp; H(K) \\&#10;&amp; \geq &amp; H(K|J) \\&#10;&amp; \geq &amp; I(X^n,Y^n,Z^n;K|J) \\&#10;&amp; = &amp; \sum_{q=1}^n I(X_q,Y_q,Z_q;K|J,X^{q-1},Y^{q-1},Z^{q-1}) \\&#10;&amp; = &amp; n \; I(X_Q,Y_Q,Z_Q;K|J,X^{Q-1},Y^{Q-1},Z^{Q-1},Q) \\&#10;&amp; = &amp; n \; I(X_Q,Y_Q;K|J,X^{Q-1},Y^{Q-1},Z^{Q-1},Q) \\&#10;&amp; = &amp; n \; I(X,Y;V|U).&#10;\end{eqnarray*}&#10;\end{document} "/>
  <p:tag name="TRANSPARENT" val="True"/>
</p:tagLst>
</file>

<file path=ppt/tags/tag87.xml><?xml version="1.0" encoding="utf-8"?>
<p:tagLst xmlns:a="http://schemas.openxmlformats.org/drawingml/2006/main" xmlns:r="http://schemas.openxmlformats.org/officeDocument/2006/relationships" xmlns:p="http://schemas.openxmlformats.org/presentationml/2006/main">
  <p:tag name="BMPWIDTH" val="3566"/>
  <p:tag name="BMPHEIGHT" val="2491"/>
  <p:tag name="SOURCE" val="\documentclass{slides}&#10;\pagestyle{empty}&#10;\usepackage{color}&#10;\begin{document}&#10;\begin{eqnarray*}&#10;n R &amp; \geq &amp; H(J) \\&#10;&amp; \geq &amp; H(J|K) \\&#10;&amp; \geq &amp; I(X^n;J|K) \\&#10;&amp; = &amp; I(X^n;J,K) \\&#10;&amp; = &amp; \sum_{q=1}^n I(X_k;J,K,X^{k-1}) \\&#10;&amp; = &amp; \sum_{q=1}^n I(X_k;J,K,X^{k-1},Y^{k-1},Z^{k-1}) \\&#10;&amp; = &amp; n \; I(X_Q;J,K,X^{Q-1},Y^{Q-1},Z^{Q-1},Q) \\&#10;&amp; = &amp; n \; I(X;U,V).&#10;\end{eqnarray*}&#10;\end{document} "/>
  <p:tag name="TRANSPARENT" val="True"/>
</p:tagLst>
</file>

<file path=ppt/tags/tag88.xml><?xml version="1.0" encoding="utf-8"?>
<p:tagLst xmlns:a="http://schemas.openxmlformats.org/drawingml/2006/main" xmlns:r="http://schemas.openxmlformats.org/officeDocument/2006/relationships" xmlns:p="http://schemas.openxmlformats.org/presentationml/2006/main">
  <p:tag name="BMPWIDTH" val="4325"/>
  <p:tag name="BMPHEIGHT" val="1533"/>
  <p:tag name="SOURCE" val="\documentclass{slides}&#10;\pagestyle{empty}&#10;\usepackage{color}&#10;\begin{document}&#10;\begin{eqnarray*}&#10;\min_{C_C} \overline{\Pi} &amp; = &amp; \min_{\{p(z_i|j,x^{i-1},y^{i-1},z^{i-1})\}} \mathbf{E} \; \frac{1}{n} \sum_{i=1}^n \pi (X_i,Y_i,Z_i) \\&#10;&amp; = &amp; \min_{p(z_q|j,x^{q-1},y^{q-1},z^{q-1},q)} \mathbf{E} \; \mathbf{E} \; \left[ \pi(X_Q,Y_Q,Z_Q) | Q \right] \\&#10;&amp; = &amp; \min_{p(z|u)} \mathbf{E} \; \pi(X,Y,Z) \\&#10;&amp; = &amp; \min_{z(u)} \mathbf{E} \; \pi(X,Y,z(U)).&#10;\end{eqnarray*}&#10;\end{document} "/>
  <p:tag name="TRANSPARENT" val="True"/>
</p:tagLst>
</file>

<file path=ppt/tags/tag89.xml><?xml version="1.0" encoding="utf-8"?>
<p:tagLst xmlns:a="http://schemas.openxmlformats.org/drawingml/2006/main" xmlns:r="http://schemas.openxmlformats.org/officeDocument/2006/relationships" xmlns:p="http://schemas.openxmlformats.org/presentationml/2006/main">
  <p:tag name="BMPWIDTH" val="4633"/>
  <p:tag name="BMPHEIGHT" val="808"/>
  <p:tag name="SOURCE" val="\documentclass{slides}&#10;\pagestyle{empty}&#10;\usepackage{color}&#10;\begin{document}&#10;$\Pi(R,R_0) = \max \left\{ \Pi \; :&#10;\begin{array}{rcl}&#10;&amp; &amp; \exists \; p(u,v|x)p(y|u,v) \; s.t. \\&#10;R &amp; \geq &amp; I(X;U,V), \\&#10;R_0 &amp; \geq &amp; I(X,Y;V|U), \\&#10;\Pi &amp; = &amp; \min_{z(u)} \mathbf{E} \; \pi(X,Y,z(U)).&#10;\end{array}&#10;\right\}$&#10;\end{document} "/>
  <p:tag name="TRANSPARENT" val="True"/>
</p:tagLst>
</file>

<file path=ppt/tags/tag9.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color{blue}&#10;$J \in [ 2^{n R} ]$&#10;\end{document} "/>
  <p:tag name="TRANSPARENT" val="True"/>
</p:tagLst>
</file>

<file path=ppt/tags/tag90.xml><?xml version="1.0" encoding="utf-8"?>
<p:tagLst xmlns:a="http://schemas.openxmlformats.org/drawingml/2006/main" xmlns:r="http://schemas.openxmlformats.org/officeDocument/2006/relationships" xmlns:p="http://schemas.openxmlformats.org/presentationml/2006/main">
  <p:tag name="BMPWIDTH" val="2108"/>
  <p:tag name="BMPHEIGHT" val="166"/>
  <p:tag name="SOURCE" val="\documentclass{slides}&#10;\pagestyle{empty}&#10;\usepackage{color}&#10;\begin{document}&#10;$\pi(x,y,z) \approx -\infty \mbox{ for } y \neq x$.&#10;\end{document} "/>
  <p:tag name="TRANSPARENT" val="True"/>
</p:tagLst>
</file>

<file path=ppt/tags/tag91.xml><?xml version="1.0" encoding="utf-8"?>
<p:tagLst xmlns:a="http://schemas.openxmlformats.org/drawingml/2006/main" xmlns:r="http://schemas.openxmlformats.org/officeDocument/2006/relationships" xmlns:p="http://schemas.openxmlformats.org/presentationml/2006/main">
  <p:tag name="BMPWIDTH" val="916"/>
  <p:tag name="BMPHEIGHT" val="166"/>
  <p:tag name="SOURCE" val="\documentclass{slides}&#10;\pagestyle{empty}&#10;\usepackage{color}&#10;\begin{document}&#10;$R \; \geq \; H(X)$&#10;\end{document} "/>
  <p:tag name="TRANSPARENT" val="True"/>
</p:tagLst>
</file>

<file path=ppt/tags/tag92.xml><?xml version="1.0" encoding="utf-8"?>
<p:tagLst xmlns:a="http://schemas.openxmlformats.org/drawingml/2006/main" xmlns:r="http://schemas.openxmlformats.org/officeDocument/2006/relationships" xmlns:p="http://schemas.openxmlformats.org/presentationml/2006/main">
  <p:tag name="BMPWIDTH" val="4741"/>
  <p:tag name="BMPHEIGHT" val="616"/>
  <p:tag name="SOURCE" val="\documentclass{slides}&#10;\pagestyle{empty}&#10;\usepackage{color}&#10;\begin{document}&#10;$\Pi(R_0) = \max \left\{ \Pi \; :&#10;\begin{array}{rcl}&#10;\exists \; p(u|x) &amp; s.t. &amp; \\&#10;R_0 &amp; \geq &amp; H(X|U), \\&#10;\Pi &amp; = &amp; \min_{z(u)} \mathbf{E} \; \pi(X,z(U)).&#10;\end{array}&#10;\right\}$&#10;\end{document} "/>
  <p:tag name="TRANSPARENT" val="True"/>
</p:tagLst>
</file>

<file path=ppt/tags/tag93.xml><?xml version="1.0" encoding="utf-8"?>
<p:tagLst xmlns:a="http://schemas.openxmlformats.org/drawingml/2006/main" xmlns:r="http://schemas.openxmlformats.org/officeDocument/2006/relationships" xmlns:p="http://schemas.openxmlformats.org/presentationml/2006/main">
  <p:tag name="BMPWIDTH" val="4741"/>
  <p:tag name="BMPHEIGHT" val="616"/>
  <p:tag name="SOURCE" val="\documentclass{slides}&#10;\pagestyle{empty}&#10;\usepackage{color}&#10;\begin{document}&#10;$\Pi(R_0) = \max \left\{ \Pi \; :&#10;\begin{array}{rcl}&#10;\exists \; p(u|x) &amp; s.t. &amp; \\&#10;R_0 &amp; \geq &amp; H(X|U), \\&#10;\Pi &amp; = &amp; \min_{z(u)} \mathbf{E} \; \pi(X,z(U)).&#10;\end{array}&#10;\right\}$&#10;\end{document} "/>
  <p:tag name="TRANSPARENT" val="True"/>
</p:tagLst>
</file>

<file path=ppt/tags/tag94.xml><?xml version="1.0" encoding="utf-8"?>
<p:tagLst xmlns:a="http://schemas.openxmlformats.org/drawingml/2006/main" xmlns:r="http://schemas.openxmlformats.org/officeDocument/2006/relationships" xmlns:p="http://schemas.openxmlformats.org/presentationml/2006/main">
  <p:tag name="BMPWIDTH" val="1708"/>
  <p:tag name="BMPHEIGHT" val="183"/>
  <p:tag name="SOURCE" val="\documentclass{slides}&#10;\pagestyle{empty}&#10;\usepackage{color}&#10;\begin{document}&#10;$\sum_u p(u) p(x|u) = p(x)$&#10;\end{document} "/>
  <p:tag name="TRANSPARENT" val="True"/>
</p:tagLst>
</file>

<file path=ppt/tags/tag95.xml><?xml version="1.0" encoding="utf-8"?>
<p:tagLst xmlns:a="http://schemas.openxmlformats.org/drawingml/2006/main" xmlns:r="http://schemas.openxmlformats.org/officeDocument/2006/relationships" xmlns:p="http://schemas.openxmlformats.org/presentationml/2006/main">
  <p:tag name="BMPWIDTH" val="2333"/>
  <p:tag name="BMPHEIGHT" val="183"/>
  <p:tag name="SOURCE" val="\documentclass{slides}&#10;\pagestyle{empty}&#10;\usepackage{color}&#10;\begin{document}&#10;$\sum_u p(u) H(p(x|u)) = H(X|U)$&#10;\end{document} "/>
  <p:tag name="TRANSPARENT" val="True"/>
</p:tagLst>
</file>

<file path=ppt/tags/tag96.xml><?xml version="1.0" encoding="utf-8"?>
<p:tagLst xmlns:a="http://schemas.openxmlformats.org/drawingml/2006/main" xmlns:r="http://schemas.openxmlformats.org/officeDocument/2006/relationships" xmlns:p="http://schemas.openxmlformats.org/presentationml/2006/main">
  <p:tag name="BMPWIDTH" val="2616"/>
  <p:tag name="BMPHEIGHT" val="216"/>
  <p:tag name="SOURCE" val="\documentclass{slides}&#10;\pagestyle{empty}&#10;\usepackage{color}&#10;\begin{document}&#10;$\sum_u p(u) \min_z \mathbf{E}_{p(x|u)} \; \pi(X,z) = \Pi$&#10;\end{document} "/>
  <p:tag name="TRANSPARENT" val="True"/>
</p:tagLst>
</file>

<file path=ppt/tags/tag97.xml><?xml version="1.0" encoding="utf-8"?>
<p:tagLst xmlns:a="http://schemas.openxmlformats.org/drawingml/2006/main" xmlns:r="http://schemas.openxmlformats.org/officeDocument/2006/relationships" xmlns:p="http://schemas.openxmlformats.org/presentationml/2006/main">
  <p:tag name="BMPWIDTH" val="1208"/>
  <p:tag name="BMPHEIGHT" val="166"/>
  <p:tag name="SOURCE" val="\documentclass{slides}&#10;\pagestyle{empty}&#10;\usepackage{color}&#10;\begin{document}&#10;$P \; (X=1) = p$&#10;\end{document} "/>
  <p:tag name="TRANSPARENT" val="True"/>
</p:tagLst>
</file>

<file path=ppt/tags/tag98.xml><?xml version="1.0" encoding="utf-8"?>
<p:tagLst xmlns:a="http://schemas.openxmlformats.org/drawingml/2006/main" xmlns:r="http://schemas.openxmlformats.org/officeDocument/2006/relationships" xmlns:p="http://schemas.openxmlformats.org/presentationml/2006/main">
  <p:tag name="BMPWIDTH" val="1358"/>
  <p:tag name="BMPHEIGHT" val="208"/>
  <p:tag name="SOURCE" val="\documentclass{slides}&#10;\pagestyle{empty}&#10;\usepackage{color}&#10;\begin{document}&#10;$p(z_i|j,x^{i-1},y^{i-1})$&#10;\end{document} "/>
  <p:tag name="TRANSPARENT" val="True"/>
</p:tagLst>
</file>

<file path=ppt/tags/tag99.xml><?xml version="1.0" encoding="utf-8"?>
<p:tagLst xmlns:a="http://schemas.openxmlformats.org/drawingml/2006/main" xmlns:r="http://schemas.openxmlformats.org/officeDocument/2006/relationships" xmlns:p="http://schemas.openxmlformats.org/presentationml/2006/main">
  <p:tag name="BMPWIDTH" val="933"/>
  <p:tag name="BMPHEIGHT" val="208"/>
  <p:tag name="SOURCE" val="\documentclass{slides}&#10;\pagestyle{empty}&#10;\usepackage{color}&#10;\begin{document}&#10;$p(z_i|j,x^{i-1})$&#10;\end{document} "/>
  <p:tag name="TRANSPARENT" val="Tru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11484</TotalTime>
  <Words>1403</Words>
  <Application>Microsoft Office PowerPoint</Application>
  <PresentationFormat>On-screen Show (4:3)</PresentationFormat>
  <Paragraphs>452</Paragraphs>
  <Slides>42</Slides>
  <Notes>11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Adjacency</vt:lpstr>
      <vt:lpstr>Secure Communication for Signals</vt:lpstr>
      <vt:lpstr>Information Theory</vt:lpstr>
      <vt:lpstr>Main Idea</vt:lpstr>
      <vt:lpstr>Communication in Distributed Systems</vt:lpstr>
      <vt:lpstr>Example:  Rate-Limited Control</vt:lpstr>
      <vt:lpstr>Example:  Feedback Stabilization</vt:lpstr>
      <vt:lpstr>Traditional View of Encryption</vt:lpstr>
      <vt:lpstr>A Brief History of Crypto</vt:lpstr>
      <vt:lpstr>Cipher</vt:lpstr>
      <vt:lpstr>Example:  Substitution Cipher</vt:lpstr>
      <vt:lpstr>Shannon Analysis</vt:lpstr>
      <vt:lpstr>Shannon Model</vt:lpstr>
      <vt:lpstr>Shannon Analysis</vt:lpstr>
      <vt:lpstr>Computational Secrecy</vt:lpstr>
      <vt:lpstr>Information Theoretic Secrecy</vt:lpstr>
      <vt:lpstr>Equivocation</vt:lpstr>
      <vt:lpstr>Source Coding side of Secrecy</vt:lpstr>
      <vt:lpstr>Our Framework</vt:lpstr>
      <vt:lpstr>First Attempt to Specify the Problem</vt:lpstr>
      <vt:lpstr>Secrecy-Distortion Literature</vt:lpstr>
      <vt:lpstr>How to Force High Distortion</vt:lpstr>
      <vt:lpstr>Competitive Secrecy</vt:lpstr>
      <vt:lpstr>Performance Metric</vt:lpstr>
      <vt:lpstr>Distributed Channel Synthesis</vt:lpstr>
      <vt:lpstr>Actions Independent of Past</vt:lpstr>
      <vt:lpstr>Channel Synthesis</vt:lpstr>
      <vt:lpstr>Channel Synthesis for Secrecy</vt:lpstr>
      <vt:lpstr>Channel Synthesis for Secrecy</vt:lpstr>
      <vt:lpstr>Point-to-point Coordination</vt:lpstr>
      <vt:lpstr>Problem Statement</vt:lpstr>
      <vt:lpstr>Construction</vt:lpstr>
      <vt:lpstr>Theoretical Results</vt:lpstr>
      <vt:lpstr>Reminder of Secrecy Problem</vt:lpstr>
      <vt:lpstr>Payoff-Rate Function</vt:lpstr>
      <vt:lpstr>Unlimited Public Communication</vt:lpstr>
      <vt:lpstr>Converse</vt:lpstr>
      <vt:lpstr>Lossless Case</vt:lpstr>
      <vt:lpstr>Linear Program on the Simplex</vt:lpstr>
      <vt:lpstr>Binary-Hamming Case</vt:lpstr>
      <vt:lpstr>Binary Source (Example)</vt:lpstr>
      <vt:lpstr>What the Adversary doesn’t know can hurt him.</vt:lpstr>
      <vt:lpstr>Proposed View of Encryption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Theory for Distributed Systems</dc:title>
  <dc:creator>Paul Cuff</dc:creator>
  <cp:lastModifiedBy>Paul Cuff</cp:lastModifiedBy>
  <cp:revision>385</cp:revision>
  <dcterms:created xsi:type="dcterms:W3CDTF">2010-08-19T20:13:34Z</dcterms:created>
  <dcterms:modified xsi:type="dcterms:W3CDTF">2012-09-06T15:43:24Z</dcterms:modified>
</cp:coreProperties>
</file>