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63" r:id="rId5"/>
    <p:sldId id="265" r:id="rId6"/>
    <p:sldId id="266" r:id="rId7"/>
    <p:sldId id="287" r:id="rId8"/>
    <p:sldId id="293" r:id="rId9"/>
    <p:sldId id="294" r:id="rId10"/>
    <p:sldId id="295" r:id="rId11"/>
    <p:sldId id="312" r:id="rId12"/>
    <p:sldId id="296" r:id="rId13"/>
    <p:sldId id="301" r:id="rId14"/>
    <p:sldId id="297" r:id="rId15"/>
    <p:sldId id="299" r:id="rId16"/>
    <p:sldId id="298" r:id="rId17"/>
    <p:sldId id="264" r:id="rId18"/>
    <p:sldId id="300" r:id="rId19"/>
    <p:sldId id="316" r:id="rId20"/>
    <p:sldId id="267" r:id="rId21"/>
    <p:sldId id="268" r:id="rId22"/>
    <p:sldId id="261" r:id="rId23"/>
    <p:sldId id="262" r:id="rId24"/>
    <p:sldId id="259" r:id="rId25"/>
    <p:sldId id="273" r:id="rId26"/>
    <p:sldId id="271" r:id="rId27"/>
    <p:sldId id="274" r:id="rId28"/>
    <p:sldId id="291" r:id="rId29"/>
    <p:sldId id="289" r:id="rId30"/>
    <p:sldId id="313" r:id="rId31"/>
    <p:sldId id="275" r:id="rId32"/>
    <p:sldId id="276" r:id="rId33"/>
    <p:sldId id="279" r:id="rId34"/>
    <p:sldId id="269" r:id="rId35"/>
    <p:sldId id="277" r:id="rId36"/>
    <p:sldId id="286" r:id="rId37"/>
    <p:sldId id="278" r:id="rId38"/>
    <p:sldId id="260" r:id="rId39"/>
    <p:sldId id="280" r:id="rId40"/>
    <p:sldId id="290" r:id="rId41"/>
    <p:sldId id="282" r:id="rId42"/>
    <p:sldId id="281" r:id="rId43"/>
    <p:sldId id="283" r:id="rId44"/>
    <p:sldId id="284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4" r:id="rId56"/>
    <p:sldId id="315" r:id="rId57"/>
    <p:sldId id="270" r:id="rId58"/>
    <p:sldId id="272" r:id="rId59"/>
    <p:sldId id="292" r:id="rId60"/>
    <p:sldId id="288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EC709"/>
    <a:srgbClr val="FEF9B6"/>
    <a:srgbClr val="AEDCE2"/>
    <a:srgbClr val="E8D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631" autoAdjust="0"/>
  </p:normalViewPr>
  <p:slideViewPr>
    <p:cSldViewPr snapToGrid="0" snapToObjects="1">
      <p:cViewPr varScale="1">
        <p:scale>
          <a:sx n="166" d="100"/>
          <a:sy n="166" d="100"/>
        </p:scale>
        <p:origin x="-3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7" d="100"/>
        <a:sy n="11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AE743-73AB-1D45-9E9D-8E5E607B5050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1727D-D5C7-3C42-836A-0563B3C14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42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Tufte – statistics professor</a:t>
            </a:r>
            <a:r>
              <a:rPr lang="en-US" baseline="0"/>
              <a:t> at Yale, vis evangelist, nice books on information presentation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1727D-D5C7-3C42-836A-0563B3C14E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17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Light up the pixels</a:t>
            </a:r>
          </a:p>
          <a:p>
            <a:r>
              <a:rPr lang="en-US" dirty="0"/>
              <a:t>Graphics started with just putpixel(x,y,v)</a:t>
            </a:r>
            <a:r>
              <a:rPr lang="en-US" baseline="0" dirty="0"/>
              <a:t> and getpixel(x,y)  -  affectionately nicknamed peek &amp; poke</a:t>
            </a:r>
          </a:p>
          <a:p>
            <a:r>
              <a:rPr lang="en-US" baseline="0" dirty="0"/>
              <a:t>I had one computer account in 1976.  Now I have 47 passwords &amp; 5 secureID tokens.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Free, open source, Mac, Windows, Linux</a:t>
            </a:r>
          </a:p>
          <a:p>
            <a:r>
              <a:rPr lang="en-US" dirty="0" err="1"/>
              <a:t>VisIt</a:t>
            </a:r>
            <a:r>
              <a:rPr lang="en-US" dirty="0"/>
              <a:t> – displays existing data</a:t>
            </a:r>
          </a:p>
          <a:p>
            <a:r>
              <a:rPr lang="en-US" dirty="0" err="1"/>
              <a:t>ParaView</a:t>
            </a:r>
            <a:r>
              <a:rPr lang="en-US" dirty="0"/>
              <a:t> – can create some data:  spheres, box,</a:t>
            </a:r>
            <a:r>
              <a:rPr lang="en-US" baseline="0" dirty="0"/>
              <a:t> plane, arrow, line, etc</a:t>
            </a:r>
            <a:r>
              <a:rPr lang="en-US" baseline="0" dirty="0" smtClean="0"/>
              <a:t>.;  texture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4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33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Make Safari the default browser so right click gives option to open with QuickTime</a:t>
            </a:r>
            <a:r>
              <a:rPr lang="en-US" baseline="0" dirty="0" smtClean="0"/>
              <a:t> player.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1727D-D5C7-3C42-836A-0563B3C14E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16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run than movie, different time scale.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1727D-D5C7-3C42-836A-0563B3C14E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5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Safari the default browser so right click gives option to open with QuickTime</a:t>
            </a:r>
            <a:r>
              <a:rPr lang="en-US" baseline="0" dirty="0" smtClean="0"/>
              <a:t> player.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Iphone</a:t>
            </a:r>
            <a:r>
              <a:rPr lang="en-US" baseline="0" dirty="0" smtClean="0"/>
              <a:t> 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80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Nubeam</a:t>
            </a:r>
            <a:r>
              <a:rPr lang="en-US" dirty="0" smtClean="0"/>
              <a:t> neutral densities from TRANSP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1727D-D5C7-3C42-836A-0563B3C14E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65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Divergent color map – neutral</a:t>
            </a:r>
            <a:r>
              <a:rPr lang="en-US" baseline="0" dirty="0" smtClean="0"/>
              <a:t> around 0, 2 colors diverge + 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1727D-D5C7-3C42-836A-0563B3C14E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94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Select </a:t>
            </a:r>
            <a:r>
              <a:rPr lang="en-US">
                <a:sym typeface="Wingdings"/>
              </a:rPr>
              <a:t>  Box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 lang="en-US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04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similar to isosurface, more like isorange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 lang="en-US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50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Operators</a:t>
            </a:r>
            <a:r>
              <a:rPr lang="en-US" dirty="0" err="1">
                <a:sym typeface="Wingdings"/>
              </a:rPr>
              <a:t>AnalysisDataBinning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	1200 bins in X direction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Uses .Point3D file as input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17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Stack</a:t>
            </a:r>
            <a:r>
              <a:rPr lang="en-US" baseline="0" dirty="0"/>
              <a:t> of images, typically for medical applications.  Now in geosciences for analyzing fossils &amp; molecular biology for looking at bacteria &amp; viruses.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33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File</a:t>
            </a:r>
            <a:r>
              <a:rPr lang="en-US" baseline="0"/>
              <a:t> Grouping:   on / off</a:t>
            </a:r>
          </a:p>
          <a:p>
            <a:endParaRPr lang="en-US" baseline="0"/>
          </a:p>
          <a:p>
            <a:r>
              <a:rPr lang="en-US" baseline="0"/>
              <a:t>Block of data changing over time.   Cycle 1 : 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70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ahd10.mov</a:t>
            </a:r>
          </a:p>
          <a:p>
            <a:r>
              <a:rPr lang="en-US" dirty="0" smtClean="0"/>
              <a:t>den50_6.mov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1727D-D5C7-3C42-836A-0563B3C14E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32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Use QuickTime MoviePlayer</a:t>
            </a:r>
            <a:r>
              <a:rPr lang="en-US" baseline="0"/>
              <a:t> to compress up to 10x.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 lang="en-US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3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Use QuickTime MoviePlayer</a:t>
            </a:r>
            <a:r>
              <a:rPr lang="en-US" baseline="0"/>
              <a:t> to compress up to 10x.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 lang="en-US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36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module load virtualgl</a:t>
            </a:r>
          </a:p>
          <a:p>
            <a:r>
              <a:rPr lang="en-US"/>
              <a:t>module</a:t>
            </a:r>
            <a:r>
              <a:rPr lang="en-US" baseline="0"/>
              <a:t> load visit        or module load paraview</a:t>
            </a:r>
          </a:p>
          <a:p>
            <a:r>
              <a:rPr lang="en-US" baseline="0"/>
              <a:t>vglrun visit</a:t>
            </a:r>
          </a:p>
          <a:p>
            <a:r>
              <a:rPr lang="en-US" baseline="0"/>
              <a:t>vglrun paraview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1727D-D5C7-3C42-836A-0563B3C14E2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86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Don’t be shy about large</a:t>
            </a:r>
            <a:r>
              <a:rPr lang="en-US" baseline="0"/>
              <a:t> text data files.  I have some that are 30 MB.</a:t>
            </a:r>
          </a:p>
          <a:p>
            <a:endParaRPr lang="en-US" baseline="0"/>
          </a:p>
          <a:p>
            <a:r>
              <a:rPr lang="en-US" baseline="0"/>
              <a:t>Show VTK file document.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56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OK, stop me if you’ve heard this one.  A</a:t>
            </a:r>
            <a:r>
              <a:rPr lang="en-US" baseline="0"/>
              <a:t> scientist walks into a bar up and goes up to the vis guy and says:  Make a visualization of my simulation run.</a:t>
            </a:r>
          </a:p>
          <a:p>
            <a:endParaRPr lang="en-US" baseline="0"/>
          </a:p>
          <a:p>
            <a:r>
              <a:rPr lang="en-US" baseline="0"/>
              <a:t>X guy walks into a bar and goes up to 3 Y guys:  Wanna hear a Y joke?  You sure ...?, my buddy ...;  X guy thinks about, nah, don’t want to have to explain it 3 times.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2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Understanding complexity!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Spellcheck </a:t>
            </a:r>
            <a:r>
              <a:rPr lang="en-US" dirty="0" err="1" smtClean="0"/>
              <a:t>numpy</a:t>
            </a:r>
            <a:r>
              <a:rPr lang="en-US" baseline="0" dirty="0" smtClean="0"/>
              <a:t> = bumpy, lumpy, dumpy, grumpy  ~ </a:t>
            </a:r>
            <a:r>
              <a:rPr lang="en-US" baseline="0" smtClean="0"/>
              <a:t>7 dwarves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1727D-D5C7-3C42-836A-0563B3C14E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70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google books:  Python data visualization cookbook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1727D-D5C7-3C42-836A-0563B3C14E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91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climate data historically stored in netcdf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1727D-D5C7-3C42-836A-0563B3C14E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2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Light up the pixels</a:t>
            </a:r>
          </a:p>
          <a:p>
            <a:endParaRPr lang="en-US" dirty="0"/>
          </a:p>
          <a:p>
            <a:r>
              <a:rPr lang="en-US" dirty="0"/>
              <a:t>Free, open source, Mac, Windows, Linux</a:t>
            </a:r>
          </a:p>
          <a:p>
            <a:r>
              <a:rPr lang="en-US" dirty="0" err="1"/>
              <a:t>VisIt</a:t>
            </a:r>
            <a:r>
              <a:rPr lang="en-US" dirty="0"/>
              <a:t> – displays existing data</a:t>
            </a:r>
          </a:p>
          <a:p>
            <a:r>
              <a:rPr lang="en-US" dirty="0" err="1"/>
              <a:t>ParaView</a:t>
            </a:r>
            <a:r>
              <a:rPr lang="en-US" dirty="0"/>
              <a:t> – can create some data:  spheres, box,</a:t>
            </a:r>
            <a:r>
              <a:rPr lang="en-US" baseline="0" dirty="0"/>
              <a:t> plane, arrow, line, etc</a:t>
            </a:r>
            <a:r>
              <a:rPr lang="en-US" baseline="0" dirty="0" smtClean="0"/>
              <a:t>.;  texture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A998-E6FA-E94E-AB61-8BC347C153BF}" type="slidenum">
              <a:rPr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42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projections:  integrated (weighted by another variable or unweighted), maximum intensity projection (MIP), sum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1727D-D5C7-3C42-836A-0563B3C14E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99D-1FDC-AF4E-9E87-B14138563589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7F85-BFC4-8C4D-8373-9637895D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9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99D-1FDC-AF4E-9E87-B14138563589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7F85-BFC4-8C4D-8373-9637895D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9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99D-1FDC-AF4E-9E87-B14138563589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7F85-BFC4-8C4D-8373-9637895D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8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772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8348A7-13CC-6F44-9E94-867C91EEBE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68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0" tIns="0" rIns="0" bIns="0"/>
          <a:lstStyle>
            <a:lvl1pPr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</p:spPr>
        <p:txBody>
          <a:bodyPr lIns="0" tIns="0" rIns="0" bIns="0" anchor="ctr"/>
          <a:lstStyle>
            <a:lvl1pPr marL="312528" indent="-312528" defTabSz="410751">
              <a:spcBef>
                <a:spcPts val="2953"/>
              </a:spcBef>
              <a:buSzPct val="75000"/>
              <a:buFontTx/>
              <a:defRPr sz="2500">
                <a:latin typeface="+mn-lt"/>
                <a:ea typeface="+mn-ea"/>
                <a:cs typeface="+mn-cs"/>
                <a:sym typeface="Helvetica Light"/>
              </a:defRPr>
            </a:lvl1pPr>
            <a:lvl2pPr marL="625056" indent="-312528" defTabSz="410751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2pPr>
            <a:lvl3pPr indent="-312528" defTabSz="410751">
              <a:spcBef>
                <a:spcPts val="2953"/>
              </a:spcBef>
              <a:buSzPct val="75000"/>
              <a:buFontTx/>
              <a:defRPr sz="2500">
                <a:latin typeface="+mn-lt"/>
                <a:ea typeface="+mn-ea"/>
                <a:cs typeface="+mn-cs"/>
                <a:sym typeface="Helvetica Light"/>
              </a:defRPr>
            </a:lvl3pPr>
            <a:lvl4pPr marL="1250112" indent="-312528" defTabSz="410751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4pPr>
            <a:lvl5pPr marL="1562640" indent="-312528" defTabSz="410751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11572465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0" tIns="0" rIns="0" bIns="0"/>
          <a:lstStyle>
            <a:lvl1pPr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79917219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99D-1FDC-AF4E-9E87-B14138563589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7F85-BFC4-8C4D-8373-9637895D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1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99D-1FDC-AF4E-9E87-B14138563589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7F85-BFC4-8C4D-8373-9637895D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2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99D-1FDC-AF4E-9E87-B14138563589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7F85-BFC4-8C4D-8373-9637895D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01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99D-1FDC-AF4E-9E87-B14138563589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7F85-BFC4-8C4D-8373-9637895D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4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99D-1FDC-AF4E-9E87-B14138563589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7F85-BFC4-8C4D-8373-9637895D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7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99D-1FDC-AF4E-9E87-B14138563589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7F85-BFC4-8C4D-8373-9637895D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99D-1FDC-AF4E-9E87-B14138563589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7F85-BFC4-8C4D-8373-9637895D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9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99D-1FDC-AF4E-9E87-B14138563589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7F85-BFC4-8C4D-8373-9637895D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8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EDCE2"/>
            </a:gs>
            <a:gs pos="100000">
              <a:srgbClr val="FEF9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9399D-1FDC-AF4E-9E87-B14138563589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67F85-BFC4-8C4D-8373-9637895D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7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atplotlib.org/users/colormaps.html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nceton.edu/~efeibush/cm" TargetMode="External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3.pppl.gov/~efeibush/movies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3.pppl.gov/~efeibush/movies" TargetMode="External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3.pppl.gov/~efeibush/movies" TargetMode="External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hyperlink" Target="http://w3.pppl.gov/~efeibush/movies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3.pppl.gov/~efeibush/movies" TargetMode="External"/><Relationship Id="rId3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tigressdata.princeton.edu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sourceforge.net/projects/turbovnc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tigressdata.princeton.edu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nceton.edu/~efeibush" TargetMode="External"/><Relationship Id="rId4" Type="http://schemas.openxmlformats.org/officeDocument/2006/relationships/hyperlink" Target="https://wci.llnl.gov/codes/visit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3" Type="http://schemas.openxmlformats.org/officeDocument/2006/relationships/hyperlink" Target="http://w3.pppl.gov/~efeibush/movie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EDCE2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79983"/>
            <a:ext cx="7772400" cy="1470025"/>
          </a:xfrm>
        </p:spPr>
        <p:txBody>
          <a:bodyPr/>
          <a:lstStyle/>
          <a:p>
            <a:r>
              <a:rPr lang="en-US" b="1" dirty="0" smtClean="0">
                <a:gradFill flip="none" rotWithShape="1">
                  <a:gsLst>
                    <a:gs pos="0">
                      <a:srgbClr val="FEC709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</a:rPr>
              <a:t>Scientific Visualization</a:t>
            </a:r>
            <a:br>
              <a:rPr lang="en-US" b="1" dirty="0" smtClean="0">
                <a:gradFill flip="none" rotWithShape="1">
                  <a:gsLst>
                    <a:gs pos="0">
                      <a:srgbClr val="FEC709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</a:rPr>
            </a:br>
            <a:r>
              <a:rPr lang="en-US" b="1" dirty="0" smtClean="0">
                <a:gradFill flip="none" rotWithShape="1">
                  <a:gsLst>
                    <a:gs pos="0">
                      <a:srgbClr val="FEC709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</a:rPr>
              <a:t>Tools &amp; Techniques</a:t>
            </a:r>
            <a:endParaRPr lang="en-US" b="1" dirty="0">
              <a:gradFill flip="none" rotWithShape="1">
                <a:gsLst>
                  <a:gs pos="0">
                    <a:srgbClr val="FEC70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47053"/>
            <a:ext cx="6400800" cy="218411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Eliot Feibush</a:t>
            </a:r>
          </a:p>
          <a:p>
            <a:r>
              <a:rPr lang="en-US" dirty="0">
                <a:solidFill>
                  <a:srgbClr val="3366FF"/>
                </a:solidFill>
              </a:rPr>
              <a:t>October 20</a:t>
            </a:r>
            <a:r>
              <a:rPr lang="en-US" dirty="0" smtClean="0">
                <a:solidFill>
                  <a:srgbClr val="3366FF"/>
                </a:solidFill>
              </a:rPr>
              <a:t>, 2016</a:t>
            </a:r>
          </a:p>
          <a:p>
            <a:endParaRPr lang="en-US" dirty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APC 524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4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55"/>
            <a:ext cx="8229600" cy="1143000"/>
          </a:xfrm>
        </p:spPr>
        <p:txBody>
          <a:bodyPr/>
          <a:lstStyle/>
          <a:p>
            <a:r>
              <a:rPr lang="en-US"/>
              <a:t>matplotlib, numpy  </a:t>
            </a:r>
            <a:r>
              <a:rPr lang="en-US" i="1"/>
              <a:t>f(x)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187046"/>
            <a:ext cx="8478331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import matplotlib.pyplot as plt</a:t>
            </a:r>
          </a:p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import numpy</a:t>
            </a:r>
          </a:p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x = numpy.arange(0., numpy.pi, .01)</a:t>
            </a:r>
          </a:p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y = numpy.sin(x)</a:t>
            </a:r>
          </a:p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plt.plot(x,y)</a:t>
            </a:r>
          </a:p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plt.show()</a:t>
            </a:r>
          </a:p>
          <a:p>
            <a:pPr marL="0" indent="0">
              <a:buNone/>
            </a:pPr>
            <a:endParaRPr lang="en-US">
              <a:latin typeface="Courier"/>
              <a:cs typeface="Courier"/>
            </a:endParaRPr>
          </a:p>
          <a:p>
            <a:pPr>
              <a:buFont typeface="Wingdings" charset="2"/>
              <a:buChar char="§"/>
            </a:pPr>
            <a:r>
              <a:rPr lang="en-US">
                <a:solidFill>
                  <a:srgbClr val="3366FF"/>
                </a:solidFill>
                <a:latin typeface="Courier"/>
                <a:cs typeface="Courier"/>
              </a:rPr>
              <a:t>x</a:t>
            </a:r>
            <a:r>
              <a:rPr lang="en-US">
                <a:solidFill>
                  <a:srgbClr val="3366FF"/>
                </a:solidFill>
                <a:latin typeface="+mj-lt"/>
                <a:cs typeface="Courier"/>
              </a:rPr>
              <a:t> and </a:t>
            </a:r>
            <a:r>
              <a:rPr lang="en-US">
                <a:solidFill>
                  <a:srgbClr val="3366FF"/>
                </a:solidFill>
                <a:latin typeface="Courier"/>
                <a:cs typeface="Courier"/>
              </a:rPr>
              <a:t>y</a:t>
            </a:r>
            <a:r>
              <a:rPr lang="en-US">
                <a:solidFill>
                  <a:srgbClr val="3366FF"/>
                </a:solidFill>
                <a:latin typeface="+mj-lt"/>
                <a:cs typeface="Courier"/>
              </a:rPr>
              <a:t> are 1D </a:t>
            </a:r>
          </a:p>
          <a:p>
            <a:pPr marL="0" indent="0">
              <a:buNone/>
            </a:pPr>
            <a:r>
              <a:rPr lang="en-US">
                <a:solidFill>
                  <a:srgbClr val="3366FF"/>
                </a:solidFill>
                <a:latin typeface="+mj-lt"/>
                <a:cs typeface="Courier"/>
              </a:rPr>
              <a:t>         numpy.ndarray</a:t>
            </a:r>
          </a:p>
          <a:p>
            <a:pPr>
              <a:buFont typeface="Wingdings" charset="2"/>
              <a:buChar char="§"/>
            </a:pPr>
            <a:r>
              <a:rPr lang="en-US">
                <a:solidFill>
                  <a:srgbClr val="3366FF"/>
                </a:solidFill>
                <a:latin typeface="+mj-lt"/>
                <a:cs typeface="Courier"/>
              </a:rPr>
              <a:t>arange takes floats</a:t>
            </a:r>
          </a:p>
        </p:txBody>
      </p:sp>
      <p:pic>
        <p:nvPicPr>
          <p:cNvPr id="5" name="Picture 4" descr="s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03" y="2708383"/>
            <a:ext cx="5145987" cy="44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2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6043"/>
            <a:ext cx="8229600" cy="1143000"/>
          </a:xfrm>
        </p:spPr>
        <p:txBody>
          <a:bodyPr/>
          <a:lstStyle/>
          <a:p>
            <a:r>
              <a:rPr lang="en-US"/>
              <a:t>Latex in Graphs, save to </a:t>
            </a:r>
            <a:r>
              <a:rPr lang="en-US">
                <a:sym typeface="Wingdings"/>
              </a:rPr>
              <a:t>pdf</a:t>
            </a:r>
            <a:endParaRPr lang="en-US" i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9891" y="839678"/>
            <a:ext cx="8524245" cy="5898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from matplotlib.backends.backend_pdf import PdfPages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pdfp = PdfPages('multipage.pdf')  </a:t>
            </a:r>
            <a:r>
              <a:rPr lang="en-US" sz="2000">
                <a:solidFill>
                  <a:srgbClr val="3366FF"/>
                </a:solidFill>
                <a:latin typeface="+mj-lt"/>
                <a:cs typeface="Courier"/>
              </a:rPr>
              <a:t># starts pdf file, plot per page</a:t>
            </a:r>
          </a:p>
          <a:p>
            <a:pPr marL="0" indent="0">
              <a:buNone/>
            </a:pPr>
            <a:endParaRPr lang="en-US" sz="2000">
              <a:solidFill>
                <a:srgbClr val="3366FF"/>
              </a:solidFill>
              <a:latin typeface="+mj-lt"/>
              <a:cs typeface="Courier"/>
            </a:endParaRPr>
          </a:p>
          <a:p>
            <a:pPr marL="0" indent="0">
              <a:buNone/>
            </a:pPr>
            <a:r>
              <a:rPr lang="en-US" sz="2000">
                <a:solidFill>
                  <a:srgbClr val="3366FF"/>
                </a:solidFill>
                <a:cs typeface="Courier"/>
              </a:rPr>
              <a:t># export PATH=$PATH:/usr/local/texlive/2016/bin/universal-darwin</a:t>
            </a:r>
          </a:p>
          <a:p>
            <a:pPr marL="0" indent="0">
              <a:buNone/>
            </a:pPr>
            <a:endParaRPr lang="en-US" sz="200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plt.rc(“text”, usetex=True)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plt.plot(x,y)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plt.xlabel(r"\textbf{time} (s)") </a:t>
            </a:r>
          </a:p>
          <a:p>
            <a:pPr marL="0" indent="0">
              <a:buNone/>
            </a:pPr>
            <a:r>
              <a:rPr lang="en-US" sz="2000">
                <a:solidFill>
                  <a:srgbClr val="3366FF"/>
                </a:solidFill>
                <a:latin typeface="Courier"/>
                <a:cs typeface="Courier"/>
              </a:rPr>
              <a:t>			</a:t>
            </a:r>
            <a:r>
              <a:rPr lang="en-US" sz="2000">
                <a:solidFill>
                  <a:srgbClr val="3366FF"/>
                </a:solidFill>
              </a:rPr>
              <a:t># </a:t>
            </a:r>
            <a:r>
              <a:rPr lang="en-US" sz="2000" i="1">
                <a:solidFill>
                  <a:srgbClr val="3366FF"/>
                </a:solidFill>
              </a:rPr>
              <a:t>raw string </a:t>
            </a:r>
            <a:r>
              <a:rPr lang="en-US" sz="2000">
                <a:solidFill>
                  <a:srgbClr val="3366FF"/>
                </a:solidFill>
                <a:latin typeface="Courier"/>
                <a:cs typeface="Courier"/>
              </a:rPr>
              <a:t>r</a:t>
            </a:r>
            <a:r>
              <a:rPr lang="en-US" sz="2000">
                <a:solidFill>
                  <a:srgbClr val="3366FF"/>
                </a:solidFill>
              </a:rPr>
              <a:t> before quotes </a:t>
            </a:r>
            <a:r>
              <a:rPr lang="en-US" sz="2000" i="1">
                <a:solidFill>
                  <a:srgbClr val="3366FF"/>
                </a:solidFill>
              </a:rPr>
              <a:t>escapes</a:t>
            </a:r>
            <a:r>
              <a:rPr lang="en-US" sz="2000">
                <a:solidFill>
                  <a:srgbClr val="3366FF"/>
                </a:solidFill>
              </a:rPr>
              <a:t> tex format instead of tab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plt.title(r"y = " r"$\displaystyle\sin\frac{1}    											{x^2}$",fontsize=16)</a:t>
            </a:r>
          </a:p>
          <a:p>
            <a:pPr marL="0" indent="0">
              <a:buNone/>
            </a:pPr>
            <a:endParaRPr lang="en-US" sz="200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plt.savefig(pdfp, format='pdf')  </a:t>
            </a:r>
            <a:r>
              <a:rPr lang="en-US" sz="2000">
                <a:solidFill>
                  <a:srgbClr val="008000"/>
                </a:solidFill>
                <a:cs typeface="Courier"/>
              </a:rPr>
              <a:t># save before showing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plt.show()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pdfp.close()</a:t>
            </a:r>
          </a:p>
        </p:txBody>
      </p:sp>
    </p:spTree>
    <p:extLst>
      <p:ext uri="{BB962C8B-B14F-4D97-AF65-F5344CB8AC3E}">
        <p14:creationId xmlns:p14="http://schemas.microsoft.com/office/powerpoint/2010/main" val="255643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7979"/>
            <a:ext cx="8229600" cy="1143000"/>
          </a:xfrm>
        </p:spPr>
        <p:txBody>
          <a:bodyPr/>
          <a:lstStyle/>
          <a:p>
            <a:r>
              <a:rPr lang="en-US"/>
              <a:t>matplotlib, numpy f(x,y)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840" y="757701"/>
            <a:ext cx="8962404" cy="547005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>
                <a:latin typeface="Courier"/>
                <a:cs typeface="Courier"/>
              </a:rPr>
              <a:t>import matplotlib.pyplot as plt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>
                <a:latin typeface="Courier"/>
                <a:cs typeface="Courier"/>
              </a:rPr>
              <a:t>import numpy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>
                <a:latin typeface="Courier"/>
                <a:cs typeface="Courier"/>
              </a:rPr>
              <a:t>a = numpy.zeros( (300,400) ) </a:t>
            </a:r>
            <a:r>
              <a:rPr lang="en-US" sz="2200">
                <a:solidFill>
                  <a:srgbClr val="3366FF"/>
                </a:solidFill>
                <a:latin typeface="Courier"/>
                <a:cs typeface="Courier"/>
              </a:rPr>
              <a:t># 2D ndarray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>
                <a:latin typeface="Courier"/>
                <a:cs typeface="Courier"/>
              </a:rPr>
              <a:t>for i in range(300):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>
                <a:latin typeface="Courier"/>
                <a:cs typeface="Courier"/>
              </a:rPr>
              <a:t>    for j in range(400):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>
                <a:latin typeface="Courier"/>
                <a:cs typeface="Courier"/>
              </a:rPr>
              <a:t>        a[i,j] = i + j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>
                <a:latin typeface="Courier"/>
                <a:cs typeface="Courier"/>
              </a:rPr>
              <a:t>plt.imshow(a, origin=“lower”, cmap=plt.cm.Accent)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>
                <a:latin typeface="Courier"/>
                <a:cs typeface="Courier"/>
              </a:rPr>
              <a:t>plt.colorbar()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>
                <a:latin typeface="Courier"/>
                <a:cs typeface="Courier"/>
              </a:rPr>
              <a:t>plt.show()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200"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>
                <a:solidFill>
                  <a:srgbClr val="3366FF"/>
                </a:solidFill>
                <a:latin typeface="+mj-lt"/>
                <a:cs typeface="Courier"/>
              </a:rPr>
              <a:t># show names of colormaps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>
                <a:latin typeface="Courier"/>
                <a:cs typeface="Courier"/>
              </a:rPr>
              <a:t>dir(plt.cm)</a:t>
            </a:r>
          </a:p>
          <a:p>
            <a:pPr marL="0" indent="0">
              <a:buNone/>
            </a:pPr>
            <a:endParaRPr lang="en-US" sz="2000">
              <a:latin typeface="+mj-lt"/>
              <a:cs typeface="Courier"/>
            </a:endParaRPr>
          </a:p>
          <a:p>
            <a:pPr marL="0" indent="0">
              <a:buNone/>
            </a:pPr>
            <a:r>
              <a:rPr lang="en-US" sz="2000">
                <a:latin typeface="+mj-lt"/>
                <a:cs typeface="Courier"/>
              </a:rPr>
              <a:t>         Accent is “sequential”</a:t>
            </a:r>
          </a:p>
        </p:txBody>
      </p:sp>
      <p:pic>
        <p:nvPicPr>
          <p:cNvPr id="6" name="Picture 5" descr="acce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t="14284" r="15536" b="22019"/>
          <a:stretch/>
        </p:blipFill>
        <p:spPr>
          <a:xfrm>
            <a:off x="3809841" y="3181024"/>
            <a:ext cx="4882809" cy="365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2347"/>
            <a:ext cx="8229600" cy="556097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>
                <a:hlinkClick r:id="rId3"/>
              </a:rPr>
              <a:t>http://matplotlib.org/users/colormaps.html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			   Divergent color maps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+100.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      0.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-100.</a:t>
            </a:r>
          </a:p>
          <a:p>
            <a:pPr marL="0" indent="0">
              <a:buNone/>
            </a:pPr>
            <a:endParaRPr lang="en-US" sz="1200"/>
          </a:p>
          <a:p>
            <a:pPr marL="0" indent="0" algn="ctr">
              <a:buNone/>
            </a:pPr>
            <a:r>
              <a:rPr lang="en-US"/>
              <a:t>See also:    Sequential &amp; Qualitative colormaps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divergentc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4907" y="1963079"/>
            <a:ext cx="32385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49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7979"/>
            <a:ext cx="8229600" cy="1143000"/>
          </a:xfrm>
        </p:spPr>
        <p:txBody>
          <a:bodyPr/>
          <a:lstStyle/>
          <a:p>
            <a:r>
              <a:rPr lang="en-US"/>
              <a:t>matplotlib, numpy </a:t>
            </a:r>
            <a:r>
              <a:rPr lang="en-US" i="1"/>
              <a:t>f(x,y,t)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40" y="650586"/>
            <a:ext cx="8962404" cy="620741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>
                <a:latin typeface="Courier"/>
                <a:cs typeface="Courier"/>
              </a:rPr>
              <a:t>import matplotlib.pyplot as plt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>
                <a:latin typeface="Courier"/>
                <a:cs typeface="Courier"/>
              </a:rPr>
              <a:t>from scipy.io import netcdf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f = netcdf.netcdf_file(“psiRZ.cdf”, “r”)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for v in f.variables:    </a:t>
            </a:r>
            <a:r>
              <a:rPr lang="en-US" sz="2000">
                <a:solidFill>
                  <a:srgbClr val="3366FF"/>
                </a:solidFill>
                <a:latin typeface="Courier"/>
                <a:cs typeface="Courier"/>
              </a:rPr>
              <a:t># f.variables is a dictionary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    print v					 </a:t>
            </a:r>
            <a:r>
              <a:rPr lang="en-US" sz="2000">
                <a:solidFill>
                  <a:srgbClr val="3366FF"/>
                </a:solidFill>
                <a:latin typeface="Courier"/>
                <a:cs typeface="Courier"/>
              </a:rPr>
              <a:t># print keys, name of variable</a:t>
            </a:r>
          </a:p>
          <a:p>
            <a:pPr marL="0" indent="0">
              <a:buNone/>
            </a:pPr>
            <a:endParaRPr lang="en-US" sz="1000">
              <a:solidFill>
                <a:srgbClr val="3366FF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rz = f.variables[“pout_psiRZ”].data   </a:t>
            </a:r>
            <a:r>
              <a:rPr lang="en-US" sz="2000">
                <a:solidFill>
                  <a:srgbClr val="3366FF"/>
                </a:solidFill>
                <a:latin typeface="Courier"/>
                <a:cs typeface="Courier"/>
              </a:rPr>
              <a:t># get the data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shape = rz.shape			 </a:t>
            </a:r>
            <a:r>
              <a:rPr lang="en-US" sz="2000">
                <a:solidFill>
                  <a:srgbClr val="3366FF"/>
                </a:solidFill>
                <a:latin typeface="Courier"/>
                <a:cs typeface="Courier"/>
              </a:rPr>
              <a:t># (84, 65, 65) 84 steps, 65 x 65 											magnetic field  (tuple)</a:t>
            </a:r>
            <a:endParaRPr lang="en-US" sz="1000">
              <a:solidFill>
                <a:srgbClr val="3366FF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for i in range(shape[0]):	</a:t>
            </a:r>
            <a:r>
              <a:rPr lang="en-US" sz="2000">
                <a:solidFill>
                  <a:srgbClr val="3366FF"/>
                </a:solidFill>
                <a:latin typeface="Courier"/>
                <a:cs typeface="Courier"/>
              </a:rPr>
              <a:t># for each time step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    rzt = rz[i][:][:]		</a:t>
            </a:r>
            <a:r>
              <a:rPr lang="en-US" sz="2000">
                <a:solidFill>
                  <a:srgbClr val="3366FF"/>
                </a:solidFill>
                <a:latin typeface="Courier"/>
                <a:cs typeface="Courier"/>
              </a:rPr>
              <a:t># get the time slice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    plt.contour(rzt)			</a:t>
            </a:r>
            <a:r>
              <a:rPr lang="en-US" sz="2000">
                <a:solidFill>
                  <a:srgbClr val="3366FF"/>
                </a:solidFill>
                <a:latin typeface="Courier"/>
                <a:cs typeface="Courier"/>
              </a:rPr>
              <a:t># make a contour plot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    plt.draw()					</a:t>
            </a:r>
            <a:r>
              <a:rPr lang="en-US" sz="2000">
                <a:solidFill>
                  <a:srgbClr val="3366FF"/>
                </a:solidFill>
                <a:latin typeface="Courier"/>
                <a:cs typeface="Courier"/>
              </a:rPr>
              <a:t># draw on screen for .1 second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    plt.pause(.1)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    fname = “figs/” + str(i).zfill(3) + “.png”</a:t>
            </a:r>
          </a:p>
          <a:p>
            <a:pPr marL="0" indent="0">
              <a:buNone/>
            </a:pPr>
            <a:r>
              <a:rPr lang="en-US" sz="2000">
                <a:latin typeface="Courier"/>
                <a:cs typeface="Courier"/>
              </a:rPr>
              <a:t>    plt.savefig(fname)		</a:t>
            </a:r>
            <a:r>
              <a:rPr lang="en-US" sz="2000">
                <a:solidFill>
                  <a:srgbClr val="3366FF"/>
                </a:solidFill>
                <a:latin typeface="Courier"/>
                <a:cs typeface="Courier"/>
              </a:rPr>
              <a:t># save each plot to a png file</a:t>
            </a:r>
          </a:p>
        </p:txBody>
      </p:sp>
    </p:spTree>
    <p:extLst>
      <p:ext uri="{BB962C8B-B14F-4D97-AF65-F5344CB8AC3E}">
        <p14:creationId xmlns:p14="http://schemas.microsoft.com/office/powerpoint/2010/main" val="231456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49" y="1259611"/>
            <a:ext cx="2278540" cy="1708905"/>
          </a:xfrm>
          <a:prstGeom prst="rect">
            <a:avLst/>
          </a:prstGeom>
        </p:spPr>
      </p:pic>
      <p:pic>
        <p:nvPicPr>
          <p:cNvPr id="8" name="Picture 7" descr="0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330" y="1259611"/>
            <a:ext cx="2283418" cy="1712564"/>
          </a:xfrm>
          <a:prstGeom prst="rect">
            <a:avLst/>
          </a:prstGeom>
        </p:spPr>
      </p:pic>
      <p:pic>
        <p:nvPicPr>
          <p:cNvPr id="9" name="Picture 8" descr="0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21" y="1255952"/>
            <a:ext cx="2283418" cy="1712564"/>
          </a:xfrm>
          <a:prstGeom prst="rect">
            <a:avLst/>
          </a:prstGeom>
        </p:spPr>
      </p:pic>
      <p:pic>
        <p:nvPicPr>
          <p:cNvPr id="10" name="Picture 9" descr="08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98" y="4350541"/>
            <a:ext cx="2288741" cy="1716556"/>
          </a:xfrm>
          <a:prstGeom prst="rect">
            <a:avLst/>
          </a:prstGeom>
        </p:spPr>
      </p:pic>
      <p:pic>
        <p:nvPicPr>
          <p:cNvPr id="11" name="Picture 10" descr="06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330" y="4350541"/>
            <a:ext cx="2283418" cy="1712564"/>
          </a:xfrm>
          <a:prstGeom prst="rect">
            <a:avLst/>
          </a:prstGeom>
        </p:spPr>
      </p:pic>
      <p:pic>
        <p:nvPicPr>
          <p:cNvPr id="12" name="Picture 11" descr="04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49" y="4344804"/>
            <a:ext cx="2291068" cy="17183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06013" y="443747"/>
            <a:ext cx="62796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lain" startAt="84"/>
            </a:pPr>
            <a:r>
              <a:rPr lang="en-US" sz="3600"/>
              <a:t>PNG</a:t>
            </a:r>
            <a:r>
              <a:rPr lang="en-US" sz="3600"/>
              <a:t>  Image  Files</a:t>
            </a:r>
          </a:p>
          <a:p>
            <a:pPr marL="742950" indent="-742950">
              <a:buAutoNum type="arabicPlain" startAt="84"/>
            </a:pPr>
            <a:endParaRPr lang="en-US" sz="3600"/>
          </a:p>
          <a:p>
            <a:pPr marL="742950" indent="-742950">
              <a:buAutoNum type="arabicPlain" startAt="84"/>
            </a:pPr>
            <a:endParaRPr lang="en-US" sz="3600"/>
          </a:p>
          <a:p>
            <a:endParaRPr lang="en-US" sz="3600"/>
          </a:p>
          <a:p>
            <a:r>
              <a:rPr lang="en-US" sz="3600"/>
              <a:t>                      </a:t>
            </a:r>
            <a:r>
              <a:rPr lang="en-US" sz="800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20086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z72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8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821190" y="5646441"/>
            <a:ext cx="7755543" cy="1011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http://</a:t>
            </a:r>
            <a:r>
              <a:rPr lang="en-US" dirty="0" err="1" smtClean="0">
                <a:hlinkClick r:id="rId3"/>
              </a:rPr>
              <a:t>w3.pppl.gov</a:t>
            </a:r>
            <a:r>
              <a:rPr lang="en-US" dirty="0" smtClean="0">
                <a:hlinkClick r:id="rId3"/>
              </a:rPr>
              <a:t>/~</a:t>
            </a:r>
            <a:r>
              <a:rPr lang="en-US" dirty="0" err="1" smtClean="0">
                <a:hlinkClick r:id="rId3"/>
              </a:rPr>
              <a:t>efeibush</a:t>
            </a:r>
            <a:r>
              <a:rPr lang="en-US" dirty="0" smtClean="0">
                <a:hlinkClick r:id="rId3"/>
              </a:rPr>
              <a:t>/cm      </a:t>
            </a:r>
            <a:r>
              <a:rPr lang="en-US" dirty="0" smtClean="0"/>
              <a:t>				</a:t>
            </a:r>
            <a:r>
              <a:rPr lang="en-US" dirty="0" err="1"/>
              <a:t>sssRDay2.mp4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900" y="4962855"/>
            <a:ext cx="8487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GFDL  Sea Surface Temperature:      </a:t>
            </a:r>
            <a:r>
              <a:rPr lang="en-US" sz="2800" i="1" dirty="0" smtClean="0"/>
              <a:t>f(</a:t>
            </a:r>
            <a:r>
              <a:rPr lang="en-US" sz="2800" i="1" dirty="0" err="1" smtClean="0"/>
              <a:t>x, y, time</a:t>
            </a:r>
            <a:r>
              <a:rPr lang="en-US" sz="2800" i="1" dirty="0" smtClean="0"/>
              <a:t>)</a:t>
            </a:r>
          </a:p>
        </p:txBody>
      </p:sp>
      <p:pic>
        <p:nvPicPr>
          <p:cNvPr id="3" name="Picture 2" descr="ss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8025" r="2866" b="13502"/>
          <a:stretch/>
        </p:blipFill>
        <p:spPr>
          <a:xfrm>
            <a:off x="175960" y="252452"/>
            <a:ext cx="8860940" cy="439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31548" y="2305770"/>
            <a:ext cx="1964633" cy="1154162"/>
          </a:xfrm>
          <a:prstGeom prst="rect">
            <a:avLst/>
          </a:prstGeom>
          <a:solidFill>
            <a:srgbClr val="FF4B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/>
              <a:t>vispy</a:t>
            </a:r>
          </a:p>
          <a:p>
            <a:pPr algn="ctr"/>
            <a:r>
              <a:rPr lang="en-US" sz="2000"/>
              <a:t>(GPU, OpenGL)</a:t>
            </a:r>
          </a:p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224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Optima"/>
                <a:cs typeface="Optima"/>
              </a:rPr>
              <a:t>Implementation of Vis Programs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231" y="3833254"/>
            <a:ext cx="6762838" cy="5386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/>
              <a:t>Graphics Primitives (in a window)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433" y="4371863"/>
            <a:ext cx="7153139" cy="538609"/>
          </a:xfrm>
          <a:prstGeom prst="rect">
            <a:avLst/>
          </a:prstGeom>
          <a:solidFill>
            <a:srgbClr val="36DF5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/>
              <a:t>Pixels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2785" y="2756064"/>
            <a:ext cx="1584213" cy="538609"/>
          </a:xfrm>
          <a:prstGeom prst="rect">
            <a:avLst/>
          </a:prstGeom>
          <a:solidFill>
            <a:srgbClr val="FFA65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/>
              <a:t>yt + exts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0812" y="2303849"/>
            <a:ext cx="1344334" cy="984885"/>
          </a:xfrm>
          <a:prstGeom prst="rect">
            <a:avLst/>
          </a:prstGeom>
          <a:solidFill>
            <a:srgbClr val="FF4B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/>
              <a:t>ImageJ</a:t>
            </a:r>
          </a:p>
          <a:p>
            <a:pPr algn="ctr"/>
            <a:endParaRPr lang="en-US" sz="2900"/>
          </a:p>
        </p:txBody>
      </p:sp>
      <p:sp>
        <p:nvSpPr>
          <p:cNvPr id="11" name="TextBox 10"/>
          <p:cNvSpPr txBox="1"/>
          <p:nvPr/>
        </p:nvSpPr>
        <p:spPr>
          <a:xfrm>
            <a:off x="849180" y="3291788"/>
            <a:ext cx="4184705" cy="538609"/>
          </a:xfrm>
          <a:prstGeom prst="rect">
            <a:avLst/>
          </a:prstGeom>
          <a:solidFill>
            <a:srgbClr val="FFA65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/>
              <a:t>python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4026" y="2389781"/>
            <a:ext cx="1474235" cy="1431161"/>
          </a:xfrm>
          <a:prstGeom prst="rect">
            <a:avLst/>
          </a:prstGeom>
          <a:solidFill>
            <a:srgbClr val="FF4B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/>
              <a:t>ncview</a:t>
            </a:r>
          </a:p>
          <a:p>
            <a:pPr algn="ctr"/>
            <a:endParaRPr lang="en-US" sz="2900"/>
          </a:p>
          <a:p>
            <a:pPr algn="ctr"/>
            <a:endParaRPr lang="en-US" sz="2900"/>
          </a:p>
        </p:txBody>
      </p:sp>
      <p:sp>
        <p:nvSpPr>
          <p:cNvPr id="14" name="TextBox 13"/>
          <p:cNvSpPr txBox="1"/>
          <p:nvPr/>
        </p:nvSpPr>
        <p:spPr>
          <a:xfrm>
            <a:off x="5211964" y="3295638"/>
            <a:ext cx="1489686" cy="538609"/>
          </a:xfrm>
          <a:prstGeom prst="rect">
            <a:avLst/>
          </a:prstGeom>
          <a:solidFill>
            <a:srgbClr val="FFA65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/>
              <a:t>java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27864" y="3822592"/>
            <a:ext cx="1407652" cy="538609"/>
          </a:xfrm>
          <a:prstGeom prst="rect">
            <a:avLst/>
          </a:prstGeom>
          <a:solidFill>
            <a:srgbClr val="FFA65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/>
              <a:t>netcdf</a:t>
            </a:r>
          </a:p>
        </p:txBody>
      </p:sp>
    </p:spTree>
    <p:extLst>
      <p:ext uri="{BB962C8B-B14F-4D97-AF65-F5344CB8AC3E}">
        <p14:creationId xmlns:p14="http://schemas.microsoft.com/office/powerpoint/2010/main" val="168071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6234"/>
            <a:ext cx="8229600" cy="1143000"/>
          </a:xfrm>
        </p:spPr>
        <p:txBody>
          <a:bodyPr/>
          <a:lstStyle/>
          <a:p>
            <a:r>
              <a:rPr lang="en-US"/>
              <a:t>yt-project.org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35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Volumetric data (astrophysics simulations)</a:t>
            </a:r>
          </a:p>
          <a:p>
            <a:pPr marL="0" indent="0">
              <a:buNone/>
            </a:pPr>
            <a:r>
              <a:rPr lang="en-US"/>
              <a:t>Python implementation, Anaconda install</a:t>
            </a:r>
          </a:p>
          <a:p>
            <a:pPr marL="0" indent="0">
              <a:buNone/>
            </a:pPr>
            <a:r>
              <a:rPr lang="en-US"/>
              <a:t>	Think numpy, matplotlib API + annotation</a:t>
            </a:r>
          </a:p>
          <a:p>
            <a:pPr marL="0" indent="0">
              <a:buNone/>
            </a:pPr>
            <a:r>
              <a:rPr lang="en-US"/>
              <a:t>  Slices, Projections                            Particles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09" y="3321399"/>
            <a:ext cx="3788535" cy="3212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575" y="3321399"/>
            <a:ext cx="3764418" cy="319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6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pole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11" y="1048407"/>
            <a:ext cx="7172437" cy="50278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8407"/>
            <a:ext cx="8229600" cy="587966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i="1" dirty="0" smtClean="0"/>
              <a:t>Not so good for Napoleon in 1812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Credit:  Edward </a:t>
            </a:r>
            <a:r>
              <a:rPr lang="en-US" dirty="0" err="1" smtClean="0"/>
              <a:t>Tufte</a:t>
            </a:r>
            <a:r>
              <a:rPr lang="en-US" dirty="0" smtClean="0"/>
              <a:t> via Charles </a:t>
            </a:r>
            <a:r>
              <a:rPr lang="en-US" dirty="0" err="1" smtClean="0"/>
              <a:t>Minard</a:t>
            </a:r>
            <a:r>
              <a:rPr lang="en-US" dirty="0" smtClean="0"/>
              <a:t> 1869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5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Optima"/>
                <a:cs typeface="Optima"/>
              </a:rPr>
              <a:t>Early Multivariate Data Vis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31903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224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Optima"/>
                <a:cs typeface="Optima"/>
              </a:rPr>
              <a:t>Implementation of VTK </a:t>
            </a:r>
            <a:br>
              <a:rPr lang="en-US" dirty="0" smtClean="0">
                <a:latin typeface="Optima"/>
                <a:cs typeface="Optima"/>
              </a:rPr>
            </a:br>
            <a:r>
              <a:rPr lang="en-US" dirty="0" smtClean="0">
                <a:latin typeface="Optima"/>
                <a:cs typeface="Optima"/>
              </a:rPr>
              <a:t>Vis Programs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8731" y="2756036"/>
            <a:ext cx="4203412" cy="538609"/>
          </a:xfrm>
          <a:prstGeom prst="rect">
            <a:avLst/>
          </a:prstGeom>
          <a:solidFill>
            <a:srgbClr val="FF4B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/>
              <a:t>Vis GUI – VisIt, ParaView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7343" y="3294645"/>
            <a:ext cx="5310316" cy="538609"/>
          </a:xfrm>
          <a:prstGeom prst="rect">
            <a:avLst/>
          </a:prstGeom>
          <a:solidFill>
            <a:srgbClr val="FFA65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/>
              <a:t>VTK – Visualization ToolKit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766" y="3833254"/>
            <a:ext cx="7296011" cy="5386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/>
              <a:t>Graphics Primitives (in a window)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433" y="4371863"/>
            <a:ext cx="8706146" cy="538609"/>
          </a:xfrm>
          <a:prstGeom prst="rect">
            <a:avLst/>
          </a:prstGeom>
          <a:solidFill>
            <a:srgbClr val="36DF5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/>
              <a:t>Pixels</a:t>
            </a:r>
          </a:p>
        </p:txBody>
      </p:sp>
    </p:spTree>
    <p:extLst>
      <p:ext uri="{BB962C8B-B14F-4D97-AF65-F5344CB8AC3E}">
        <p14:creationId xmlns:p14="http://schemas.microsoft.com/office/powerpoint/2010/main" val="250914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2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Read </a:t>
            </a:r>
            <a:r>
              <a:rPr lang="en-US" dirty="0">
                <a:ea typeface="ＭＳ Ｐゴシック" charset="-128"/>
                <a:cs typeface="ＭＳ Ｐゴシック" charset="-128"/>
              </a:rPr>
              <a:t>Data Files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" y="745371"/>
            <a:ext cx="7986886" cy="5976103"/>
          </a:xfrm>
        </p:spPr>
        <p:txBody>
          <a:bodyPr>
            <a:noAutofit/>
          </a:bodyPr>
          <a:lstStyle/>
          <a:p>
            <a:pPr lvl="1" eaLnBrk="1" hangingPunct="1">
              <a:lnSpc>
                <a:spcPct val="80000"/>
              </a:lnSpc>
            </a:pPr>
            <a:r>
              <a:rPr lang="en-US" sz="1600" dirty="0"/>
              <a:t>Silo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Chombo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GTC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M3D-C1</a:t>
            </a:r>
            <a:endParaRPr lang="en-US" sz="16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H5Nimrod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SAMRAI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S3D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Point3D   x y z </a:t>
            </a:r>
            <a:r>
              <a:rPr lang="en-US" sz="1600" dirty="0"/>
              <a:t> </a:t>
            </a:r>
            <a:r>
              <a:rPr lang="en-US" sz="1600" dirty="0" smtClean="0"/>
              <a:t>scalar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XMDV      x y z scalar1  scalar2  scalar3 …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XDMF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Exodus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FLASH</a:t>
            </a:r>
            <a:endParaRPr lang="en-US" sz="1600" i="1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EnSight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VTK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NetCDF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CGNS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NASTRAN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TecPlot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Protein Databank (PDB)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Plot3D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GIS (ESRI </a:t>
            </a:r>
            <a:r>
              <a:rPr lang="en-US" sz="1600" dirty="0" err="1"/>
              <a:t>Shapefile</a:t>
            </a:r>
            <a:r>
              <a:rPr lang="en-US" sz="1600" dirty="0"/>
              <a:t>, DEM, many more)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Image formats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				</a:t>
            </a:r>
            <a:r>
              <a:rPr lang="en-US" sz="1800" dirty="0">
                <a:ea typeface="ＭＳ Ｐゴシック" charset="-128"/>
                <a:cs typeface="ＭＳ Ｐゴシック" charset="-128"/>
              </a:rPr>
              <a:t>Database reader plug-ins can be developed for new </a:t>
            </a:r>
            <a:r>
              <a:rPr lang="en-US" sz="1800" dirty="0" smtClean="0">
                <a:ea typeface="ＭＳ Ｐゴシック" charset="-128"/>
                <a:cs typeface="ＭＳ Ｐゴシック" charset="-128"/>
              </a:rPr>
              <a:t>formats**</a:t>
            </a:r>
            <a:endParaRPr lang="en-US" sz="1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ea typeface="ＭＳ Ｐゴシック" charset="-128"/>
                <a:cs typeface="ＭＳ Ｐゴシック" charset="-128"/>
              </a:rPr>
              <a:t>Variable types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Scalar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Vector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Tensor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1372126" y="3809639"/>
            <a:ext cx="6079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VTK is Internal Format for VisIt &amp; ParaView</a:t>
            </a:r>
          </a:p>
        </p:txBody>
      </p:sp>
    </p:spTree>
    <p:extLst>
      <p:ext uri="{BB962C8B-B14F-4D97-AF65-F5344CB8AC3E}">
        <p14:creationId xmlns:p14="http://schemas.microsoft.com/office/powerpoint/2010/main" val="371108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01622" y="-242075"/>
            <a:ext cx="9303722" cy="171769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Visualization of 1 Particle Can Be Interesting:</a:t>
            </a:r>
            <a:br>
              <a:rPr lang="en-US" sz="3600" dirty="0" smtClean="0"/>
            </a:br>
            <a:r>
              <a:rPr lang="en-US" sz="3600" i="1" dirty="0" smtClean="0">
                <a:latin typeface="Times New Roman"/>
                <a:cs typeface="Times New Roman"/>
              </a:rPr>
              <a:t>Simulation of Ion </a:t>
            </a:r>
            <a:r>
              <a:rPr lang="en-US" sz="3600" i="1" dirty="0">
                <a:latin typeface="Times New Roman"/>
                <a:cs typeface="Times New Roman"/>
              </a:rPr>
              <a:t>P</a:t>
            </a:r>
            <a:r>
              <a:rPr lang="en-US" sz="3600" i="1" dirty="0" smtClean="0">
                <a:latin typeface="Times New Roman"/>
                <a:cs typeface="Times New Roman"/>
              </a:rPr>
              <a:t>ath as Energy </a:t>
            </a:r>
            <a:r>
              <a:rPr lang="en-US" sz="3600" i="1" dirty="0">
                <a:latin typeface="Times New Roman"/>
                <a:cs typeface="Times New Roman"/>
              </a:rPr>
              <a:t>D</a:t>
            </a:r>
            <a:r>
              <a:rPr lang="en-US" sz="3600" i="1" dirty="0" smtClean="0">
                <a:latin typeface="Times New Roman"/>
                <a:cs typeface="Times New Roman"/>
              </a:rPr>
              <a:t>ecreases</a:t>
            </a:r>
            <a:endParaRPr lang="en-US" sz="3600" i="1" dirty="0">
              <a:latin typeface="Times New Roman"/>
              <a:cs typeface="Times New Roman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287790" y="5582941"/>
            <a:ext cx="7755543" cy="10112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http://w3.</a:t>
            </a:r>
            <a:r>
              <a:rPr lang="en-US" dirty="0" smtClean="0">
                <a:solidFill>
                  <a:srgbClr val="0000FF"/>
                </a:solidFill>
                <a:hlinkClick r:id="rId3"/>
              </a:rPr>
              <a:t>pppl.gov/~efeibush/movies</a:t>
            </a:r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m3_720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8" descr="Screen Shot 2015-12-01 at 10.43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8" y="1153888"/>
            <a:ext cx="5988818" cy="4828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089" y="2765755"/>
            <a:ext cx="50461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Trajectory starts as </a:t>
            </a:r>
            <a:r>
              <a:rPr lang="en-US" sz="2800" dirty="0" err="1" smtClean="0"/>
              <a:t>betatron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Transitions to Figure 8.</a:t>
            </a:r>
          </a:p>
          <a:p>
            <a:r>
              <a:rPr lang="en-US" sz="2800" dirty="0" smtClean="0"/>
              <a:t>Finally becomes cyclotron.</a:t>
            </a:r>
          </a:p>
          <a:p>
            <a:endParaRPr lang="en-US" sz="2800" dirty="0"/>
          </a:p>
          <a:p>
            <a:r>
              <a:rPr lang="en-US" sz="2800" dirty="0" smtClean="0"/>
              <a:t>Color is a history trace of the</a:t>
            </a:r>
          </a:p>
          <a:p>
            <a:r>
              <a:rPr lang="en-US" sz="2800" dirty="0"/>
              <a:t>p</a:t>
            </a:r>
            <a:r>
              <a:rPr lang="en-US" sz="2800" dirty="0" smtClean="0"/>
              <a:t>article.  </a:t>
            </a:r>
            <a:r>
              <a:rPr lang="en-US" sz="2800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Cyan</a:t>
            </a:r>
            <a:r>
              <a:rPr lang="en-US" sz="2800" dirty="0" smtClean="0">
                <a:solidFill>
                  <a:srgbClr val="00FFFF"/>
                </a:solidFill>
              </a:rPr>
              <a:t> </a:t>
            </a:r>
            <a:r>
              <a:rPr lang="en-US" sz="2800" dirty="0" smtClean="0"/>
              <a:t>= most recent.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547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642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Optima"/>
                <a:cs typeface="Optima"/>
              </a:rPr>
              <a:t>Visualization of 1 Particle</a:t>
            </a:r>
            <a:endParaRPr lang="en-US" dirty="0">
              <a:latin typeface="Optima"/>
              <a:cs typeface="Optima"/>
            </a:endParaRPr>
          </a:p>
        </p:txBody>
      </p:sp>
      <p:pic>
        <p:nvPicPr>
          <p:cNvPr id="5" name="Picture 4" descr="overview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6" y="766982"/>
            <a:ext cx="7882494" cy="609101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896" y="5449741"/>
            <a:ext cx="3658810" cy="101124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Vis of time axis in 3D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2623178" y="966578"/>
            <a:ext cx="4441906" cy="1429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f</a:t>
            </a:r>
            <a:r>
              <a:rPr lang="en-US" dirty="0" smtClean="0"/>
              <a:t>(x, y, time) in one picture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 smtClean="0"/>
              <a:t>     Color = time 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397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821190" y="5646441"/>
            <a:ext cx="7755543" cy="1011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http://w3.pppl.gov/~efeibush/movies</a:t>
            </a:r>
            <a:r>
              <a:rPr lang="en-US" dirty="0"/>
              <a:t>      </a:t>
            </a:r>
            <a:r>
              <a:rPr lang="en-US" dirty="0" smtClean="0"/>
              <a:t>				</a:t>
            </a:r>
            <a:r>
              <a:rPr lang="en-US" dirty="0" err="1" smtClean="0"/>
              <a:t>tfden.mov</a:t>
            </a:r>
            <a:r>
              <a:rPr lang="en-US" dirty="0" smtClean="0"/>
              <a:t>									</a:t>
            </a:r>
            <a:endParaRPr lang="en-US" sz="2600" dirty="0">
              <a:solidFill>
                <a:srgbClr val="660066"/>
              </a:solidFill>
              <a:latin typeface="Marker Felt"/>
              <a:cs typeface="Marker Felt"/>
            </a:endParaRPr>
          </a:p>
        </p:txBody>
      </p:sp>
      <p:pic>
        <p:nvPicPr>
          <p:cNvPr id="3" name="Picture 2" descr="Screen Shot 2015-12-01 at 11.08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11" y="0"/>
            <a:ext cx="5077089" cy="54857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900" y="1381455"/>
            <a:ext cx="388619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Time Step Simulation</a:t>
            </a:r>
          </a:p>
          <a:p>
            <a:pPr algn="ctr"/>
            <a:r>
              <a:rPr lang="en-US" sz="3200" dirty="0" smtClean="0"/>
              <a:t>Many particles</a:t>
            </a:r>
          </a:p>
          <a:p>
            <a:pPr algn="ctr"/>
            <a:endParaRPr lang="en-US" sz="2800" dirty="0" smtClean="0"/>
          </a:p>
          <a:p>
            <a:r>
              <a:rPr lang="en-US" sz="2800" dirty="0" smtClean="0"/>
              <a:t>Render each time step to a PNG image.</a:t>
            </a:r>
          </a:p>
          <a:p>
            <a:endParaRPr lang="en-US" sz="2800" dirty="0" smtClean="0"/>
          </a:p>
          <a:p>
            <a:r>
              <a:rPr lang="en-US" sz="2800" dirty="0" smtClean="0"/>
              <a:t>Combine images to create animation.</a:t>
            </a:r>
          </a:p>
        </p:txBody>
      </p:sp>
    </p:spTree>
    <p:extLst>
      <p:ext uri="{BB962C8B-B14F-4D97-AF65-F5344CB8AC3E}">
        <p14:creationId xmlns:p14="http://schemas.microsoft.com/office/powerpoint/2010/main" val="7028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3362"/>
            <a:ext cx="8229600" cy="1143000"/>
          </a:xfrm>
        </p:spPr>
        <p:txBody>
          <a:bodyPr/>
          <a:lstStyle/>
          <a:p>
            <a:r>
              <a:rPr lang="en-US" dirty="0">
                <a:latin typeface="Optima"/>
                <a:cs typeface="Optima"/>
              </a:rPr>
              <a:t>Continuous 3D Grids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3D volume of data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i="1" dirty="0"/>
              <a:t>f(</a:t>
            </a:r>
            <a:r>
              <a:rPr lang="en-US" i="1" dirty="0" err="1"/>
              <a:t>x,y,z</a:t>
            </a:r>
            <a:r>
              <a:rPr lang="en-US" i="1" dirty="0"/>
              <a:t>)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 smtClean="0"/>
              <a:t>	Specify </a:t>
            </a:r>
            <a:r>
              <a:rPr lang="en-US" dirty="0"/>
              <a:t>data at grid locations.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VisIt</a:t>
            </a:r>
            <a:r>
              <a:rPr lang="en-US" dirty="0" smtClean="0"/>
              <a:t> </a:t>
            </a:r>
            <a:r>
              <a:rPr lang="en-US" dirty="0"/>
              <a:t>interpolates among grid points in all 3 directions.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	Apply Operators to explore &amp; examine data.</a:t>
            </a:r>
          </a:p>
        </p:txBody>
      </p:sp>
      <p:pic>
        <p:nvPicPr>
          <p:cNvPr id="4" name="solid.png"/>
          <p:cNvPicPr/>
          <p:nvPr/>
        </p:nvPicPr>
        <p:blipFill rotWithShape="1">
          <a:blip r:embed="rId2">
            <a:extLst/>
          </a:blip>
          <a:srcRect t="20007" b="7759"/>
          <a:stretch/>
        </p:blipFill>
        <p:spPr>
          <a:xfrm>
            <a:off x="4737100" y="693738"/>
            <a:ext cx="3675910" cy="26844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282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8360"/>
            <a:ext cx="2133600" cy="2611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91" tIns="32146" rIns="64291" bIns="32146"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00">
                <a:solidFill>
                  <a:srgbClr val="888888"/>
                </a:solidFill>
              </a:rPr>
              <a:t>26</a:t>
            </a:fld>
            <a:endParaRPr sz="1100">
              <a:solidFill>
                <a:srgbClr val="888888"/>
              </a:solidFill>
            </a:endParaRPr>
          </a:p>
        </p:txBody>
      </p:sp>
      <p:pic>
        <p:nvPicPr>
          <p:cNvPr id="223" name="threeslic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7853" y="0"/>
            <a:ext cx="676829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1430311" y="399123"/>
            <a:ext cx="5884983" cy="487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2700" dirty="0"/>
              <a:t>Continuous volume of data:  </a:t>
            </a:r>
            <a:r>
              <a:rPr lang="en-US" sz="2700" dirty="0" smtClean="0"/>
              <a:t>S</a:t>
            </a:r>
            <a:r>
              <a:rPr sz="2700" dirty="0" smtClean="0"/>
              <a:t>liceable </a:t>
            </a:r>
            <a:endParaRPr sz="2700" dirty="0"/>
          </a:p>
        </p:txBody>
      </p:sp>
    </p:spTree>
    <p:extLst>
      <p:ext uri="{BB962C8B-B14F-4D97-AF65-F5344CB8AC3E}">
        <p14:creationId xmlns:p14="http://schemas.microsoft.com/office/powerpoint/2010/main" val="16772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Grids </a:t>
            </a:r>
            <a:r>
              <a:rPr lang="en-US" dirty="0"/>
              <a:t> </a:t>
            </a:r>
            <a:r>
              <a:rPr lang="en-US" dirty="0" smtClean="0"/>
              <a:t>+ Vectors</a:t>
            </a:r>
            <a:endParaRPr lang="en-US" dirty="0"/>
          </a:p>
        </p:txBody>
      </p:sp>
      <p:pic>
        <p:nvPicPr>
          <p:cNvPr id="5" name="Picture 4" descr="Screen shot 2014-11-19 at 3.39.2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8" y="2171584"/>
            <a:ext cx="4305301" cy="3873500"/>
          </a:xfrm>
          <a:prstGeom prst="rect">
            <a:avLst/>
          </a:prstGeom>
        </p:spPr>
      </p:pic>
      <p:pic>
        <p:nvPicPr>
          <p:cNvPr id="6" name="Picture 5" descr="Screen shot 2014-11-19 at 3.39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971" y="1788606"/>
            <a:ext cx="5036029" cy="48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9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GTS Complex Grid – </a:t>
            </a:r>
            <a:r>
              <a:rPr lang="en-US" dirty="0" err="1" smtClean="0"/>
              <a:t>Poloidal</a:t>
            </a:r>
            <a:r>
              <a:rPr lang="en-US" dirty="0" smtClean="0"/>
              <a:t> Rings</a:t>
            </a:r>
            <a:endParaRPr lang="en-US" dirty="0"/>
          </a:p>
        </p:txBody>
      </p:sp>
      <p:pic>
        <p:nvPicPr>
          <p:cNvPr id="5" name="Content Placeholder 4" descr="gtsgrid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0732"/>
          <a:stretch>
            <a:fillRect/>
          </a:stretch>
        </p:blipFill>
        <p:spPr>
          <a:xfrm>
            <a:off x="4648200" y="1600200"/>
            <a:ext cx="4038600" cy="4525963"/>
          </a:xfrm>
        </p:spPr>
      </p:pic>
      <p:pic>
        <p:nvPicPr>
          <p:cNvPr id="6" name="Content Placeholder 5" descr="gtsgrid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r="11243"/>
          <a:stretch>
            <a:fillRect/>
          </a:stretch>
        </p:blipFill>
        <p:spPr>
          <a:xfrm>
            <a:off x="280988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14822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Optima"/>
                <a:cs typeface="Optima"/>
              </a:rPr>
              <a:t>GTCP Simulation</a:t>
            </a:r>
            <a:endParaRPr lang="en-US" dirty="0">
              <a:latin typeface="Optima"/>
              <a:cs typeface="Optima"/>
            </a:endParaRPr>
          </a:p>
        </p:txBody>
      </p:sp>
      <p:pic>
        <p:nvPicPr>
          <p:cNvPr id="5" name="Picture 4" descr="torus000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0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256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Optima"/>
                <a:cs typeface="Optima"/>
              </a:rPr>
              <a:t>Scientific</a:t>
            </a:r>
            <a:r>
              <a:rPr lang="en-US" dirty="0">
                <a:latin typeface="Optima"/>
                <a:cs typeface="Optima"/>
              </a:rPr>
              <a:t> </a:t>
            </a:r>
            <a:r>
              <a:rPr lang="en-US" dirty="0">
                <a:solidFill>
                  <a:srgbClr val="984807"/>
                </a:solidFill>
                <a:latin typeface="Optima"/>
                <a:cs typeface="Optima"/>
              </a:rPr>
              <a:t>Visualization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146" y="815843"/>
            <a:ext cx="5089177" cy="844387"/>
          </a:xfrm>
          <a:solidFill>
            <a:srgbClr val="FEC709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164592">
              <a:spcBef>
                <a:spcPts val="0"/>
              </a:spcBef>
              <a:buNone/>
            </a:pPr>
            <a:r>
              <a:rPr lang="en-US" sz="2700" dirty="0">
                <a:solidFill>
                  <a:srgbClr val="008000"/>
                </a:solidFill>
              </a:rPr>
              <a:t>1.  Acquire data from experiments.</a:t>
            </a:r>
          </a:p>
          <a:p>
            <a:pPr marL="164592">
              <a:spcBef>
                <a:spcPts val="0"/>
              </a:spcBef>
              <a:buNone/>
            </a:pPr>
            <a:r>
              <a:rPr lang="en-US" sz="2700" dirty="0">
                <a:solidFill>
                  <a:srgbClr val="008000"/>
                </a:solidFill>
              </a:rPr>
              <a:t>2.</a:t>
            </a:r>
            <a:r>
              <a:rPr lang="en-US" sz="2700" b="1" dirty="0"/>
              <a:t>  </a:t>
            </a:r>
            <a:r>
              <a:rPr lang="en-US" sz="2700" dirty="0">
                <a:solidFill>
                  <a:srgbClr val="008000"/>
                </a:solidFill>
              </a:rPr>
              <a:t>Generate data in simulations</a:t>
            </a:r>
            <a:r>
              <a:rPr lang="en-US" sz="2700" dirty="0" smtClean="0">
                <a:solidFill>
                  <a:srgbClr val="008000"/>
                </a:solidFill>
              </a:rPr>
              <a:t>.</a:t>
            </a:r>
          </a:p>
          <a:p>
            <a:pPr>
              <a:buNone/>
            </a:pP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7434" y="1791475"/>
            <a:ext cx="409066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accent6">
                    <a:lumMod val="50000"/>
                  </a:schemeClr>
                </a:solidFill>
              </a:rPr>
              <a:t>Explore,   Communicate</a:t>
            </a:r>
          </a:p>
          <a:p>
            <a:endParaRPr lang="en-US" sz="10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600">
                <a:solidFill>
                  <a:schemeClr val="accent6">
                    <a:lumMod val="50000"/>
                  </a:schemeClr>
                </a:solidFill>
              </a:rPr>
              <a:t>Based on computer graphics:</a:t>
            </a:r>
          </a:p>
          <a:p>
            <a:r>
              <a:rPr lang="en-US" sz="2600">
                <a:solidFill>
                  <a:schemeClr val="accent6">
                    <a:lumMod val="50000"/>
                  </a:schemeClr>
                </a:solidFill>
              </a:rPr>
              <a:t>	  points</a:t>
            </a:r>
          </a:p>
          <a:p>
            <a:r>
              <a:rPr lang="en-US" sz="2600">
                <a:solidFill>
                  <a:schemeClr val="accent6">
                    <a:lumMod val="50000"/>
                  </a:schemeClr>
                </a:solidFill>
              </a:rPr>
              <a:t>	  lines</a:t>
            </a:r>
          </a:p>
          <a:p>
            <a:r>
              <a:rPr lang="en-US" sz="2600">
                <a:solidFill>
                  <a:schemeClr val="accent6">
                    <a:lumMod val="50000"/>
                  </a:schemeClr>
                </a:solidFill>
              </a:rPr>
              <a:t>	  polygons, surface mesh</a:t>
            </a:r>
          </a:p>
          <a:p>
            <a:r>
              <a:rPr lang="en-US" sz="2600">
                <a:solidFill>
                  <a:schemeClr val="accent6">
                    <a:lumMod val="50000"/>
                  </a:schemeClr>
                </a:solidFill>
              </a:rPr>
              <a:t>		3D transformations</a:t>
            </a:r>
          </a:p>
          <a:p>
            <a:r>
              <a:rPr lang="en-US" sz="2600">
                <a:solidFill>
                  <a:schemeClr val="accent6">
                    <a:lumMod val="50000"/>
                  </a:schemeClr>
                </a:solidFill>
              </a:rPr>
              <a:t>		hidden surface removal</a:t>
            </a:r>
          </a:p>
          <a:p>
            <a:r>
              <a:rPr lang="en-US" sz="2600">
                <a:solidFill>
                  <a:schemeClr val="accent6">
                    <a:lumMod val="50000"/>
                  </a:schemeClr>
                </a:solidFill>
              </a:rPr>
              <a:t>		shading</a:t>
            </a:r>
          </a:p>
          <a:p>
            <a:r>
              <a:rPr lang="en-US" sz="2600">
                <a:solidFill>
                  <a:schemeClr val="accent6">
                    <a:lumMod val="50000"/>
                  </a:schemeClr>
                </a:solidFill>
              </a:rPr>
              <a:t>		lighting</a:t>
            </a:r>
          </a:p>
        </p:txBody>
      </p:sp>
      <p:sp>
        <p:nvSpPr>
          <p:cNvPr id="5" name="Shape 48"/>
          <p:cNvSpPr txBox="1">
            <a:spLocks/>
          </p:cNvSpPr>
          <p:nvPr/>
        </p:nvSpPr>
        <p:spPr>
          <a:xfrm>
            <a:off x="173448" y="6126163"/>
            <a:ext cx="8708571" cy="598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 sz="1800"/>
            </a:pPr>
            <a:r>
              <a:rPr lang="en-US" sz="2400" b="1">
                <a:latin typeface="Helvetica"/>
                <a:ea typeface="Helvetica"/>
                <a:cs typeface="Helvetica"/>
                <a:sym typeface="Helvetica"/>
              </a:rPr>
              <a:t>Analyse                      					Visualize</a:t>
            </a:r>
          </a:p>
        </p:txBody>
      </p:sp>
      <p:sp>
        <p:nvSpPr>
          <p:cNvPr id="6" name="Shape 49"/>
          <p:cNvSpPr/>
          <p:nvPr/>
        </p:nvSpPr>
        <p:spPr>
          <a:xfrm>
            <a:off x="1583677" y="6079417"/>
            <a:ext cx="3589710" cy="580799"/>
          </a:xfrm>
          <a:prstGeom prst="leftRightArrow">
            <a:avLst>
              <a:gd name="adj1" fmla="val 32000"/>
              <a:gd name="adj2" fmla="val 44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hape 50"/>
          <p:cNvSpPr/>
          <p:nvPr/>
        </p:nvSpPr>
        <p:spPr>
          <a:xfrm rot="5400000">
            <a:off x="-1652181" y="3734537"/>
            <a:ext cx="4217258" cy="566000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imagej2.png"/>
          <p:cNvPicPr/>
          <p:nvPr/>
        </p:nvPicPr>
        <p:blipFill rotWithShape="1">
          <a:blip r:embed="rId4">
            <a:extLst/>
          </a:blip>
          <a:srcRect l="27376" t="19011" r="10077" b="16667"/>
          <a:stretch/>
        </p:blipFill>
        <p:spPr>
          <a:xfrm>
            <a:off x="617453" y="1758921"/>
            <a:ext cx="3121352" cy="241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j4.png"/>
          <p:cNvPicPr/>
          <p:nvPr/>
        </p:nvPicPr>
        <p:blipFill rotWithShape="1">
          <a:blip r:embed="rId5">
            <a:extLst/>
          </a:blip>
          <a:srcRect l="27776" t="11065" r="25811" b="5911"/>
          <a:stretch/>
        </p:blipFill>
        <p:spPr>
          <a:xfrm>
            <a:off x="3098800" y="2852297"/>
            <a:ext cx="2412999" cy="32432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1851793" y="4170695"/>
            <a:ext cx="1530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ImageJ</a:t>
            </a:r>
          </a:p>
        </p:txBody>
      </p:sp>
    </p:spTree>
    <p:extLst>
      <p:ext uri="{BB962C8B-B14F-4D97-AF65-F5344CB8AC3E}">
        <p14:creationId xmlns:p14="http://schemas.microsoft.com/office/powerpoint/2010/main" val="297127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3600"/>
              <a:t>Grid Summary</a:t>
            </a:r>
          </a:p>
        </p:txBody>
      </p:sp>
      <p:sp>
        <p:nvSpPr>
          <p:cNvPr id="262" name="Shape 26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520387" cy="45259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266809">
              <a:spcBef>
                <a:spcPts val="422"/>
              </a:spcBef>
              <a:buNone/>
              <a:defRPr sz="1800"/>
            </a:pPr>
            <a:r>
              <a:rPr sz="2600" b="1"/>
              <a:t>Structured Points </a:t>
            </a:r>
            <a:r>
              <a:rPr sz="2600"/>
              <a:t>– uniform spacing</a:t>
            </a:r>
          </a:p>
          <a:p>
            <a:pPr marL="0" indent="0" defTabSz="266809">
              <a:spcBef>
                <a:spcPts val="422"/>
              </a:spcBef>
              <a:buNone/>
              <a:defRPr sz="1800"/>
            </a:pPr>
            <a:r>
              <a:rPr sz="2600" b="1"/>
              <a:t>Rectilinear Grid </a:t>
            </a:r>
            <a:r>
              <a:rPr sz="2600"/>
              <a:t>– non-uniform spacing</a:t>
            </a:r>
          </a:p>
          <a:p>
            <a:pPr marL="0" indent="0" defTabSz="266809">
              <a:spcBef>
                <a:spcPts val="422"/>
              </a:spcBef>
              <a:buNone/>
              <a:defRPr sz="1800"/>
            </a:pPr>
            <a:r>
              <a:rPr sz="2600" b="1"/>
              <a:t>Structured Grid </a:t>
            </a:r>
            <a:r>
              <a:rPr sz="2600"/>
              <a:t>– non-orthogonal</a:t>
            </a:r>
            <a:endParaRPr sz="800"/>
          </a:p>
          <a:p>
            <a:pPr marL="0" indent="0" defTabSz="266809">
              <a:spcBef>
                <a:spcPts val="422"/>
              </a:spcBef>
              <a:buNone/>
              <a:defRPr sz="1800"/>
            </a:pPr>
            <a:r>
              <a:rPr sz="2600" b="1"/>
              <a:t>Unstructured Grid </a:t>
            </a:r>
            <a:r>
              <a:rPr sz="2600"/>
              <a:t>– any combination of polygons</a:t>
            </a:r>
          </a:p>
          <a:p>
            <a:pPr marL="0" indent="0" defTabSz="266809">
              <a:spcBef>
                <a:spcPts val="422"/>
              </a:spcBef>
              <a:buNone/>
              <a:defRPr sz="1800"/>
            </a:pPr>
            <a:endParaRPr sz="2600"/>
          </a:p>
          <a:p>
            <a:pPr marL="0" indent="0" defTabSz="266809">
              <a:spcBef>
                <a:spcPts val="422"/>
              </a:spcBef>
              <a:buNone/>
              <a:defRPr sz="1800"/>
            </a:pPr>
            <a:r>
              <a:rPr sz="2600"/>
              <a:t>Triangle Strip</a:t>
            </a:r>
          </a:p>
          <a:p>
            <a:pPr marL="0" indent="0" defTabSz="266809">
              <a:spcBef>
                <a:spcPts val="422"/>
              </a:spcBef>
              <a:buNone/>
              <a:defRPr sz="1800"/>
            </a:pPr>
            <a:endParaRPr sz="700"/>
          </a:p>
          <a:p>
            <a:pPr marL="0" indent="0" defTabSz="266809">
              <a:spcBef>
                <a:spcPts val="422"/>
              </a:spcBef>
              <a:buNone/>
              <a:defRPr sz="1800"/>
            </a:pPr>
            <a:endParaRPr sz="700"/>
          </a:p>
          <a:p>
            <a:pPr marL="0" indent="0" defTabSz="266809">
              <a:spcBef>
                <a:spcPts val="422"/>
              </a:spcBef>
              <a:buNone/>
              <a:defRPr sz="1800"/>
            </a:pPr>
            <a:endParaRPr sz="700"/>
          </a:p>
          <a:p>
            <a:pPr marL="0" indent="0" defTabSz="266809">
              <a:spcBef>
                <a:spcPts val="422"/>
              </a:spcBef>
              <a:buNone/>
              <a:defRPr sz="1800"/>
            </a:pPr>
            <a:endParaRPr sz="800"/>
          </a:p>
          <a:p>
            <a:pPr marL="0" indent="0" defTabSz="266809">
              <a:spcBef>
                <a:spcPts val="422"/>
              </a:spcBef>
              <a:buNone/>
              <a:defRPr sz="1800"/>
            </a:pPr>
            <a:r>
              <a:rPr sz="2600"/>
              <a:t>__________________</a:t>
            </a:r>
          </a:p>
          <a:p>
            <a:pPr marL="0" indent="0" defTabSz="266809">
              <a:spcBef>
                <a:spcPts val="422"/>
              </a:spcBef>
              <a:buNone/>
              <a:defRPr sz="1800"/>
            </a:pPr>
            <a:endParaRPr sz="800"/>
          </a:p>
          <a:p>
            <a:pPr marL="0" indent="0" defTabSz="266809">
              <a:spcBef>
                <a:spcPts val="422"/>
              </a:spcBef>
              <a:buNone/>
              <a:defRPr sz="1800"/>
            </a:pPr>
            <a:r>
              <a:rPr sz="2600"/>
              <a:t>Paraview wiki Users Guide VTK_Data_Model</a:t>
            </a:r>
          </a:p>
        </p:txBody>
      </p:sp>
      <p:pic>
        <p:nvPicPr>
          <p:cNvPr id="263" name="image29.jpg" descr="tristrip0000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0459" y="3475843"/>
            <a:ext cx="4110353" cy="18003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37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2800" cy="944562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Clip operator – Geometric selection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1981200"/>
          </a:xfrm>
        </p:spPr>
        <p:txBody>
          <a:bodyPr/>
          <a:lstStyle/>
          <a:p>
            <a:pPr eaLnBrk="1" hangingPunct="1"/>
            <a:r>
              <a:rPr lang="en-US" sz="2400">
                <a:ea typeface="ＭＳ Ｐゴシック" charset="-128"/>
                <a:cs typeface="ＭＳ Ｐゴシック" charset="-128"/>
              </a:rPr>
              <a:t>The Clip operator clips 2D or 3D plots against planes or a sphere to remove sections of the plots</a:t>
            </a:r>
          </a:p>
          <a:p>
            <a:pPr eaLnBrk="1" hangingPunct="1"/>
            <a:r>
              <a:rPr lang="en-US" sz="2400">
                <a:ea typeface="ＭＳ Ｐゴシック" charset="-128"/>
                <a:cs typeface="ＭＳ Ｐゴシック" charset="-128"/>
              </a:rPr>
              <a:t>Use this operator when you want to see a cross section of a 3D plot, while still leaving the plot in 3D</a:t>
            </a:r>
          </a:p>
        </p:txBody>
      </p:sp>
      <p:pic>
        <p:nvPicPr>
          <p:cNvPr id="29700" name="Picture 4" descr="cli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203325" y="3938588"/>
            <a:ext cx="6737350" cy="2187575"/>
          </a:xfrm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295400" y="3598250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Original plots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352800" y="3598250"/>
            <a:ext cx="2286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Plots clipped by 2 planes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677479" y="3586380"/>
            <a:ext cx="25362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Plots clipped by a sphere</a:t>
            </a:r>
          </a:p>
        </p:txBody>
      </p:sp>
      <p:sp>
        <p:nvSpPr>
          <p:cNvPr id="24679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4CE9-F76E-1E48-8868-305E63F5F86C}" type="slidenum">
              <a:rPr lang="en-US">
                <a:latin typeface="Arial" charset="0"/>
              </a:rPr>
              <a:pPr/>
              <a:t>31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38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97793" y="274638"/>
            <a:ext cx="8714827" cy="944562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>
                <a:ea typeface="ＭＳ Ｐゴシック" charset="-128"/>
                <a:cs typeface="ＭＳ Ｐゴシック" charset="-128"/>
              </a:rPr>
              <a:t>Threshold operator – Data value selection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1600200"/>
            <a:ext cx="8424041" cy="21859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>
                <a:ea typeface="ＭＳ Ｐゴシック" charset="-128"/>
                <a:cs typeface="ＭＳ Ｐゴシック" charset="-128"/>
              </a:rPr>
              <a:t>Removes cells whose value is not in the specified range.</a:t>
            </a:r>
          </a:p>
          <a:p>
            <a:pPr marL="0" indent="0" eaLnBrk="1" hangingPunct="1">
              <a:buNone/>
            </a:pPr>
            <a:endParaRPr lang="en-US" sz="2800">
              <a:ea typeface="ＭＳ Ｐゴシック" charset="-128"/>
              <a:cs typeface="ＭＳ Ｐゴシック" charset="-128"/>
            </a:endParaRPr>
          </a:p>
          <a:p>
            <a:pPr marL="0" indent="0" eaLnBrk="1" hangingPunct="1">
              <a:buNone/>
            </a:pPr>
            <a:r>
              <a:rPr lang="en-US" sz="2800">
                <a:ea typeface="ＭＳ Ｐゴシック" charset="-128"/>
                <a:cs typeface="ＭＳ Ｐゴシック" charset="-128"/>
              </a:rPr>
              <a:t>Use this operator to look at cells that have values within a numerical range.</a:t>
            </a:r>
          </a:p>
        </p:txBody>
      </p:sp>
      <p:pic>
        <p:nvPicPr>
          <p:cNvPr id="30724" name="Picture 4" descr="threshol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339975" y="3938588"/>
            <a:ext cx="4462463" cy="2187575"/>
          </a:xfrm>
        </p:spPr>
      </p:pic>
      <p:sp>
        <p:nvSpPr>
          <p:cNvPr id="25395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E9E1-C3A2-6447-984D-8DFDA03990E6}" type="slidenum">
              <a:rPr lang="en-US">
                <a:latin typeface="Arial" charset="0"/>
              </a:rPr>
              <a:pPr/>
              <a:t>32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15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7183"/>
            <a:ext cx="8229600" cy="1143000"/>
          </a:xfrm>
        </p:spPr>
        <p:txBody>
          <a:bodyPr/>
          <a:lstStyle/>
          <a:p>
            <a:r>
              <a:rPr lang="en-US"/>
              <a:t>Molecular Dynamics Example</a:t>
            </a:r>
          </a:p>
        </p:txBody>
      </p:sp>
      <p:pic>
        <p:nvPicPr>
          <p:cNvPr id="7" name="Picture 6" descr="totaldistan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007"/>
            <a:ext cx="7033121" cy="3369564"/>
          </a:xfrm>
          <a:prstGeom prst="rect">
            <a:avLst/>
          </a:prstGeom>
        </p:spPr>
      </p:pic>
      <p:pic>
        <p:nvPicPr>
          <p:cNvPr id="8" name="Picture 7" descr="density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5749"/>
            <a:ext cx="9144000" cy="27822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76156" y="1252759"/>
            <a:ext cx="289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Draw points as spheres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8802" y="6332442"/>
            <a:ext cx="479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Binning </a:t>
            </a:r>
            <a:r>
              <a:rPr lang="en-US" u="sng" dirty="0"/>
              <a:t>Operator</a:t>
            </a:r>
            <a:r>
              <a:rPr lang="en-US" dirty="0"/>
              <a:t> </a:t>
            </a:r>
            <a:r>
              <a:rPr lang="en-US" dirty="0" smtClean="0"/>
              <a:t>quantifies </a:t>
            </a:r>
            <a:r>
              <a:rPr lang="en-US" dirty="0"/>
              <a:t>particle density</a:t>
            </a:r>
          </a:p>
        </p:txBody>
      </p:sp>
    </p:spTree>
    <p:extLst>
      <p:ext uri="{BB962C8B-B14F-4D97-AF65-F5344CB8AC3E}">
        <p14:creationId xmlns:p14="http://schemas.microsoft.com/office/powerpoint/2010/main" val="79064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19 at 2.44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30016" cy="2153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53" y="135111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Time Steps             </a:t>
            </a:r>
            <a:r>
              <a:rPr lang="en-US" sz="3600" i="1" dirty="0" smtClean="0"/>
              <a:t>f(x,y,z,t)</a:t>
            </a:r>
            <a:endParaRPr lang="en-US" sz="3600" i="1" dirty="0"/>
          </a:p>
        </p:txBody>
      </p:sp>
      <p:pic>
        <p:nvPicPr>
          <p:cNvPr id="5" name="Picture 4" descr="Screen shot 2014-11-19 at 2.44.4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89" y="2265056"/>
            <a:ext cx="2101368" cy="2055687"/>
          </a:xfrm>
          <a:prstGeom prst="rect">
            <a:avLst/>
          </a:prstGeom>
        </p:spPr>
      </p:pic>
      <p:pic>
        <p:nvPicPr>
          <p:cNvPr id="6" name="Picture 5" descr="Screen shot 2014-11-19 at 2.45.0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463" y="2164210"/>
            <a:ext cx="2296508" cy="2226417"/>
          </a:xfrm>
          <a:prstGeom prst="rect">
            <a:avLst/>
          </a:prstGeom>
        </p:spPr>
      </p:pic>
      <p:pic>
        <p:nvPicPr>
          <p:cNvPr id="7" name="Picture 6" descr="Screen shot 2014-11-19 at 2.45.1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1670" y="2172969"/>
            <a:ext cx="2184003" cy="2122107"/>
          </a:xfrm>
          <a:prstGeom prst="rect">
            <a:avLst/>
          </a:prstGeom>
        </p:spPr>
      </p:pic>
      <p:pic>
        <p:nvPicPr>
          <p:cNvPr id="8" name="Picture 7" descr="Screen shot 2014-11-19 at 2.45.2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35" y="4424191"/>
            <a:ext cx="2471289" cy="2373492"/>
          </a:xfrm>
          <a:prstGeom prst="rect">
            <a:avLst/>
          </a:prstGeom>
        </p:spPr>
      </p:pic>
      <p:pic>
        <p:nvPicPr>
          <p:cNvPr id="9" name="Picture 8" descr="Screen shot 2014-11-19 at 2.45.29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1640" y="4504495"/>
            <a:ext cx="2347332" cy="2293188"/>
          </a:xfrm>
          <a:prstGeom prst="rect">
            <a:avLst/>
          </a:prstGeom>
        </p:spPr>
      </p:pic>
      <p:pic>
        <p:nvPicPr>
          <p:cNvPr id="10" name="Picture 9" descr="Screen shot 2014-11-19 at 2.45.42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1670" y="4364538"/>
            <a:ext cx="2591585" cy="24934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90701" y="1064728"/>
            <a:ext cx="5772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VisIt</a:t>
            </a:r>
            <a:r>
              <a:rPr lang="en-US" sz="2400" dirty="0"/>
              <a:t> </a:t>
            </a:r>
            <a:r>
              <a:rPr lang="en-US" sz="2400" dirty="0" smtClean="0"/>
              <a:t>automatically reads files named in numerical order for time step visualization. </a:t>
            </a:r>
          </a:p>
        </p:txBody>
      </p:sp>
    </p:spTree>
    <p:extLst>
      <p:ext uri="{BB962C8B-B14F-4D97-AF65-F5344CB8AC3E}">
        <p14:creationId xmlns:p14="http://schemas.microsoft.com/office/powerpoint/2010/main" val="395178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821190" y="5731141"/>
            <a:ext cx="7755543" cy="1011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http://w3.pppl.gov/~efeibush/movies</a:t>
            </a:r>
            <a:r>
              <a:rPr lang="en-US" dirty="0"/>
              <a:t>      </a:t>
            </a:r>
            <a:r>
              <a:rPr lang="en-US" dirty="0" smtClean="0"/>
              <a:t>				teiso015.mov</a:t>
            </a: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 descr="Screen Shot 2015-12-01 at 11.23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19" y="-227109"/>
            <a:ext cx="6968752" cy="5553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7576" y="4696210"/>
            <a:ext cx="7332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Isosurface</a:t>
            </a:r>
            <a:r>
              <a:rPr lang="en-US" sz="2800" dirty="0" smtClean="0"/>
              <a:t> of </a:t>
            </a:r>
            <a:r>
              <a:rPr lang="en-US" sz="2800" dirty="0" err="1" smtClean="0"/>
              <a:t>Te</a:t>
            </a:r>
            <a:r>
              <a:rPr lang="en-US" sz="2800" dirty="0" smtClean="0"/>
              <a:t> = .015 at each time step.</a:t>
            </a:r>
          </a:p>
          <a:p>
            <a:r>
              <a:rPr lang="en-US" sz="2800" dirty="0" smtClean="0"/>
              <a:t>	Shows 3 variables concurrently.</a:t>
            </a:r>
          </a:p>
        </p:txBody>
      </p:sp>
    </p:spTree>
    <p:extLst>
      <p:ext uri="{BB962C8B-B14F-4D97-AF65-F5344CB8AC3E}">
        <p14:creationId xmlns:p14="http://schemas.microsoft.com/office/powerpoint/2010/main" val="69590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ptima"/>
                <a:cs typeface="Optima"/>
              </a:rPr>
              <a:t>NSTX Magnetic Field Lines</a:t>
            </a:r>
            <a:endParaRPr lang="en-US" dirty="0">
              <a:latin typeface="Optima"/>
              <a:cs typeface="Optima"/>
            </a:endParaRPr>
          </a:p>
        </p:txBody>
      </p:sp>
      <p:pic>
        <p:nvPicPr>
          <p:cNvPr id="5" name="Content Placeholder 4" descr="nstxfl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t="7439" r="16441" b="12841"/>
          <a:stretch/>
        </p:blipFill>
        <p:spPr>
          <a:xfrm>
            <a:off x="1995214" y="1321289"/>
            <a:ext cx="4880304" cy="436009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790" y="5582941"/>
            <a:ext cx="7755543" cy="1275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http://w3.</a:t>
            </a:r>
            <a:r>
              <a:rPr lang="en-US" dirty="0" smtClean="0">
                <a:solidFill>
                  <a:srgbClr val="0000FF"/>
                </a:solidFill>
                <a:hlinkClick r:id="rId3"/>
              </a:rPr>
              <a:t>pppl.gov/~efeibush/movies</a:t>
            </a:r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nstx_fl.mov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9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Relocate geometry</a:t>
            </a:r>
          </a:p>
          <a:p>
            <a:pPr marL="0" indent="0">
              <a:buNone/>
            </a:pPr>
            <a:r>
              <a:rPr lang="en-US"/>
              <a:t>	Translate</a:t>
            </a:r>
          </a:p>
          <a:p>
            <a:pPr marL="0" indent="0">
              <a:buNone/>
            </a:pPr>
            <a:r>
              <a:rPr lang="en-US"/>
              <a:t>	Rotate</a:t>
            </a:r>
          </a:p>
          <a:p>
            <a:pPr marL="0" indent="0">
              <a:buNone/>
            </a:pPr>
            <a:r>
              <a:rPr lang="en-US"/>
              <a:t>	Scale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Transforms</a:t>
            </a:r>
          </a:p>
        </p:txBody>
      </p:sp>
      <p:pic>
        <p:nvPicPr>
          <p:cNvPr id="5" name="Content Placeholder 4" descr="ex0002.jpe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034" b="-6034"/>
          <a:stretch>
            <a:fillRect/>
          </a:stretch>
        </p:blipFill>
        <p:spPr>
          <a:xfrm>
            <a:off x="4946257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092389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249028" y="5571729"/>
            <a:ext cx="8803143" cy="1011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http://w3.pppl.gov/~efeibush/movies</a:t>
            </a:r>
            <a:r>
              <a:rPr lang="en-US" dirty="0"/>
              <a:t>      </a:t>
            </a:r>
            <a:r>
              <a:rPr lang="en-US" dirty="0" smtClean="0"/>
              <a:t>				deninsetb1080.mov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901" y="408115"/>
            <a:ext cx="37212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Time Step </a:t>
            </a:r>
            <a:r>
              <a:rPr lang="en-US" sz="2800" b="1" dirty="0"/>
              <a:t>S</a:t>
            </a:r>
            <a:r>
              <a:rPr lang="en-US" sz="2800" b="1" dirty="0" smtClean="0"/>
              <a:t>imulation</a:t>
            </a:r>
          </a:p>
          <a:p>
            <a:pPr algn="ctr"/>
            <a:endParaRPr lang="en-US" sz="2800" dirty="0" smtClean="0"/>
          </a:p>
          <a:p>
            <a:r>
              <a:rPr lang="en-US" sz="2800" dirty="0" smtClean="0"/>
              <a:t>Render overview</a:t>
            </a:r>
          </a:p>
          <a:p>
            <a:r>
              <a:rPr lang="en-US" sz="2800" dirty="0" smtClean="0"/>
              <a:t>                +</a:t>
            </a:r>
          </a:p>
          <a:p>
            <a:r>
              <a:rPr lang="en-US" sz="2800" dirty="0" smtClean="0"/>
              <a:t>Region of Interest</a:t>
            </a:r>
          </a:p>
          <a:p>
            <a:endParaRPr lang="en-US" sz="2800" dirty="0"/>
          </a:p>
          <a:p>
            <a:r>
              <a:rPr lang="en-US" sz="2800" dirty="0" smtClean="0"/>
              <a:t>Combine images for movie.</a:t>
            </a:r>
          </a:p>
          <a:p>
            <a:endParaRPr lang="en-US" sz="2800" dirty="0" smtClean="0"/>
          </a:p>
          <a:p>
            <a:r>
              <a:rPr lang="en-US" sz="2800" dirty="0"/>
              <a:t>Bifurcated colormap.</a:t>
            </a:r>
            <a:endParaRPr lang="en-US" sz="2800" dirty="0" smtClean="0"/>
          </a:p>
        </p:txBody>
      </p:sp>
      <p:pic>
        <p:nvPicPr>
          <p:cNvPr id="2" name="Picture 1" descr="Screen Shot 2015-12-01 at 11.17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86" y="-200318"/>
            <a:ext cx="6183731" cy="58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6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27"/>
            <a:ext cx="8229600" cy="1143000"/>
          </a:xfrm>
        </p:spPr>
        <p:txBody>
          <a:bodyPr/>
          <a:lstStyle/>
          <a:p>
            <a:r>
              <a:rPr lang="en-US"/>
              <a:t>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04" y="853652"/>
            <a:ext cx="7330574" cy="600434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9600"/>
              <a:t>Time step</a:t>
            </a:r>
          </a:p>
          <a:p>
            <a:pPr>
              <a:buNone/>
            </a:pPr>
            <a:r>
              <a:rPr lang="en-US" sz="9600"/>
              <a:t>Variable index</a:t>
            </a:r>
          </a:p>
          <a:p>
            <a:pPr>
              <a:buNone/>
            </a:pPr>
            <a:r>
              <a:rPr lang="en-US" sz="9600"/>
              <a:t>Geometry change</a:t>
            </a:r>
          </a:p>
          <a:p>
            <a:pPr>
              <a:buNone/>
            </a:pPr>
            <a:endParaRPr lang="en-US" sz="9600"/>
          </a:p>
          <a:p>
            <a:pPr>
              <a:buNone/>
            </a:pPr>
            <a:r>
              <a:rPr lang="en-US" sz="9600"/>
              <a:t>View</a:t>
            </a:r>
          </a:p>
          <a:p>
            <a:pPr>
              <a:buNone/>
            </a:pPr>
            <a:r>
              <a:rPr lang="en-US" sz="9600"/>
              <a:t>	Operators (slice, clip, etc.)</a:t>
            </a:r>
          </a:p>
          <a:p>
            <a:pPr>
              <a:buNone/>
            </a:pPr>
            <a:endParaRPr lang="en-US" sz="9600"/>
          </a:p>
          <a:p>
            <a:pPr>
              <a:buNone/>
            </a:pPr>
            <a:r>
              <a:rPr lang="en-US" sz="9600"/>
              <a:t> Simple VTK time steps</a:t>
            </a:r>
          </a:p>
          <a:p>
            <a:pPr>
              <a:buNone/>
            </a:pPr>
            <a:r>
              <a:rPr lang="en-US" sz="9600"/>
              <a:t>			or				    	    jpeg files </a:t>
            </a:r>
            <a:r>
              <a:rPr lang="en-US" sz="9600">
                <a:sym typeface="Wingdings"/>
              </a:rPr>
              <a:t> QuickTime .mov </a:t>
            </a:r>
          </a:p>
          <a:p>
            <a:pPr>
              <a:buNone/>
            </a:pPr>
            <a:r>
              <a:rPr lang="en-US" sz="9600"/>
              <a:t>Complex python scripting</a:t>
            </a:r>
          </a:p>
          <a:p>
            <a:pPr>
              <a:buNone/>
            </a:pPr>
            <a:endParaRPr lang="en-US" sz="9600">
              <a:sym typeface="Wingdings"/>
            </a:endParaRPr>
          </a:p>
          <a:p>
            <a:pPr>
              <a:buNone/>
            </a:pPr>
            <a:r>
              <a:rPr lang="en-US" sz="9600">
                <a:sym typeface="Wingdings"/>
              </a:rPr>
              <a:t>	Python interpreter -</a:t>
            </a:r>
          </a:p>
          <a:p>
            <a:pPr>
              <a:buNone/>
            </a:pPr>
            <a:r>
              <a:rPr lang="en-US" sz="9600">
                <a:sym typeface="Wingdings"/>
              </a:rPr>
              <a:t>			</a:t>
            </a:r>
            <a:r>
              <a:rPr lang="en-US" sz="9600">
                <a:latin typeface="Courier"/>
                <a:cs typeface="Courier"/>
                <a:sym typeface="Wingdings"/>
              </a:rPr>
              <a:t>import myscript</a:t>
            </a:r>
          </a:p>
          <a:p>
            <a:pPr>
              <a:buNone/>
            </a:pPr>
            <a:r>
              <a:rPr lang="en-US" sz="9600">
                <a:sym typeface="Wingdings"/>
              </a:rPr>
              <a:t>				</a:t>
            </a:r>
            <a:r>
              <a:rPr lang="en-US" sz="9600" i="1">
                <a:sym typeface="Wingdings"/>
              </a:rPr>
              <a:t>[  edit, retry  ]</a:t>
            </a:r>
          </a:p>
          <a:p>
            <a:pPr>
              <a:buNone/>
            </a:pPr>
            <a:r>
              <a:rPr lang="en-US" sz="9600">
                <a:sym typeface="Wingdings"/>
              </a:rPr>
              <a:t>			</a:t>
            </a:r>
            <a:r>
              <a:rPr lang="en-US" sz="9600">
                <a:latin typeface="Courier"/>
                <a:cs typeface="Courier"/>
                <a:sym typeface="Wingdings"/>
              </a:rPr>
              <a:t>reload(myscript)</a:t>
            </a:r>
          </a:p>
          <a:p>
            <a:pPr>
              <a:buNone/>
            </a:pPr>
            <a:endParaRPr lang="en-US">
              <a:sym typeface="Wingdings"/>
            </a:endParaRPr>
          </a:p>
          <a:p>
            <a:pPr>
              <a:buNone/>
            </a:pPr>
            <a:r>
              <a:rPr lang="en-US">
                <a:sym typeface="Wingdings"/>
              </a:rPr>
              <a:t>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4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370"/>
            <a:ext cx="8229600" cy="1143000"/>
          </a:xfrm>
        </p:spPr>
        <p:txBody>
          <a:bodyPr/>
          <a:lstStyle/>
          <a:p>
            <a:r>
              <a:rPr lang="en-US"/>
              <a:t>Designing a Visualization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795987" y="1434372"/>
            <a:ext cx="3655455" cy="163703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I want a visualization of my </a:t>
            </a:r>
            <a:r>
              <a:rPr lang="en-US" sz="2100" dirty="0" smtClean="0"/>
              <a:t>climate </a:t>
            </a:r>
            <a:r>
              <a:rPr lang="en-US" sz="2100" dirty="0"/>
              <a:t>model</a:t>
            </a:r>
            <a:r>
              <a:rPr lang="en-US" dirty="0"/>
              <a:t>.</a:t>
            </a:r>
          </a:p>
        </p:txBody>
      </p:sp>
      <p:sp>
        <p:nvSpPr>
          <p:cNvPr id="5" name="Cloud Callout 4"/>
          <p:cNvSpPr/>
          <p:nvPr/>
        </p:nvSpPr>
        <p:spPr>
          <a:xfrm flipH="1">
            <a:off x="5208599" y="1883367"/>
            <a:ext cx="2814528" cy="2055112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/>
              <a:t>Map your data to a plot type.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215" y="4356700"/>
            <a:ext cx="5688540" cy="25013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/>
              <a:t>   1D / 2D / 3D Compute grids:  </a:t>
            </a:r>
          </a:p>
          <a:p>
            <a:pPr>
              <a:buNone/>
            </a:pPr>
            <a:r>
              <a:rPr lang="en-US"/>
              <a:t>		scalar or vector </a:t>
            </a:r>
          </a:p>
          <a:p>
            <a:pPr>
              <a:buNone/>
            </a:pPr>
            <a:r>
              <a:rPr lang="en-US"/>
              <a:t>			per point, per cell</a:t>
            </a:r>
          </a:p>
          <a:p>
            <a:pPr>
              <a:buNone/>
            </a:pPr>
            <a:r>
              <a:rPr lang="en-US"/>
              <a:t>				Selection + Operators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8224" y="3097556"/>
            <a:ext cx="3183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4D00"/>
                </a:solidFill>
              </a:rPr>
              <a:t>Application Scientist</a:t>
            </a:r>
            <a:endParaRPr lang="en-US" sz="2800" dirty="0">
              <a:solidFill>
                <a:srgbClr val="004D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6718" y="4099254"/>
            <a:ext cx="1366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Vis Guy</a:t>
            </a:r>
          </a:p>
        </p:txBody>
      </p:sp>
    </p:spTree>
    <p:extLst>
      <p:ext uri="{BB962C8B-B14F-4D97-AF65-F5344CB8AC3E}">
        <p14:creationId xmlns:p14="http://schemas.microsoft.com/office/powerpoint/2010/main" val="229745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51" y="274638"/>
            <a:ext cx="89885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 Time Steps Avoid Temporal Aliasing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364" y="1600200"/>
            <a:ext cx="352282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Increasing the </a:t>
            </a:r>
            <a:r>
              <a:rPr lang="en-US" dirty="0" err="1" smtClean="0"/>
              <a:t>sim</a:t>
            </a:r>
            <a:r>
              <a:rPr lang="en-US" dirty="0" smtClean="0"/>
              <a:t> time between </a:t>
            </a:r>
            <a:r>
              <a:rPr lang="en-US" dirty="0" err="1" smtClean="0"/>
              <a:t>vis</a:t>
            </a:r>
            <a:r>
              <a:rPr lang="en-US" dirty="0" smtClean="0"/>
              <a:t> steps increases chance of missing some movement or behavior.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Render on shorter </a:t>
            </a:r>
            <a:r>
              <a:rPr lang="en-US" dirty="0" err="1" smtClean="0"/>
              <a:t>sim</a:t>
            </a:r>
            <a:r>
              <a:rPr lang="en-US" dirty="0" smtClean="0"/>
              <a:t> time makes for smoother movies, avoids jumps.</a:t>
            </a:r>
            <a:endParaRPr lang="en-US" dirty="0"/>
          </a:p>
        </p:txBody>
      </p:sp>
      <p:pic>
        <p:nvPicPr>
          <p:cNvPr id="4" name="Picture 3" descr="gtcp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08" y="1125286"/>
            <a:ext cx="5911433" cy="590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7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182884" y="274638"/>
            <a:ext cx="6241972" cy="1143000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Movie Maker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Program  (1)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634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800" dirty="0" err="1">
                <a:ea typeface="ＭＳ Ｐゴシック" charset="-128"/>
                <a:cs typeface="ＭＳ Ｐゴシック" charset="-128"/>
              </a:rPr>
              <a:t>f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fmpeg</a:t>
            </a: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ＭＳ Ｐゴシック" charset="-128"/>
                <a:cs typeface="Courier"/>
              </a:rPr>
              <a:t>Most comprehensive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ＭＳ Ｐゴシック" charset="-128"/>
                <a:cs typeface="Courier"/>
              </a:rPr>
              <a:t>Command line Linux</a:t>
            </a:r>
          </a:p>
        </p:txBody>
      </p:sp>
    </p:spTree>
    <p:extLst>
      <p:ext uri="{BB962C8B-B14F-4D97-AF65-F5344CB8AC3E}">
        <p14:creationId xmlns:p14="http://schemas.microsoft.com/office/powerpoint/2010/main" val="199886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167042" y="274638"/>
            <a:ext cx="661508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Movie Maker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Program  (2)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634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Java – portable to Linux, Mac, Windows</a:t>
            </a:r>
          </a:p>
          <a:p>
            <a:pPr lvl="1"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Based on Sun’s old </a:t>
            </a:r>
            <a:r>
              <a:rPr lang="en-US" dirty="0" err="1">
                <a:ea typeface="ＭＳ Ｐゴシック" charset="-128"/>
                <a:cs typeface="ＭＳ Ｐゴシック" charset="-128"/>
              </a:rPr>
              <a:t>javax.media</a:t>
            </a:r>
            <a:r>
              <a:rPr lang="en-US" dirty="0">
                <a:ea typeface="ＭＳ Ｐゴシック" charset="-128"/>
                <a:cs typeface="ＭＳ Ｐゴシック" charset="-128"/>
              </a:rPr>
              <a:t> package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.</a:t>
            </a:r>
          </a:p>
          <a:p>
            <a:pPr marL="457200" lvl="1" indent="0" eaLnBrk="1" hangingPunct="1">
              <a:buNone/>
            </a:pPr>
            <a:endParaRPr lang="en-US" sz="12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Reads all images in directory – JPEG, PNG</a:t>
            </a:r>
          </a:p>
          <a:p>
            <a:pPr lvl="1"/>
            <a:r>
              <a:rPr lang="en-US" dirty="0" err="1">
                <a:ea typeface="ＭＳ Ｐゴシック" charset="-128"/>
                <a:cs typeface="ＭＳ Ｐゴシック" charset="-128"/>
              </a:rPr>
              <a:t>ImageMagick</a:t>
            </a:r>
            <a:r>
              <a:rPr lang="en-US" dirty="0">
                <a:ea typeface="ＭＳ Ｐゴシック" charset="-128"/>
                <a:cs typeface="ＭＳ Ｐゴシック" charset="-128"/>
              </a:rPr>
              <a:t>:  </a:t>
            </a:r>
            <a:r>
              <a:rPr lang="en-US" dirty="0" err="1">
                <a:ea typeface="ＭＳ Ｐゴシック" charset="-128"/>
                <a:cs typeface="ＭＳ Ｐゴシック" charset="-128"/>
              </a:rPr>
              <a:t>mogrify</a:t>
            </a:r>
            <a:r>
              <a:rPr lang="en-US" dirty="0">
                <a:ea typeface="ＭＳ Ｐゴシック" charset="-128"/>
                <a:cs typeface="ＭＳ Ｐゴシック" charset="-128"/>
              </a:rPr>
              <a:t>  -resize 100%  *.jpeg 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 marL="457200" lvl="1" indent="0">
              <a:buNone/>
            </a:pPr>
            <a:endParaRPr lang="en-US" sz="12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Creates QuickTime movie file - .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MOV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         </a:t>
            </a:r>
            <a:r>
              <a:rPr lang="en-US" sz="1200" dirty="0"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			</a:t>
            </a:r>
            <a:r>
              <a:rPr lang="en-US" sz="2800" dirty="0" err="1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princeton.edu</a:t>
            </a:r>
            <a:r>
              <a:rPr lang="en-US" sz="280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sz="28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~</a:t>
            </a:r>
            <a:r>
              <a:rPr lang="en-US" sz="2800" dirty="0" err="1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efeibush</a:t>
            </a:r>
            <a:r>
              <a:rPr lang="en-US" sz="28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sz="2800" dirty="0" err="1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makemovie</a:t>
            </a:r>
            <a:endParaRPr lang="en-US" sz="2800" dirty="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None/>
            </a:pPr>
            <a:endParaRPr lang="en-US" sz="1200" dirty="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None/>
            </a:pPr>
            <a:r>
              <a:rPr lang="en-US" sz="28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					</a:t>
            </a:r>
            <a:r>
              <a:rPr lang="en-US" sz="2800" dirty="0" err="1">
                <a:solidFill>
                  <a:srgbClr val="FF0000"/>
                </a:solidFill>
                <a:latin typeface="Courier"/>
                <a:ea typeface="ＭＳ Ｐゴシック" charset="-128"/>
                <a:cs typeface="Courier"/>
              </a:rPr>
              <a:t>iJpegImagesToMovie.jar</a:t>
            </a:r>
            <a:endParaRPr lang="en-US" sz="2800" dirty="0">
              <a:solidFill>
                <a:srgbClr val="FF0000"/>
              </a:solidFill>
              <a:latin typeface="Courier"/>
              <a:ea typeface="ＭＳ Ｐゴシック" charset="-128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64287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 Maker Program 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Adobe Premier,   iMovie</a:t>
            </a:r>
          </a:p>
          <a:p>
            <a:pPr marL="0" indent="0">
              <a:buNone/>
            </a:pPr>
            <a:r>
              <a:rPr lang="en-US" dirty="0" smtClean="0"/>
              <a:t>		Titles,  Video,   Audio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 smtClean="0"/>
              <a:t>Lewis Science Library:</a:t>
            </a:r>
          </a:p>
          <a:p>
            <a:pPr marL="0" indent="0" algn="ctr">
              <a:buNone/>
            </a:pPr>
            <a:r>
              <a:rPr lang="en-US" sz="4000" dirty="0" smtClean="0"/>
              <a:t>Digital Learning Library - resources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8165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287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Optima"/>
                <a:cs typeface="Optima"/>
              </a:rPr>
              <a:t>Summary of </a:t>
            </a:r>
            <a:r>
              <a:rPr lang="en-US" sz="3600" dirty="0" smtClean="0">
                <a:latin typeface="Optima"/>
                <a:cs typeface="Optima"/>
              </a:rPr>
              <a:t>Visualization </a:t>
            </a:r>
            <a:r>
              <a:rPr lang="en-US" sz="3600" dirty="0">
                <a:latin typeface="Optima"/>
                <a:cs typeface="Optima"/>
              </a:rPr>
              <a:t>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671" y="868336"/>
            <a:ext cx="3449562" cy="3352902"/>
          </a:xfr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en-US" sz="5500" dirty="0"/>
              <a:t>Plots + Attributes</a:t>
            </a:r>
          </a:p>
          <a:p>
            <a:pPr>
              <a:buNone/>
            </a:pPr>
            <a:r>
              <a:rPr lang="en-US" sz="5500" dirty="0"/>
              <a:t>	Mesh</a:t>
            </a:r>
          </a:p>
          <a:p>
            <a:pPr>
              <a:buNone/>
            </a:pPr>
            <a:r>
              <a:rPr lang="en-US" sz="5500" dirty="0"/>
              <a:t>	</a:t>
            </a:r>
            <a:r>
              <a:rPr lang="en-US" sz="5500" dirty="0" err="1"/>
              <a:t>Pseudocolor</a:t>
            </a:r>
            <a:endParaRPr lang="en-US" sz="5500" dirty="0"/>
          </a:p>
          <a:p>
            <a:pPr>
              <a:buNone/>
            </a:pPr>
            <a:r>
              <a:rPr lang="en-US" sz="5500" dirty="0"/>
              <a:t>			Points, Lines, Vectors, Polygons, Mesh – Color Tables</a:t>
            </a:r>
          </a:p>
          <a:p>
            <a:pPr>
              <a:buNone/>
            </a:pPr>
            <a:r>
              <a:rPr lang="en-US" sz="5500" dirty="0"/>
              <a:t>	Contour</a:t>
            </a:r>
          </a:p>
          <a:p>
            <a:pPr>
              <a:buNone/>
            </a:pPr>
            <a:r>
              <a:rPr lang="en-US" sz="5500" dirty="0"/>
              <a:t>	Molecule</a:t>
            </a:r>
          </a:p>
          <a:p>
            <a:pPr>
              <a:buNone/>
            </a:pPr>
            <a:r>
              <a:rPr lang="en-US" sz="5500" dirty="0"/>
              <a:t>	Volume</a:t>
            </a:r>
          </a:p>
          <a:p>
            <a:pPr>
              <a:buNone/>
            </a:pPr>
            <a:endParaRPr lang="en-US" sz="5500" dirty="0"/>
          </a:p>
          <a:p>
            <a:pPr>
              <a:buNone/>
            </a:pPr>
            <a:r>
              <a:rPr lang="en-US" sz="5500" dirty="0"/>
              <a:t>Data files</a:t>
            </a:r>
          </a:p>
          <a:p>
            <a:pPr>
              <a:buNone/>
            </a:pPr>
            <a:r>
              <a:rPr lang="en-US" sz="5500" dirty="0"/>
              <a:t>	VTK</a:t>
            </a:r>
          </a:p>
          <a:p>
            <a:pPr>
              <a:buNone/>
            </a:pPr>
            <a:r>
              <a:rPr lang="en-US" sz="5500" dirty="0"/>
              <a:t>	Point3D, </a:t>
            </a:r>
            <a:r>
              <a:rPr lang="en-US" sz="5500" dirty="0" err="1" smtClean="0"/>
              <a:t>xmdv</a:t>
            </a:r>
            <a:endParaRPr lang="en-US" sz="3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55232" y="868335"/>
            <a:ext cx="3038855" cy="33529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5400">
              <a:schemeClr val="accent5">
                <a:lumMod val="75000"/>
                <a:alpha val="75000"/>
              </a:schemeClr>
            </a:glow>
            <a:softEdge rad="50800"/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46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Transform operators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46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Scale, Rotate, Translate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46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Selection operators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46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Clip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46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Box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46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Threshold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46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Slicing operators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46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Slice, ThreeSlice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46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Isosurface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14463" y="4475238"/>
            <a:ext cx="3005105" cy="21287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sx="103000" sy="103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Lighting, Shadow, Depth-Cue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Annotation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Animation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Simple Time Slider movie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Python scripting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601" y="5242718"/>
            <a:ext cx="268286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dirty="0"/>
              <a:t>PNG</a:t>
            </a:r>
            <a:r>
              <a:rPr lang="en-US" dirty="0" smtClean="0"/>
              <a:t>s </a:t>
            </a:r>
            <a:r>
              <a:rPr lang="en-US" dirty="0"/>
              <a:t>to QuickTime movie</a:t>
            </a:r>
          </a:p>
        </p:txBody>
      </p:sp>
    </p:spTree>
    <p:extLst>
      <p:ext uri="{BB962C8B-B14F-4D97-AF65-F5344CB8AC3E}">
        <p14:creationId xmlns:p14="http://schemas.microsoft.com/office/powerpoint/2010/main" val="104335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High-End Vis Workstation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Data &amp; graphics intensive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Dell 7910							$2,000</a:t>
            </a:r>
          </a:p>
          <a:p>
            <a:pPr marL="0" indent="0">
              <a:buNone/>
            </a:pPr>
            <a:r>
              <a:rPr lang="en-US"/>
              <a:t>Nvidia GPU						  2,000 – 4,000</a:t>
            </a:r>
          </a:p>
          <a:p>
            <a:pPr marL="0" indent="0">
              <a:buNone/>
            </a:pPr>
            <a:r>
              <a:rPr lang="en-US"/>
              <a:t>2560 x 1600 monitor			  </a:t>
            </a:r>
            <a:r>
              <a:rPr lang="en-US" u="sng"/>
              <a:t>1,000</a:t>
            </a:r>
          </a:p>
          <a:p>
            <a:pPr marL="0" indent="0">
              <a:buNone/>
            </a:pPr>
            <a:endParaRPr lang="en-US" u="sng"/>
          </a:p>
          <a:p>
            <a:pPr marL="0" indent="0">
              <a:buNone/>
            </a:pPr>
            <a:r>
              <a:rPr lang="en-US"/>
              <a:t>									$5,000 - $7,000</a:t>
            </a:r>
          </a:p>
        </p:txBody>
      </p:sp>
    </p:spTree>
    <p:extLst>
      <p:ext uri="{BB962C8B-B14F-4D97-AF65-F5344CB8AC3E}">
        <p14:creationId xmlns:p14="http://schemas.microsoft.com/office/powerpoint/2010/main" val="3754322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669727" y="116086"/>
            <a:ext cx="7804547" cy="749606"/>
          </a:xfrm>
          <a:prstGeom prst="rect">
            <a:avLst/>
          </a:prstGeom>
        </p:spPr>
        <p:txBody>
          <a:bodyPr/>
          <a:lstStyle>
            <a:lvl1pPr defTabSz="455675">
              <a:defRPr sz="624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4400"/>
              <a:t>ssh tigressdata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669727" y="252351"/>
            <a:ext cx="7804547" cy="299298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/>
            </a:pPr>
            <a:r>
              <a:rPr u="sng">
                <a:latin typeface="Helvetica"/>
                <a:ea typeface="Helvetica"/>
                <a:cs typeface="Helvetica"/>
                <a:sym typeface="Helvetica"/>
              </a:rPr>
              <a:t>Wireless Considerations</a:t>
            </a:r>
          </a:p>
          <a:p>
            <a:pPr marL="0" lvl="2" indent="321457">
              <a:buSzTx/>
              <a:buNone/>
              <a:defRPr sz="1800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How to ssh to tigressdata   — 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Aventail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— VPN</a:t>
            </a:r>
          </a:p>
          <a:p>
            <a:pPr marL="0" lvl="2" indent="321457">
              <a:buSzTx/>
              <a:buNone/>
              <a:defRPr sz="1800"/>
            </a:pPr>
            <a:endParaRPr/>
          </a:p>
        </p:txBody>
      </p:sp>
      <p:pic>
        <p:nvPicPr>
          <p:cNvPr id="63" name="Screen Shot 2015-04-14 at 3.15.26 PM.png"/>
          <p:cNvPicPr/>
          <p:nvPr/>
        </p:nvPicPr>
        <p:blipFill>
          <a:blip r:embed="rId2">
            <a:extLst/>
          </a:blip>
          <a:srcRect l="1097"/>
          <a:stretch>
            <a:fillRect/>
          </a:stretch>
        </p:blipFill>
        <p:spPr>
          <a:xfrm>
            <a:off x="1138334" y="2091114"/>
            <a:ext cx="6709989" cy="3241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icture 63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0483" y="3065296"/>
            <a:ext cx="1651901" cy="662486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65" name="Shape 65"/>
          <p:cNvSpPr/>
          <p:nvPr/>
        </p:nvSpPr>
        <p:spPr>
          <a:xfrm>
            <a:off x="1034504" y="5514082"/>
            <a:ext cx="6836968" cy="1223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2500">
                <a:latin typeface="Helvetica"/>
                <a:ea typeface="Helvetica"/>
                <a:cs typeface="Helvetica"/>
                <a:sym typeface="Helvetica"/>
              </a:rPr>
              <a:t>OIT web page - search for aventail</a:t>
            </a:r>
          </a:p>
          <a:p>
            <a:pPr lvl="0">
              <a:defRPr sz="1800"/>
            </a:pPr>
            <a:r>
              <a:rPr sz="2500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rPr>
              <a:t>How do I connect to University online resources from off-campus?</a:t>
            </a:r>
          </a:p>
        </p:txBody>
      </p:sp>
    </p:spTree>
    <p:extLst>
      <p:ext uri="{BB962C8B-B14F-4D97-AF65-F5344CB8AC3E}">
        <p14:creationId xmlns:p14="http://schemas.microsoft.com/office/powerpoint/2010/main" val="1025064465"/>
      </p:ext>
    </p:extLst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669727" y="116086"/>
            <a:ext cx="7804547" cy="749606"/>
          </a:xfrm>
          <a:prstGeom prst="rect">
            <a:avLst/>
          </a:prstGeom>
        </p:spPr>
        <p:txBody>
          <a:bodyPr/>
          <a:lstStyle>
            <a:lvl1pPr defTabSz="455675">
              <a:defRPr sz="6240" b="1" u="sng">
                <a:latin typeface="Helvetica"/>
                <a:ea typeface="Helvetica"/>
                <a:cs typeface="Helvetica"/>
                <a:sym typeface="Helvetica"/>
                <a:hlinkClick r:id="rId2"/>
              </a:defRPr>
            </a:lvl1pPr>
          </a:lstStyle>
          <a:p>
            <a:pPr lvl="0">
              <a:defRPr sz="1800" b="0" u="none"/>
            </a:pPr>
            <a:r>
              <a:rPr sz="4400"/>
              <a:t>tigressdata.princeton.edu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767953" y="1284126"/>
            <a:ext cx="7804547" cy="3452232"/>
          </a:xfrm>
          <a:prstGeom prst="rect">
            <a:avLst/>
          </a:prstGeom>
        </p:spPr>
        <p:txBody>
          <a:bodyPr/>
          <a:lstStyle/>
          <a:p>
            <a:pPr marL="0" indent="0" defTabSz="316278">
              <a:spcBef>
                <a:spcPts val="2250"/>
              </a:spcBef>
              <a:buSzTx/>
              <a:buNone/>
              <a:defRPr sz="1800"/>
            </a:pPr>
            <a:r>
              <a:rPr sz="1900" b="1" u="sng">
                <a:latin typeface="Helvetica"/>
                <a:ea typeface="Helvetica"/>
                <a:cs typeface="Helvetica"/>
                <a:sym typeface="Helvetica"/>
              </a:rPr>
              <a:t>File System</a:t>
            </a:r>
          </a:p>
          <a:p>
            <a:pPr marL="0" indent="0" defTabSz="316278">
              <a:spcBef>
                <a:spcPts val="2250"/>
              </a:spcBef>
              <a:buSzTx/>
              <a:buNone/>
              <a:defRPr sz="1800"/>
            </a:pPr>
            <a:r>
              <a:rPr sz="1900" b="1">
                <a:latin typeface="Helvetica"/>
                <a:ea typeface="Helvetica"/>
                <a:cs typeface="Helvetica"/>
                <a:sym typeface="Helvetica"/>
              </a:rPr>
              <a:t>    df command shows:</a:t>
            </a:r>
          </a:p>
          <a:p>
            <a:pPr marL="0" indent="0" defTabSz="316278">
              <a:spcBef>
                <a:spcPts val="2250"/>
              </a:spcBef>
              <a:buSzTx/>
              <a:buNone/>
              <a:defRPr sz="1800"/>
            </a:pPr>
            <a:r>
              <a:rPr sz="1900">
                <a:latin typeface="Helvetica"/>
                <a:ea typeface="Helvetica"/>
                <a:cs typeface="Helvetica"/>
                <a:sym typeface="Helvetica"/>
              </a:rPr>
              <a:t>          </a:t>
            </a:r>
            <a:r>
              <a:rPr sz="1900" b="1">
                <a:latin typeface="Helvetica"/>
                <a:ea typeface="Helvetica"/>
                <a:cs typeface="Helvetica"/>
                <a:sym typeface="Helvetica"/>
              </a:rPr>
              <a:t>/tigress</a:t>
            </a:r>
          </a:p>
          <a:p>
            <a:pPr marL="0" lvl="2" indent="247521" defTabSz="316278">
              <a:spcBef>
                <a:spcPts val="2250"/>
              </a:spcBef>
              <a:buSzTx/>
              <a:buNone/>
              <a:defRPr sz="1800"/>
            </a:pPr>
            <a:r>
              <a:rPr sz="1900" b="1">
                <a:latin typeface="Helvetica"/>
                <a:ea typeface="Helvetica"/>
                <a:cs typeface="Helvetica"/>
                <a:sym typeface="Helvetica"/>
              </a:rPr>
              <a:t>     /hecate/scratch</a:t>
            </a:r>
          </a:p>
          <a:p>
            <a:pPr marL="0" lvl="2" indent="247521" defTabSz="316278">
              <a:spcBef>
                <a:spcPts val="2250"/>
              </a:spcBef>
              <a:buSzTx/>
              <a:buNone/>
              <a:defRPr sz="1800"/>
            </a:pPr>
            <a:r>
              <a:rPr sz="1900" b="1">
                <a:latin typeface="Helvetica"/>
                <a:ea typeface="Helvetica"/>
                <a:cs typeface="Helvetica"/>
                <a:sym typeface="Helvetica"/>
              </a:rPr>
              <a:t>     /tiger/scratch/gpfs                     </a:t>
            </a:r>
            <a:r>
              <a:rPr sz="3000" b="1">
                <a:latin typeface="Helvetica"/>
                <a:ea typeface="Helvetica"/>
                <a:cs typeface="Helvetica"/>
                <a:sym typeface="Helvetica"/>
              </a:rPr>
              <a:t>Scratch directories</a:t>
            </a:r>
            <a:endParaRPr sz="1900" b="1">
              <a:latin typeface="Helvetica"/>
              <a:ea typeface="Helvetica"/>
              <a:cs typeface="Helvetica"/>
              <a:sym typeface="Helvetica"/>
            </a:endParaRPr>
          </a:p>
          <a:p>
            <a:pPr marL="0" lvl="4" indent="495044" defTabSz="316278">
              <a:spcBef>
                <a:spcPts val="2250"/>
              </a:spcBef>
              <a:buSzTx/>
              <a:buNone/>
              <a:defRPr sz="1800"/>
            </a:pPr>
            <a:r>
              <a:rPr sz="1900" b="1">
                <a:latin typeface="Helvetica"/>
                <a:ea typeface="Helvetica"/>
                <a:cs typeface="Helvetica"/>
                <a:sym typeface="Helvetica"/>
              </a:rPr>
              <a:t>/della/scratch/gpfs</a:t>
            </a:r>
          </a:p>
        </p:txBody>
      </p:sp>
      <p:sp>
        <p:nvSpPr>
          <p:cNvPr id="69" name="Shape 69"/>
          <p:cNvSpPr/>
          <p:nvPr/>
        </p:nvSpPr>
        <p:spPr>
          <a:xfrm rot="13499229">
            <a:off x="3167220" y="3353562"/>
            <a:ext cx="1046881" cy="1047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373728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0" name="Picture 69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8612" y="2839006"/>
            <a:ext cx="2794239" cy="2077073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2663751"/>
      </p:ext>
    </p:extLst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69727" y="116086"/>
            <a:ext cx="7804547" cy="749606"/>
          </a:xfrm>
          <a:prstGeom prst="rect">
            <a:avLst/>
          </a:prstGeom>
        </p:spPr>
        <p:txBody>
          <a:bodyPr/>
          <a:lstStyle>
            <a:lvl1pPr defTabSz="455675">
              <a:defRPr sz="624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4400"/>
              <a:t>tigressdata Remote Vis</a:t>
            </a:r>
          </a:p>
        </p:txBody>
      </p:sp>
      <p:sp>
        <p:nvSpPr>
          <p:cNvPr id="73" name="Shape 73"/>
          <p:cNvSpPr/>
          <p:nvPr/>
        </p:nvSpPr>
        <p:spPr>
          <a:xfrm>
            <a:off x="480890" y="1910979"/>
            <a:ext cx="8075308" cy="430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2500" b="1" u="sng">
                <a:latin typeface="Helvetica"/>
                <a:ea typeface="Helvetica"/>
                <a:cs typeface="Helvetica"/>
                <a:sym typeface="Helvetica"/>
              </a:rPr>
              <a:t>3 Step Process</a:t>
            </a:r>
          </a:p>
          <a:p>
            <a:pPr lvl="0">
              <a:defRPr sz="1800"/>
            </a:pPr>
            <a:endParaRPr sz="2500">
              <a:latin typeface="Helvetica"/>
              <a:ea typeface="Helvetica"/>
              <a:cs typeface="Helvetica"/>
              <a:sym typeface="Helvetica"/>
            </a:endParaRPr>
          </a:p>
          <a:p>
            <a:pPr marL="446469" indent="-446469">
              <a:buSzPct val="100000"/>
              <a:buAutoNum type="arabicPeriod"/>
              <a:defRPr sz="1800"/>
            </a:pPr>
            <a:r>
              <a:rPr sz="2500">
                <a:latin typeface="Helvetica"/>
                <a:ea typeface="Helvetica"/>
                <a:cs typeface="Helvetica"/>
                <a:sym typeface="Helvetica"/>
              </a:rPr>
              <a:t> Start vncserver on tigress data</a:t>
            </a:r>
          </a:p>
          <a:p>
            <a:pPr lvl="0" algn="l">
              <a:defRPr sz="1800"/>
            </a:pPr>
            <a:endParaRPr sz="2500">
              <a:latin typeface="Helvetica"/>
              <a:ea typeface="Helvetica"/>
              <a:cs typeface="Helvetica"/>
              <a:sym typeface="Helvetica"/>
            </a:endParaRPr>
          </a:p>
          <a:p>
            <a:pPr marL="446469" indent="-446469">
              <a:buSzPct val="100000"/>
              <a:buAutoNum type="arabicPeriod" startAt="2"/>
              <a:defRPr sz="1800"/>
            </a:pPr>
            <a:r>
              <a:rPr sz="2500">
                <a:latin typeface="Helvetica"/>
                <a:ea typeface="Helvetica"/>
                <a:cs typeface="Helvetica"/>
                <a:sym typeface="Helvetica"/>
              </a:rPr>
              <a:t> Establish tunnel from your computer to tigress data</a:t>
            </a:r>
          </a:p>
          <a:p>
            <a:pPr lvl="0" algn="l">
              <a:defRPr sz="1800"/>
            </a:pPr>
            <a:endParaRPr sz="2500">
              <a:latin typeface="Helvetica"/>
              <a:ea typeface="Helvetica"/>
              <a:cs typeface="Helvetica"/>
              <a:sym typeface="Helvetica"/>
            </a:endParaRPr>
          </a:p>
          <a:p>
            <a:pPr marL="446469" indent="-446469">
              <a:buSzPct val="100000"/>
              <a:buAutoNum type="arabicPeriod" startAt="3"/>
              <a:defRPr sz="1800"/>
            </a:pPr>
            <a:r>
              <a:rPr sz="2500">
                <a:latin typeface="Helvetica"/>
                <a:ea typeface="Helvetica"/>
                <a:cs typeface="Helvetica"/>
                <a:sym typeface="Helvetica"/>
              </a:rPr>
              <a:t> Run vncviewer on your computer  (client)</a:t>
            </a:r>
          </a:p>
          <a:p>
            <a:pPr lvl="0" algn="l">
              <a:defRPr sz="1800"/>
            </a:pPr>
            <a:endParaRPr sz="2500">
              <a:latin typeface="Helvetica"/>
              <a:ea typeface="Helvetica"/>
              <a:cs typeface="Helvetica"/>
              <a:sym typeface="Helvetica"/>
            </a:endParaRPr>
          </a:p>
          <a:p>
            <a:pPr lvl="6" algn="l">
              <a:defRPr sz="1800"/>
            </a:pPr>
            <a:r>
              <a:rPr sz="2500">
                <a:latin typeface="Helvetica"/>
                <a:ea typeface="Helvetica"/>
                <a:cs typeface="Helvetica"/>
                <a:sym typeface="Helvetica"/>
              </a:rPr>
              <a:t>search:  turbovnc</a:t>
            </a:r>
          </a:p>
          <a:p>
            <a:pPr lvl="6" algn="l">
              <a:defRPr sz="1800"/>
            </a:pPr>
            <a:r>
              <a:rPr sz="2500">
                <a:latin typeface="Helvetica"/>
                <a:ea typeface="Helvetica"/>
                <a:cs typeface="Helvetica"/>
                <a:sym typeface="Helvetica"/>
              </a:rPr>
              <a:t>Install from </a:t>
            </a:r>
            <a:r>
              <a:rPr sz="2500" u="sng">
                <a:latin typeface="Helvetica"/>
                <a:ea typeface="Helvetica"/>
                <a:cs typeface="Helvetica"/>
                <a:sym typeface="Helvetica"/>
                <a:hlinkClick r:id="rId2"/>
              </a:rPr>
              <a:t>sourceforge.net/projects/turbovnc</a:t>
            </a:r>
          </a:p>
        </p:txBody>
      </p:sp>
      <p:sp>
        <p:nvSpPr>
          <p:cNvPr id="74" name="Shape 74"/>
          <p:cNvSpPr/>
          <p:nvPr/>
        </p:nvSpPr>
        <p:spPr>
          <a:xfrm>
            <a:off x="496988" y="1326059"/>
            <a:ext cx="8043112" cy="45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500"/>
              <a:t>TurboVNC remote desktop,  Client - Server architecture</a:t>
            </a:r>
          </a:p>
        </p:txBody>
      </p:sp>
    </p:spTree>
    <p:extLst>
      <p:ext uri="{BB962C8B-B14F-4D97-AF65-F5344CB8AC3E}">
        <p14:creationId xmlns:p14="http://schemas.microsoft.com/office/powerpoint/2010/main" val="732958211"/>
      </p:ext>
    </p:extLst>
  </p:cSld>
  <p:clrMapOvr>
    <a:masterClrMapping/>
  </p:clrMapOvr>
  <p:transition xmlns:p14="http://schemas.microsoft.com/office/powerpoint/2010/main"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 rot="16200000">
            <a:off x="-2272605" y="2812852"/>
            <a:ext cx="6027539" cy="1232297"/>
          </a:xfrm>
          <a:prstGeom prst="rect">
            <a:avLst/>
          </a:prstGeom>
        </p:spPr>
        <p:txBody>
          <a:bodyPr/>
          <a:lstStyle>
            <a:lvl1pPr defTabSz="508254">
              <a:defRPr sz="69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4900"/>
              <a:t>PICSciE   FAQ    #16</a:t>
            </a:r>
          </a:p>
        </p:txBody>
      </p:sp>
      <p:pic>
        <p:nvPicPr>
          <p:cNvPr id="77" name="Screen Shot 2015-05-14 at 1.18.13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5556" y="-210545"/>
            <a:ext cx="7171313" cy="8511282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 rot="5400000">
            <a:off x="5433715" y="2812852"/>
            <a:ext cx="6027539" cy="1232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508254">
              <a:defRPr sz="69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4900"/>
              <a:t>PICSciE   FAQ    #16</a:t>
            </a:r>
          </a:p>
        </p:txBody>
      </p:sp>
    </p:spTree>
    <p:extLst>
      <p:ext uri="{BB962C8B-B14F-4D97-AF65-F5344CB8AC3E}">
        <p14:creationId xmlns:p14="http://schemas.microsoft.com/office/powerpoint/2010/main" val="825397862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to Know Your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/>
              <a:t>Geometric range</a:t>
            </a:r>
          </a:p>
          <a:p>
            <a:pPr>
              <a:buNone/>
            </a:pPr>
            <a:r>
              <a:rPr lang="en-US"/>
              <a:t>Numerical domain (min, max)</a:t>
            </a:r>
          </a:p>
          <a:p>
            <a:pPr>
              <a:buNone/>
            </a:pPr>
            <a:r>
              <a:rPr lang="en-US"/>
              <a:t>		Histogram</a:t>
            </a:r>
          </a:p>
          <a:p>
            <a:pPr>
              <a:buNone/>
            </a:pPr>
            <a:r>
              <a:rPr lang="en-US"/>
              <a:t>		Outliers</a:t>
            </a:r>
          </a:p>
          <a:p>
            <a:pPr>
              <a:buNone/>
            </a:pPr>
            <a:r>
              <a:rPr lang="en-US"/>
              <a:t>		Features</a:t>
            </a:r>
          </a:p>
          <a:p>
            <a:pPr>
              <a:buNone/>
            </a:pPr>
            <a:r>
              <a:rPr lang="en-US"/>
              <a:t>		Local / Global  (steps)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Presentation</a:t>
            </a:r>
          </a:p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6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3600"/>
              <a:t>1.  Start VNC Server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365568">
              <a:spcBef>
                <a:spcPts val="2601"/>
              </a:spcBef>
              <a:buSzTx/>
              <a:buNone/>
              <a:defRPr sz="18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ssh tigressdata</a:t>
            </a:r>
          </a:p>
          <a:p>
            <a:pPr marL="0" indent="0" defTabSz="365568">
              <a:spcBef>
                <a:spcPts val="2601"/>
              </a:spcBef>
              <a:buSzTx/>
              <a:buNone/>
              <a:defRPr sz="18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    $ module load turbovnc</a:t>
            </a:r>
          </a:p>
          <a:p>
            <a:pPr marL="0" indent="0" defTabSz="365568">
              <a:spcBef>
                <a:spcPts val="2601"/>
              </a:spcBef>
              <a:buSzTx/>
              <a:buNone/>
              <a:defRPr sz="18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    $ vncserver</a:t>
            </a:r>
          </a:p>
          <a:p>
            <a:pPr marL="0" indent="0" defTabSz="365568">
              <a:spcBef>
                <a:spcPts val="2601"/>
              </a:spcBef>
              <a:buSzTx/>
              <a:buNone/>
              <a:defRPr sz="18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    $ vncserver   -list</a:t>
            </a:r>
          </a:p>
          <a:p>
            <a:pPr marL="0" lvl="7" indent="1001339" defTabSz="365568">
              <a:spcBef>
                <a:spcPts val="2601"/>
              </a:spcBef>
              <a:buNone/>
              <a:defRPr sz="1800"/>
            </a:pPr>
            <a:r>
              <a:rPr sz="2500" b="1">
                <a:latin typeface="Helvetica"/>
                <a:ea typeface="Helvetica"/>
                <a:cs typeface="Helvetica"/>
                <a:sym typeface="Helvetica"/>
              </a:rPr>
              <a:t>note X Display #    such as :2</a:t>
            </a:r>
          </a:p>
          <a:p>
            <a:pPr marL="0" lvl="7" indent="1001339" defTabSz="365568">
              <a:spcBef>
                <a:spcPts val="2601"/>
              </a:spcBef>
              <a:buNone/>
              <a:defRPr sz="1800"/>
            </a:pPr>
            <a:r>
              <a:rPr sz="2500" b="1">
                <a:latin typeface="Helvetica"/>
                <a:ea typeface="Helvetica"/>
                <a:cs typeface="Helvetica"/>
                <a:sym typeface="Helvetica"/>
              </a:rPr>
              <a:t>First time:  create password, stored in </a:t>
            </a:r>
            <a:r>
              <a:rPr sz="2500" b="1">
                <a:solidFill>
                  <a:srgbClr val="0B5D18"/>
                </a:solidFill>
                <a:latin typeface="Helvetica"/>
                <a:ea typeface="Helvetica"/>
                <a:cs typeface="Helvetica"/>
                <a:sym typeface="Helvetica"/>
              </a:rPr>
              <a:t>~/.vnc/passwd  </a:t>
            </a:r>
            <a:r>
              <a:rPr sz="2500" b="1">
                <a:latin typeface="Helvetica"/>
                <a:ea typeface="Helvetica"/>
                <a:cs typeface="Helvetica"/>
                <a:sym typeface="Helvetica"/>
              </a:rPr>
              <a:t>      </a:t>
            </a:r>
            <a:r>
              <a:rPr sz="2500" b="1" i="1">
                <a:latin typeface="Helvetica"/>
                <a:ea typeface="Helvetica"/>
                <a:cs typeface="Helvetica"/>
                <a:sym typeface="Helvetica"/>
              </a:rPr>
              <a:t>(delete file to reset)</a:t>
            </a:r>
          </a:p>
        </p:txBody>
      </p:sp>
    </p:spTree>
    <p:extLst>
      <p:ext uri="{BB962C8B-B14F-4D97-AF65-F5344CB8AC3E}">
        <p14:creationId xmlns:p14="http://schemas.microsoft.com/office/powerpoint/2010/main" val="3285614874"/>
      </p:ext>
    </p:extLst>
  </p:cSld>
  <p:clrMapOvr>
    <a:masterClrMapping/>
  </p:clrMapOvr>
  <p:transition xmlns:p14="http://schemas.microsoft.com/office/powerpoint/2010/main"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2. Establish Tunnel</a:t>
            </a:r>
          </a:p>
          <a:p>
            <a:pPr lvl="0">
              <a:defRPr sz="1800"/>
            </a:pPr>
            <a:r>
              <a:rPr sz="3700" i="1"/>
              <a:t>(because turbovnc is not encrypted) 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201196" y="2267408"/>
            <a:ext cx="8955920" cy="3161842"/>
          </a:xfrm>
          <a:prstGeom prst="rect">
            <a:avLst/>
          </a:prstGeom>
        </p:spPr>
        <p:txBody>
          <a:bodyPr/>
          <a:lstStyle/>
          <a:p>
            <a:pPr marL="0" indent="0" defTabSz="398428">
              <a:spcBef>
                <a:spcPts val="2812"/>
              </a:spcBef>
              <a:buSzTx/>
              <a:buNone/>
              <a:defRPr sz="1800"/>
            </a:pPr>
            <a:r>
              <a:rPr sz="2600" b="1">
                <a:latin typeface="Helvetica"/>
                <a:ea typeface="Helvetica"/>
                <a:cs typeface="Helvetica"/>
                <a:sym typeface="Helvetica"/>
              </a:rPr>
              <a:t>ssh -A  -L  5902:localhost:5902  efeibush@tigressdata</a:t>
            </a:r>
          </a:p>
          <a:p>
            <a:pPr marL="0" indent="0" defTabSz="398428">
              <a:spcBef>
                <a:spcPts val="2812"/>
              </a:spcBef>
              <a:buSzTx/>
              <a:buNone/>
              <a:defRPr sz="1800"/>
            </a:pPr>
            <a:endParaRPr sz="400" b="1"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398428">
              <a:spcBef>
                <a:spcPts val="2812"/>
              </a:spcBef>
              <a:buSzTx/>
              <a:buNone/>
              <a:defRPr sz="1800"/>
            </a:pPr>
            <a:r>
              <a:rPr sz="2600" b="1">
                <a:latin typeface="Helvetica"/>
                <a:ea typeface="Helvetica"/>
                <a:cs typeface="Helvetica"/>
                <a:sym typeface="Helvetica"/>
              </a:rPr>
              <a:t>   5900 + X Display #  </a:t>
            </a:r>
            <a:r>
              <a:rPr sz="2600" b="1" i="1">
                <a:latin typeface="Helvetica"/>
                <a:ea typeface="Helvetica"/>
                <a:cs typeface="Helvetica"/>
                <a:sym typeface="Helvetica"/>
              </a:rPr>
              <a:t>(hence step 2 is after step 1)</a:t>
            </a:r>
            <a:endParaRPr sz="2600" b="1"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398428">
              <a:spcBef>
                <a:spcPts val="2812"/>
              </a:spcBef>
              <a:buSzTx/>
              <a:buNone/>
              <a:defRPr sz="1800"/>
            </a:pPr>
            <a:r>
              <a:rPr sz="2600" b="1">
                <a:latin typeface="Helvetica"/>
                <a:ea typeface="Helvetica"/>
                <a:cs typeface="Helvetica"/>
                <a:sym typeface="Helvetica"/>
              </a:rPr>
              <a:t>   -A  Enables authentication forwarding.</a:t>
            </a:r>
          </a:p>
          <a:p>
            <a:pPr marL="0" indent="0" defTabSz="398428">
              <a:spcBef>
                <a:spcPts val="2812"/>
              </a:spcBef>
              <a:buSzTx/>
              <a:buNone/>
              <a:defRPr sz="1800"/>
            </a:pPr>
            <a:r>
              <a:rPr sz="2600" b="1">
                <a:latin typeface="Helvetica"/>
                <a:ea typeface="Helvetica"/>
                <a:cs typeface="Helvetica"/>
                <a:sym typeface="Helvetica"/>
              </a:rPr>
              <a:t>   -L  Enables client-server  port-to-port connection.</a:t>
            </a:r>
          </a:p>
        </p:txBody>
      </p:sp>
    </p:spTree>
    <p:extLst>
      <p:ext uri="{BB962C8B-B14F-4D97-AF65-F5344CB8AC3E}">
        <p14:creationId xmlns:p14="http://schemas.microsoft.com/office/powerpoint/2010/main" val="1423653679"/>
      </p:ext>
    </p:extLst>
  </p:cSld>
  <p:clrMapOvr>
    <a:masterClrMapping/>
  </p:clrMapOvr>
  <p:transition xmlns:p14="http://schemas.microsoft.com/office/powerpoint/2010/main"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3600"/>
              <a:t>3.  Run turbovnc locally</a:t>
            </a:r>
          </a:p>
        </p:txBody>
      </p:sp>
      <p:pic>
        <p:nvPicPr>
          <p:cNvPr id="87" name="Screen Shot 2015-04-28 at 5.16.4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0" y="1380056"/>
            <a:ext cx="4125516" cy="2071688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2459579" y="3481486"/>
            <a:ext cx="3671061" cy="841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2500" b="1">
                <a:latin typeface="Helvetica"/>
                <a:ea typeface="Helvetica"/>
                <a:cs typeface="Helvetica"/>
                <a:sym typeface="Helvetica"/>
              </a:rPr>
              <a:t>Enter your </a:t>
            </a:r>
            <a:r>
              <a:rPr sz="2500" b="1">
                <a:solidFill>
                  <a:srgbClr val="0B5D18"/>
                </a:solidFill>
                <a:latin typeface="Helvetica"/>
                <a:ea typeface="Helvetica"/>
                <a:cs typeface="Helvetica"/>
                <a:sym typeface="Helvetica"/>
              </a:rPr>
              <a:t>.vnc/passwd</a:t>
            </a:r>
            <a:endParaRPr sz="2500" b="1"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/>
            </a:pPr>
            <a:endParaRPr sz="2500"/>
          </a:p>
        </p:txBody>
      </p:sp>
    </p:spTree>
    <p:extLst>
      <p:ext uri="{BB962C8B-B14F-4D97-AF65-F5344CB8AC3E}">
        <p14:creationId xmlns:p14="http://schemas.microsoft.com/office/powerpoint/2010/main" val="2246736447"/>
      </p:ext>
    </p:extLst>
  </p:cSld>
  <p:clrMapOvr>
    <a:masterClrMapping/>
  </p:clrMapOvr>
  <p:transition xmlns:p14="http://schemas.microsoft.com/office/powerpoint/2010/main"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669727" y="-214313"/>
            <a:ext cx="7804547" cy="1518047"/>
          </a:xfrm>
          <a:prstGeom prst="rect">
            <a:avLst/>
          </a:prstGeom>
        </p:spPr>
        <p:txBody>
          <a:bodyPr/>
          <a:lstStyle>
            <a:lvl1pPr defTabSz="560831">
              <a:defRPr sz="7679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5400"/>
              <a:t>client:  turbovnc viewer</a:t>
            </a:r>
          </a:p>
        </p:txBody>
      </p:sp>
      <p:pic>
        <p:nvPicPr>
          <p:cNvPr id="91" name="Screen Shot 2015-04-28 at 5.20.3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721" y="622247"/>
            <a:ext cx="9122014" cy="1014228"/>
          </a:xfrm>
          <a:prstGeom prst="rect">
            <a:avLst/>
          </a:prstGeom>
        </p:spPr>
      </p:pic>
      <p:pic>
        <p:nvPicPr>
          <p:cNvPr id="92" name="Screen Shot 2015-04-28 at 5.20.38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206" y="738466"/>
            <a:ext cx="8257213" cy="64494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194245"/>
      </p:ext>
    </p:extLst>
  </p:cSld>
  <p:clrMapOvr>
    <a:masterClrMapping/>
  </p:clrMapOvr>
  <p:transition xmlns:p14="http://schemas.microsoft.com/office/powerpoint/2010/main"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creen Shot 2015-04-28 at 5.27.17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313" y="95959"/>
            <a:ext cx="8780319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28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Screen Shot 2015-04-28 at 5.32.27 PM.png"/>
          <p:cNvPicPr/>
          <p:nvPr/>
        </p:nvPicPr>
        <p:blipFill>
          <a:blip r:embed="rId2">
            <a:extLst/>
          </a:blip>
          <a:srcRect l="3467" t="3467" r="3467" b="3467"/>
          <a:stretch>
            <a:fillRect/>
          </a:stretch>
        </p:blipFill>
        <p:spPr>
          <a:xfrm>
            <a:off x="181841" y="488"/>
            <a:ext cx="8780318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Picture 332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7482" y="3648431"/>
            <a:ext cx="3205637" cy="1130775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4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/>
        </p:nvSpPr>
        <p:spPr>
          <a:xfrm>
            <a:off x="745153" y="1089422"/>
            <a:ext cx="6962899" cy="467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l">
              <a:defRPr sz="1800"/>
            </a:pPr>
            <a:r>
              <a:rPr sz="2500"/>
              <a:t>File —&gt; Open</a:t>
            </a:r>
          </a:p>
          <a:p>
            <a:pPr lvl="0" algn="l">
              <a:defRPr sz="1800"/>
            </a:pPr>
            <a:r>
              <a:rPr sz="2500"/>
              <a:t>           Host:   </a:t>
            </a:r>
            <a:r>
              <a:rPr sz="2500">
                <a:hlinkClick r:id="rId2"/>
              </a:rPr>
              <a:t>tigressdata.princeton.edu</a:t>
            </a:r>
            <a:endParaRPr sz="2500"/>
          </a:p>
          <a:p>
            <a:pPr lvl="0" algn="l">
              <a:defRPr sz="1800"/>
            </a:pPr>
            <a:r>
              <a:rPr sz="2500"/>
              <a:t>           Path:   /della/scratch/gpfs/efeibush/astro</a:t>
            </a:r>
          </a:p>
          <a:p>
            <a:pPr lvl="0" algn="l">
              <a:defRPr sz="1800"/>
            </a:pPr>
            <a:endParaRPr sz="2500"/>
          </a:p>
          <a:p>
            <a:pPr lvl="0" algn="l">
              <a:defRPr sz="1800"/>
            </a:pPr>
            <a:r>
              <a:rPr sz="2500"/>
              <a:t>           Serial</a:t>
            </a:r>
          </a:p>
          <a:p>
            <a:pPr lvl="0" algn="l">
              <a:defRPr sz="1800"/>
            </a:pPr>
            <a:endParaRPr sz="2500"/>
          </a:p>
          <a:p>
            <a:pPr lvl="0" algn="l">
              <a:defRPr sz="1800"/>
            </a:pPr>
            <a:r>
              <a:rPr sz="2500"/>
              <a:t>rt.vtk  1 GB</a:t>
            </a:r>
          </a:p>
          <a:p>
            <a:pPr lvl="0" algn="l">
              <a:defRPr sz="1800"/>
            </a:pPr>
            <a:endParaRPr sz="2500"/>
          </a:p>
          <a:p>
            <a:pPr lvl="0" algn="l">
              <a:defRPr sz="1800"/>
            </a:pPr>
            <a:r>
              <a:rPr sz="2500"/>
              <a:t>Add Pseudocolor —&gt; density</a:t>
            </a:r>
          </a:p>
          <a:p>
            <a:pPr lvl="0" algn="l">
              <a:defRPr sz="1800"/>
            </a:pPr>
            <a:endParaRPr sz="2500"/>
          </a:p>
          <a:p>
            <a:pPr lvl="0" algn="l">
              <a:defRPr sz="1800"/>
            </a:pPr>
            <a:r>
              <a:rPr sz="2500"/>
              <a:t>Options —&gt;  Rendering</a:t>
            </a:r>
          </a:p>
          <a:p>
            <a:pPr lvl="0" algn="l">
              <a:defRPr sz="1800"/>
            </a:pPr>
            <a:r>
              <a:rPr sz="2500"/>
              <a:t>           12 frames per second</a:t>
            </a:r>
          </a:p>
        </p:txBody>
      </p:sp>
    </p:spTree>
    <p:extLst>
      <p:ext uri="{BB962C8B-B14F-4D97-AF65-F5344CB8AC3E}">
        <p14:creationId xmlns:p14="http://schemas.microsoft.com/office/powerpoint/2010/main" val="39313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31684" y="4679027"/>
            <a:ext cx="2471297" cy="116695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37559" y="4683457"/>
            <a:ext cx="2816584" cy="11669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12146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i="1" dirty="0"/>
              <a:t>Getting Data Into </a:t>
            </a:r>
            <a:r>
              <a:rPr lang="en-US" i="1" dirty="0" err="1"/>
              <a:t>VisIt</a:t>
            </a:r>
            <a:r>
              <a:rPr lang="en-US" i="1" dirty="0"/>
              <a:t>   </a:t>
            </a:r>
            <a:r>
              <a:rPr lang="en-US" dirty="0"/>
              <a:t>- document ( &amp; your project </a:t>
            </a:r>
            <a:r>
              <a:rPr lang="en-US" dirty="0" smtClean="0"/>
              <a:t>)</a:t>
            </a:r>
            <a:endParaRPr lang="en-US" sz="800" dirty="0"/>
          </a:p>
          <a:p>
            <a:pPr>
              <a:buNone/>
            </a:pPr>
            <a:r>
              <a:rPr lang="en-US" i="1" dirty="0" smtClean="0"/>
              <a:t>	VTK </a:t>
            </a:r>
            <a:r>
              <a:rPr lang="en-US" i="1" dirty="0"/>
              <a:t>File Formats  </a:t>
            </a:r>
            <a:r>
              <a:rPr lang="en-US" dirty="0"/>
              <a:t> - </a:t>
            </a:r>
            <a:r>
              <a:rPr lang="en-US" dirty="0" err="1"/>
              <a:t>vtk.pdf</a:t>
            </a:r>
            <a:r>
              <a:rPr lang="en-US" dirty="0"/>
              <a:t> on my </a:t>
            </a:r>
            <a:r>
              <a:rPr lang="en-US" dirty="0" smtClean="0"/>
              <a:t>Princeton website:</a:t>
            </a:r>
          </a:p>
          <a:p>
            <a:pPr>
              <a:buNone/>
            </a:pPr>
            <a:r>
              <a:rPr lang="en-US" dirty="0" smtClean="0"/>
              <a:t>        </a:t>
            </a:r>
            <a:r>
              <a:rPr lang="en-US" dirty="0" smtClean="0">
                <a:solidFill>
                  <a:srgbClr val="0000FF"/>
                </a:solidFill>
                <a:hlinkClick r:id="rId3"/>
              </a:rPr>
              <a:t>www.princeton.edu/~efeibush</a:t>
            </a:r>
            <a:r>
              <a:rPr lang="en-US" dirty="0" smtClean="0">
                <a:solidFill>
                  <a:srgbClr val="0000FF"/>
                </a:solidFill>
              </a:rPr>
              <a:t>           </a:t>
            </a:r>
            <a:r>
              <a:rPr lang="en-US" dirty="0" err="1" smtClean="0">
                <a:solidFill>
                  <a:srgbClr val="0000FF"/>
                </a:solidFill>
              </a:rPr>
              <a:t>apcvis.pdf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 smtClean="0">
                <a:solidFill>
                  <a:srgbClr val="0000FF"/>
                </a:solidFill>
              </a:rPr>
              <a:t>			</a:t>
            </a:r>
            <a:r>
              <a:rPr lang="en-US" dirty="0" smtClean="0"/>
              <a:t>Visualization with Visit mini-course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		scivis2016.pdf – step-by-step </a:t>
            </a:r>
            <a:r>
              <a:rPr lang="en-US" dirty="0" err="1" smtClean="0"/>
              <a:t>VisIt</a:t>
            </a:r>
            <a:r>
              <a:rPr lang="en-US" dirty="0" smtClean="0"/>
              <a:t>  12/7</a:t>
            </a:r>
            <a:endParaRPr lang="en-US" sz="800" dirty="0" smtClean="0"/>
          </a:p>
          <a:p>
            <a:pPr>
              <a:buNone/>
            </a:pPr>
            <a:r>
              <a:rPr lang="en-US" dirty="0" err="1">
                <a:solidFill>
                  <a:srgbClr val="3366FF"/>
                </a:solidFill>
              </a:rPr>
              <a:t>visitusers.org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/>
              <a:t>                               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paraview.org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None/>
            </a:pPr>
            <a:r>
              <a:rPr lang="en-US" dirty="0"/>
              <a:t>	search </a:t>
            </a:r>
            <a:r>
              <a:rPr lang="en-US" dirty="0" smtClean="0"/>
              <a:t>...</a:t>
            </a:r>
          </a:p>
          <a:p>
            <a:pPr>
              <a:buNone/>
            </a:pPr>
            <a:r>
              <a:rPr lang="en-US" dirty="0" smtClean="0"/>
              <a:t>  </a:t>
            </a:r>
          </a:p>
          <a:p>
            <a:pPr>
              <a:buNone/>
            </a:pPr>
            <a:r>
              <a:rPr lang="en-US" dirty="0" smtClean="0"/>
              <a:t>Thursday 2 pm </a:t>
            </a:r>
            <a:r>
              <a:rPr lang="en-US" dirty="0" err="1" smtClean="0"/>
              <a:t>PICSciE</a:t>
            </a:r>
            <a:r>
              <a:rPr lang="en-US" dirty="0" smtClean="0"/>
              <a:t> weekly walk-in help session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4655" y="128700"/>
            <a:ext cx="2479874" cy="52322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13" y="1143860"/>
            <a:ext cx="8908105" cy="1143000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hlinkClick r:id="rId4"/>
              </a:rPr>
              <a:t>https://wci.llnl.gov/simulation/computer-codes/visit</a:t>
            </a:r>
            <a:r>
              <a:rPr lang="en-US" sz="3100" dirty="0"/>
              <a:t>  </a:t>
            </a:r>
            <a:r>
              <a:rPr lang="en-US" sz="3100" dirty="0" smtClean="0">
                <a:sym typeface="Wingdings"/>
              </a:rPr>
              <a:t></a:t>
            </a:r>
            <a:r>
              <a:rPr lang="en-US" sz="3100" dirty="0" smtClean="0"/>
              <a:t> </a:t>
            </a:r>
            <a:r>
              <a:rPr lang="en-US" sz="3100" dirty="0"/>
              <a:t>Downloads</a:t>
            </a:r>
            <a:r>
              <a:rPr lang="en-US" sz="3889" dirty="0"/>
              <a:t/>
            </a:r>
            <a:br>
              <a:rPr lang="en-US" sz="3889" dirty="0"/>
            </a:br>
            <a:r>
              <a:rPr lang="en-US" sz="900" dirty="0"/>
              <a:t/>
            </a:r>
            <a:br>
              <a:rPr lang="en-US" sz="900" dirty="0"/>
            </a:br>
            <a:r>
              <a:rPr lang="en-US" dirty="0"/>
              <a:t>	</a:t>
            </a:r>
            <a:r>
              <a:rPr lang="en-US" sz="3100" dirty="0">
                <a:solidFill>
                  <a:srgbClr val="FF0000"/>
                </a:solidFill>
              </a:rPr>
              <a:t>Just search for:   “visit visualization”</a:t>
            </a:r>
            <a:r>
              <a:rPr lang="en-US" sz="3100" dirty="0"/>
              <a:t/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4" name="TextBox 3"/>
          <p:cNvSpPr txBox="1"/>
          <p:nvPr/>
        </p:nvSpPr>
        <p:spPr>
          <a:xfrm>
            <a:off x="748954" y="94376"/>
            <a:ext cx="1954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Resources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7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ptima"/>
                <a:cs typeface="Optima"/>
              </a:rPr>
              <a:t>Workflow</a:t>
            </a:r>
            <a:endParaRPr lang="en-US" dirty="0">
              <a:latin typeface="Optima"/>
              <a:cs typeface="Optima"/>
            </a:endParaRPr>
          </a:p>
        </p:txBody>
      </p:sp>
      <p:pic>
        <p:nvPicPr>
          <p:cNvPr id="9" name="Picture 8" descr="Screen Shot 2015-12-01 at 10.43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63" y="2450733"/>
            <a:ext cx="4334275" cy="3494299"/>
          </a:xfrm>
          <a:prstGeom prst="rect">
            <a:avLst/>
          </a:prstGeom>
        </p:spPr>
      </p:pic>
      <p:pic>
        <p:nvPicPr>
          <p:cNvPr id="5" name="Content Placeholder 4" descr="AA023077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31" b="-12031"/>
          <a:stretch>
            <a:fillRect/>
          </a:stretch>
        </p:blipFill>
        <p:spPr>
          <a:xfrm>
            <a:off x="1630001" y="1635754"/>
            <a:ext cx="1454441" cy="1629958"/>
          </a:xfrm>
        </p:spPr>
      </p:pic>
      <p:pic>
        <p:nvPicPr>
          <p:cNvPr id="6" name="Content Placeholder 5" descr="AA021273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488" b="-50488"/>
          <a:stretch>
            <a:fillRect/>
          </a:stretch>
        </p:blipFill>
        <p:spPr>
          <a:xfrm>
            <a:off x="4620202" y="1156787"/>
            <a:ext cx="2782842" cy="3118665"/>
          </a:xfrm>
        </p:spPr>
      </p:pic>
      <p:pic>
        <p:nvPicPr>
          <p:cNvPr id="7" name="Picture 6" descr="AA02307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8295" flipH="1">
            <a:off x="1617442" y="3677544"/>
            <a:ext cx="2001276" cy="1246889"/>
          </a:xfrm>
          <a:prstGeom prst="rect">
            <a:avLst/>
          </a:prstGeom>
        </p:spPr>
      </p:pic>
      <p:pic>
        <p:nvPicPr>
          <p:cNvPr id="8" name="Picture 7" descr="5765831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65394" flipV="1">
            <a:off x="5272898" y="4934445"/>
            <a:ext cx="2622531" cy="4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8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7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Dimensions of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13500" cy="452596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latin typeface="Optima"/>
                <a:cs typeface="Optima"/>
              </a:rPr>
              <a:t>f</a:t>
            </a:r>
            <a:r>
              <a:rPr lang="en-US" dirty="0" smtClean="0">
                <a:latin typeface="Optima"/>
                <a:cs typeface="Optima"/>
              </a:rPr>
              <a:t>(x)</a:t>
            </a:r>
          </a:p>
          <a:p>
            <a:pPr marL="0" indent="0">
              <a:buNone/>
            </a:pPr>
            <a:r>
              <a:rPr lang="en-US" i="1" dirty="0" smtClean="0">
                <a:latin typeface="Optima"/>
                <a:cs typeface="Optima"/>
              </a:rPr>
              <a:t>f</a:t>
            </a:r>
            <a:r>
              <a:rPr lang="en-US" dirty="0" smtClean="0">
                <a:latin typeface="Optima"/>
                <a:cs typeface="Optima"/>
              </a:rPr>
              <a:t>(x, time)     </a:t>
            </a:r>
            <a:r>
              <a:rPr lang="en-US" i="1" dirty="0">
                <a:latin typeface="Optima"/>
                <a:cs typeface="Optima"/>
              </a:rPr>
              <a:t>f</a:t>
            </a:r>
            <a:r>
              <a:rPr lang="en-US" dirty="0">
                <a:latin typeface="Optima"/>
                <a:cs typeface="Optima"/>
              </a:rPr>
              <a:t>(</a:t>
            </a:r>
            <a:r>
              <a:rPr lang="en-US" dirty="0" err="1">
                <a:latin typeface="Optima"/>
                <a:cs typeface="Optima"/>
              </a:rPr>
              <a:t>x,i</a:t>
            </a:r>
            <a:r>
              <a:rPr lang="en-US" dirty="0">
                <a:latin typeface="Optima"/>
                <a:cs typeface="Optima"/>
              </a:rPr>
              <a:t>)</a:t>
            </a:r>
            <a:endParaRPr lang="en-US" dirty="0" smtClean="0">
              <a:latin typeface="Optima"/>
              <a:cs typeface="Optima"/>
            </a:endParaRPr>
          </a:p>
          <a:p>
            <a:pPr marL="0" indent="0">
              <a:buNone/>
            </a:pPr>
            <a:r>
              <a:rPr lang="en-US" i="1" dirty="0" smtClean="0">
                <a:latin typeface="Optima"/>
                <a:cs typeface="Optima"/>
              </a:rPr>
              <a:t>f</a:t>
            </a:r>
            <a:r>
              <a:rPr lang="en-US" dirty="0" smtClean="0">
                <a:latin typeface="Optima"/>
                <a:cs typeface="Optima"/>
              </a:rPr>
              <a:t>(x, y)</a:t>
            </a:r>
          </a:p>
          <a:p>
            <a:pPr marL="0" indent="0">
              <a:buNone/>
            </a:pPr>
            <a:r>
              <a:rPr lang="en-US" i="1" dirty="0" smtClean="0">
                <a:latin typeface="Optima"/>
                <a:cs typeface="Optima"/>
              </a:rPr>
              <a:t>f</a:t>
            </a:r>
            <a:r>
              <a:rPr lang="en-US" dirty="0" smtClean="0">
                <a:latin typeface="Optima"/>
                <a:cs typeface="Optima"/>
              </a:rPr>
              <a:t>(x, y, time)</a:t>
            </a:r>
          </a:p>
          <a:p>
            <a:pPr marL="0" indent="0">
              <a:buNone/>
            </a:pPr>
            <a:r>
              <a:rPr lang="en-US" i="1" dirty="0" smtClean="0">
                <a:latin typeface="Optima"/>
                <a:cs typeface="Optima"/>
              </a:rPr>
              <a:t>f</a:t>
            </a:r>
            <a:r>
              <a:rPr lang="en-US" dirty="0" smtClean="0">
                <a:latin typeface="Optima"/>
                <a:cs typeface="Optima"/>
              </a:rPr>
              <a:t>(x, y, z)</a:t>
            </a:r>
          </a:p>
          <a:p>
            <a:pPr marL="0" indent="0">
              <a:buNone/>
            </a:pPr>
            <a:r>
              <a:rPr lang="en-US" i="1" dirty="0" smtClean="0">
                <a:latin typeface="Optima"/>
                <a:cs typeface="Optima"/>
              </a:rPr>
              <a:t>f</a:t>
            </a:r>
            <a:r>
              <a:rPr lang="en-US" dirty="0" smtClean="0">
                <a:latin typeface="Optima"/>
                <a:cs typeface="Optima"/>
              </a:rPr>
              <a:t>(x, y ,z ,time)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Time dependent data is a good candidate for animation.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37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ptima"/>
                <a:cs typeface="Optima"/>
              </a:rPr>
              <a:t>NCSX Particle Vis</a:t>
            </a:r>
            <a:endParaRPr lang="en-US" dirty="0">
              <a:latin typeface="Optima"/>
              <a:cs typeface="Optima"/>
            </a:endParaRPr>
          </a:p>
        </p:txBody>
      </p:sp>
      <p:pic>
        <p:nvPicPr>
          <p:cNvPr id="5" name="Picture 4" descr="ste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3" y="1223876"/>
            <a:ext cx="7392276" cy="439811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790" y="5582941"/>
            <a:ext cx="7755543" cy="10112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http://w3.</a:t>
            </a:r>
            <a:r>
              <a:rPr lang="en-US" dirty="0" smtClean="0">
                <a:solidFill>
                  <a:srgbClr val="0000FF"/>
                </a:solidFill>
                <a:hlinkClick r:id="rId3"/>
              </a:rPr>
              <a:t>pppl.gov/~efeibush/movies</a:t>
            </a:r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beams3d_ncsx_1080.mov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44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355253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Very convenient for converting data to </a:t>
            </a:r>
            <a:r>
              <a:rPr lang="en-US" dirty="0" err="1" smtClean="0"/>
              <a:t>vis</a:t>
            </a:r>
            <a:r>
              <a:rPr lang="en-US" dirty="0" smtClean="0"/>
              <a:t> formats.</a:t>
            </a:r>
          </a:p>
          <a:p>
            <a:pPr marL="0" indent="0">
              <a:buNone/>
            </a:pPr>
            <a:r>
              <a:rPr lang="en-US" dirty="0" smtClean="0"/>
              <a:t>Analyze &amp; extract.</a:t>
            </a:r>
          </a:p>
          <a:p>
            <a:pPr marL="0" indent="0">
              <a:buNone/>
            </a:pPr>
            <a:r>
              <a:rPr lang="en-US" dirty="0" smtClean="0"/>
              <a:t>Good economy for programmer/user.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m</a:t>
            </a:r>
            <a:r>
              <a:rPr lang="en-US" dirty="0" err="1" smtClean="0"/>
              <a:t>atplotlib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Examples:  </a:t>
            </a:r>
            <a:r>
              <a:rPr lang="en-US" i="1" dirty="0" smtClean="0"/>
              <a:t>f(x), f(</a:t>
            </a:r>
            <a:r>
              <a:rPr lang="en-US" i="1" dirty="0" err="1" smtClean="0"/>
              <a:t>x,y</a:t>
            </a:r>
            <a:r>
              <a:rPr lang="en-US" i="1" dirty="0" smtClean="0"/>
              <a:t>), f(x,y,t)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n</a:t>
            </a:r>
            <a:r>
              <a:rPr lang="en-US" dirty="0" err="1" smtClean="0"/>
              <a:t>umpy</a:t>
            </a:r>
            <a:r>
              <a:rPr lang="en-US" dirty="0" smtClean="0"/>
              <a:t>, </a:t>
            </a:r>
            <a:r>
              <a:rPr lang="en-US" dirty="0" err="1" smtClean="0"/>
              <a:t>scipy</a:t>
            </a:r>
            <a:r>
              <a:rPr lang="en-US" dirty="0" smtClean="0"/>
              <a:t>, PIL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tkinter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8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04"/>
            <a:ext cx="8229600" cy="1143000"/>
          </a:xfrm>
        </p:spPr>
        <p:txBody>
          <a:bodyPr/>
          <a:lstStyle/>
          <a:p>
            <a:r>
              <a:rPr lang="en-US"/>
              <a:t>matplotlib </a:t>
            </a:r>
            <a:r>
              <a:rPr lang="en-US" i="1"/>
              <a:t>f(x)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332415"/>
            <a:ext cx="7782155" cy="45259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import matplotlib.pyplot as plt</a:t>
            </a:r>
          </a:p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y = [1, 4, 9, 16, 25, 36, 49]</a:t>
            </a:r>
          </a:p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plt.plot(y)</a:t>
            </a:r>
          </a:p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plt.show()</a:t>
            </a:r>
          </a:p>
        </p:txBody>
      </p:sp>
      <p:pic>
        <p:nvPicPr>
          <p:cNvPr id="5" name="Picture 4" descr="f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74" y="2261305"/>
            <a:ext cx="5797874" cy="50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9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3"/>
            <a:ext cx="8229600" cy="1143000"/>
          </a:xfrm>
        </p:spPr>
        <p:txBody>
          <a:bodyPr/>
          <a:lstStyle/>
          <a:p>
            <a:r>
              <a:rPr lang="en-US"/>
              <a:t>matplotlib  </a:t>
            </a:r>
            <a:r>
              <a:rPr lang="en-US" i="1"/>
              <a:t>f(x)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02348"/>
            <a:ext cx="7782155" cy="45259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import matplotlib.pyplot as plt</a:t>
            </a:r>
          </a:p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y = [1, 4, 9, 16, 25, 36, 49]</a:t>
            </a:r>
          </a:p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x = [1, 3, 4, 7, 25, 26, 31]</a:t>
            </a:r>
          </a:p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plt.plot(x,y)</a:t>
            </a:r>
          </a:p>
          <a:p>
            <a:pPr marL="0" indent="0">
              <a:buNone/>
            </a:pPr>
            <a:r>
              <a:rPr lang="en-US">
                <a:latin typeface="Courier"/>
                <a:cs typeface="Courier"/>
              </a:rPr>
              <a:t>plt.show()</a:t>
            </a:r>
          </a:p>
        </p:txBody>
      </p:sp>
      <p:pic>
        <p:nvPicPr>
          <p:cNvPr id="4" name="Picture 3" descr="fx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74" y="2538904"/>
            <a:ext cx="5591193" cy="483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5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2962</TotalTime>
  <Words>2041</Words>
  <Application>Microsoft Macintosh PowerPoint</Application>
  <PresentationFormat>On-screen Show (4:3)</PresentationFormat>
  <Paragraphs>526</Paragraphs>
  <Slides>60</Slides>
  <Notes>25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Scientific Visualization Tools &amp; Techniques</vt:lpstr>
      <vt:lpstr>Early Multivariate Data Vis</vt:lpstr>
      <vt:lpstr>Scientific Visualization</vt:lpstr>
      <vt:lpstr>Designing a Visualization</vt:lpstr>
      <vt:lpstr>Getting to Know Your Data</vt:lpstr>
      <vt:lpstr>Dimensions of Data</vt:lpstr>
      <vt:lpstr>Python</vt:lpstr>
      <vt:lpstr>matplotlib f(x)</vt:lpstr>
      <vt:lpstr>matplotlib  f(x)</vt:lpstr>
      <vt:lpstr>matplotlib, numpy  f(x)</vt:lpstr>
      <vt:lpstr>Latex in Graphs, save to pdf</vt:lpstr>
      <vt:lpstr>matplotlib, numpy f(x,y)</vt:lpstr>
      <vt:lpstr>Color Maps</vt:lpstr>
      <vt:lpstr>matplotlib, numpy f(x,y,t)</vt:lpstr>
      <vt:lpstr>PowerPoint Presentation</vt:lpstr>
      <vt:lpstr>PowerPoint Presentation</vt:lpstr>
      <vt:lpstr>PowerPoint Presentation</vt:lpstr>
      <vt:lpstr>Implementation of Vis Programs</vt:lpstr>
      <vt:lpstr>yt-project.org</vt:lpstr>
      <vt:lpstr>Implementation of VTK  Vis Programs</vt:lpstr>
      <vt:lpstr>Read Data Files</vt:lpstr>
      <vt:lpstr>Visualization of 1 Particle Can Be Interesting: Simulation of Ion Path as Energy Decreases</vt:lpstr>
      <vt:lpstr>Visualization of 1 Particle</vt:lpstr>
      <vt:lpstr>PowerPoint Presentation</vt:lpstr>
      <vt:lpstr>Continuous 3D Grids</vt:lpstr>
      <vt:lpstr>PowerPoint Presentation</vt:lpstr>
      <vt:lpstr>Structured Grids  + Vectors</vt:lpstr>
      <vt:lpstr>GTS Complex Grid – Poloidal Rings</vt:lpstr>
      <vt:lpstr>GTCP Simulation</vt:lpstr>
      <vt:lpstr>Grid Summary</vt:lpstr>
      <vt:lpstr>Clip operator – Geometric selection</vt:lpstr>
      <vt:lpstr>Threshold operator – Data value selection</vt:lpstr>
      <vt:lpstr>Molecular Dynamics Example</vt:lpstr>
      <vt:lpstr>Time Steps             f(x,y,z,t)</vt:lpstr>
      <vt:lpstr>PowerPoint Presentation</vt:lpstr>
      <vt:lpstr>NSTX Magnetic Field Lines</vt:lpstr>
      <vt:lpstr>Transforms</vt:lpstr>
      <vt:lpstr>PowerPoint Presentation</vt:lpstr>
      <vt:lpstr>Animation</vt:lpstr>
      <vt:lpstr>Short Time Steps Avoid Temporal Aliasing</vt:lpstr>
      <vt:lpstr>Movie Maker Program  (1)</vt:lpstr>
      <vt:lpstr>Movie Maker Program  (2)</vt:lpstr>
      <vt:lpstr>Movie Maker Program  (3)</vt:lpstr>
      <vt:lpstr>Summary of Visualization Features</vt:lpstr>
      <vt:lpstr>High-End Vis Workstation</vt:lpstr>
      <vt:lpstr>ssh tigressdata</vt:lpstr>
      <vt:lpstr>tigressdata.princeton.edu</vt:lpstr>
      <vt:lpstr>tigressdata Remote Vis</vt:lpstr>
      <vt:lpstr>PICSciE   FAQ    #16</vt:lpstr>
      <vt:lpstr>1.  Start VNC Server</vt:lpstr>
      <vt:lpstr>2. Establish Tunnel (because turbovnc is not encrypted) </vt:lpstr>
      <vt:lpstr>3.  Run turbovnc locally</vt:lpstr>
      <vt:lpstr>client:  turbovnc viewer</vt:lpstr>
      <vt:lpstr>PowerPoint Presentation</vt:lpstr>
      <vt:lpstr>PowerPoint Presentation</vt:lpstr>
      <vt:lpstr>PowerPoint Presentation</vt:lpstr>
      <vt:lpstr>https://wci.llnl.gov/simulation/computer-codes/visit   Downloads   Just search for:   “visit visualization” </vt:lpstr>
      <vt:lpstr>Workflow</vt:lpstr>
      <vt:lpstr>PowerPoint Presentation</vt:lpstr>
      <vt:lpstr>NCSX Particle Vis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Visualization at PPPL</dc:title>
  <dc:creator>Eliot A. Feibush</dc:creator>
  <cp:lastModifiedBy>Eliot A. Feibush</cp:lastModifiedBy>
  <cp:revision>130</cp:revision>
  <dcterms:created xsi:type="dcterms:W3CDTF">2016-02-01T21:34:40Z</dcterms:created>
  <dcterms:modified xsi:type="dcterms:W3CDTF">2016-10-18T16:37:50Z</dcterms:modified>
</cp:coreProperties>
</file>