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69"/>
  </p:notesMasterIdLst>
  <p:sldIdLst>
    <p:sldId id="36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53" r:id="rId16"/>
    <p:sldId id="344" r:id="rId17"/>
    <p:sldId id="269" r:id="rId18"/>
    <p:sldId id="270" r:id="rId19"/>
    <p:sldId id="345" r:id="rId20"/>
    <p:sldId id="370" r:id="rId21"/>
    <p:sldId id="271" r:id="rId22"/>
    <p:sldId id="333" r:id="rId23"/>
    <p:sldId id="349" r:id="rId24"/>
    <p:sldId id="368" r:id="rId25"/>
    <p:sldId id="362" r:id="rId26"/>
    <p:sldId id="363" r:id="rId27"/>
    <p:sldId id="334" r:id="rId28"/>
    <p:sldId id="272" r:id="rId29"/>
    <p:sldId id="273" r:id="rId30"/>
    <p:sldId id="274" r:id="rId31"/>
    <p:sldId id="335" r:id="rId32"/>
    <p:sldId id="337" r:id="rId33"/>
    <p:sldId id="336" r:id="rId34"/>
    <p:sldId id="276" r:id="rId35"/>
    <p:sldId id="277" r:id="rId36"/>
    <p:sldId id="278" r:id="rId37"/>
    <p:sldId id="338" r:id="rId38"/>
    <p:sldId id="279" r:id="rId39"/>
    <p:sldId id="280" r:id="rId40"/>
    <p:sldId id="281" r:id="rId41"/>
    <p:sldId id="283" r:id="rId42"/>
    <p:sldId id="287" r:id="rId43"/>
    <p:sldId id="284" r:id="rId44"/>
    <p:sldId id="282" r:id="rId45"/>
    <p:sldId id="285" r:id="rId46"/>
    <p:sldId id="332" r:id="rId47"/>
    <p:sldId id="286" r:id="rId48"/>
    <p:sldId id="288" r:id="rId49"/>
    <p:sldId id="289" r:id="rId50"/>
    <p:sldId id="341" r:id="rId51"/>
    <p:sldId id="352" r:id="rId52"/>
    <p:sldId id="339" r:id="rId53"/>
    <p:sldId id="343" r:id="rId54"/>
    <p:sldId id="354" r:id="rId55"/>
    <p:sldId id="367" r:id="rId56"/>
    <p:sldId id="371" r:id="rId57"/>
    <p:sldId id="365" r:id="rId58"/>
    <p:sldId id="366" r:id="rId59"/>
    <p:sldId id="364" r:id="rId60"/>
    <p:sldId id="350" r:id="rId61"/>
    <p:sldId id="347" r:id="rId62"/>
    <p:sldId id="356" r:id="rId63"/>
    <p:sldId id="357" r:id="rId64"/>
    <p:sldId id="358" r:id="rId65"/>
    <p:sldId id="359" r:id="rId66"/>
    <p:sldId id="360" r:id="rId67"/>
    <p:sldId id="348" r:id="rId68"/>
  </p:sldIdLst>
  <p:sldSz cx="9144000" cy="6858000" type="screen4x3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00"/>
    <a:srgbClr val="D70000"/>
    <a:srgbClr val="CCEAF2"/>
    <a:srgbClr val="FFFBB6"/>
    <a:srgbClr val="EEF0AC"/>
    <a:srgbClr val="90AF98"/>
    <a:srgbClr val="82B094"/>
    <a:srgbClr val="A9B0D8"/>
    <a:srgbClr val="949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87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9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fld id="{A9EA996A-BF6E-A145-A2BC-EA1FAA0A93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10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Picscie python programming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56EDB5-E8AB-6947-816F-10309B37A9DE}" type="slidenum">
              <a:rPr lang="en-US"/>
              <a:pPr/>
              <a:t>10</a:t>
            </a:fld>
            <a:endParaRPr lang="en-US"/>
          </a:p>
        </p:txBody>
      </p:sp>
      <p:sp>
        <p:nvSpPr>
          <p:cNvPr id="901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28B297-F8C1-7A42-875A-BDBF7E9423FE}" type="slidenum">
              <a:rPr lang="en-US"/>
              <a:pPr/>
              <a:t>11</a:t>
            </a:fld>
            <a:endParaRPr lang="en-US"/>
          </a:p>
        </p:txBody>
      </p:sp>
      <p:sp>
        <p:nvSpPr>
          <p:cNvPr id="91137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A python source code file of classes is a module.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import a module    or some classes from a module</a:t>
            </a:r>
          </a:p>
          <a:p>
            <a:pPr eaLnBrk="1">
              <a:spcBef>
                <a:spcPct val="0"/>
              </a:spcBef>
            </a:pPr>
            <a:endParaRPr lang="en-US" sz="2000">
              <a:latin typeface="+mn-lt" charset="0"/>
              <a:ea typeface="+mn-ea" charset="0"/>
              <a:cs typeface="+mn-ea" charset="0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A02EFEEE-443F-CD4F-B409-4DEF08575107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11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7547A-AFCF-5A44-A523-DC47893D27B9}" type="slidenum">
              <a:rPr lang="en-US"/>
              <a:pPr/>
              <a:t>12</a:t>
            </a:fld>
            <a:endParaRPr lang="en-US"/>
          </a:p>
        </p:txBody>
      </p:sp>
      <p:sp>
        <p:nvSpPr>
          <p:cNvPr id="92161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Something new about imports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It’s not on the test.</a:t>
            </a: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EFF8D4D7-DC38-CA40-9B26-5369825FF82F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12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BE7AD3-D713-8248-B6B0-DC9368AFC617}" type="slidenum">
              <a:rPr lang="en-US"/>
              <a:pPr/>
              <a:t>13</a:t>
            </a:fld>
            <a:endParaRPr lang="en-US"/>
          </a:p>
        </p:txBody>
      </p:sp>
      <p:sp>
        <p:nvSpPr>
          <p:cNvPr id="93185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if p = “hello” and q = “goodbye” it will return “hellogoodbye”</a:t>
            </a:r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7F4F1177-A046-F74C-AD3F-A96BE431BA1B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13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60EB17-8E82-A64F-9E33-A817396AAB58}" type="slidenum">
              <a:rPr lang="en-US"/>
              <a:pPr/>
              <a:t>14</a:t>
            </a:fld>
            <a:endParaRPr lang="en-US"/>
          </a:p>
        </p:txBody>
      </p:sp>
      <p:sp>
        <p:nvSpPr>
          <p:cNvPr id="1146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For methods that have many arguments</a:t>
            </a:r>
          </a:p>
          <a:p>
            <a:r>
              <a:rPr lang="en-US"/>
              <a:t>Need this technique for graphing later today.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B7716A-AB8E-184E-AD5D-1079CCC3E184}" type="slidenum">
              <a:rPr lang="en-US"/>
              <a:pPr/>
              <a:t>15</a:t>
            </a:fld>
            <a:endParaRPr lang="en-US"/>
          </a:p>
        </p:txBody>
      </p:sp>
      <p:sp>
        <p:nvSpPr>
          <p:cNvPr id="123905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xrange() – generates number as needed instead of creating all numbers initially</a:t>
            </a:r>
          </a:p>
          <a:p>
            <a:pPr eaLnBrk="1">
              <a:spcBef>
                <a:spcPct val="0"/>
              </a:spcBef>
            </a:pPr>
            <a:endParaRPr lang="en-US" sz="2000">
              <a:latin typeface="+mn-lt" charset="0"/>
              <a:ea typeface="+mn-ea" charset="0"/>
              <a:cs typeface="+mn-ea" charset="0"/>
            </a:endParaRP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First homework</a:t>
            </a:r>
            <a:r>
              <a:rPr lang="en-US" sz="2000" baseline="0">
                <a:latin typeface="+mn-lt" charset="0"/>
                <a:ea typeface="+mn-ea" charset="0"/>
                <a:cs typeface="+mn-ea" charset="0"/>
              </a:rPr>
              <a:t> assignment is to write frange that returns a list of floats.</a:t>
            </a:r>
            <a:endParaRPr lang="en-US" sz="2000">
              <a:latin typeface="+mn-lt" charset="0"/>
              <a:ea typeface="+mn-ea" charset="0"/>
              <a:cs typeface="+mn-ea" charset="0"/>
            </a:endParaRPr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51D088AC-BCC5-DE4A-9930-BB5625806310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15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BFB666-A3D1-494A-B1D1-2F6A183DA14B}" type="slidenum">
              <a:rPr lang="en-US"/>
              <a:pPr/>
              <a:t>16</a:t>
            </a:fld>
            <a:endParaRPr lang="en-US"/>
          </a:p>
        </p:txBody>
      </p:sp>
      <p:sp>
        <p:nvSpPr>
          <p:cNvPr id="942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mtClean="0"/>
              <a:t>An indent always</a:t>
            </a:r>
            <a:r>
              <a:rPr lang="en-US" baseline="0" smtClean="0"/>
              <a:t> starts after a colon.</a:t>
            </a:r>
          </a:p>
          <a:p>
            <a:r>
              <a:rPr lang="en-US" baseline="0" smtClean="0"/>
              <a:t>Outdent does not have a specific character or symbol.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65DA83-A5FB-654C-8F26-0562030A180F}" type="slidenum">
              <a:rPr lang="en-US"/>
              <a:pPr/>
              <a:t>17</a:t>
            </a:fld>
            <a:endParaRPr lang="en-US"/>
          </a:p>
        </p:txBody>
      </p:sp>
      <p:sp>
        <p:nvSpPr>
          <p:cNvPr id="952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BF195A-0D69-AD4C-9C5C-1DF05894FAE6}" type="slidenum">
              <a:rPr lang="en-US"/>
              <a:pPr/>
              <a:t>18</a:t>
            </a:fld>
            <a:endParaRPr lang="en-US"/>
          </a:p>
        </p:txBody>
      </p:sp>
      <p:sp>
        <p:nvSpPr>
          <p:cNvPr id="96257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 dirty="0">
                <a:latin typeface="+mn-lt" charset="0"/>
                <a:ea typeface="+mn-ea" charset="0"/>
                <a:cs typeface="+mn-ea" charset="0"/>
              </a:rPr>
              <a:t>Guess what </a:t>
            </a:r>
            <a:r>
              <a:rPr lang="en-US" sz="2000" dirty="0" err="1">
                <a:latin typeface="+mn-lt" charset="0"/>
                <a:ea typeface="+mn-ea" charset="0"/>
                <a:cs typeface="+mn-ea" charset="0"/>
              </a:rPr>
              <a:t>nd</a:t>
            </a:r>
            <a:r>
              <a:rPr lang="en-US" sz="2000" dirty="0">
                <a:latin typeface="+mn-lt" charset="0"/>
                <a:ea typeface="+mn-ea" charset="0"/>
                <a:cs typeface="+mn-ea" charset="0"/>
              </a:rPr>
              <a:t> stands for?     N-</a:t>
            </a:r>
            <a:r>
              <a:rPr lang="en-US" sz="2000" dirty="0" smtClean="0">
                <a:latin typeface="+mn-lt" charset="0"/>
                <a:ea typeface="+mn-ea" charset="0"/>
                <a:cs typeface="+mn-ea" charset="0"/>
              </a:rPr>
              <a:t>dimensional</a:t>
            </a:r>
          </a:p>
          <a:p>
            <a:pPr eaLnBrk="1">
              <a:spcBef>
                <a:spcPct val="0"/>
              </a:spcBef>
            </a:pPr>
            <a:endParaRPr lang="en-US" sz="2000" dirty="0" smtClean="0">
              <a:latin typeface="+mn-lt" charset="0"/>
              <a:ea typeface="+mn-ea" charset="0"/>
              <a:cs typeface="+mn-ea" charset="0"/>
            </a:endParaRPr>
          </a:p>
          <a:p>
            <a:pPr eaLnBrk="1">
              <a:spcBef>
                <a:spcPct val="0"/>
              </a:spcBef>
            </a:pPr>
            <a:r>
              <a:rPr lang="en-US" sz="2000" dirty="0" smtClean="0">
                <a:latin typeface="+mn-lt" charset="0"/>
                <a:ea typeface="+mn-ea" charset="0"/>
                <a:cs typeface="+mn-ea" charset="0"/>
              </a:rPr>
              <a:t>spell checker on numpy:</a:t>
            </a:r>
            <a:r>
              <a:rPr lang="en-US" sz="2000" baseline="0" dirty="0" smtClean="0">
                <a:latin typeface="+mn-lt" charset="0"/>
                <a:ea typeface="+mn-ea" charset="0"/>
                <a:cs typeface="+mn-ea" charset="0"/>
              </a:rPr>
              <a:t>   bumpy, dumpy, &amp; lumpy.  Just need Grumpy and you have the 7 Dwarves.</a:t>
            </a:r>
            <a:endParaRPr lang="en-US" sz="2000" dirty="0">
              <a:latin typeface="+mn-lt" charset="0"/>
              <a:ea typeface="+mn-ea" charset="0"/>
              <a:cs typeface="+mn-ea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7C08A918-F4FF-E845-BABF-61D4EF059853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18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BF195A-0D69-AD4C-9C5C-1DF05894FAE6}" type="slidenum">
              <a:rPr lang="en-US"/>
              <a:pPr/>
              <a:t>19</a:t>
            </a:fld>
            <a:endParaRPr lang="en-US"/>
          </a:p>
        </p:txBody>
      </p:sp>
      <p:sp>
        <p:nvSpPr>
          <p:cNvPr id="96257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 dirty="0">
                <a:latin typeface="+mn-lt" charset="0"/>
                <a:ea typeface="+mn-ea" charset="0"/>
                <a:cs typeface="+mn-ea" charset="0"/>
              </a:rPr>
              <a:t>Guess what </a:t>
            </a:r>
            <a:r>
              <a:rPr lang="en-US" sz="2000" dirty="0" err="1">
                <a:latin typeface="+mn-lt" charset="0"/>
                <a:ea typeface="+mn-ea" charset="0"/>
                <a:cs typeface="+mn-ea" charset="0"/>
              </a:rPr>
              <a:t>nd</a:t>
            </a:r>
            <a:r>
              <a:rPr lang="en-US" sz="2000" dirty="0">
                <a:latin typeface="+mn-lt" charset="0"/>
                <a:ea typeface="+mn-ea" charset="0"/>
                <a:cs typeface="+mn-ea" charset="0"/>
              </a:rPr>
              <a:t> stands for?     N-</a:t>
            </a:r>
            <a:r>
              <a:rPr lang="en-US" sz="2000" dirty="0" smtClean="0">
                <a:latin typeface="+mn-lt" charset="0"/>
                <a:ea typeface="+mn-ea" charset="0"/>
                <a:cs typeface="+mn-ea" charset="0"/>
              </a:rPr>
              <a:t>dimensional               module can</a:t>
            </a:r>
            <a:r>
              <a:rPr lang="en-US" sz="2000" baseline="0" dirty="0" smtClean="0">
                <a:latin typeface="+mn-lt" charset="0"/>
                <a:ea typeface="+mn-ea" charset="0"/>
                <a:cs typeface="+mn-ea" charset="0"/>
              </a:rPr>
              <a:t> be referred to as a package     site-packages directory</a:t>
            </a:r>
            <a:endParaRPr lang="en-US" sz="2000" dirty="0" smtClean="0">
              <a:latin typeface="+mn-lt" charset="0"/>
              <a:ea typeface="+mn-ea" charset="0"/>
              <a:cs typeface="+mn-ea" charset="0"/>
            </a:endParaRPr>
          </a:p>
          <a:p>
            <a:pPr eaLnBrk="1">
              <a:spcBef>
                <a:spcPct val="0"/>
              </a:spcBef>
            </a:pPr>
            <a:endParaRPr lang="en-US" sz="2000" dirty="0" smtClean="0">
              <a:latin typeface="+mn-lt" charset="0"/>
              <a:ea typeface="+mn-ea" charset="0"/>
              <a:cs typeface="+mn-ea" charset="0"/>
            </a:endParaRPr>
          </a:p>
          <a:p>
            <a:pPr eaLnBrk="1">
              <a:spcBef>
                <a:spcPct val="0"/>
              </a:spcBef>
            </a:pPr>
            <a:r>
              <a:rPr lang="en-US" sz="2000" dirty="0" smtClean="0">
                <a:latin typeface="+mn-lt" charset="0"/>
                <a:ea typeface="+mn-ea" charset="0"/>
                <a:cs typeface="+mn-ea" charset="0"/>
              </a:rPr>
              <a:t>spell checker on numpy:</a:t>
            </a:r>
            <a:r>
              <a:rPr lang="en-US" sz="2000" baseline="0" dirty="0" smtClean="0">
                <a:latin typeface="+mn-lt" charset="0"/>
                <a:ea typeface="+mn-ea" charset="0"/>
                <a:cs typeface="+mn-ea" charset="0"/>
              </a:rPr>
              <a:t>   bumpy, dumpy, &amp; lumpy.  Just need Grumpy and you have the 7 Dwarves.</a:t>
            </a:r>
            <a:endParaRPr lang="en-US" sz="2000" dirty="0">
              <a:latin typeface="+mn-lt" charset="0"/>
              <a:ea typeface="+mn-ea" charset="0"/>
              <a:cs typeface="+mn-ea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7C08A918-F4FF-E845-BABF-61D4EF059853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19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AD656E-9C1C-504D-9210-FA6C8B8AF12B}" type="slidenum">
              <a:rPr lang="en-US"/>
              <a:pPr/>
              <a:t>2</a:t>
            </a:fld>
            <a:endParaRPr lang="en-US"/>
          </a:p>
        </p:txBody>
      </p:sp>
      <p:sp>
        <p:nvSpPr>
          <p:cNvPr id="819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BF195A-0D69-AD4C-9C5C-1DF05894FAE6}" type="slidenum">
              <a:rPr lang="en-US"/>
              <a:pPr/>
              <a:t>20</a:t>
            </a:fld>
            <a:endParaRPr lang="en-US"/>
          </a:p>
        </p:txBody>
      </p:sp>
      <p:sp>
        <p:nvSpPr>
          <p:cNvPr id="96257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Store in memory as C or Fortran ordering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Try to match your accessing order</a:t>
            </a: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7C08A918-F4FF-E845-BABF-61D4EF059853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20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BF195A-0D69-AD4C-9C5C-1DF05894FAE6}" type="slidenum">
              <a:rPr lang="en-US"/>
              <a:pPr/>
              <a:t>21</a:t>
            </a:fld>
            <a:endParaRPr lang="en-US"/>
          </a:p>
        </p:txBody>
      </p:sp>
      <p:sp>
        <p:nvSpPr>
          <p:cNvPr id="96257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Store in memory as C or Fortran ordering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Try to match your accessing order</a:t>
            </a: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7C08A918-F4FF-E845-BABF-61D4EF059853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21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OK for</a:t>
            </a:r>
            <a:r>
              <a:rPr lang="en-US" baseline="0"/>
              <a:t> getting started</a:t>
            </a:r>
          </a:p>
          <a:p>
            <a:r>
              <a:rPr lang="en-US" baseline="0"/>
              <a:t>Use Eclipse for big project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File-</a:t>
            </a:r>
            <a:r>
              <a:rPr lang="en-US">
                <a:sym typeface="Wingdings"/>
              </a:rPr>
              <a:t> Save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9EA996A-BF6E-A145-A2BC-EA1FAA0A9356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264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Mac;  </a:t>
            </a:r>
            <a:r>
              <a:rPr lang="en-US" dirty="0" err="1"/>
              <a:t>textedit</a:t>
            </a:r>
            <a:r>
              <a:rPr lang="en-US" dirty="0"/>
              <a:t>, vi, </a:t>
            </a:r>
            <a:r>
              <a:rPr lang="en-US" dirty="0" err="1"/>
              <a:t>emacs</a:t>
            </a:r>
            <a:r>
              <a:rPr lang="en-US" dirty="0"/>
              <a:t>, </a:t>
            </a:r>
            <a:r>
              <a:rPr lang="en-US" dirty="0" err="1"/>
              <a:t>nano</a:t>
            </a:r>
            <a:r>
              <a:rPr lang="en-US" dirty="0"/>
              <a:t>, word                </a:t>
            </a:r>
            <a:r>
              <a:rPr lang="en-US" dirty="0" err="1"/>
              <a:t>exdeg.py</a:t>
            </a:r>
            <a:endParaRPr lang="en-US" dirty="0"/>
          </a:p>
          <a:p>
            <a:r>
              <a:rPr lang="en-US" dirty="0"/>
              <a:t>Windows:  notepad, notepad+</a:t>
            </a:r>
            <a:r>
              <a:rPr lang="en-US" dirty="0" smtClean="0"/>
              <a:t>+;     idle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Mac;  </a:t>
            </a:r>
            <a:r>
              <a:rPr lang="en-US" dirty="0" err="1"/>
              <a:t>textedit</a:t>
            </a:r>
            <a:r>
              <a:rPr lang="en-US" dirty="0"/>
              <a:t>, vi, </a:t>
            </a:r>
            <a:r>
              <a:rPr lang="en-US" dirty="0" err="1"/>
              <a:t>emacs</a:t>
            </a:r>
            <a:r>
              <a:rPr lang="en-US" dirty="0"/>
              <a:t>, </a:t>
            </a:r>
            <a:r>
              <a:rPr lang="en-US" dirty="0" err="1"/>
              <a:t>nano</a:t>
            </a:r>
            <a:r>
              <a:rPr lang="en-US" dirty="0"/>
              <a:t>, word                </a:t>
            </a:r>
            <a:r>
              <a:rPr lang="en-US" dirty="0" err="1"/>
              <a:t>exdeg.py</a:t>
            </a:r>
            <a:endParaRPr lang="en-US" dirty="0"/>
          </a:p>
          <a:p>
            <a:r>
              <a:rPr lang="en-US" dirty="0"/>
              <a:t>Windows:  notepad, notepad+</a:t>
            </a:r>
            <a:r>
              <a:rPr lang="en-US" dirty="0" smtClean="0"/>
              <a:t>+;     idle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Mac;  </a:t>
            </a:r>
            <a:r>
              <a:rPr lang="en-US" dirty="0" err="1"/>
              <a:t>textedit</a:t>
            </a:r>
            <a:r>
              <a:rPr lang="en-US" dirty="0"/>
              <a:t>, vi, </a:t>
            </a:r>
            <a:r>
              <a:rPr lang="en-US" dirty="0" err="1"/>
              <a:t>emacs</a:t>
            </a:r>
            <a:r>
              <a:rPr lang="en-US" dirty="0"/>
              <a:t>, </a:t>
            </a:r>
            <a:r>
              <a:rPr lang="en-US" dirty="0" err="1"/>
              <a:t>nano</a:t>
            </a:r>
            <a:r>
              <a:rPr lang="en-US" dirty="0"/>
              <a:t>, word                </a:t>
            </a:r>
            <a:r>
              <a:rPr lang="en-US" dirty="0" err="1"/>
              <a:t>exdeg.py</a:t>
            </a:r>
            <a:endParaRPr lang="en-US" dirty="0"/>
          </a:p>
          <a:p>
            <a:r>
              <a:rPr lang="en-US" dirty="0"/>
              <a:t>Windows:  notepad, notepad+</a:t>
            </a:r>
            <a:r>
              <a:rPr lang="en-US" dirty="0" smtClean="0"/>
              <a:t>+;     idle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E80034-EAB4-754D-9219-91956C64E672}" type="slidenum">
              <a:rPr lang="en-US"/>
              <a:pPr/>
              <a:t>27</a:t>
            </a:fld>
            <a:endParaRPr lang="en-US"/>
          </a:p>
        </p:txBody>
      </p:sp>
      <p:sp>
        <p:nvSpPr>
          <p:cNvPr id="97281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 dirty="0" err="1">
                <a:latin typeface="+mn-lt" charset="0"/>
                <a:ea typeface="+mn-ea" charset="0"/>
                <a:cs typeface="+mn-ea" charset="0"/>
              </a:rPr>
              <a:t>linspace</a:t>
            </a:r>
            <a:r>
              <a:rPr lang="en-US" sz="2000" dirty="0">
                <a:latin typeface="+mn-lt" charset="0"/>
                <a:ea typeface="+mn-ea" charset="0"/>
                <a:cs typeface="+mn-ea" charset="0"/>
              </a:rPr>
              <a:t>() has  cleaner stopping behavior than </a:t>
            </a:r>
            <a:r>
              <a:rPr lang="en-US" sz="2000" dirty="0" err="1">
                <a:latin typeface="+mn-lt" charset="0"/>
                <a:ea typeface="+mn-ea" charset="0"/>
                <a:cs typeface="+mn-ea" charset="0"/>
              </a:rPr>
              <a:t>arange</a:t>
            </a:r>
            <a:r>
              <a:rPr lang="en-US" sz="2000" dirty="0">
                <a:latin typeface="+mn-lt" charset="0"/>
                <a:ea typeface="+mn-ea" charset="0"/>
                <a:cs typeface="+mn-ea" charset="0"/>
              </a:rPr>
              <a:t>()</a:t>
            </a:r>
          </a:p>
          <a:p>
            <a:pPr eaLnBrk="1">
              <a:spcBef>
                <a:spcPct val="0"/>
              </a:spcBef>
            </a:pPr>
            <a:endParaRPr lang="en-US" sz="2000" dirty="0">
              <a:latin typeface="+mn-lt" charset="0"/>
              <a:ea typeface="+mn-ea" charset="0"/>
              <a:cs typeface="+mn-ea" charset="0"/>
            </a:endParaRPr>
          </a:p>
          <a:p>
            <a:pPr eaLnBrk="1">
              <a:spcBef>
                <a:spcPct val="0"/>
              </a:spcBef>
            </a:pPr>
            <a:r>
              <a:rPr lang="en-US" sz="2000" dirty="0" err="1">
                <a:latin typeface="+mn-lt" charset="0"/>
                <a:ea typeface="+mn-ea" charset="0"/>
                <a:cs typeface="+mn-ea" charset="0"/>
              </a:rPr>
              <a:t>numpy.arange</a:t>
            </a:r>
            <a:r>
              <a:rPr lang="en-US" sz="2000" dirty="0">
                <a:latin typeface="+mn-lt" charset="0"/>
                <a:ea typeface="+mn-ea" charset="0"/>
                <a:cs typeface="+mn-ea" charset="0"/>
              </a:rPr>
              <a:t>(0., 2.3, .1)</a:t>
            </a:r>
          </a:p>
          <a:p>
            <a:pPr eaLnBrk="1">
              <a:spcBef>
                <a:spcPct val="0"/>
              </a:spcBef>
            </a:pPr>
            <a:r>
              <a:rPr lang="en-US" sz="2000" dirty="0" err="1">
                <a:latin typeface="+mn-lt" charset="0"/>
                <a:ea typeface="+mn-ea" charset="0"/>
                <a:cs typeface="+mn-ea" charset="0"/>
              </a:rPr>
              <a:t>numpy.arange</a:t>
            </a:r>
            <a:r>
              <a:rPr lang="en-US" sz="2000" dirty="0">
                <a:latin typeface="+mn-lt" charset="0"/>
                <a:ea typeface="+mn-ea" charset="0"/>
                <a:cs typeface="+mn-ea" charset="0"/>
              </a:rPr>
              <a:t>(-2,2, 2.2, .1)</a:t>
            </a:r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DEB53618-1F08-8D49-A712-CF34BB851138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27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72F6FD-DEFB-F749-BADA-3C3D4BF3B390}" type="slidenum">
              <a:rPr lang="en-US"/>
              <a:pPr/>
              <a:t>28</a:t>
            </a:fld>
            <a:endParaRPr lang="en-US"/>
          </a:p>
        </p:txBody>
      </p:sp>
      <p:sp>
        <p:nvSpPr>
          <p:cNvPr id="9830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FCFD77-5BD9-0445-88DB-F31931BCF390}" type="slidenum">
              <a:rPr lang="en-US"/>
              <a:pPr/>
              <a:t>29</a:t>
            </a:fld>
            <a:endParaRPr lang="en-US"/>
          </a:p>
        </p:txBody>
      </p:sp>
      <p:sp>
        <p:nvSpPr>
          <p:cNvPr id="9932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449CA2-18A7-4B4D-AE6C-C454F45E64C2}" type="slidenum">
              <a:rPr lang="en-US"/>
              <a:pPr/>
              <a:t>3</a:t>
            </a:fld>
            <a:endParaRPr lang="en-US"/>
          </a:p>
        </p:txBody>
      </p:sp>
      <p:sp>
        <p:nvSpPr>
          <p:cNvPr id="829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Mac;  textedit, vi, emacs, nano, word                rotmat.py</a:t>
            </a:r>
          </a:p>
          <a:p>
            <a:r>
              <a:rPr lang="en-US"/>
              <a:t>Windows:  notepad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Mac;  textedit, vi, emacs, nano, word                exdeg.py                     been using numpy methods;  arrays have</a:t>
            </a:r>
            <a:r>
              <a:rPr lang="en-US" baseline="0"/>
              <a:t> methods also.</a:t>
            </a:r>
            <a:endParaRPr lang="en-US"/>
          </a:p>
          <a:p>
            <a:r>
              <a:rPr lang="en-US"/>
              <a:t>Windows:  notepad</a:t>
            </a:r>
          </a:p>
          <a:p>
            <a:r>
              <a:rPr lang="en-US"/>
              <a:t>Create circle using cosine</a:t>
            </a:r>
            <a:r>
              <a:rPr lang="en-US" baseline="0"/>
              <a:t> for x, sin for y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9485EE-2573-D847-9150-0CED2E4C886F}" type="slidenum">
              <a:rPr lang="en-US"/>
              <a:pPr/>
              <a:t>32</a:t>
            </a:fld>
            <a:endParaRPr lang="en-US"/>
          </a:p>
        </p:txBody>
      </p:sp>
      <p:sp>
        <p:nvSpPr>
          <p:cNvPr id="1003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C3CCCA-7B41-C843-8911-9792D9D25DF6}" type="slidenum">
              <a:rPr lang="en-US"/>
              <a:pPr/>
              <a:t>33</a:t>
            </a:fld>
            <a:endParaRPr lang="en-US"/>
          </a:p>
        </p:txBody>
      </p:sp>
      <p:sp>
        <p:nvSpPr>
          <p:cNvPr id="1013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F57F9B-E6A7-C842-B856-99901C998476}" type="slidenum">
              <a:rPr lang="en-US"/>
              <a:pPr/>
              <a:t>34</a:t>
            </a:fld>
            <a:endParaRPr lang="en-US"/>
          </a:p>
        </p:txBody>
      </p:sp>
      <p:sp>
        <p:nvSpPr>
          <p:cNvPr id="1024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If a and b are not the same shape:</a:t>
            </a:r>
          </a:p>
          <a:p>
            <a:r>
              <a:rPr lang="en-US"/>
              <a:t>operands could not be broadcast</a:t>
            </a:r>
            <a:r>
              <a:rPr lang="en-US" baseline="0"/>
              <a:t> together with shapes ...</a:t>
            </a: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CB7159-4FBF-AF4F-BA26-06908EF64EBB}" type="slidenum">
              <a:rPr lang="en-US"/>
              <a:pPr/>
              <a:t>35</a:t>
            </a:fld>
            <a:endParaRPr lang="en-US"/>
          </a:p>
        </p:txBody>
      </p:sp>
      <p:sp>
        <p:nvSpPr>
          <p:cNvPr id="1034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Do</a:t>
            </a:r>
            <a:r>
              <a:rPr lang="en-US" baseline="0"/>
              <a:t> what’s easy.  It may be right.</a:t>
            </a:r>
            <a:endParaRPr lang="en-US"/>
          </a:p>
          <a:p>
            <a:r>
              <a:rPr lang="en-US"/>
              <a:t>points . matrix  is OK                             matrix . points  </a:t>
            </a:r>
            <a:r>
              <a:rPr lang="en-US">
                <a:sym typeface="Wingdings"/>
              </a:rPr>
              <a:t> alignment error       see help(numpy.dot)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A1117F-E067-494C-88D9-AC550EC69F14}" type="slidenum">
              <a:rPr lang="en-US"/>
              <a:pPr/>
              <a:t>37</a:t>
            </a:fld>
            <a:endParaRPr lang="en-US"/>
          </a:p>
        </p:txBody>
      </p:sp>
      <p:sp>
        <p:nvSpPr>
          <p:cNvPr id="1044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7FF08B-2FF3-9849-8432-EE6C40C3FED5}" type="slidenum">
              <a:rPr lang="en-US"/>
              <a:pPr/>
              <a:t>38</a:t>
            </a:fld>
            <a:endParaRPr lang="en-US"/>
          </a:p>
        </p:txBody>
      </p:sp>
      <p:sp>
        <p:nvSpPr>
          <p:cNvPr id="1054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mtClean="0"/>
              <a:t>Python golf</a:t>
            </a:r>
          </a:p>
          <a:p>
            <a:endParaRPr lang="en-US" smtClean="0"/>
          </a:p>
          <a:p>
            <a:r>
              <a:rPr lang="en-US" smtClean="0"/>
              <a:t>len(a)   or  a.size</a:t>
            </a: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7B9B2C-FE71-8E49-BDB7-28770188292F}" type="slidenum">
              <a:rPr lang="en-US"/>
              <a:pPr/>
              <a:t>39</a:t>
            </a:fld>
            <a:endParaRPr lang="en-US"/>
          </a:p>
        </p:txBody>
      </p:sp>
      <p:sp>
        <p:nvSpPr>
          <p:cNvPr id="1064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2F5951-035B-0D4E-B14A-87575CD5B5AF}" type="slidenum">
              <a:rPr lang="en-US"/>
              <a:pPr/>
              <a:t>4</a:t>
            </a:fld>
            <a:endParaRPr lang="en-US"/>
          </a:p>
        </p:txBody>
      </p:sp>
      <p:sp>
        <p:nvSpPr>
          <p:cNvPr id="839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mtClean="0"/>
              <a:t>String slicing is very useful when you start thinking about strings:  beginning, end, first character, last character, etc.</a:t>
            </a:r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0E2097-FAD3-C845-A04D-B248AFEB9980}" type="slidenum">
              <a:rPr lang="en-US"/>
              <a:pPr/>
              <a:t>40</a:t>
            </a:fld>
            <a:endParaRPr lang="en-US"/>
          </a:p>
        </p:txBody>
      </p:sp>
      <p:sp>
        <p:nvSpPr>
          <p:cNvPr id="1085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mtClean="0"/>
              <a:t>access order can affect speed:   better to access in contiguous dimension</a:t>
            </a:r>
          </a:p>
          <a:p>
            <a:r>
              <a:rPr lang="en-US" smtClean="0"/>
              <a:t>python </a:t>
            </a:r>
            <a:r>
              <a:rPr lang="en-US" dirty="0"/>
              <a:t>golf</a:t>
            </a:r>
          </a:p>
          <a:p>
            <a:r>
              <a:rPr lang="en-US" dirty="0"/>
              <a:t>c = </a:t>
            </a:r>
            <a:r>
              <a:rPr lang="en-US" dirty="0" err="1"/>
              <a:t>numpy.array</a:t>
            </a:r>
            <a:r>
              <a:rPr lang="en-US" dirty="0"/>
              <a:t>(range(8), </a:t>
            </a:r>
            <a:r>
              <a:rPr lang="en-US" dirty="0" err="1"/>
              <a:t>dtype</a:t>
            </a:r>
            <a:r>
              <a:rPr lang="en-US" dirty="0"/>
              <a:t>=numpy.int8).reshape(2,4)</a:t>
            </a:r>
          </a:p>
          <a:p>
            <a:r>
              <a:rPr lang="en-US" dirty="0"/>
              <a:t>f = </a:t>
            </a:r>
            <a:r>
              <a:rPr lang="en-US" dirty="0" err="1"/>
              <a:t>numpy.array</a:t>
            </a:r>
            <a:r>
              <a:rPr lang="en-US" dirty="0"/>
              <a:t>(c, order=“F”)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07083A-DD11-0044-9D3E-5800CBACFF69}" type="slidenum">
              <a:rPr lang="en-US"/>
              <a:pPr/>
              <a:t>41</a:t>
            </a:fld>
            <a:endParaRPr lang="en-US"/>
          </a:p>
        </p:txBody>
      </p:sp>
      <p:sp>
        <p:nvSpPr>
          <p:cNvPr id="1126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6F9670-C2D8-8549-9793-B6D7A62FD823}" type="slidenum">
              <a:rPr lang="en-US"/>
              <a:pPr/>
              <a:t>42</a:t>
            </a:fld>
            <a:endParaRPr lang="en-US"/>
          </a:p>
        </p:txBody>
      </p:sp>
      <p:sp>
        <p:nvSpPr>
          <p:cNvPr id="109569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int8 is a byte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signed or unsigned </a:t>
            </a:r>
            <a:r>
              <a:rPr lang="en-US" sz="2000" smtClean="0">
                <a:latin typeface="+mn-lt" charset="0"/>
                <a:ea typeface="+mn-ea" charset="0"/>
                <a:cs typeface="+mn-ea" charset="0"/>
              </a:rPr>
              <a:t>ints</a:t>
            </a:r>
          </a:p>
          <a:p>
            <a:pPr eaLnBrk="1">
              <a:spcBef>
                <a:spcPct val="0"/>
              </a:spcBef>
            </a:pPr>
            <a:r>
              <a:rPr lang="en-US" sz="2000" smtClean="0">
                <a:latin typeface="+mn-lt" charset="0"/>
                <a:ea typeface="+mn-ea" charset="0"/>
                <a:cs typeface="+mn-ea" charset="0"/>
              </a:rPr>
              <a:t>Correspond to C language implementation</a:t>
            </a:r>
            <a:endParaRPr lang="en-US" sz="2000">
              <a:latin typeface="+mn-lt" charset="0"/>
              <a:ea typeface="+mn-ea" charset="0"/>
              <a:cs typeface="+mn-ea" charset="0"/>
            </a:endParaRPr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E3C71B6E-B4E5-2C4F-9979-9ACD8231E30A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42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99F0F3-04BC-2241-B2B0-F94DF4DC3A37}" type="slidenum">
              <a:rPr lang="en-US"/>
              <a:pPr/>
              <a:t>43</a:t>
            </a:fld>
            <a:endParaRPr lang="en-US"/>
          </a:p>
        </p:txBody>
      </p:sp>
      <p:sp>
        <p:nvSpPr>
          <p:cNvPr id="1075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BD976C-0523-974B-9233-8A4D099A1114}" type="slidenum">
              <a:rPr lang="en-US"/>
              <a:pPr/>
              <a:t>44</a:t>
            </a:fld>
            <a:endParaRPr lang="en-US"/>
          </a:p>
        </p:txBody>
      </p:sp>
      <p:sp>
        <p:nvSpPr>
          <p:cNvPr id="1105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BD976C-0523-974B-9233-8A4D099A1114}" type="slidenum">
              <a:rPr lang="en-US"/>
              <a:pPr/>
              <a:t>45</a:t>
            </a:fld>
            <a:endParaRPr lang="en-US"/>
          </a:p>
        </p:txBody>
      </p:sp>
      <p:sp>
        <p:nvSpPr>
          <p:cNvPr id="1105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mtClean="0"/>
              <a:t>Python was written by people who have done a lot of programming &amp; debugging</a:t>
            </a:r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D530C-B1D0-2049-A2A2-F5251EC42D7C}" type="slidenum">
              <a:rPr lang="en-US"/>
              <a:pPr/>
              <a:t>46</a:t>
            </a:fld>
            <a:endParaRPr lang="en-US"/>
          </a:p>
        </p:txBody>
      </p:sp>
      <p:sp>
        <p:nvSpPr>
          <p:cNvPr id="1116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0128EE-C66B-D442-9D26-A98F1D348F3D}" type="slidenum">
              <a:rPr lang="en-US"/>
              <a:pPr/>
              <a:t>47</a:t>
            </a:fld>
            <a:endParaRPr lang="en-US"/>
          </a:p>
        </p:txBody>
      </p:sp>
      <p:sp>
        <p:nvSpPr>
          <p:cNvPr id="11366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60EB17-8E82-A64F-9E33-A817396AAB58}" type="slidenum">
              <a:rPr lang="en-US"/>
              <a:pPr/>
              <a:t>48</a:t>
            </a:fld>
            <a:endParaRPr lang="en-US"/>
          </a:p>
        </p:txBody>
      </p:sp>
      <p:sp>
        <p:nvSpPr>
          <p:cNvPr id="11468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BD976C-0523-974B-9233-8A4D099A1114}" type="slidenum">
              <a:rPr lang="en-US"/>
              <a:pPr/>
              <a:t>49</a:t>
            </a:fld>
            <a:endParaRPr lang="en-US"/>
          </a:p>
        </p:txBody>
      </p:sp>
      <p:sp>
        <p:nvSpPr>
          <p:cNvPr id="1105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D22F08-5BF3-B441-905F-D04548E8E3A2}" type="slidenum">
              <a:rPr lang="en-US"/>
              <a:pPr/>
              <a:t>5</a:t>
            </a:fld>
            <a:endParaRPr lang="en-US"/>
          </a:p>
        </p:txBody>
      </p:sp>
      <p:sp>
        <p:nvSpPr>
          <p:cNvPr id="849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Can also use single quotes to surround a string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BD976C-0523-974B-9233-8A4D099A1114}" type="slidenum">
              <a:rPr lang="en-US"/>
              <a:pPr/>
              <a:t>50</a:t>
            </a:fld>
            <a:endParaRPr lang="en-US"/>
          </a:p>
        </p:txBody>
      </p:sp>
      <p:sp>
        <p:nvSpPr>
          <p:cNvPr id="1105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err="1"/>
              <a:t>ipython</a:t>
            </a:r>
            <a:r>
              <a:rPr lang="en-US" dirty="0"/>
              <a:t> –</a:t>
            </a:r>
            <a:r>
              <a:rPr lang="en-US" dirty="0" err="1"/>
              <a:t>pylab</a:t>
            </a:r>
            <a:r>
              <a:rPr lang="en-US" dirty="0"/>
              <a:t> -classic –</a:t>
            </a:r>
            <a:r>
              <a:rPr lang="en-US" dirty="0" err="1"/>
              <a:t>noconfirm_exit</a:t>
            </a:r>
            <a:r>
              <a:rPr lang="en-US" dirty="0"/>
              <a:t>   -</a:t>
            </a:r>
            <a:r>
              <a:rPr lang="en-US" dirty="0" err="1"/>
              <a:t>nobanner</a:t>
            </a:r>
            <a:r>
              <a:rPr lang="en-US" dirty="0"/>
              <a:t>    ;  exits without</a:t>
            </a:r>
            <a:r>
              <a:rPr lang="en-US" baseline="0" dirty="0"/>
              <a:t> prompting for confirmation  # set up an alias for this command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Python/2.7.2:  </a:t>
            </a:r>
            <a:r>
              <a:rPr lang="en-US" baseline="0" dirty="0" err="1" smtClean="0"/>
              <a:t>ipython</a:t>
            </a:r>
            <a:r>
              <a:rPr lang="en-US" baseline="0" dirty="0" smtClean="0"/>
              <a:t> –</a:t>
            </a:r>
            <a:r>
              <a:rPr lang="en-US" baseline="0" dirty="0" err="1" smtClean="0"/>
              <a:t>pylab</a:t>
            </a:r>
            <a:r>
              <a:rPr lang="en-US" baseline="0" dirty="0" smtClean="0"/>
              <a:t>=</a:t>
            </a:r>
            <a:r>
              <a:rPr lang="en-US" baseline="0" dirty="0" err="1" smtClean="0"/>
              <a:t>tk</a:t>
            </a:r>
            <a:r>
              <a:rPr lang="en-US" baseline="0" dirty="0" smtClean="0"/>
              <a:t> –classic    ;  edit ~/.</a:t>
            </a:r>
            <a:r>
              <a:rPr lang="en-US" baseline="0" dirty="0" err="1" smtClean="0"/>
              <a:t>ipython</a:t>
            </a:r>
            <a:r>
              <a:rPr lang="en-US" baseline="0" dirty="0" smtClean="0"/>
              <a:t>/</a:t>
            </a:r>
            <a:r>
              <a:rPr lang="en-US" baseline="0" dirty="0" err="1" smtClean="0"/>
              <a:t>profile_default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python_config.py</a:t>
            </a:r>
            <a:r>
              <a:rPr lang="en-US" baseline="0" dirty="0" smtClean="0"/>
              <a:t>  and comment out the line with </a:t>
            </a:r>
            <a:r>
              <a:rPr lang="en-US" baseline="0" dirty="0" err="1" smtClean="0"/>
              <a:t>kernmagic</a:t>
            </a:r>
            <a:endParaRPr lang="en-US" baseline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plot.py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rotmatcirtrnplt.py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numpy/</a:t>
            </a:r>
            <a:r>
              <a:rPr lang="en-US" dirty="0" err="1"/>
              <a:t>contourplot.py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9EA996A-BF6E-A145-A2BC-EA1FAA0A9356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Nice for showing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9EA996A-BF6E-A145-A2BC-EA1FAA0A935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3216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della   /usr/bin/python</a:t>
            </a:r>
            <a:r>
              <a:rPr lang="en-US" baseline="0" dirty="0"/>
              <a:t>  = 2.4.3</a:t>
            </a:r>
          </a:p>
          <a:p>
            <a:r>
              <a:rPr lang="en-US" baseline="0" dirty="0"/>
              <a:t>	/usr/bin/python2.6  = 2.6.8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56</a:t>
            </a:fld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1E315-9517-E848-B63B-D3697348747D}" type="slidenum">
              <a:rPr lang="en-US"/>
              <a:pPr/>
              <a:t>57</a:t>
            </a:fld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9F87B8-6846-F44D-84EB-40F12376776E}" type="slidenum">
              <a:rPr lang="en-US"/>
              <a:pPr/>
              <a:t>61</a:t>
            </a:fld>
            <a:endParaRPr lang="en-US" dirty="0"/>
          </a:p>
        </p:txBody>
      </p:sp>
      <p:sp>
        <p:nvSpPr>
          <p:cNvPr id="1300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iter()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899A63-6BAF-454B-863C-B911B88E270C}" type="slidenum">
              <a:rPr lang="en-US"/>
              <a:pPr/>
              <a:t>62</a:t>
            </a:fld>
            <a:endParaRPr lang="en-US"/>
          </a:p>
        </p:txBody>
      </p:sp>
      <p:sp>
        <p:nvSpPr>
          <p:cNvPr id="131073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cast number to string because f.write() expects a string argument</a:t>
            </a:r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21026ADC-B234-124E-B0D4-E9760F6A577F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62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A0158F-A7A3-F34E-8B30-F120E649524D}" type="slidenum">
              <a:rPr lang="en-US"/>
              <a:pPr/>
              <a:t>63</a:t>
            </a:fld>
            <a:endParaRPr lang="en-US"/>
          </a:p>
        </p:txBody>
      </p:sp>
      <p:sp>
        <p:nvSpPr>
          <p:cNvPr id="132097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Write a 2 line program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Interpreter:   look at help(sys)</a:t>
            </a: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C0BC7D55-00C4-1345-A58E-1D013203C25E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63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2C68BC-8DBD-8A43-9EDB-D07350AC60E8}" type="slidenum">
              <a:rPr lang="en-US"/>
              <a:pPr/>
              <a:t>6</a:t>
            </a:fld>
            <a:endParaRPr lang="en-US"/>
          </a:p>
        </p:txBody>
      </p:sp>
      <p:sp>
        <p:nvSpPr>
          <p:cNvPr id="860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/>
              <a:t>Very flexible but not high performance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01BE77-F9E2-6347-9B46-E0F183C87928}" type="slidenum">
              <a:rPr lang="en-US"/>
              <a:pPr/>
              <a:t>64</a:t>
            </a:fld>
            <a:endParaRPr lang="en-US"/>
          </a:p>
        </p:txBody>
      </p:sp>
      <p:sp>
        <p:nvSpPr>
          <p:cNvPr id="13312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886949-05A9-0F4F-973D-880137896F51}" type="slidenum">
              <a:rPr lang="en-US"/>
              <a:pPr/>
              <a:t>65</a:t>
            </a:fld>
            <a:endParaRPr lang="en-US"/>
          </a:p>
        </p:txBody>
      </p:sp>
      <p:sp>
        <p:nvSpPr>
          <p:cNvPr id="134145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os.listdir(dirname)   returns a list of strings   filenames, not necessarily sorted alphabetically               foreachfile.py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iterate on items in list</a:t>
            </a:r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73C9F3EE-FF43-B546-9BF0-070BBB1321C4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65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F1C8C8-6AC4-F743-8EC1-F26465DEE37B}" type="slidenum">
              <a:rPr lang="en-US"/>
              <a:pPr/>
              <a:t>7</a:t>
            </a:fld>
            <a:endParaRPr lang="en-US"/>
          </a:p>
        </p:txBody>
      </p:sp>
      <p:sp>
        <p:nvSpPr>
          <p:cNvPr id="87041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ranges from the number you want to the first number you don’t want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You can define your own irange function to include the last number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You can define your own frange function to return a list containing</a:t>
            </a:r>
            <a:r>
              <a:rPr lang="en-US" sz="2000" baseline="0">
                <a:latin typeface="+mn-lt" charset="0"/>
                <a:ea typeface="+mn-ea" charset="0"/>
                <a:cs typeface="+mn-ea" charset="0"/>
              </a:rPr>
              <a:t> floating point numbers</a:t>
            </a:r>
            <a:endParaRPr lang="en-US" sz="2000">
              <a:latin typeface="+mn-lt" charset="0"/>
              <a:ea typeface="+mn-ea" charset="0"/>
              <a:cs typeface="+mn-ea" charset="0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0AEE4472-181F-024B-A25C-79CC5856B7B1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7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BA1A80-5240-9648-89C8-103A53428FC0}" type="slidenum">
              <a:rPr lang="en-US"/>
              <a:pPr/>
              <a:t>8</a:t>
            </a:fld>
            <a:endParaRPr lang="en-US"/>
          </a:p>
        </p:txBody>
      </p:sp>
      <p:sp>
        <p:nvSpPr>
          <p:cNvPr id="8806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5FA525-963C-BD45-9AE6-27D3A9271165}" type="slidenum">
              <a:rPr lang="en-US"/>
              <a:pPr/>
              <a:t>9</a:t>
            </a:fld>
            <a:endParaRPr lang="en-US"/>
          </a:p>
        </p:txBody>
      </p:sp>
      <p:sp>
        <p:nvSpPr>
          <p:cNvPr id="89089" name="Text Box 1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Now that we have reviewed lists, we can add the string split method</a:t>
            </a:r>
          </a:p>
          <a:p>
            <a:pPr eaLnBrk="1">
              <a:spcBef>
                <a:spcPct val="0"/>
              </a:spcBef>
            </a:pPr>
            <a:r>
              <a:rPr lang="en-US" sz="2000">
                <a:latin typeface="+mn-lt" charset="0"/>
                <a:ea typeface="+mn-ea" charset="0"/>
                <a:cs typeface="+mn-ea" charset="0"/>
              </a:rPr>
              <a:t>First step in parsing</a:t>
            </a: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1E7C69F6-9EB9-B243-ACB1-FC16D0E12834}" type="slidenum">
              <a:rPr lang="en-US">
                <a:solidFill>
                  <a:srgbClr val="000000"/>
                </a:solidFill>
                <a:latin typeface="+mn-lt" charset="0"/>
                <a:ea typeface="+mn-ea" charset="0"/>
                <a:cs typeface="+mn-ea" charset="0"/>
              </a:rPr>
              <a:pPr>
                <a:lnSpc>
                  <a:spcPct val="100000"/>
                </a:lnSpc>
              </a:pPr>
              <a:t>9</a:t>
            </a:fld>
            <a:endParaRPr lang="en-US">
              <a:solidFill>
                <a:srgbClr val="000000"/>
              </a:solidFill>
              <a:latin typeface="+mn-lt" charset="0"/>
              <a:ea typeface="+mn-ea" charset="0"/>
              <a:cs typeface="+mn-e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C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6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BB6"/>
            </a:gs>
            <a:gs pos="100000">
              <a:srgbClr val="CCEA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62" y="274637"/>
            <a:ext cx="8743236" cy="644142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Python Numpy Programming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Eliot Feibush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889" dirty="0"/>
              <a:t>   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600" dirty="0">
                <a:solidFill>
                  <a:srgbClr val="0000FF"/>
                </a:solidFill>
              </a:rPr>
              <a:t>Zach Kaplan          Bum Shik Kim</a:t>
            </a:r>
            <a:br>
              <a:rPr lang="en-US" sz="3600" dirty="0">
                <a:solidFill>
                  <a:srgbClr val="0000FF"/>
                </a:solidFill>
              </a:rPr>
            </a:br>
            <a:r>
              <a:rPr lang="en-US" sz="3800" dirty="0">
                <a:latin typeface="Baskerville"/>
                <a:cs typeface="Baskerville"/>
              </a:rPr>
              <a:t>Princeton Plasma Physics Laboratory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7889" dirty="0"/>
              <a:t>   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800" b="1" dirty="0" err="1">
                <a:solidFill>
                  <a:srgbClr val="FF6600"/>
                </a:solidFill>
                <a:latin typeface="Baskerville"/>
                <a:cs typeface="Baskerville"/>
              </a:rPr>
              <a:t>PICSciE</a:t>
            </a:r>
            <a:r>
              <a:rPr lang="en-US" sz="3800" dirty="0"/>
              <a:t/>
            </a:r>
            <a:br>
              <a:rPr lang="en-US" sz="3800" dirty="0"/>
            </a:br>
            <a:r>
              <a:rPr lang="en-US" sz="3444" dirty="0">
                <a:latin typeface="Arial Bold"/>
                <a:cs typeface="Arial Bold"/>
              </a:rPr>
              <a:t>Princeton Institute for </a:t>
            </a:r>
            <a:br>
              <a:rPr lang="en-US" sz="3444" dirty="0">
                <a:latin typeface="Arial Bold"/>
                <a:cs typeface="Arial Bold"/>
              </a:rPr>
            </a:br>
            <a:r>
              <a:rPr lang="en-US" sz="3444" dirty="0">
                <a:latin typeface="Arial Bold"/>
                <a:cs typeface="Arial Bold"/>
              </a:rPr>
              <a:t>Computational Science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413267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Tuple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Designated by ( )  parenthesis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List that can not be changed.   Immutable.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	No append.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Good for returning multiple values from a subroutine function.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Can extract slices.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Review math module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import math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dir(math)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math.sqrt(x)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math.sin(x)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math.cos(x)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425950" y="1608138"/>
            <a:ext cx="4425950" cy="2190750"/>
          </a:xfrm>
          <a:prstGeom prst="rect">
            <a:avLst/>
          </a:prstGeom>
          <a:solidFill>
            <a:srgbClr val="FFFF00"/>
          </a:solidFill>
          <a:ln w="2556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0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from math import *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0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dir()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30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0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sqrt(x)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30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425950" y="4138613"/>
            <a:ext cx="4583113" cy="2190750"/>
          </a:xfrm>
          <a:prstGeom prst="rect">
            <a:avLst/>
          </a:prstGeom>
          <a:solidFill>
            <a:srgbClr val="CCFFCC"/>
          </a:solidFill>
          <a:ln w="2556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0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from math import pi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0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dir()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30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30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print pi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30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import  a  module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65100" y="1600200"/>
            <a:ext cx="87757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import math	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knows where to find it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___________________________________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import sys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sys.path.append</a:t>
            </a:r>
            <a:r>
              <a:rPr lang="en-US" sz="30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(“/u/efeibush/python”)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import  </a:t>
            </a:r>
            <a:r>
              <a:rPr lang="en-US" sz="30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cubic.py	</a:t>
            </a:r>
            <a:r>
              <a:rPr lang="en-US" sz="3000" dirty="0" err="1">
                <a:solidFill>
                  <a:srgbClr val="0000FF"/>
                </a:solidFill>
                <a:latin typeface="+mj-lt"/>
                <a:ea typeface="DejaVu LGC Sans" charset="0"/>
                <a:cs typeface="DejaVu LGC Sans" charset="0"/>
              </a:rPr>
              <a:t># import your own code</a:t>
            </a:r>
            <a:endParaRPr lang="en-US" sz="3000" dirty="0">
              <a:solidFill>
                <a:srgbClr val="0000FF"/>
              </a:solidFill>
              <a:latin typeface="+mj-lt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_____________________________________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if task == 3: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	import math    </a:t>
            </a:r>
            <a:r>
              <a:rPr lang="en-US" sz="30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imports can be anywhere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Review Defining a Function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5092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Block of code separate from main.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8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Define the function before calling it.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def myAdd(a, b):    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define before calling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     return a + b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p = 25				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main section of code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q = 30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r = myAdd(p, q)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Keyword Arguments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600200"/>
            <a:ext cx="8991599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FF0000"/>
                </a:solidFill>
                <a:latin typeface="Calibri" charset="0"/>
                <a:ea typeface="DejaVu LGC Sans" charset="0"/>
                <a:cs typeface="DejaVu LGC Sans" charset="0"/>
              </a:rPr>
              <a:t>Provide default values for optional arguments.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100">
                <a:latin typeface="Courier"/>
                <a:ea typeface="DejaVu LGC Sans" charset="0"/>
                <a:cs typeface="Courier"/>
              </a:rPr>
              <a:t>def setLineAttributes(color=“black”, 	style=“solid”, 	thickness=1):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100">
                <a:latin typeface="Courier"/>
                <a:ea typeface="DejaVu LGC Sans" charset="0"/>
                <a:cs typeface="Courier"/>
              </a:rPr>
              <a:t>	...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100"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10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Call function from main program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100">
                <a:latin typeface="Courier"/>
                <a:ea typeface="DejaVu LGC Sans" charset="0"/>
                <a:cs typeface="Courier"/>
              </a:rPr>
              <a:t>setLineAttributes(style=“dotted”)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100">
                <a:latin typeface="Courier"/>
                <a:ea typeface="DejaVu LGC Sans" charset="0"/>
                <a:cs typeface="Courier"/>
              </a:rPr>
              <a:t>setLineAttributes(“red”, thickness=2)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u="sng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Looping with the range() function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for i in range(10):		</a:t>
            </a:r>
            <a:r>
              <a:rPr lang="en-US" sz="320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i gets 0 - 9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range() is limited to </a:t>
            </a:r>
            <a:r>
              <a:rPr lang="en-US" sz="3200" smtClean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integers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i="1" smtClean="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numpy provides a range of floats</a:t>
            </a:r>
            <a:endParaRPr lang="en-US" sz="3200" i="1">
              <a:solidFill>
                <a:srgbClr val="008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Summary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1276350"/>
            <a:ext cx="8228013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Integer,  Float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String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List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Tuple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def  function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Keywords:   if  elif  else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                   while   	 for in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                   import        print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		Indenting counts		</a:t>
            </a:r>
            <a:r>
              <a:rPr lang="en-US" sz="3200" b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Run python as Interpreter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type()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dir()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help()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  module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0999" y="1516062"/>
            <a:ext cx="8382001" cy="4960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 dirty="0" err="1" smtClean="0">
                <a:solidFill>
                  <a:srgbClr val="FF0000"/>
                </a:solidFill>
                <a:latin typeface="Calibri"/>
                <a:ea typeface="DejaVu LGC Sans" charset="0"/>
                <a:cs typeface="Calibri"/>
              </a:rPr>
              <a:t>ndarray  </a:t>
            </a:r>
            <a:r>
              <a:rPr lang="en-US" sz="3200" b="1" i="1" dirty="0" err="1" smtClean="0">
                <a:solidFill>
                  <a:srgbClr val="FF0000"/>
                </a:solidFill>
                <a:latin typeface="Calibri"/>
                <a:ea typeface="DejaVu LGC Sans" charset="0"/>
                <a:cs typeface="Calibri"/>
              </a:rPr>
              <a:t>class</a:t>
            </a:r>
            <a:endParaRPr lang="en-US" sz="3200" b="1" i="1" dirty="0" smtClean="0">
              <a:solidFill>
                <a:srgbClr val="FF0000"/>
              </a:solidFill>
              <a:latin typeface="Calibri"/>
              <a:ea typeface="DejaVu LGC Sans" charset="0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b="1" dirty="0">
              <a:solidFill>
                <a:srgbClr val="FF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Items are all the same type.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Contiguous data storage in memory of items.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Considerably faster than lists.</a:t>
            </a:r>
            <a:endParaRPr lang="en-US" sz="3200" dirty="0">
              <a:solidFill>
                <a:srgbClr val="008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Class with data and methods (subroutines).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  module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0999" y="1516062"/>
            <a:ext cx="8382001" cy="4960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 dirty="0" err="1" smtClean="0">
                <a:solidFill>
                  <a:srgbClr val="FF0000"/>
                </a:solidFill>
                <a:latin typeface="Calibri"/>
                <a:ea typeface="DejaVu LGC Sans" charset="0"/>
                <a:cs typeface="Calibri"/>
              </a:rPr>
              <a:t>ndarray  </a:t>
            </a:r>
            <a:r>
              <a:rPr lang="en-US" sz="3200" b="1" i="1" dirty="0" err="1" smtClean="0">
                <a:solidFill>
                  <a:srgbClr val="FF0000"/>
                </a:solidFill>
                <a:latin typeface="Calibri"/>
                <a:ea typeface="DejaVu LGC Sans" charset="0"/>
                <a:cs typeface="Calibri"/>
              </a:rPr>
              <a:t>class</a:t>
            </a:r>
            <a:endParaRPr lang="en-US" sz="3200" b="1" i="1" dirty="0" smtClean="0">
              <a:solidFill>
                <a:srgbClr val="FF0000"/>
              </a:solidFill>
              <a:latin typeface="Calibri"/>
              <a:ea typeface="DejaVu LGC Sans" charset="0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b="1" dirty="0">
              <a:solidFill>
                <a:srgbClr val="FF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import numpy</a:t>
            </a:r>
            <a:endParaRPr lang="en-US" sz="3200" dirty="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dir()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dir(numpy)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help(numpy)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help(numpy.ndarray)      # class    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help(numpy.array)           # built-in function</a:t>
            </a:r>
            <a:endParaRPr lang="en-US" sz="3200" dirty="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24462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Review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905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Integers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Floating Point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Dynamic Typing – no declarations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x = 5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y = 6.3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Names start with a letter,    cAsE SeNsiTiVe.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Long names OK.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 module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9063" y="1600200"/>
            <a:ext cx="8896350" cy="4960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import numpy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dir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(numpy)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help(</a:t>
            </a: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numpy.zeros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)			</a:t>
            </a:r>
            <a:r>
              <a:rPr lang="en-US" sz="3200" dirty="0">
                <a:solidFill>
                  <a:srgbClr val="FF0000"/>
                </a:solidFill>
                <a:latin typeface="Courier New" charset="0"/>
                <a:ea typeface="DejaVu LGC Sans" charset="0"/>
                <a:cs typeface="DejaVu LGC Sans" charset="0"/>
              </a:rPr>
              <a:t>tuple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numpy.zeros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 </a:t>
            </a:r>
            <a:r>
              <a:rPr lang="en-US" sz="3200" dirty="0">
                <a:solidFill>
                  <a:srgbClr val="FF0000"/>
                </a:solidFill>
                <a:latin typeface="Courier New" charset="0"/>
                <a:ea typeface="DejaVu LGC Sans" charset="0"/>
                <a:cs typeface="DejaVu LGC Sans" charset="0"/>
              </a:rPr>
              <a:t>(3,5) 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     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				</a:t>
            </a:r>
            <a:r>
              <a:rPr lang="en-US" sz="28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create 3 rows, 5 columns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</a:t>
            </a:r>
            <a:r>
              <a:rPr lang="en-US" sz="3200" dirty="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[   	[ 0.,  0.,  0.,  0.,  0. ],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			[ 0.,  0.,  0.,  0.,  0. ],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			[ 0.,  0.,  0.,  0.,  0. ]  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				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default type is float64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rot="10800000" flipV="1">
            <a:off x="5257800" y="3124200"/>
            <a:ext cx="685800" cy="5334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 Array Access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9063" y="1600200"/>
            <a:ext cx="8896350" cy="4960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Access order corresponding to printed order: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[row] [column]  index starts with 0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latin typeface="Calibri"/>
                <a:ea typeface="DejaVu LGC Sans" charset="0"/>
                <a:cs typeface="Calibri"/>
              </a:rPr>
              <a:t>a[0][2] = 5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[   	[ 0.,  0.,  5.,  0.,  0. ],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	[ 0.,  0.,  0.,  0.,  0. ],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	[ 0.,  0.,  0.,  0.,  0. ]  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8000"/>
              </a:solidFill>
              <a:latin typeface="Calibri"/>
              <a:ea typeface="DejaVu LGC Sans" charset="0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idle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Integrated Development Environment (IDE)</a:t>
            </a:r>
          </a:p>
          <a:p>
            <a:pPr>
              <a:buNone/>
            </a:pPr>
            <a:r>
              <a:rPr lang="en-US" dirty="0"/>
              <a:t>	Color-coded syntax</a:t>
            </a:r>
          </a:p>
          <a:p>
            <a:pPr>
              <a:buNone/>
            </a:pPr>
            <a:r>
              <a:rPr lang="en-US" dirty="0"/>
              <a:t>	statement completion</a:t>
            </a:r>
          </a:p>
          <a:p>
            <a:pPr>
              <a:buNone/>
            </a:pPr>
            <a:r>
              <a:rPr lang="en-US" dirty="0"/>
              <a:t>	debugger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Written in Python using tkinter GUI module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8013" cy="1143000"/>
          </a:xfrm>
        </p:spPr>
        <p:txBody>
          <a:bodyPr/>
          <a:lstStyle/>
          <a:p>
            <a:r>
              <a:rPr lang="en-US"/>
              <a:t>idle  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8013" cy="4524375"/>
          </a:xfrm>
        </p:spPr>
        <p:txBody>
          <a:bodyPr/>
          <a:lstStyle/>
          <a:p>
            <a:r>
              <a:rPr lang="en-US"/>
              <a:t>Can save text in interpreter window to a file.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A400"/>
                </a:solidFill>
              </a:rPr>
              <a:t>control-p    control-n  to  recall commands</a:t>
            </a:r>
            <a:endParaRPr lang="en-US">
              <a:solidFill>
                <a:srgbClr val="00A400"/>
              </a:solidFill>
            </a:endParaRPr>
          </a:p>
          <a:p>
            <a:endParaRPr lang="en-US"/>
          </a:p>
        </p:txBody>
      </p:sp>
      <p:pic>
        <p:nvPicPr>
          <p:cNvPr id="5" name="Picture 4" descr="Screen Shot 2014-10-20 at 2.16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5823"/>
            <a:ext cx="9144000" cy="457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32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55"/>
          </a:solidFill>
        </p:spPr>
        <p:txBody>
          <a:bodyPr/>
          <a:lstStyle/>
          <a:p>
            <a:r>
              <a:rPr lang="en-US" dirty="0" smtClean="0"/>
              <a:t>Programming Exercise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17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Mac:      Editing source code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Textedit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Preferences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Format:   Plain text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Open and Save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Uncheck:  Add .txt extension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Save:  File Format – Plain Text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6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524000" y="2286000"/>
            <a:ext cx="2133600" cy="533400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11644"/>
            <a:ext cx="8686800" cy="5017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Mac:      Run python from command line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Spotlight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/>
              <a:t>       terminal</a:t>
            </a:r>
          </a:p>
          <a:p>
            <a:pPr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$ python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myprogram.py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55"/>
          </a:solidFill>
        </p:spPr>
        <p:txBody>
          <a:bodyPr/>
          <a:lstStyle/>
          <a:p>
            <a:r>
              <a:rPr lang="en-US" dirty="0" smtClean="0"/>
              <a:t>Programming </a:t>
            </a:r>
            <a:r>
              <a:rPr lang="en-US" dirty="0"/>
              <a:t>Exercise Prep</a:t>
            </a:r>
          </a:p>
        </p:txBody>
      </p:sp>
    </p:spTree>
    <p:extLst>
      <p:ext uri="{BB962C8B-B14F-4D97-AF65-F5344CB8AC3E}">
        <p14:creationId xmlns:p14="http://schemas.microsoft.com/office/powerpoint/2010/main" val="266336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55"/>
          </a:solidFill>
        </p:spPr>
        <p:txBody>
          <a:bodyPr/>
          <a:lstStyle/>
          <a:p>
            <a:r>
              <a:rPr lang="en-US"/>
              <a:t>Array Index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17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/>
              <a:t>Write a python program:</a:t>
            </a:r>
          </a:p>
          <a:p>
            <a:pPr>
              <a:buNone/>
            </a:pPr>
            <a:r>
              <a:rPr lang="en-US"/>
              <a:t>	Create an array (6, 3)</a:t>
            </a:r>
          </a:p>
          <a:p>
            <a:pPr>
              <a:buNone/>
            </a:pPr>
            <a:r>
              <a:rPr lang="en-US"/>
              <a:t>	Set each element to rowIndex + columnIndex</a:t>
            </a:r>
          </a:p>
          <a:p>
            <a:pPr>
              <a:buNone/>
            </a:pPr>
            <a:r>
              <a:rPr lang="en-US"/>
              <a:t>	print the array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edit index.py</a:t>
            </a:r>
          </a:p>
          <a:p>
            <a:pPr>
              <a:buNone/>
            </a:pPr>
            <a:r>
              <a:rPr lang="en-US"/>
              <a:t>python index.py</a:t>
            </a:r>
          </a:p>
          <a:p>
            <a:pPr algn="ctr">
              <a:buNone/>
            </a:pPr>
            <a:endParaRPr lang="en-US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3733800"/>
            <a:ext cx="2514600" cy="2415662"/>
          </a:xfrm>
          <a:prstGeom prst="rect">
            <a:avLst/>
          </a:prstGeom>
          <a:solidFill>
            <a:srgbClr val="FFFF00"/>
          </a:solidFill>
          <a:ln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en-US" sz="2700"/>
              <a:t>[ [ 0.  1.  2.  ]</a:t>
            </a:r>
          </a:p>
          <a:p>
            <a:r>
              <a:rPr lang="en-US" sz="2700"/>
              <a:t>  [ 1.  2.  3.  ]</a:t>
            </a:r>
          </a:p>
          <a:p>
            <a:r>
              <a:rPr lang="en-US" sz="2700"/>
              <a:t>  [  2.  3.  4. ]</a:t>
            </a:r>
          </a:p>
          <a:p>
            <a:r>
              <a:rPr lang="en-US" sz="2700"/>
              <a:t>  [  3.  4.  5. ]</a:t>
            </a:r>
          </a:p>
          <a:p>
            <a:r>
              <a:rPr lang="en-US" sz="2700"/>
              <a:t>  [  4.  5.  6. ]</a:t>
            </a:r>
          </a:p>
          <a:p>
            <a:r>
              <a:rPr lang="en-US" sz="2700"/>
              <a:t>  [  5.  6.  7. ]  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76200" y="4953000"/>
            <a:ext cx="5867400" cy="16002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1. Create Array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387475"/>
            <a:ext cx="9142413" cy="5468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3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 =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numpy.linspace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(start, stop, </a:t>
            </a:r>
            <a:r>
              <a:rPr lang="en-US" sz="23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nPoints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, </a:t>
            </a:r>
            <a:r>
              <a:rPr lang="en-US" sz="2300" dirty="0">
                <a:solidFill>
                  <a:srgbClr val="808080"/>
                </a:solidFill>
                <a:latin typeface="Courier New" charset="0"/>
                <a:ea typeface="DejaVu LGC Sans" charset="0"/>
                <a:cs typeface="DejaVu LGC Sans" charset="0"/>
              </a:rPr>
              <a:t>inclusive</a:t>
            </a:r>
            <a:r>
              <a:rPr lang="en-US" sz="23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array of evenly spaced floats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	# begins with start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	# ends with stop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	# can include/exclude stop   True/</a:t>
            </a:r>
            <a:r>
              <a:rPr lang="en-US" sz="3200" dirty="0">
                <a:solidFill>
                  <a:srgbClr val="FF0000"/>
                </a:solidFill>
                <a:latin typeface="Calibri" charset="0"/>
                <a:ea typeface="DejaVu LGC Sans" charset="0"/>
                <a:cs typeface="DejaVu LGC Sans" charset="0"/>
              </a:rPr>
              <a:t>False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000" dirty="0">
              <a:solidFill>
                <a:srgbClr val="FF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		example: 0., 2.5, 101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					0., 2.5, 100, </a:t>
            </a:r>
            <a:r>
              <a:rPr lang="en-US" sz="3200" dirty="0" smtClean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False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8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i="1" dirty="0" smtClean="0">
                <a:solidFill>
                  <a:srgbClr val="000000"/>
                </a:solidFill>
                <a:latin typeface="+mj-lt"/>
                <a:ea typeface="DejaVu LGC Sans" charset="0"/>
                <a:cs typeface="DejaVu LGC Sans" charset="0"/>
              </a:rPr>
              <a:t>Useful to make “range” of floats</a:t>
            </a:r>
            <a:endParaRPr lang="en-US" sz="3200" dirty="0" smtClean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	for </a:t>
            </a:r>
            <a:r>
              <a:rPr lang="en-US" sz="3200" dirty="0" err="1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 in a:</a:t>
            </a:r>
            <a:endParaRPr lang="en-US" sz="3200" dirty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2200" y="5380008"/>
            <a:ext cx="2438400" cy="86839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ndarray</a:t>
            </a:r>
            <a:r>
              <a:rPr lang="en-US" dirty="0" smtClean="0">
                <a:solidFill>
                  <a:schemeClr val="bg1"/>
                </a:solidFill>
              </a:rPr>
              <a:t> has __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__()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Arrays are </a:t>
            </a:r>
            <a:r>
              <a:rPr lang="en-US" dirty="0" err="1" smtClean="0">
                <a:solidFill>
                  <a:schemeClr val="bg1"/>
                </a:solidFill>
              </a:rPr>
              <a:t>iterable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1a. Create Array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600200"/>
            <a:ext cx="91424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alog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 =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numpy.logspace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(start,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maxExp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nSteps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6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Example:  0.,  10.,  11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2.  Create Array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b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numpy.array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 </a:t>
            </a:r>
            <a:r>
              <a:rPr lang="en-US" sz="3200" dirty="0">
                <a:solidFill>
                  <a:srgbClr val="FF0000"/>
                </a:solidFill>
                <a:latin typeface="Courier"/>
                <a:ea typeface="DejaVu LGC Sans" charset="0"/>
                <a:cs typeface="Courier"/>
              </a:rPr>
              <a:t>[ 2., 4., 6. ] 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1-D from list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      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range(start, end, 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incr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) returns a list so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b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numpy.array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 range(10)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       </a:t>
            </a:r>
            <a:r>
              <a:rPr lang="en-US" sz="3200" dirty="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array([0, 1, 2, 3, 4, 5, 6, 7, 8, 9])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8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b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numpy.array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 </a:t>
            </a:r>
            <a:r>
              <a:rPr lang="en-US" sz="3200" dirty="0">
                <a:solidFill>
                  <a:srgbClr val="FF0000"/>
                </a:solidFill>
                <a:latin typeface="Courier"/>
                <a:ea typeface="DejaVu LGC Sans" charset="0"/>
                <a:cs typeface="Courier"/>
              </a:rPr>
              <a:t>( 2., 4., 6. ) 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		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1-D from tuple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Review Character Strings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Dynamic typing – no declaration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No memory allocation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Immutable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s = “Good Afternoon”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len(s)</a:t>
            </a: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	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length of string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55"/>
          </a:solidFill>
        </p:spPr>
        <p:txBody>
          <a:bodyPr/>
          <a:lstStyle/>
          <a:p>
            <a:r>
              <a:rPr lang="en-US"/>
              <a:t>Rotation Matrix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/>
              <a:t>Write a python program: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Create a 2 x 2 rotation matrix, 30 degrees: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	[	cos(30)     	sin(30)</a:t>
            </a:r>
            <a:endParaRPr lang="en-US" i="1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		-sin(30)		cos(30) 	]</a:t>
            </a:r>
          </a:p>
          <a:p>
            <a:pPr>
              <a:buNone/>
            </a:pPr>
            <a:endParaRPr lang="en-US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radians = degrees * pi / 180.</a:t>
            </a:r>
          </a:p>
          <a:p>
            <a:pPr>
              <a:buNone/>
            </a:pPr>
            <a:endParaRPr lang="en-US"/>
          </a:p>
        </p:txBody>
      </p:sp>
      <p:pic>
        <p:nvPicPr>
          <p:cNvPr id="4" name="Picture 3" descr="Counterclockwise_rota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43200"/>
            <a:ext cx="2707662" cy="281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55"/>
          </a:solidFill>
        </p:spPr>
        <p:txBody>
          <a:bodyPr/>
          <a:lstStyle/>
          <a:p>
            <a:r>
              <a:rPr lang="en-US"/>
              <a:t>Circle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Add to your python program:</a:t>
            </a: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Create 18 </a:t>
            </a:r>
            <a:r>
              <a:rPr lang="en-US" i="1" dirty="0" err="1">
                <a:solidFill>
                  <a:schemeClr val="accent4">
                    <a:lumMod val="50000"/>
                  </a:schemeClr>
                </a:solidFill>
              </a:rPr>
              <a:t>xy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points around unit circle</a:t>
            </a: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	(18, 2) array</a:t>
            </a:r>
          </a:p>
          <a:p>
            <a:pPr>
              <a:buNone/>
            </a:pPr>
            <a:endParaRPr lang="en-US" sz="1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					x  =  cosine(angle)</a:t>
            </a: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					y  =  sine(angle)</a:t>
            </a:r>
          </a:p>
          <a:p>
            <a:endParaRPr lang="en-US" sz="800" dirty="0">
              <a:solidFill>
                <a:schemeClr val="accent4">
                  <a:lumMod val="50000"/>
                </a:schemeClr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print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a.round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(3)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ounterclockwise_rota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743200"/>
            <a:ext cx="2707662" cy="281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Pointer vs. Deep Copy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numpy.zeros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 (3, 3)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b = a   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b is a pointer to a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c = </a:t>
            </a: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a.copy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()  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c is a new array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latin typeface="Courier New" charset="0"/>
                <a:ea typeface="DejaVu LGC Sans" charset="0"/>
                <a:cs typeface="DejaVu LGC Sans" charset="0"/>
              </a:rPr>
              <a:t>b is a   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True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c is a   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False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alibri"/>
              <a:ea typeface="DejaVu LGC Sans" charset="0"/>
              <a:cs typeface="Calibri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Views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base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ourier New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Array Arithmetic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numpy.array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 range(10, 20)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+ 5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– 3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* 5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/ 3.14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a.sum()</a:t>
            </a: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&gt; 15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(a &gt; 15).sum()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Array Arithmetic by Index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numpy.array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( range(10)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b =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numpy.array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( range(0, 1000, 100)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+ b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a[0] + b[0], a[1] + b[1] ...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– b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* b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not row, column matrix product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/ b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b="1" dirty="0">
                <a:solidFill>
                  <a:srgbClr val="D70000"/>
                </a:solidFill>
                <a:latin typeface="Calibri" charset="0"/>
                <a:ea typeface="DejaVu LGC Sans" charset="0"/>
                <a:cs typeface="DejaVu LGC Sans" charset="0"/>
              </a:rPr>
              <a:t>The 2 arrays must be the same shape.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Row, Column Matrix Product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c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numpy.dot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(a, b)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+mj-lt"/>
                <a:ea typeface="DejaVu LGC Sans" charset="0"/>
                <a:cs typeface="Courier"/>
              </a:rPr>
              <a:t>Dot product of 2 arrays.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+mj-lt"/>
                <a:ea typeface="DejaVu LGC Sans" charset="0"/>
                <a:cs typeface="Courier"/>
              </a:rPr>
              <a:t>Matrix multiplication for 2D arrays.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55"/>
          </a:solidFill>
        </p:spPr>
        <p:txBody>
          <a:bodyPr/>
          <a:lstStyle/>
          <a:p>
            <a:r>
              <a:rPr lang="en-US"/>
              <a:t>Transform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/>
              <a:t>Add to your python program: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Transform 18 points by the rotation matrix.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Save in new array.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Scale up by factor of 2.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	</a:t>
            </a:r>
            <a:r>
              <a:rPr lang="en-US" sz="9600"/>
              <a:t>[</a:t>
            </a:r>
            <a:r>
              <a:rPr lang="en-US"/>
              <a:t>18x2</a:t>
            </a:r>
            <a:r>
              <a:rPr lang="en-US" sz="9600"/>
              <a:t>]</a:t>
            </a:r>
            <a:r>
              <a:rPr lang="en-US"/>
              <a:t>    			                   </a:t>
            </a:r>
            <a:r>
              <a:rPr lang="en-US" sz="9600"/>
              <a:t>[</a:t>
            </a:r>
            <a:r>
              <a:rPr lang="en-US"/>
              <a:t>18x2</a:t>
            </a:r>
            <a:r>
              <a:rPr lang="en-US" sz="9600"/>
              <a:t>]</a:t>
            </a:r>
            <a:endParaRPr lang="en-US" sz="9600"/>
          </a:p>
        </p:txBody>
      </p:sp>
      <p:sp>
        <p:nvSpPr>
          <p:cNvPr id="5" name="&quot;No&quot; Symbol 4"/>
          <p:cNvSpPr/>
          <p:nvPr/>
        </p:nvSpPr>
        <p:spPr bwMode="auto">
          <a:xfrm>
            <a:off x="5105400" y="4572000"/>
            <a:ext cx="2590800" cy="2209800"/>
          </a:xfrm>
          <a:prstGeom prst="noSmoking">
            <a:avLst/>
          </a:prstGeom>
          <a:solidFill>
            <a:srgbClr val="FF0000">
              <a:alpha val="6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953000"/>
            <a:ext cx="167640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. [ 2 x 2 ]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4953000"/>
            <a:ext cx="167640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[ 2 x 2 ]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Cross Product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zA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numpy.cross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xA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, </a:t>
            </a:r>
            <a:r>
              <a:rPr lang="en-US" sz="320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yA</a:t>
            </a:r>
            <a:r>
              <a:rPr lang="en-US" sz="320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smtClean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smtClean="0">
                <a:solidFill>
                  <a:srgbClr val="008000"/>
                </a:solidFill>
                <a:latin typeface="+mj-lt"/>
                <a:ea typeface="DejaVu LGC Sans" charset="0"/>
                <a:cs typeface="Courier"/>
              </a:rPr>
              <a:t>Note:  we have been using </a:t>
            </a:r>
            <a:r>
              <a:rPr lang="en-US" sz="3200" i="1" smtClean="0">
                <a:solidFill>
                  <a:srgbClr val="008000"/>
                </a:solidFill>
                <a:latin typeface="+mj-lt"/>
                <a:ea typeface="DejaVu LGC Sans" charset="0"/>
                <a:cs typeface="Courier"/>
              </a:rPr>
              <a:t>numpy.</a:t>
            </a:r>
            <a:r>
              <a:rPr lang="en-US" sz="3200" smtClean="0">
                <a:solidFill>
                  <a:srgbClr val="008000"/>
                </a:solidFill>
                <a:latin typeface="+mj-lt"/>
                <a:ea typeface="DejaVu LGC Sans" charset="0"/>
                <a:cs typeface="Courier"/>
              </a:rPr>
              <a:t> functions</a:t>
            </a:r>
            <a:endParaRPr lang="en-US" sz="3200" dirty="0">
              <a:solidFill>
                <a:srgbClr val="008000"/>
              </a:solidFill>
              <a:latin typeface="+mj-lt"/>
              <a:ea typeface="DejaVu LGC Sans" charset="0"/>
              <a:cs typeface="Courier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Array Shape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numpy.linspace</a:t>
            </a:r>
            <a:r>
              <a:rPr lang="en-US" sz="3200" dirty="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(2, 32, 16)</a:t>
            </a:r>
            <a:endParaRPr lang="en-US" sz="3200" dirty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a.reshape</a:t>
            </a:r>
            <a:r>
              <a:rPr lang="en-US" sz="3200" dirty="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(4, </a:t>
            </a: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4</a:t>
            </a:r>
            <a:r>
              <a:rPr lang="en-US" sz="320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) </a:t>
            </a:r>
            <a:r>
              <a:rPr lang="en-US" sz="3200" smtClean="0">
                <a:solidFill>
                  <a:srgbClr val="0000FF"/>
                </a:solidFill>
                <a:latin typeface="+mj-lt"/>
                <a:ea typeface="DejaVu LGC Sans" charset="0"/>
                <a:cs typeface="Courier"/>
              </a:rPr>
              <a:t># ndarray . method</a:t>
            </a:r>
            <a:endParaRPr lang="en-US" sz="3200" dirty="0">
              <a:solidFill>
                <a:srgbClr val="0000FF"/>
              </a:solidFill>
              <a:latin typeface="+mj-lt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a.shape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		</a:t>
            </a:r>
            <a:r>
              <a:rPr lang="en-US" sz="3200">
                <a:solidFill>
                  <a:srgbClr val="0000FF"/>
                </a:solidFill>
                <a:latin typeface="Courier"/>
                <a:ea typeface="DejaVu LGC Sans" charset="0"/>
                <a:cs typeface="Courier"/>
              </a:rPr>
              <a:t>#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 </a:t>
            </a:r>
            <a:r>
              <a:rPr lang="en-US" sz="320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ndarray attribute      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tuple </a:t>
            </a:r>
            <a:r>
              <a:rPr lang="en-US" sz="3200" dirty="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(4, 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4</a:t>
            </a:r>
            <a:r>
              <a:rPr lang="en-US" sz="3200" dirty="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)</a:t>
            </a: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 = </a:t>
            </a:r>
            <a:r>
              <a:rPr lang="en-US" sz="2800" b="1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numpy.linspace</a:t>
            </a:r>
            <a:r>
              <a:rPr lang="en-US" sz="2800" b="1" dirty="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,32,16)</a:t>
            </a:r>
            <a:r>
              <a:rPr lang="en-US" sz="2800" b="1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.reshape</a:t>
            </a:r>
            <a:r>
              <a:rPr lang="en-US" sz="2800" b="1" dirty="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(8,2)</a:t>
            </a:r>
            <a:endParaRPr lang="en-US" sz="2800" b="1" dirty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Array Diagonals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numpy.linspace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(1, 64, 64)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a.reshape</a:t>
            </a:r>
            <a:r>
              <a:rPr lang="en-US" sz="3200" dirty="0" smtClean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(8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8)</a:t>
            </a: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numpy.triu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(a)		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upper triangle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000" dirty="0">
              <a:solidFill>
                <a:srgbClr val="0000FF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latin typeface="Courier New" charset="0"/>
                <a:ea typeface="DejaVu LGC Sans" charset="0"/>
                <a:cs typeface="DejaVu LGC Sans" charset="0"/>
              </a:rPr>
              <a:t>numpy.tril</a:t>
            </a:r>
            <a:r>
              <a:rPr lang="en-US" sz="3200" dirty="0">
                <a:latin typeface="Courier New" charset="0"/>
                <a:ea typeface="DejaVu LGC Sans" charset="0"/>
                <a:cs typeface="DejaVu LGC Sans" charset="0"/>
              </a:rPr>
              <a:t>(a)</a:t>
            </a:r>
            <a:r>
              <a:rPr lang="en-US" sz="3200" dirty="0">
                <a:solidFill>
                  <a:srgbClr val="0000FF"/>
                </a:solidFill>
                <a:latin typeface="Courier New" charset="0"/>
                <a:ea typeface="DejaVu LGC Sans" charset="0"/>
                <a:cs typeface="DejaVu LGC Sans" charset="0"/>
              </a:rPr>
              <a:t>     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lower triangle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numpy.diag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(a)</a:t>
            </a:r>
            <a:r>
              <a:rPr lang="en-US" sz="3200" dirty="0">
                <a:solidFill>
                  <a:srgbClr val="0000FF"/>
                </a:solidFill>
                <a:latin typeface="Courier New" charset="0"/>
                <a:ea typeface="DejaVu LGC Sans" charset="0"/>
                <a:cs typeface="DejaVu LGC Sans" charset="0"/>
              </a:rPr>
              <a:t>		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main diagonal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numpy.diag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(a, 1)  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1 above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numpy.diag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(a, -1) 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1 below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Review  String  Slicing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4970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s = “Good Afternoon”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20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s[0]  evaluates to “G”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s[5:10] selects “After”		</a:t>
            </a:r>
            <a:r>
              <a:rPr lang="en-US" sz="320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string slicing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solidFill>
                <a:srgbClr val="0000FF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s[:10] selects “Good After”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s[5:]  selects “Afternoon”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60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s[-4:] selects “noon”</a:t>
            </a: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last 4 characters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209800"/>
            <a:ext cx="91440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C is default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,    Fortran can be specified [contiguous] []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 =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numpy.zeros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( (2,4),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dtype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=numpy.int8)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f =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numpy.zeros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( (2,4),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dtype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=numpy.int8, order=”F”)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</a:t>
            </a:r>
            <a:r>
              <a:rPr lang="en-US" sz="3200" dirty="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show    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c.flags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  </a:t>
            </a:r>
            <a:r>
              <a:rPr lang="en-US" sz="3200" dirty="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  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f.flags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9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c[0][1] = 5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</a:t>
            </a:r>
            <a:r>
              <a:rPr lang="en-US" sz="3200" dirty="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show    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c.data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[:]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f[0][1] = 5       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</a:t>
            </a:r>
            <a:r>
              <a:rPr lang="en-US" sz="3200" dirty="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show   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f.data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[:]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    </a:t>
            </a:r>
            <a:r>
              <a:rPr lang="en-US" sz="3200" dirty="0" err="1">
                <a:solidFill>
                  <a:srgbClr val="FF0000"/>
                </a:solidFill>
                <a:latin typeface="Calibri" charset="0"/>
                <a:ea typeface="DejaVu LGC Sans" charset="0"/>
                <a:cs typeface="DejaVu LGC Sans" charset="0"/>
              </a:rPr>
              <a:t>numpy.array</a:t>
            </a:r>
            <a:r>
              <a:rPr lang="en-US" sz="3200" dirty="0">
                <a:solidFill>
                  <a:srgbClr val="FF0000"/>
                </a:solidFill>
                <a:latin typeface="Calibri" charset="0"/>
                <a:ea typeface="DejaVu LGC Sans" charset="0"/>
                <a:cs typeface="DejaVu LGC Sans" charset="0"/>
              </a:rPr>
              <a:t> [][] access is the same regardless of internal storage order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61118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numpy.array</a:t>
            </a:r>
            <a:r>
              <a:rPr lang="en-US" sz="36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Order  [row] [column]  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vs.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6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Internal Storage Order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ndarray.flags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514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Interpreter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Look at array flags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dir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(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a.flags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u="sng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Program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status = </a:t>
            </a: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a.flags.c_contiguous</a:t>
            </a: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	status = </a:t>
            </a: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a.flags.f_contiguous</a:t>
            </a: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boolean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 True or </a:t>
            </a:r>
            <a:r>
              <a:rPr lang="en-US" sz="3200" dirty="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False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 smtClean="0">
                <a:latin typeface="Courier New"/>
                <a:ea typeface="DejaVu LGC Sans" charset="0"/>
                <a:cs typeface="Courier New"/>
              </a:rPr>
              <a:t>ndarray.flatten</a:t>
            </a:r>
            <a:r>
              <a:rPr lang="en-US" sz="3200" dirty="0" smtClean="0">
                <a:latin typeface="Courier New"/>
                <a:ea typeface="DejaVu LGC Sans" charset="0"/>
                <a:cs typeface="Courier New"/>
              </a:rPr>
              <a:t>()</a:t>
            </a:r>
            <a:r>
              <a:rPr lang="en-US" sz="3200" dirty="0" smtClean="0">
                <a:latin typeface="Calibri" charset="0"/>
                <a:ea typeface="DejaVu LGC Sans" charset="0"/>
                <a:cs typeface="DejaVu LGC Sans" charset="0"/>
              </a:rPr>
              <a:t>      </a:t>
            </a:r>
            <a:r>
              <a:rPr lang="en-US" sz="3200" dirty="0" smtClean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‘F’ or ‘C’ (default)</a:t>
            </a: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Array Data Types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600200"/>
            <a:ext cx="9142413" cy="5046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numpy.float64  is the default type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float32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int8, int16, int32,  int64,  uint8, uint16, uint32, uint64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complex64, complex128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bool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 -  True or False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err="1">
                <a:solidFill>
                  <a:srgbClr val="FF0000"/>
                </a:solidFill>
                <a:latin typeface="Calibri" charset="0"/>
                <a:ea typeface="DejaVu LGC Sans" charset="0"/>
                <a:cs typeface="DejaVu LGC Sans" charset="0"/>
              </a:rPr>
              <a:t>a.dtype</a:t>
            </a:r>
            <a:r>
              <a:rPr lang="en-US" sz="3200" dirty="0">
                <a:solidFill>
                  <a:srgbClr val="FF0000"/>
                </a:solidFill>
                <a:latin typeface="Calibri" charset="0"/>
                <a:ea typeface="DejaVu LGC Sans" charset="0"/>
                <a:cs typeface="DejaVu LGC Sans" charset="0"/>
              </a:rPr>
              <a:t>   shows type of data in array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</a:t>
            </a:r>
            <a:endParaRPr lang="en-US" sz="3200" dirty="0" smtClean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Courier New"/>
                <a:ea typeface="DejaVu LGC Sans" charset="0"/>
                <a:cs typeface="Courier New"/>
              </a:rPr>
              <a:t>&gt;&gt;&gt; help(</a:t>
            </a:r>
            <a:r>
              <a:rPr lang="en-US" sz="3200" dirty="0" err="1" smtClean="0">
                <a:solidFill>
                  <a:srgbClr val="000000"/>
                </a:solidFill>
                <a:latin typeface="Courier New"/>
                <a:ea typeface="DejaVu LGC Sans" charset="0"/>
                <a:cs typeface="Courier New"/>
              </a:rPr>
              <a:t>numpy.ndarray</a:t>
            </a:r>
            <a:r>
              <a:rPr lang="en-US" sz="3200" dirty="0" smtClean="0">
                <a:solidFill>
                  <a:srgbClr val="000000"/>
                </a:solidFill>
                <a:latin typeface="Courier New"/>
                <a:ea typeface="DejaVu LGC Sans" charset="0"/>
                <a:cs typeface="Courier New"/>
              </a:rPr>
              <a:t>) </a:t>
            </a:r>
            <a:r>
              <a:rPr lang="en-US" sz="3200" dirty="0" smtClean="0">
                <a:solidFill>
                  <a:srgbClr val="3366FF"/>
                </a:solidFill>
                <a:latin typeface="Calibri" charset="0"/>
                <a:ea typeface="DejaVu LGC Sans" charset="0"/>
                <a:cs typeface="DejaVu LGC Sans" charset="0"/>
              </a:rPr>
              <a:t># Parameters 																						Attributes</a:t>
            </a:r>
            <a:endParaRPr lang="en-US" sz="3200" dirty="0">
              <a:solidFill>
                <a:srgbClr val="3366FF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57200" y="1600201"/>
            <a:ext cx="8228013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numpy.array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 range(12)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a.reshape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(2,6)   </a:t>
            </a:r>
            <a:r>
              <a:rPr lang="en-US" sz="27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2 rows, 6 columns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a[1][5] contains 11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a[1, 5]  is equivalent, more efficient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Multi-Dimensional Indexing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4800" y="1600200"/>
            <a:ext cx="85344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 = 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numpy.array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(range(0, 100, 10))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         </a:t>
            </a:r>
            <a:r>
              <a:rPr lang="en-US" sz="2400" dirty="0">
                <a:solidFill>
                  <a:srgbClr val="008000"/>
                </a:solidFill>
                <a:latin typeface="Calibri" charset="0"/>
                <a:ea typeface="DejaVu LGC Sans" charset="0"/>
                <a:cs typeface="DejaVu LGC Sans" charset="0"/>
              </a:rPr>
              <a:t>Array([ 0, 10, 20, 30, 40, 50, 60, 70, 80, 90])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dirty="0">
              <a:solidFill>
                <a:srgbClr val="008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a[2:4] contains 20, 30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a[-4 : -1] contains 60, 70, 80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A400"/>
                </a:solidFill>
                <a:latin typeface="Calibri" charset="0"/>
                <a:ea typeface="DejaVu LGC Sans" charset="0"/>
                <a:cs typeface="DejaVu LGC Sans" charset="0"/>
              </a:rPr>
              <a:t>Slicing returns ndarray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1.  Array Slicing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57200" y="1600200"/>
            <a:ext cx="91440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 = </a:t>
            </a:r>
            <a:r>
              <a:rPr lang="en-US" sz="28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numpy.array</a:t>
            </a:r>
            <a:r>
              <a:rPr lang="en-US" sz="28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(range(64)).reshape(8,8)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a[3, 4]  contains 28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asub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 = a[3:5,  4:6]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Very useful for looking at data &amp; debugging.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a[:,2]  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DejaVu LGC Sans" charset="0"/>
                <a:cs typeface="Courier"/>
              </a:rPr>
              <a:t># all rows, column 2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latin typeface="Courier"/>
                <a:ea typeface="DejaVu LGC Sans" charset="0"/>
                <a:cs typeface="Courier"/>
              </a:rPr>
              <a:t>a[3, 2:5]  </a:t>
            </a:r>
            <a:r>
              <a:rPr lang="en-US" sz="3200" dirty="0">
                <a:solidFill>
                  <a:srgbClr val="0000FF"/>
                </a:solidFill>
                <a:latin typeface="+mj-lt"/>
                <a:ea typeface="DejaVu LGC Sans" charset="0"/>
                <a:cs typeface="Courier"/>
              </a:rPr>
              <a:t># row 3, columns 2 and 3 and 4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         </a:t>
            </a: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2.  Array Slicing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Array Stuff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a.T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a.min()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a.max()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a.round()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a.var()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a.std()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Organize Arrays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5148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Make a list of arrays named a, b, and c: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w = [ a, b, c]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len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(w)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 		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length of list is 3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w[1].max()  </a:t>
            </a:r>
            <a:r>
              <a:rPr lang="en-US" sz="3200" dirty="0">
                <a:solidFill>
                  <a:srgbClr val="0000FF"/>
                </a:solidFill>
                <a:latin typeface="Calibri"/>
                <a:ea typeface="DejaVu LGC Sans" charset="0"/>
                <a:cs typeface="Calibri"/>
              </a:rPr>
              <a:t># use array method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 Tutorial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01613" y="1600200"/>
            <a:ext cx="8685212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wiki.scipy.org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/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Tentative_Numpy_Tutorial</a:t>
            </a: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docs.scipy.org/doc/numpy/reference/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routines.html</a:t>
            </a: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numpy for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Matlab</a:t>
            </a:r>
            <a:r>
              <a:rPr lang="en-US" sz="32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Users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wiki.scipy.org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/</a:t>
            </a:r>
            <a:r>
              <a:rPr lang="en-US" sz="3200" dirty="0" err="1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NumPy_for_Matlab_Users</a:t>
            </a:r>
            <a:endParaRPr lang="en-US" sz="32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matplotlib – designed to look like MATLAB plot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200 subroutines for various plots.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Generally available with Python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matplotlib.org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gallery</a:t>
            </a:r>
            <a:endParaRPr lang="en-US" sz="320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         </a:t>
            </a: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1.  Plotting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String Methods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1600200"/>
            <a:ext cx="8583613" cy="506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String is a Class with data &amp; subroutines: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t = s.upper()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pos = s.find(“A”)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_____________________________________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first = “George”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last = “Washington”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name = first + “ “ + last</a:t>
            </a: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					# string concatenation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6200" y="1600200"/>
            <a:ext cx="899160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&gt; </a:t>
            </a:r>
            <a:r>
              <a:rPr lang="en-US" sz="3200" dirty="0" smtClean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ipython27 </a:t>
            </a:r>
            <a:r>
              <a:rPr lang="en-US" sz="3200" dirty="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-</a:t>
            </a:r>
            <a:r>
              <a:rPr lang="en-US" sz="3200" dirty="0" err="1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pylab</a:t>
            </a:r>
            <a:endParaRPr lang="en-US" sz="3200" dirty="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						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Bring up plot windows as separate threads, no blocking.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Draw commands are displayed sequentially.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import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myplot</a:t>
            </a:r>
            <a:endParaRPr lang="en-US" sz="24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reload(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myplot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dir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myplot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)      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 smtClean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ipython27 –-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pylab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 –-classic –-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logfile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mytype.txt</a:t>
            </a:r>
            <a:endParaRPr lang="en-US" sz="2400" dirty="0" smtClean="0">
              <a:solidFill>
                <a:srgbClr val="008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dirty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	dash dash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ea typeface="DejaVu LGC Sans" charset="0"/>
                <a:cs typeface="Courier"/>
              </a:rPr>
              <a:t>pylab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  </a:t>
            </a: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Plotting on </a:t>
            </a:r>
            <a:r>
              <a:rPr lang="en-US" sz="4400" dirty="0" err="1" smtClean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nobel.princeton.edu</a:t>
            </a:r>
            <a:endParaRPr lang="en-US" sz="4400" dirty="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1856626"/>
            <a:ext cx="2362200" cy="353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python interpreter</a:t>
            </a:r>
          </a:p>
        </p:txBody>
      </p:sp>
      <p:sp>
        <p:nvSpPr>
          <p:cNvPr id="6" name="&quot;No&quot; Symbol 5"/>
          <p:cNvSpPr/>
          <p:nvPr/>
        </p:nvSpPr>
        <p:spPr bwMode="auto">
          <a:xfrm>
            <a:off x="5257800" y="1295400"/>
            <a:ext cx="2590800" cy="1524000"/>
          </a:xfrm>
          <a:prstGeom prst="noSmoking">
            <a:avLst/>
          </a:prstGeom>
          <a:solidFill>
            <a:srgbClr val="FF0000">
              <a:alpha val="6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ot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811" y="76200"/>
            <a:ext cx="4460189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3050"/>
            <a:ext cx="4495799" cy="1143000"/>
          </a:xfrm>
          <a:solidFill>
            <a:srgbClr val="00FF55"/>
          </a:solidFill>
        </p:spPr>
        <p:txBody>
          <a:bodyPr/>
          <a:lstStyle/>
          <a:p>
            <a:r>
              <a:rPr lang="en-US"/>
              <a:t>Plot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50177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New python program:</a:t>
            </a: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Create a numpy array</a:t>
            </a: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of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ten 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values.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Create a numpy array </a:t>
            </a: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ten </a:t>
            </a:r>
            <a:r>
              <a:rPr lang="en-US" b="1" i="1" dirty="0">
                <a:solidFill>
                  <a:schemeClr val="accent4">
                    <a:lumMod val="5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values.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import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matplotlib.pyplot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 as g</a:t>
            </a:r>
          </a:p>
          <a:p>
            <a:pPr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g.plot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(x, y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g.show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()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55"/>
          </a:solidFill>
        </p:spPr>
        <p:txBody>
          <a:bodyPr/>
          <a:lstStyle/>
          <a:p>
            <a:r>
              <a:rPr lang="en-US"/>
              <a:t>Plot Circles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017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/>
              <a:t>Add to your python program: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Slice both (18, 2) arrays into: 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		x array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</a:rPr>
              <a:t>			y array</a:t>
            </a:r>
          </a:p>
          <a:p>
            <a:pPr>
              <a:buNone/>
            </a:pPr>
            <a:endParaRPr lang="en-US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g.plot(ax, ay)</a:t>
            </a:r>
          </a:p>
          <a:p>
            <a:pPr>
              <a:buNone/>
            </a:pPr>
            <a:r>
              <a:rPr lang="en-US">
                <a:solidFill>
                  <a:schemeClr val="accent4">
                    <a:lumMod val="50000"/>
                  </a:schemeClr>
                </a:solidFill>
                <a:latin typeface="Courier"/>
                <a:cs typeface="Courier"/>
              </a:rPr>
              <a:t>g.plot(bx, by)</a:t>
            </a:r>
          </a:p>
        </p:txBody>
      </p:sp>
      <p:pic>
        <p:nvPicPr>
          <p:cNvPr id="5" name="Picture 4" descr="plo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676383"/>
            <a:ext cx="4191000" cy="4334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matplotlib Contour 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4963"/>
            <a:ext cx="9144000" cy="45243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latin typeface="Courier"/>
                <a:cs typeface="Courier"/>
              </a:rPr>
              <a:t>r = </a:t>
            </a:r>
            <a:r>
              <a:rPr lang="en-US" dirty="0" err="1">
                <a:latin typeface="Courier"/>
                <a:cs typeface="Courier"/>
              </a:rPr>
              <a:t>numpy.random.rand</a:t>
            </a:r>
            <a:r>
              <a:rPr lang="en-US" dirty="0">
                <a:latin typeface="Courier"/>
                <a:cs typeface="Courier"/>
              </a:rPr>
              <a:t>(10,10)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g.contour</a:t>
            </a:r>
            <a:r>
              <a:rPr lang="en-US" dirty="0">
                <a:latin typeface="Courier"/>
                <a:cs typeface="Courier"/>
              </a:rPr>
              <a:t>(r)</a:t>
            </a:r>
            <a:r>
              <a:rPr lang="en-US" dirty="0"/>
              <a:t>		</a:t>
            </a:r>
            <a:r>
              <a:rPr lang="en-US" dirty="0">
                <a:solidFill>
                  <a:srgbClr val="0000FF"/>
                </a:solidFill>
              </a:rPr>
              <a:t># contour line plot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fig2 = </a:t>
            </a:r>
            <a:r>
              <a:rPr lang="en-US" dirty="0" err="1">
                <a:latin typeface="Courier"/>
                <a:cs typeface="Courier"/>
              </a:rPr>
              <a:t>g.figure</a:t>
            </a:r>
            <a:r>
              <a:rPr lang="en-US" dirty="0">
                <a:latin typeface="Courier"/>
                <a:cs typeface="Courier"/>
              </a:rPr>
              <a:t>()</a:t>
            </a:r>
            <a:r>
              <a:rPr lang="en-US" dirty="0"/>
              <a:t>		</a:t>
            </a:r>
            <a:r>
              <a:rPr lang="en-US" dirty="0">
                <a:solidFill>
                  <a:srgbClr val="0000FF"/>
                </a:solidFill>
              </a:rPr>
              <a:t># start new window</a:t>
            </a:r>
          </a:p>
          <a:p>
            <a:pPr>
              <a:buNone/>
            </a:pPr>
            <a:r>
              <a:rPr lang="en-US" sz="3027" dirty="0">
                <a:latin typeface="Courier"/>
                <a:cs typeface="Courier"/>
              </a:rPr>
              <a:t>fig2.canvas.manager.window.Move((648,20))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>
                <a:latin typeface="Courier"/>
                <a:cs typeface="Courier"/>
              </a:rPr>
              <a:t>g.contourf</a:t>
            </a:r>
            <a:r>
              <a:rPr lang="en-US" dirty="0">
                <a:latin typeface="Courier"/>
                <a:cs typeface="Courier"/>
              </a:rPr>
              <a:t>(r)</a:t>
            </a:r>
            <a:r>
              <a:rPr lang="en-US" dirty="0"/>
              <a:t>		</a:t>
            </a:r>
            <a:r>
              <a:rPr lang="en-US" dirty="0">
                <a:solidFill>
                  <a:srgbClr val="0000FF"/>
                </a:solidFill>
              </a:rPr>
              <a:t># filled contour plot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matplotlib</a:t>
            </a:r>
            <a:r>
              <a:rPr lang="en-US" dirty="0" smtClean="0"/>
              <a:t> </a:t>
            </a:r>
            <a:r>
              <a:rPr lang="en-US" dirty="0" err="1" smtClean="0"/>
              <a:t>LaTeX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import </a:t>
            </a:r>
            <a:r>
              <a:rPr lang="en-US" dirty="0" err="1" smtClean="0">
                <a:latin typeface="Courier"/>
                <a:cs typeface="Courier"/>
              </a:rPr>
              <a:t>matplotlib.pyplot</a:t>
            </a:r>
            <a:r>
              <a:rPr lang="en-US" dirty="0" smtClean="0">
                <a:latin typeface="Courier"/>
                <a:cs typeface="Courier"/>
              </a:rPr>
              <a:t> as </a:t>
            </a:r>
            <a:r>
              <a:rPr lang="en-US" dirty="0" err="1" smtClean="0">
                <a:latin typeface="Courier"/>
                <a:cs typeface="Courier"/>
              </a:rPr>
              <a:t>plt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plt.rc</a:t>
            </a:r>
            <a:r>
              <a:rPr lang="en-US" dirty="0" smtClean="0">
                <a:latin typeface="Courier"/>
                <a:cs typeface="Courier"/>
              </a:rPr>
              <a:t>(“text”, </a:t>
            </a:r>
            <a:r>
              <a:rPr lang="en-US" dirty="0" err="1" smtClean="0">
                <a:latin typeface="Courier"/>
                <a:cs typeface="Courier"/>
              </a:rPr>
              <a:t>usetex</a:t>
            </a:r>
            <a:r>
              <a:rPr lang="en-US" dirty="0" smtClean="0">
                <a:latin typeface="Courier"/>
                <a:cs typeface="Courier"/>
              </a:rPr>
              <a:t>=True)</a:t>
            </a:r>
          </a:p>
          <a:p>
            <a:r>
              <a:rPr lang="en-US" dirty="0" err="1" smtClean="0">
                <a:latin typeface="Courier"/>
                <a:cs typeface="Courier"/>
              </a:rPr>
              <a:t>plt.xlabel</a:t>
            </a:r>
            <a:r>
              <a:rPr lang="en-US" dirty="0" smtClean="0">
                <a:latin typeface="Courier"/>
                <a:cs typeface="Courier"/>
              </a:rPr>
              <a:t>( r”\</a:t>
            </a:r>
            <a:r>
              <a:rPr lang="en-US" dirty="0" err="1" smtClean="0">
                <a:latin typeface="Courier"/>
                <a:cs typeface="Courier"/>
              </a:rPr>
              <a:t>textbf</a:t>
            </a:r>
            <a:r>
              <a:rPr lang="en-US" dirty="0" smtClean="0">
                <a:latin typeface="Courier"/>
                <a:cs typeface="Courier"/>
              </a:rPr>
              <a:t>{</a:t>
            </a:r>
            <a:r>
              <a:rPr lang="en-US" smtClean="0">
                <a:latin typeface="Courier"/>
                <a:cs typeface="Courier"/>
              </a:rPr>
              <a:t>Time}” 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0000FF"/>
                </a:solidFill>
              </a:rPr>
              <a:t># </a:t>
            </a:r>
            <a:r>
              <a:rPr lang="en-US" dirty="0" err="1" smtClean="0">
                <a:solidFill>
                  <a:srgbClr val="0000FF"/>
                </a:solidFill>
              </a:rPr>
              <a:t>plt.xlabel</a:t>
            </a:r>
            <a:r>
              <a:rPr lang="en-US" dirty="0" smtClean="0">
                <a:solidFill>
                  <a:srgbClr val="0000FF"/>
                </a:solidFill>
              </a:rPr>
              <a:t>(“Time”)</a:t>
            </a:r>
          </a:p>
          <a:p>
            <a:endParaRPr lang="en-US" dirty="0"/>
          </a:p>
          <a:p>
            <a:r>
              <a:rPr lang="en-US" dirty="0" err="1" smtClean="0"/>
              <a:t>latex.py</a:t>
            </a:r>
            <a:r>
              <a:rPr lang="en-US" dirty="0" smtClean="0"/>
              <a:t>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503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te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84" r="-27584"/>
          <a:stretch>
            <a:fillRect/>
          </a:stretch>
        </p:blipFill>
        <p:spPr>
          <a:xfrm>
            <a:off x="-1076319" y="304800"/>
            <a:ext cx="11363319" cy="6248400"/>
          </a:xfrm>
        </p:spPr>
      </p:pic>
    </p:spTree>
    <p:extLst>
      <p:ext uri="{BB962C8B-B14F-4D97-AF65-F5344CB8AC3E}">
        <p14:creationId xmlns:p14="http://schemas.microsoft.com/office/powerpoint/2010/main" val="14596041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 at  princeton.edu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Courier"/>
                <a:cs typeface="Courier"/>
              </a:rPr>
              <a:t>ssh nobel.princeton.edu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compton%  which python</a:t>
            </a:r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/usr/bin/python</a:t>
            </a:r>
          </a:p>
          <a:p>
            <a:pPr>
              <a:buNone/>
            </a:pPr>
            <a:r>
              <a:rPr lang="en-US" dirty="0"/>
              <a:t>				</a:t>
            </a:r>
            <a:r>
              <a:rPr lang="en-US" dirty="0">
                <a:solidFill>
                  <a:srgbClr val="0000FF"/>
                </a:solidFill>
              </a:rPr>
              <a:t>version 2.6.6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latin typeface="Courier"/>
                <a:cs typeface="Courier"/>
              </a:rPr>
              <a:t>/usr/bin/python2.7</a:t>
            </a:r>
          </a:p>
          <a:p>
            <a:pPr>
              <a:buNone/>
            </a:pPr>
            <a:r>
              <a:rPr lang="en-US" dirty="0"/>
              <a:t>				</a:t>
            </a:r>
            <a:r>
              <a:rPr lang="en-US" dirty="0">
                <a:solidFill>
                  <a:srgbClr val="0000FF"/>
                </a:solidFill>
              </a:rPr>
              <a:t>version 2.7.3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3048000"/>
            <a:ext cx="2438400" cy="2387936"/>
          </a:xfrm>
          <a:prstGeom prst="rect">
            <a:avLst/>
          </a:prstGeom>
          <a:solidFill>
            <a:srgbClr val="FFFF00"/>
          </a:solidFill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>
                <a:latin typeface="Courier"/>
                <a:cs typeface="Courier"/>
              </a:rPr>
              <a:t>idle</a:t>
            </a:r>
          </a:p>
          <a:p>
            <a:endParaRPr lang="en-US" sz="3200">
              <a:latin typeface="Courier"/>
              <a:cs typeface="Courier"/>
            </a:endParaRPr>
          </a:p>
          <a:p>
            <a:endParaRPr lang="en-US" sz="3200">
              <a:latin typeface="Courier"/>
              <a:cs typeface="Courier"/>
            </a:endParaRPr>
          </a:p>
          <a:p>
            <a:endParaRPr lang="en-US" sz="3200">
              <a:latin typeface="Courier"/>
              <a:cs typeface="Courier"/>
            </a:endParaRPr>
          </a:p>
          <a:p>
            <a:r>
              <a:rPr lang="en-US" sz="3200">
                <a:latin typeface="Courier"/>
                <a:cs typeface="Courier"/>
              </a:rPr>
              <a:t>idle27</a:t>
            </a:r>
          </a:p>
        </p:txBody>
      </p:sp>
    </p:spTree>
    <p:extLst>
      <p:ext uri="{BB962C8B-B14F-4D97-AF65-F5344CB8AC3E}">
        <p14:creationId xmlns:p14="http://schemas.microsoft.com/office/powerpoint/2010/main" val="4245519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smtClean="0"/>
              <a:t>Info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050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docs.scipy.org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princeton.edu/~efeibush/</a:t>
            </a:r>
            <a:r>
              <a:rPr lang="en-US" dirty="0" smtClean="0"/>
              <a:t>python/numpy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Princeton University Python Community</a:t>
            </a:r>
          </a:p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008000"/>
                </a:solidFill>
              </a:rPr>
              <a:t>	princetonpy.com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4" name="Picture 3" descr="princetonpy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90" y="5127951"/>
            <a:ext cx="1158435" cy="145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2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250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Where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/>
              <a:t>Graphing &amp; visualization</a:t>
            </a:r>
          </a:p>
          <a:p>
            <a:pPr>
              <a:buNone/>
            </a:pPr>
            <a:r>
              <a:rPr lang="en-US"/>
              <a:t>Writing new classes</a:t>
            </a:r>
          </a:p>
          <a:p>
            <a:pPr>
              <a:buNone/>
            </a:pPr>
            <a:r>
              <a:rPr lang="en-US"/>
              <a:t>scipy – algorithms &amp; math tools</a:t>
            </a:r>
          </a:p>
          <a:p>
            <a:pPr>
              <a:buNone/>
            </a:pPr>
            <a:r>
              <a:rPr lang="en-US"/>
              <a:t>					Image Processing</a:t>
            </a:r>
          </a:p>
          <a:p>
            <a:pPr>
              <a:buNone/>
            </a:pPr>
            <a:r>
              <a:rPr lang="en-US"/>
              <a:t>Visualization toolkit – python scripting</a:t>
            </a:r>
          </a:p>
          <a:p>
            <a:pPr>
              <a:buNone/>
            </a:pPr>
            <a:r>
              <a:rPr lang="en-US"/>
              <a:t>Eclipse IDE</a:t>
            </a:r>
          </a:p>
          <a:p>
            <a:pPr>
              <a:buNone/>
            </a:pPr>
            <a:r>
              <a:rPr lang="en-US"/>
              <a:t>Multiprocessing</a:t>
            </a:r>
          </a:p>
          <a:p>
            <a:pPr>
              <a:buNone/>
            </a:pPr>
            <a:r>
              <a:rPr lang="en-US"/>
              <a:t>Python </a:t>
            </a:r>
            <a:r>
              <a:rPr lang="en-US">
                <a:sym typeface="Wingdings"/>
              </a:rPr>
              <a:t> GPU, CUDA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Review Lists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Ordered sequence of items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	Can be floats, ints, strings, Lists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 = [16,  25.3,  “hello”,  45]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a[0] contains 16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a[-1]  contains 45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a[0:2]  is a list containing [16, 25.3]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Reading a netCDF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Popular file format for scientific data</a:t>
            </a:r>
          </a:p>
          <a:p>
            <a:pPr>
              <a:buNone/>
            </a:pPr>
            <a:r>
              <a:rPr lang="en-US" dirty="0"/>
              <a:t>	Multi-dimensional arrays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scipy</a:t>
            </a:r>
            <a:r>
              <a:rPr lang="en-US" dirty="0"/>
              <a:t> – </a:t>
            </a:r>
            <a:r>
              <a:rPr lang="en-US" dirty="0" err="1"/>
              <a:t>netcdf_file</a:t>
            </a:r>
            <a:r>
              <a:rPr lang="en-US" dirty="0"/>
              <a:t> class for read/write</a:t>
            </a:r>
          </a:p>
          <a:p>
            <a:pPr>
              <a:buNone/>
            </a:pPr>
            <a:r>
              <a:rPr lang="en-US" dirty="0"/>
              <a:t>numpy – n-dimensional data arrays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Read a Text File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1600200"/>
            <a:ext cx="903287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5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gFile = open("myfile.txt”,  “r”)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5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5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for j in gFile:   </a:t>
            </a:r>
            <a:r>
              <a:rPr lang="en-US" sz="25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python magic:  text file iterates on lines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5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        print j	  </a:t>
            </a:r>
            <a:r>
              <a:rPr lang="en-US" sz="2500" dirty="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print each line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500" dirty="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5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gFile.close()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5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 dirty="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Write a Text File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76213" y="1600200"/>
            <a:ext cx="8850312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 = open("myfile.txt", "w")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a = 1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b = 2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f.write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("Here is line " + </a:t>
            </a:r>
            <a:r>
              <a:rPr lang="en-US" sz="27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str</a:t>
            </a:r>
            <a:r>
              <a:rPr lang="en-US" sz="27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(a) + "\n");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f.write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("Next is line " + </a:t>
            </a:r>
            <a:r>
              <a:rPr lang="en-US" sz="26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str</a:t>
            </a:r>
            <a:r>
              <a:rPr lang="en-US" sz="26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(b) + "\n");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f.close</a:t>
            </a:r>
            <a:r>
              <a:rPr lang="en-US" sz="3200" dirty="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Command Line Arguments</a:t>
            </a: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52400" y="1600200"/>
            <a:ext cx="85328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import sys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print sys.argv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sys.argv is a list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sys.argv[0]  has the name of the python file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	Subsequent locations have command line args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b="1">
                <a:solidFill>
                  <a:srgbClr val="FF0000"/>
                </a:solidFill>
                <a:latin typeface="Calibri" charset="0"/>
                <a:ea typeface="DejaVu LGC Sans" charset="0"/>
                <a:cs typeface="DejaVu LGC Sans" charset="0"/>
              </a:rPr>
              <a:t>&gt;&gt;&gt; help(sys)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Command Line Scripts</a:t>
            </a: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Upgrade to csh or bash shell scripts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shell agnostic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Much better text handling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Process control  -  popen()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Shell Scripting</a:t>
            </a: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457200" y="2105025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import os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9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fileL = []	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set up a list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80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for f in os.listdir("."):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        if f.endswith(".py"):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                print f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                fileL.append(f)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9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fileL.sort()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list function, sort in place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60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 New" charset="0"/>
                <a:ea typeface="DejaVu LGC Sans" charset="0"/>
                <a:cs typeface="DejaVu LGC Sans" charset="0"/>
              </a:rPr>
              <a:t>print fileL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 New" charset="0"/>
              <a:ea typeface="DejaVu LGC Sans" charset="0"/>
              <a:cs typeface="DejaVu LGC Sans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094412" y="1219200"/>
            <a:ext cx="2744788" cy="2192338"/>
          </a:xfrm>
          <a:prstGeom prst="rect">
            <a:avLst/>
          </a:prstGeom>
          <a:solidFill>
            <a:srgbClr val="FFFF00"/>
          </a:solidFill>
          <a:ln w="25560">
            <a:solidFill>
              <a:srgbClr val="0000FF"/>
            </a:solidFill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#!/bin/csh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endParaRPr lang="en-US" sz="24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foreach file (*.py)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echo $file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2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end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endParaRPr lang="en-US" sz="24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Python + GUI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tkinter</a:t>
            </a:r>
          </a:p>
          <a:p>
            <a:pPr>
              <a:buNone/>
            </a:pPr>
            <a:r>
              <a:rPr lang="en-US"/>
              <a:t>pyqt</a:t>
            </a:r>
          </a:p>
          <a:p>
            <a:pPr>
              <a:buNone/>
            </a:pPr>
            <a:r>
              <a:rPr lang="en-US"/>
              <a:t>wxpython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Create a List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days = [ 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days.append(“Monday”)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days.append(“Tuesday”)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ourier"/>
              <a:ea typeface="DejaVu LGC Sans" charset="0"/>
              <a:cs typeface="Courier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ourier"/>
                <a:ea typeface="DejaVu LGC Sans" charset="0"/>
                <a:cs typeface="Courier"/>
              </a:rPr>
              <a:t>years = range(2000, 2014)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List Methods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List is a Class with data &amp; subroutines: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d.insert(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d.remove(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d.sort( )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Can concatenate lists with +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4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String split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s = “Princeton Plasma Physics Lab”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myList = s.split()		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returns a list of strings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FF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print myList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	[ “Princeton”, “Plasma”, “Physics”, “Lab” ]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000000"/>
              </a:solidFill>
              <a:latin typeface="Calibri" charset="0"/>
              <a:ea typeface="DejaVu LGC Sans" charset="0"/>
              <a:cs typeface="DejaVu LGC Sans" charset="0"/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000000"/>
                </a:solidFill>
                <a:latin typeface="Calibri" charset="0"/>
                <a:ea typeface="DejaVu LGC Sans" charset="0"/>
                <a:cs typeface="DejaVu LGC Sans" charset="0"/>
              </a:rPr>
              <a:t>help(str.split)			</a:t>
            </a:r>
            <a:r>
              <a:rPr lang="en-US" sz="3200">
                <a:solidFill>
                  <a:srgbClr val="0000FF"/>
                </a:solidFill>
                <a:latin typeface="Calibri" charset="0"/>
                <a:ea typeface="DejaVu LGC Sans" charset="0"/>
                <a:cs typeface="DejaVu LGC Sans" charset="0"/>
              </a:rPr>
              <a:t># delimiters, etc.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9103</TotalTime>
  <Words>2323</Words>
  <Application>Microsoft Macintosh PowerPoint</Application>
  <PresentationFormat>On-screen Show (4:3)</PresentationFormat>
  <Paragraphs>733</Paragraphs>
  <Slides>66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Office Theme</vt:lpstr>
      <vt:lpstr>Office Theme</vt:lpstr>
      <vt:lpstr>Python Numpy Programming  Eliot Feibush     Zach Kaplan          Bum Shik Kim Princeton Plasma Physics Laboratory     PICSciE Princeton Institute for  Computational Science and Engineering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idle</vt:lpstr>
      <vt:lpstr>idle  IDE</vt:lpstr>
      <vt:lpstr>Programming Exercise Prep</vt:lpstr>
      <vt:lpstr>Programming Exercise Prep</vt:lpstr>
      <vt:lpstr>Array Index Exercise</vt:lpstr>
      <vt:lpstr>PowerPoint Presentation</vt:lpstr>
      <vt:lpstr>PowerPoint Presentation</vt:lpstr>
      <vt:lpstr>PowerPoint Presentation</vt:lpstr>
      <vt:lpstr>Rotation Matrix Exercise</vt:lpstr>
      <vt:lpstr>Circle Exercise</vt:lpstr>
      <vt:lpstr>PowerPoint Presentation</vt:lpstr>
      <vt:lpstr>PowerPoint Presentation</vt:lpstr>
      <vt:lpstr>PowerPoint Presentation</vt:lpstr>
      <vt:lpstr>PowerPoint Presentation</vt:lpstr>
      <vt:lpstr>Transform Exercise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Plot Exercise</vt:lpstr>
      <vt:lpstr>Plot Circles Exercise</vt:lpstr>
      <vt:lpstr>matplotlib Contour Plot</vt:lpstr>
      <vt:lpstr>matplotlib LaTeX</vt:lpstr>
      <vt:lpstr>PowerPoint Presentation</vt:lpstr>
      <vt:lpstr>Python  at  princeton.edu</vt:lpstr>
      <vt:lpstr>More Info &amp; Resources</vt:lpstr>
      <vt:lpstr>PowerPoint Presentation</vt:lpstr>
      <vt:lpstr>Where to?</vt:lpstr>
      <vt:lpstr>Reading a netCDF 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Python + GUI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Eliot A. Feibush</cp:lastModifiedBy>
  <cp:revision>120</cp:revision>
  <cp:lastPrinted>1601-01-01T00:00:00Z</cp:lastPrinted>
  <dcterms:created xsi:type="dcterms:W3CDTF">2013-09-11T19:24:08Z</dcterms:created>
  <dcterms:modified xsi:type="dcterms:W3CDTF">2014-10-21T20:59:10Z</dcterms:modified>
</cp:coreProperties>
</file>