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58" r:id="rId6"/>
    <p:sldId id="262" r:id="rId7"/>
    <p:sldId id="260" r:id="rId8"/>
    <p:sldId id="261" r:id="rId9"/>
    <p:sldId id="265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0495B-0C73-4ED0-88CD-645244816FFF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8BF49-CA6E-49CD-97E1-481C87AF5E7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/>
          <a:lstStyle/>
          <a:p>
            <a:r>
              <a:rPr lang="en-US" dirty="0" smtClean="0"/>
              <a:t>How to Program an IC Chip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810000"/>
            <a:ext cx="43434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Using the SUPERPRO 280U</a:t>
            </a:r>
            <a:endParaRPr lang="en-US" dirty="0"/>
          </a:p>
        </p:txBody>
      </p:sp>
      <p:pic>
        <p:nvPicPr>
          <p:cNvPr id="11266" name="Picture 2" descr="http://media.digikey.com/Photos/Xeltek/mfgSuperPro280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048000"/>
            <a:ext cx="2755900" cy="2755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14400" y="1143000"/>
            <a:ext cx="5562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Press the Program button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LED on device should turn </a:t>
            </a:r>
            <a:r>
              <a:rPr lang="en-US" dirty="0" smtClean="0">
                <a:solidFill>
                  <a:srgbClr val="FFC000"/>
                </a:solidFill>
              </a:rPr>
              <a:t>orange</a:t>
            </a:r>
            <a:r>
              <a:rPr lang="en-US" dirty="0" smtClean="0"/>
              <a:t>.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LED will turn </a:t>
            </a:r>
            <a:r>
              <a:rPr lang="en-US" dirty="0" smtClean="0">
                <a:solidFill>
                  <a:srgbClr val="92D050"/>
                </a:solidFill>
              </a:rPr>
              <a:t>green</a:t>
            </a:r>
            <a:r>
              <a:rPr lang="en-US" dirty="0" smtClean="0"/>
              <a:t> again once programming is complete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If LED turns </a:t>
            </a:r>
            <a:r>
              <a:rPr lang="en-US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then there has been an error and you may need to re-program the chip. This is usually due to the chip not making a complete connection within the programmer socket. NOTE: LED will stay red until the next successful operation is complete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Once complete, press the Verify button to  ensure that the program has been loaded successfully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NOTE: UV erasable devices take much longer to program then electrically erasable devices.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810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Program your chip</a:t>
            </a:r>
            <a:endParaRPr lang="en-US" sz="2800" u="sng" dirty="0"/>
          </a:p>
        </p:txBody>
      </p:sp>
      <p:pic>
        <p:nvPicPr>
          <p:cNvPr id="21507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914400"/>
            <a:ext cx="2084294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6781800" y="1524000"/>
            <a:ext cx="1371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9600" y="5562600"/>
            <a:ext cx="79257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Remember to turn off the programmer when you are done!!!!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781800" y="2016712"/>
            <a:ext cx="1371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instructions vary slightly between different chips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Follow red instructions if you are using the 2532 or the 2532A.</a:t>
            </a:r>
          </a:p>
          <a:p>
            <a:r>
              <a:rPr lang="en-US" sz="2400" dirty="0" smtClean="0">
                <a:solidFill>
                  <a:srgbClr val="92D050"/>
                </a:solidFill>
              </a:rPr>
              <a:t> </a:t>
            </a:r>
            <a:r>
              <a:rPr lang="en-US" sz="2400" dirty="0" smtClean="0">
                <a:solidFill>
                  <a:srgbClr val="92D050"/>
                </a:solidFill>
              </a:rPr>
              <a:t>Follow green instructions if you are using the 27C64. </a:t>
            </a:r>
          </a:p>
          <a:p>
            <a:r>
              <a:rPr lang="en-US" sz="2400" dirty="0" smtClean="0">
                <a:solidFill>
                  <a:srgbClr val="00B0F0"/>
                </a:solidFill>
              </a:rPr>
              <a:t>Follow blue instructions if you are using the 28C64. </a:t>
            </a:r>
          </a:p>
          <a:p>
            <a:r>
              <a:rPr lang="en-US" sz="24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Follow purple instructions if you are using the GAL16V8.</a:t>
            </a:r>
          </a:p>
          <a:p>
            <a:r>
              <a:rPr lang="en-US" sz="2400" dirty="0" smtClean="0">
                <a:ln w="6350">
                  <a:solidFill>
                    <a:schemeClr val="tx1"/>
                  </a:solidFill>
                </a:ln>
              </a:rPr>
              <a:t>Follow white instructions for all chips.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  </a:t>
            </a:r>
            <a:br>
              <a:rPr lang="en-US" sz="24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762000" y="762000"/>
            <a:ext cx="2514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Switch on power to the unit and wait for the LED to turn green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Open the </a:t>
            </a:r>
            <a:r>
              <a:rPr lang="en-US" dirty="0" err="1" smtClean="0"/>
              <a:t>Superpro</a:t>
            </a:r>
            <a:r>
              <a:rPr lang="en-US" dirty="0" smtClean="0"/>
              <a:t> program on the desktop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914400" y="41910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Choose device you wish to program by clicking on device icon</a:t>
            </a:r>
            <a:endParaRPr lang="en-US" dirty="0"/>
          </a:p>
        </p:txBody>
      </p:sp>
      <p:pic>
        <p:nvPicPr>
          <p:cNvPr id="14341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1579" y="838200"/>
            <a:ext cx="171184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799" y="2695640"/>
            <a:ext cx="5004565" cy="3857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Oval 22"/>
          <p:cNvSpPr/>
          <p:nvPr/>
        </p:nvSpPr>
        <p:spPr>
          <a:xfrm>
            <a:off x="6324600" y="1371600"/>
            <a:ext cx="7620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114800" y="3276600"/>
            <a:ext cx="762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762000" y="762001"/>
            <a:ext cx="7696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Select appropriate manufacturer and device name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FF0000"/>
                </a:solidFill>
              </a:rPr>
              <a:t>Under </a:t>
            </a:r>
            <a:r>
              <a:rPr lang="en-US" sz="1200" u="sng" dirty="0" smtClean="0">
                <a:solidFill>
                  <a:srgbClr val="FF0000"/>
                </a:solidFill>
              </a:rPr>
              <a:t>Manufacturer</a:t>
            </a:r>
            <a:r>
              <a:rPr lang="en-US" sz="1200" dirty="0" smtClean="0">
                <a:solidFill>
                  <a:srgbClr val="FF0000"/>
                </a:solidFill>
              </a:rPr>
              <a:t> click  </a:t>
            </a:r>
            <a:r>
              <a:rPr lang="en-US" sz="1200" u="sng" dirty="0" smtClean="0">
                <a:solidFill>
                  <a:srgbClr val="FF0000"/>
                </a:solidFill>
              </a:rPr>
              <a:t>TI</a:t>
            </a:r>
            <a:r>
              <a:rPr lang="en-US" sz="1200" dirty="0" smtClean="0">
                <a:solidFill>
                  <a:srgbClr val="FF0000"/>
                </a:solidFill>
              </a:rPr>
              <a:t> , then TAB over to </a:t>
            </a:r>
            <a:r>
              <a:rPr lang="en-US" sz="1200" u="sng" dirty="0" smtClean="0">
                <a:solidFill>
                  <a:srgbClr val="FF0000"/>
                </a:solidFill>
              </a:rPr>
              <a:t>Device</a:t>
            </a:r>
            <a:r>
              <a:rPr lang="en-US" sz="1200" dirty="0" smtClean="0">
                <a:solidFill>
                  <a:srgbClr val="FF0000"/>
                </a:solidFill>
              </a:rPr>
              <a:t> and select </a:t>
            </a:r>
            <a:r>
              <a:rPr lang="en-US" sz="1200" u="sng" dirty="0" smtClean="0">
                <a:solidFill>
                  <a:srgbClr val="FF0000"/>
                </a:solidFill>
              </a:rPr>
              <a:t>TMS2532</a:t>
            </a:r>
            <a:r>
              <a:rPr lang="en-US" sz="1200" dirty="0" smtClean="0">
                <a:solidFill>
                  <a:srgbClr val="FF0000"/>
                </a:solidFill>
              </a:rPr>
              <a:t> or the </a:t>
            </a:r>
            <a:r>
              <a:rPr lang="en-US" sz="1200" u="sng" dirty="0" smtClean="0">
                <a:solidFill>
                  <a:srgbClr val="FF0000"/>
                </a:solidFill>
              </a:rPr>
              <a:t>TMS2532A</a:t>
            </a:r>
            <a:r>
              <a:rPr lang="en-US" sz="1200" dirty="0" smtClean="0">
                <a:solidFill>
                  <a:srgbClr val="FF0000"/>
                </a:solidFill>
              </a:rPr>
              <a:t> depending on your chip.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92D050"/>
                </a:solidFill>
              </a:rPr>
              <a:t> </a:t>
            </a:r>
            <a:r>
              <a:rPr lang="en-US" sz="1200" dirty="0" smtClean="0">
                <a:solidFill>
                  <a:srgbClr val="92D050"/>
                </a:solidFill>
              </a:rPr>
              <a:t>Under </a:t>
            </a:r>
            <a:r>
              <a:rPr lang="en-US" sz="1200" u="sng" dirty="0" smtClean="0">
                <a:solidFill>
                  <a:srgbClr val="92D050"/>
                </a:solidFill>
              </a:rPr>
              <a:t>Manufacturer</a:t>
            </a:r>
            <a:r>
              <a:rPr lang="en-US" sz="1200" dirty="0" smtClean="0">
                <a:solidFill>
                  <a:srgbClr val="92D050"/>
                </a:solidFill>
              </a:rPr>
              <a:t> click  </a:t>
            </a:r>
            <a:r>
              <a:rPr lang="en-US" sz="1200" u="sng" dirty="0" smtClean="0">
                <a:solidFill>
                  <a:srgbClr val="92D050"/>
                </a:solidFill>
              </a:rPr>
              <a:t>AMD</a:t>
            </a:r>
            <a:r>
              <a:rPr lang="en-US" sz="1200" dirty="0" smtClean="0">
                <a:solidFill>
                  <a:srgbClr val="92D050"/>
                </a:solidFill>
              </a:rPr>
              <a:t>, then TAB over to </a:t>
            </a:r>
            <a:r>
              <a:rPr lang="en-US" sz="1200" u="sng" dirty="0" smtClean="0">
                <a:solidFill>
                  <a:srgbClr val="92D050"/>
                </a:solidFill>
              </a:rPr>
              <a:t>Device</a:t>
            </a:r>
            <a:r>
              <a:rPr lang="en-US" sz="1200" dirty="0" smtClean="0">
                <a:solidFill>
                  <a:srgbClr val="92D050"/>
                </a:solidFill>
              </a:rPr>
              <a:t> and select </a:t>
            </a:r>
            <a:r>
              <a:rPr lang="en-US" sz="1200" u="sng" dirty="0" smtClean="0">
                <a:solidFill>
                  <a:srgbClr val="92D050"/>
                </a:solidFill>
              </a:rPr>
              <a:t>AM27C64</a:t>
            </a:r>
            <a:r>
              <a:rPr lang="en-US" sz="1200" dirty="0" smtClean="0">
                <a:solidFill>
                  <a:srgbClr val="92D050"/>
                </a:solidFill>
              </a:rPr>
              <a:t> .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B0F0"/>
                </a:solidFill>
              </a:rPr>
              <a:t>Under </a:t>
            </a:r>
            <a:r>
              <a:rPr lang="en-US" sz="1200" u="sng" dirty="0" smtClean="0">
                <a:solidFill>
                  <a:srgbClr val="00B0F0"/>
                </a:solidFill>
              </a:rPr>
              <a:t>Manufacturer</a:t>
            </a:r>
            <a:r>
              <a:rPr lang="en-US" sz="1200" dirty="0" smtClean="0">
                <a:solidFill>
                  <a:srgbClr val="00B0F0"/>
                </a:solidFill>
              </a:rPr>
              <a:t> click  </a:t>
            </a:r>
            <a:r>
              <a:rPr lang="en-US" sz="1200" u="sng" dirty="0" smtClean="0">
                <a:solidFill>
                  <a:srgbClr val="00B0F0"/>
                </a:solidFill>
              </a:rPr>
              <a:t>Atmel</a:t>
            </a:r>
            <a:r>
              <a:rPr lang="en-US" sz="1200" dirty="0" smtClean="0">
                <a:solidFill>
                  <a:srgbClr val="00B0F0"/>
                </a:solidFill>
              </a:rPr>
              <a:t>, then TAB over to </a:t>
            </a:r>
            <a:r>
              <a:rPr lang="en-US" sz="1200" u="sng" dirty="0" smtClean="0">
                <a:solidFill>
                  <a:srgbClr val="00B0F0"/>
                </a:solidFill>
              </a:rPr>
              <a:t>Device</a:t>
            </a:r>
            <a:r>
              <a:rPr lang="en-US" sz="1200" dirty="0" smtClean="0">
                <a:solidFill>
                  <a:srgbClr val="00B0F0"/>
                </a:solidFill>
              </a:rPr>
              <a:t> and select </a:t>
            </a:r>
            <a:r>
              <a:rPr lang="en-US" sz="1200" u="sng" dirty="0" smtClean="0">
                <a:solidFill>
                  <a:srgbClr val="00B0F0"/>
                </a:solidFill>
              </a:rPr>
              <a:t>AT28C64B</a:t>
            </a:r>
            <a:r>
              <a:rPr lang="en-US" sz="1200" dirty="0" smtClean="0">
                <a:solidFill>
                  <a:srgbClr val="00B0F0"/>
                </a:solidFill>
              </a:rPr>
              <a:t> . 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Under </a:t>
            </a:r>
            <a:r>
              <a:rPr lang="en-US" sz="12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Manufacturer</a:t>
            </a:r>
            <a:r>
              <a:rPr lang="en-US" sz="1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click  </a:t>
            </a:r>
            <a:r>
              <a:rPr lang="en-US" sz="12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Lattice</a:t>
            </a:r>
            <a:r>
              <a:rPr lang="en-US" sz="1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, then TAB over to </a:t>
            </a:r>
            <a:r>
              <a:rPr lang="en-US" sz="12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Device</a:t>
            </a:r>
            <a:r>
              <a:rPr lang="en-US" sz="1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and select </a:t>
            </a:r>
            <a:r>
              <a:rPr lang="en-US" sz="1200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GAL16V8</a:t>
            </a:r>
            <a:r>
              <a:rPr lang="en-US" sz="12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. </a:t>
            </a:r>
            <a:endParaRPr lang="en-US" sz="1200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981200"/>
            <a:ext cx="6248400" cy="4703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4648200" y="3200400"/>
            <a:ext cx="4038600" cy="2925763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85800" y="7620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Program should indicate that it is ready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" y="3429000"/>
            <a:ext cx="3505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Place chip in the programmer  in the ZIF socket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Pull lever  to open slots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Place in programmer  at the bottom of the slots with pin 1 pointing towards lever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Close slots by moving lever to original position</a:t>
            </a:r>
            <a:endParaRPr lang="en-US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1038" y="457200"/>
            <a:ext cx="365292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NOTE: This step only needed if you are using a UV erasable device (i.e. </a:t>
            </a:r>
            <a:r>
              <a:rPr lang="en-US" sz="3200" dirty="0" smtClean="0">
                <a:solidFill>
                  <a:srgbClr val="FF0000"/>
                </a:solidFill>
              </a:rPr>
              <a:t>2532A</a:t>
            </a:r>
            <a:r>
              <a:rPr lang="en-US" sz="3200" dirty="0" smtClean="0"/>
              <a:t> or </a:t>
            </a:r>
            <a:r>
              <a:rPr lang="en-US" sz="3200" dirty="0" smtClean="0">
                <a:solidFill>
                  <a:srgbClr val="92D050"/>
                </a:solidFill>
              </a:rPr>
              <a:t>27C64</a:t>
            </a:r>
            <a:r>
              <a:rPr lang="en-US" sz="3200" dirty="0" smtClean="0"/>
              <a:t>).  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1524000"/>
            <a:ext cx="2514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Check that EPROM has been erased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Click </a:t>
            </a:r>
            <a:r>
              <a:rPr lang="en-US" dirty="0" err="1" smtClean="0"/>
              <a:t>Blank_Check</a:t>
            </a:r>
            <a:r>
              <a:rPr lang="en-US" dirty="0" smtClean="0"/>
              <a:t> and await verification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Click read button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Examine buffer to ensure that all points in memory are FF </a:t>
            </a:r>
            <a:endParaRPr lang="en-US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524000"/>
            <a:ext cx="2590801" cy="1838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10"/>
          <p:cNvSpPr/>
          <p:nvPr/>
        </p:nvSpPr>
        <p:spPr>
          <a:xfrm>
            <a:off x="3352800" y="2209800"/>
            <a:ext cx="1524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41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3124200"/>
            <a:ext cx="234306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0" y="3746262"/>
            <a:ext cx="4105275" cy="311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Arrow Connector 15"/>
          <p:cNvCxnSpPr/>
          <p:nvPr/>
        </p:nvCxnSpPr>
        <p:spPr>
          <a:xfrm>
            <a:off x="6172200" y="1981200"/>
            <a:ext cx="1219200" cy="685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 flipV="1">
            <a:off x="6019800" y="5181600"/>
            <a:ext cx="1676400" cy="1066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352800" y="2590800"/>
            <a:ext cx="15240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14400" y="114300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Press the load button.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Select the *.hex or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*.jed </a:t>
            </a:r>
            <a:r>
              <a:rPr lang="en-US" dirty="0" smtClean="0"/>
              <a:t>file you wish to load into the chip</a:t>
            </a:r>
            <a:endParaRPr lang="en-US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914400"/>
            <a:ext cx="21431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6705600" y="1524000"/>
            <a:ext cx="6858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14400" y="3810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Load your program into the buffer</a:t>
            </a:r>
            <a:endParaRPr lang="en-US" sz="2800" u="sng" dirty="0"/>
          </a:p>
        </p:txBody>
      </p:sp>
      <p:pic>
        <p:nvPicPr>
          <p:cNvPr id="1843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590800"/>
            <a:ext cx="5486400" cy="4118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609600" y="914400"/>
            <a:ext cx="419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Choose the appropriate file address but leave the buffer address unchanged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04800"/>
            <a:ext cx="4329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The File Type window will appear</a:t>
            </a:r>
            <a:endParaRPr lang="en-US" sz="2400" u="sng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981200"/>
            <a:ext cx="3573451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447800" y="2667000"/>
            <a:ext cx="29545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Set the </a:t>
            </a:r>
            <a:r>
              <a:rPr lang="en-US" u="sng" dirty="0" smtClean="0">
                <a:solidFill>
                  <a:srgbClr val="FF0000"/>
                </a:solidFill>
              </a:rPr>
              <a:t>File</a:t>
            </a:r>
            <a:r>
              <a:rPr lang="en-US" dirty="0" smtClean="0">
                <a:solidFill>
                  <a:srgbClr val="FF0000"/>
                </a:solidFill>
              </a:rPr>
              <a:t> address to F000 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>
                <a:solidFill>
                  <a:srgbClr val="92D050"/>
                </a:solidFill>
              </a:rPr>
              <a:t>Set the </a:t>
            </a:r>
            <a:r>
              <a:rPr lang="en-US" u="sng" dirty="0" smtClean="0">
                <a:solidFill>
                  <a:srgbClr val="92D050"/>
                </a:solidFill>
              </a:rPr>
              <a:t>File</a:t>
            </a:r>
            <a:r>
              <a:rPr lang="en-US" dirty="0" smtClean="0">
                <a:solidFill>
                  <a:srgbClr val="92D050"/>
                </a:solidFill>
              </a:rPr>
              <a:t> address to E000 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>
                <a:solidFill>
                  <a:srgbClr val="00B0F0"/>
                </a:solidFill>
              </a:rPr>
              <a:t>Set the </a:t>
            </a:r>
            <a:r>
              <a:rPr lang="en-US" u="sng" dirty="0" smtClean="0">
                <a:solidFill>
                  <a:srgbClr val="00B0F0"/>
                </a:solidFill>
              </a:rPr>
              <a:t>File</a:t>
            </a:r>
            <a:r>
              <a:rPr lang="en-US" dirty="0" smtClean="0">
                <a:solidFill>
                  <a:srgbClr val="00B0F0"/>
                </a:solidFill>
              </a:rPr>
              <a:t> address to E000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Not needed for the GAL16V8.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791200" y="3276600"/>
            <a:ext cx="1981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14400" y="990600"/>
            <a:ext cx="541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Press the buffer button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Examine hex code to ensure it matches your program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If you are running a standalone program, ensure that Reset/IRQ vectors are set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8100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Verify your program is in the buffer</a:t>
            </a:r>
            <a:endParaRPr lang="en-US" sz="2800" u="sng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457200"/>
            <a:ext cx="191452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6553200" y="990600"/>
            <a:ext cx="13716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83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 r="1098" b="1928"/>
          <a:stretch>
            <a:fillRect/>
          </a:stretch>
        </p:blipFill>
        <p:spPr bwMode="auto">
          <a:xfrm>
            <a:off x="3505200" y="2819400"/>
            <a:ext cx="5410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3962400"/>
            <a:ext cx="2940217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10"/>
          <p:cNvSpPr/>
          <p:nvPr/>
        </p:nvSpPr>
        <p:spPr>
          <a:xfrm>
            <a:off x="1066800" y="4876800"/>
            <a:ext cx="914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7086600" y="2362200"/>
            <a:ext cx="609600" cy="1588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>
            <a:off x="2743200" y="6172200"/>
            <a:ext cx="762000" cy="4572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396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How to Program an IC Chip</vt:lpstr>
      <vt:lpstr>The instructions vary slightly between different chips</vt:lpstr>
      <vt:lpstr>Slide 3</vt:lpstr>
      <vt:lpstr>Slide 4</vt:lpstr>
      <vt:lpstr>Slide 5</vt:lpstr>
      <vt:lpstr>NOTE: This step only needed if you are using a UV erasable device (i.e. 2532A or 27C64).  </vt:lpstr>
      <vt:lpstr>Slide 7</vt:lpstr>
      <vt:lpstr>Slide 8</vt:lpstr>
      <vt:lpstr>Slide 9</vt:lpstr>
      <vt:lpstr>Slide 10</vt:lpstr>
    </vt:vector>
  </TitlesOfParts>
  <Company>Princeton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Program an IC Chip</dc:title>
  <dc:creator>micro</dc:creator>
  <cp:lastModifiedBy>micro</cp:lastModifiedBy>
  <cp:revision>15</cp:revision>
  <dcterms:created xsi:type="dcterms:W3CDTF">2010-09-21T19:20:19Z</dcterms:created>
  <dcterms:modified xsi:type="dcterms:W3CDTF">2010-09-21T21:27:51Z</dcterms:modified>
</cp:coreProperties>
</file>