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Default Extension="gif" ContentType="image/gif"/>
  <Override PartName="/ppt/notesSlides/notesSlide12.xml" ContentType="application/vnd.openxmlformats-officedocument.presentationml.notesSlide+xml"/>
  <Default Extension="vml" ContentType="application/vnd.openxmlformats-officedocument.vmlDrawing"/>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handoutMasterIdLst>
    <p:handoutMasterId r:id="rId26"/>
  </p:handoutMasterIdLst>
  <p:sldIdLst>
    <p:sldId id="278" r:id="rId2"/>
    <p:sldId id="260" r:id="rId3"/>
    <p:sldId id="261" r:id="rId4"/>
    <p:sldId id="262" r:id="rId5"/>
    <p:sldId id="263" r:id="rId6"/>
    <p:sldId id="267" r:id="rId7"/>
    <p:sldId id="275" r:id="rId8"/>
    <p:sldId id="270" r:id="rId9"/>
    <p:sldId id="269" r:id="rId10"/>
    <p:sldId id="277" r:id="rId11"/>
    <p:sldId id="276" r:id="rId12"/>
    <p:sldId id="268" r:id="rId13"/>
    <p:sldId id="264" r:id="rId14"/>
    <p:sldId id="258" r:id="rId15"/>
    <p:sldId id="279" r:id="rId16"/>
    <p:sldId id="280" r:id="rId17"/>
    <p:sldId id="281" r:id="rId18"/>
    <p:sldId id="266" r:id="rId19"/>
    <p:sldId id="282" r:id="rId20"/>
    <p:sldId id="273" r:id="rId21"/>
    <p:sldId id="285" r:id="rId22"/>
    <p:sldId id="274" r:id="rId23"/>
    <p:sldId id="284" r:id="rId24"/>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3833" autoAdjust="0"/>
  </p:normalViewPr>
  <p:slideViewPr>
    <p:cSldViewPr>
      <p:cViewPr>
        <p:scale>
          <a:sx n="50" d="100"/>
          <a:sy n="50" d="100"/>
        </p:scale>
        <p:origin x="-1740" y="-7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1.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53.emf"/><Relationship Id="rId1" Type="http://schemas.openxmlformats.org/officeDocument/2006/relationships/image" Target="../media/image52.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55.emf"/><Relationship Id="rId1" Type="http://schemas.openxmlformats.org/officeDocument/2006/relationships/image" Target="../media/image5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sz="quarter" idx="1"/>
          </p:nvPr>
        </p:nvSpPr>
        <p:spPr>
          <a:xfrm>
            <a:off x="4143587" y="0"/>
            <a:ext cx="3169920" cy="480060"/>
          </a:xfrm>
          <a:prstGeom prst="rect">
            <a:avLst/>
          </a:prstGeom>
        </p:spPr>
        <p:txBody>
          <a:bodyPr vert="horz" lIns="96661" tIns="48331" rIns="96661" bIns="48331" rtlCol="0"/>
          <a:lstStyle>
            <a:lvl1pPr algn="r">
              <a:defRPr sz="1300"/>
            </a:lvl1pPr>
          </a:lstStyle>
          <a:p>
            <a:fld id="{6873F16B-7A9E-4515-9C86-D30B691F0432}" type="datetimeFigureOut">
              <a:rPr lang="en-US" smtClean="0"/>
              <a:pPr/>
              <a:t>12/15/2011</a:t>
            </a:fld>
            <a:endParaRPr lang="en-US"/>
          </a:p>
        </p:txBody>
      </p:sp>
      <p:sp>
        <p:nvSpPr>
          <p:cNvPr id="4" name="Footer Placeholder 3"/>
          <p:cNvSpPr>
            <a:spLocks noGrp="1"/>
          </p:cNvSpPr>
          <p:nvPr>
            <p:ph type="ftr" sz="quarter" idx="2"/>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a:p>
        </p:txBody>
      </p:sp>
      <p:sp>
        <p:nvSpPr>
          <p:cNvPr id="5" name="Slide Number Placeholder 4"/>
          <p:cNvSpPr>
            <a:spLocks noGrp="1"/>
          </p:cNvSpPr>
          <p:nvPr>
            <p:ph type="sldNum" sz="quarter" idx="3"/>
          </p:nvPr>
        </p:nvSpPr>
        <p:spPr>
          <a:xfrm>
            <a:off x="4143587" y="9119474"/>
            <a:ext cx="3169920" cy="480060"/>
          </a:xfrm>
          <a:prstGeom prst="rect">
            <a:avLst/>
          </a:prstGeom>
        </p:spPr>
        <p:txBody>
          <a:bodyPr vert="horz" lIns="96661" tIns="48331" rIns="96661" bIns="48331" rtlCol="0" anchor="b"/>
          <a:lstStyle>
            <a:lvl1pPr algn="r">
              <a:defRPr sz="1300"/>
            </a:lvl1pPr>
          </a:lstStyle>
          <a:p>
            <a:fld id="{AE5F776E-8FB6-4792-9080-0AB6073196F4}"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6E1A261E-B3AF-40D9-9816-6DA825159948}" type="datetimeFigureOut">
              <a:rPr lang="en-US" smtClean="0"/>
              <a:pPr/>
              <a:t>12/15/2011</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8BDF711B-31E1-47AB-87F2-5CE5ADE5370A}"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-biomedical</a:t>
            </a:r>
            <a:r>
              <a:rPr lang="en-US" baseline="0" dirty="0" smtClean="0"/>
              <a:t> electronics requires several area of investigation (e.g., …)</a:t>
            </a:r>
          </a:p>
          <a:p>
            <a:r>
              <a:rPr lang="en-US" baseline="0" dirty="0" smtClean="0"/>
              <a:t>-Science -&gt; what is biology doing and how? Engineering -&gt; how can we tap in on this; biology is highly engineered and sophisticated, our engineering capabilities are different in nature and don’t always match; how do we bridge the gap</a:t>
            </a:r>
          </a:p>
          <a:p>
            <a:r>
              <a:rPr lang="en-US" baseline="0" dirty="0" smtClean="0"/>
              <a:t>-materials and environments are distinct (we don’t have mature materials that are compatible from elasticity POV, stability POV, regenerative POV, etc.)</a:t>
            </a:r>
          </a:p>
          <a:p>
            <a:r>
              <a:rPr lang="en-US" baseline="0" dirty="0" smtClean="0"/>
              <a:t>-Electronics and Algorithms (our focus): next gen of biomedical devices will interact with biology (need to make sense of what biology is telling us in its signals encodings) need to generate clinically relevant responses (how do cell firings relate to motor intentions/seizures)</a:t>
            </a:r>
          </a:p>
          <a:p>
            <a:r>
              <a:rPr lang="en-US" baseline="0" dirty="0" smtClean="0"/>
              <a:t>-Regulatory is major challenge </a:t>
            </a:r>
            <a:endParaRPr lang="en-US" dirty="0"/>
          </a:p>
        </p:txBody>
      </p:sp>
      <p:sp>
        <p:nvSpPr>
          <p:cNvPr id="4" name="Slide Number Placeholder 3"/>
          <p:cNvSpPr>
            <a:spLocks noGrp="1"/>
          </p:cNvSpPr>
          <p:nvPr>
            <p:ph type="sldNum" sz="quarter" idx="10"/>
          </p:nvPr>
        </p:nvSpPr>
        <p:spPr/>
        <p:txBody>
          <a:bodyPr/>
          <a:lstStyle/>
          <a:p>
            <a:fld id="{8BDF711B-31E1-47AB-87F2-5CE5ADE5370A}" type="slidenum">
              <a:rPr lang="en-US" smtClean="0"/>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-lots of electrical signals</a:t>
            </a:r>
            <a:r>
              <a:rPr lang="en-US" baseline="0" dirty="0" smtClean="0"/>
              <a:t> in biology (especially neuroscience)</a:t>
            </a:r>
          </a:p>
          <a:p>
            <a:r>
              <a:rPr lang="en-US" baseline="0" dirty="0" smtClean="0"/>
              <a:t>-but we can use/create other modes too</a:t>
            </a:r>
          </a:p>
          <a:p>
            <a:r>
              <a:rPr lang="en-US" baseline="0" dirty="0" smtClean="0"/>
              <a:t>-electrical </a:t>
            </a:r>
            <a:r>
              <a:rPr lang="en-US" baseline="0" dirty="0" err="1" smtClean="0"/>
              <a:t>stim</a:t>
            </a:r>
            <a:r>
              <a:rPr lang="en-US" baseline="0" dirty="0" smtClean="0"/>
              <a:t> affects all neuron &amp; effects sensing</a:t>
            </a:r>
          </a:p>
          <a:p>
            <a:r>
              <a:rPr lang="en-US" baseline="0" dirty="0" smtClean="0"/>
              <a:t>-</a:t>
            </a:r>
            <a:r>
              <a:rPr lang="en-US" baseline="0" dirty="0" err="1" smtClean="0"/>
              <a:t>optogenetics</a:t>
            </a:r>
            <a:r>
              <a:rPr lang="en-US" baseline="0" dirty="0" smtClean="0"/>
              <a:t>: transfect </a:t>
            </a:r>
            <a:r>
              <a:rPr lang="en-US" baseline="0" dirty="0" smtClean="0"/>
              <a:t>neuron genetically to respond to optical </a:t>
            </a:r>
            <a:r>
              <a:rPr lang="en-US" baseline="0" dirty="0" err="1" smtClean="0"/>
              <a:t>stim</a:t>
            </a:r>
            <a:r>
              <a:rPr lang="en-US" baseline="0" dirty="0" smtClean="0"/>
              <a:t>-&gt;now better specificity, no charge transfer issues, etc</a:t>
            </a:r>
          </a:p>
          <a:p>
            <a:r>
              <a:rPr lang="en-US" baseline="0" dirty="0" smtClean="0"/>
              <a:t>-trying to gain better control </a:t>
            </a:r>
            <a:endParaRPr lang="en-US" dirty="0"/>
          </a:p>
        </p:txBody>
      </p:sp>
      <p:sp>
        <p:nvSpPr>
          <p:cNvPr id="4" name="Slide Number Placeholder 3"/>
          <p:cNvSpPr>
            <a:spLocks noGrp="1"/>
          </p:cNvSpPr>
          <p:nvPr>
            <p:ph type="sldNum" sz="quarter" idx="10"/>
          </p:nvPr>
        </p:nvSpPr>
        <p:spPr/>
        <p:txBody>
          <a:bodyPr/>
          <a:lstStyle/>
          <a:p>
            <a:fld id="{8BDF711B-31E1-47AB-87F2-5CE5ADE5370A}" type="slidenum">
              <a:rPr lang="en-US" smtClean="0"/>
              <a:pPr/>
              <a:t>12</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 are the signals</a:t>
            </a:r>
            <a:r>
              <a:rPr lang="en-US" baseline="0" dirty="0" smtClean="0"/>
              <a:t> we have</a:t>
            </a:r>
          </a:p>
          <a:p>
            <a:r>
              <a:rPr lang="en-US" baseline="0" dirty="0" smtClean="0"/>
              <a:t>-this is </a:t>
            </a:r>
            <a:r>
              <a:rPr lang="en-US" baseline="0" dirty="0" err="1" smtClean="0"/>
              <a:t>SoTA</a:t>
            </a:r>
            <a:r>
              <a:rPr lang="en-US" baseline="0" dirty="0" smtClean="0"/>
              <a:t> </a:t>
            </a:r>
            <a:r>
              <a:rPr lang="en-US" baseline="0" dirty="0" smtClean="0"/>
              <a:t>for acquiring neural spikes</a:t>
            </a:r>
          </a:p>
          <a:p>
            <a:r>
              <a:rPr lang="en-US" baseline="0" dirty="0" smtClean="0"/>
              <a:t>-100 recording electrodes, 100 readout amps, ADC, wireless telemetry link</a:t>
            </a:r>
          </a:p>
          <a:p>
            <a:r>
              <a:rPr lang="en-US" baseline="0" dirty="0" smtClean="0"/>
              <a:t>-100-200uV spikes are recorded</a:t>
            </a:r>
          </a:p>
          <a:p>
            <a:r>
              <a:rPr lang="en-US" baseline="0" dirty="0" smtClean="0"/>
              <a:t>-implant pierces through layer-1 to layer 2, requires craniotomy</a:t>
            </a:r>
            <a:endParaRPr lang="en-US" dirty="0"/>
          </a:p>
        </p:txBody>
      </p:sp>
      <p:sp>
        <p:nvSpPr>
          <p:cNvPr id="4" name="Slide Number Placeholder 3"/>
          <p:cNvSpPr>
            <a:spLocks noGrp="1"/>
          </p:cNvSpPr>
          <p:nvPr>
            <p:ph type="sldNum" sz="quarter" idx="10"/>
          </p:nvPr>
        </p:nvSpPr>
        <p:spPr/>
        <p:txBody>
          <a:bodyPr/>
          <a:lstStyle/>
          <a:p>
            <a:fld id="{8BDF711B-31E1-47AB-87F2-5CE5ADE5370A}" type="slidenum">
              <a:rPr lang="en-US" smtClean="0"/>
              <a:pPr/>
              <a:t>13</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-now we are trying to make bio systems more intelligent</a:t>
            </a:r>
          </a:p>
          <a:p>
            <a:r>
              <a:rPr lang="en-US" dirty="0" smtClean="0"/>
              <a:t>-decode</a:t>
            </a:r>
            <a:r>
              <a:rPr lang="en-US" baseline="0" dirty="0" smtClean="0"/>
              <a:t> exactly what bio signals are telling us in term we care about (clinically </a:t>
            </a:r>
            <a:r>
              <a:rPr lang="en-US" baseline="0" dirty="0" err="1" smtClean="0"/>
              <a:t>relavent</a:t>
            </a:r>
            <a:r>
              <a:rPr lang="en-US" baseline="0" dirty="0" smtClean="0"/>
              <a:t>… more motor intentions for prosthesis)</a:t>
            </a:r>
          </a:p>
          <a:p>
            <a:endParaRPr lang="en-US" dirty="0"/>
          </a:p>
        </p:txBody>
      </p:sp>
      <p:sp>
        <p:nvSpPr>
          <p:cNvPr id="4" name="Slide Number Placeholder 3"/>
          <p:cNvSpPr>
            <a:spLocks noGrp="1"/>
          </p:cNvSpPr>
          <p:nvPr>
            <p:ph type="sldNum" sz="quarter" idx="10"/>
          </p:nvPr>
        </p:nvSpPr>
        <p:spPr/>
        <p:txBody>
          <a:bodyPr/>
          <a:lstStyle/>
          <a:p>
            <a:fld id="{8BDF711B-31E1-47AB-87F2-5CE5ADE5370A}" type="slidenum">
              <a:rPr lang="en-US" smtClean="0"/>
              <a:pPr/>
              <a:t>14</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-can sense</a:t>
            </a:r>
            <a:r>
              <a:rPr lang="en-US" baseline="0" dirty="0" smtClean="0"/>
              <a:t> neural activity without brain surgery-&gt; local fields</a:t>
            </a:r>
          </a:p>
          <a:p>
            <a:r>
              <a:rPr lang="en-US" baseline="0" dirty="0" smtClean="0"/>
              <a:t>-EEG (neuron spike, exchange ions with extra cellular region…)</a:t>
            </a:r>
          </a:p>
          <a:p>
            <a:r>
              <a:rPr lang="en-US" baseline="0" dirty="0" smtClean="0"/>
              <a:t>-but this is an even more obscured signal</a:t>
            </a:r>
          </a:p>
          <a:p>
            <a:r>
              <a:rPr lang="en-US" baseline="0" dirty="0" smtClean="0"/>
              <a:t>-what does this mean?</a:t>
            </a:r>
            <a:endParaRPr lang="en-US" dirty="0"/>
          </a:p>
        </p:txBody>
      </p:sp>
      <p:sp>
        <p:nvSpPr>
          <p:cNvPr id="4" name="Slide Number Placeholder 3"/>
          <p:cNvSpPr>
            <a:spLocks noGrp="1"/>
          </p:cNvSpPr>
          <p:nvPr>
            <p:ph type="sldNum" sz="quarter" idx="10"/>
          </p:nvPr>
        </p:nvSpPr>
        <p:spPr/>
        <p:txBody>
          <a:bodyPr/>
          <a:lstStyle/>
          <a:p>
            <a:fld id="{8BDF711B-31E1-47AB-87F2-5CE5ADE5370A}" type="slidenum">
              <a:rPr lang="en-US" smtClean="0"/>
              <a:pPr/>
              <a:t>15</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-physiology to too hard</a:t>
            </a:r>
          </a:p>
          <a:p>
            <a:r>
              <a:rPr lang="en-US" dirty="0" smtClean="0"/>
              <a:t>-tried to model</a:t>
            </a:r>
            <a:r>
              <a:rPr lang="en-US" baseline="0" dirty="0" smtClean="0"/>
              <a:t> -&gt; good for understanding, not viable for neural I/F system</a:t>
            </a:r>
            <a:endParaRPr lang="en-US" dirty="0"/>
          </a:p>
        </p:txBody>
      </p:sp>
      <p:sp>
        <p:nvSpPr>
          <p:cNvPr id="4" name="Slide Number Placeholder 3"/>
          <p:cNvSpPr>
            <a:spLocks noGrp="1"/>
          </p:cNvSpPr>
          <p:nvPr>
            <p:ph type="sldNum" sz="quarter" idx="10"/>
          </p:nvPr>
        </p:nvSpPr>
        <p:spPr/>
        <p:txBody>
          <a:bodyPr/>
          <a:lstStyle/>
          <a:p>
            <a:fld id="{8BDF711B-31E1-47AB-87F2-5CE5ADE5370A}" type="slidenum">
              <a:rPr lang="en-US" smtClean="0"/>
              <a:pPr/>
              <a:t>16</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-signal variability</a:t>
            </a:r>
          </a:p>
          <a:p>
            <a:r>
              <a:rPr lang="en-US" dirty="0" smtClean="0"/>
              <a:t>-lots</a:t>
            </a:r>
            <a:r>
              <a:rPr lang="en-US" baseline="0" dirty="0" smtClean="0"/>
              <a:t> of physiology superimposed on each other -&gt; signals don’t correlate with states of interest in a deterministic way</a:t>
            </a:r>
          </a:p>
          <a:p>
            <a:r>
              <a:rPr lang="en-US" baseline="0" dirty="0" smtClean="0"/>
              <a:t>-e.g., interference from electrical activity of muscles </a:t>
            </a:r>
            <a:endParaRPr lang="en-US" dirty="0"/>
          </a:p>
        </p:txBody>
      </p:sp>
      <p:sp>
        <p:nvSpPr>
          <p:cNvPr id="4" name="Slide Number Placeholder 3"/>
          <p:cNvSpPr>
            <a:spLocks noGrp="1"/>
          </p:cNvSpPr>
          <p:nvPr>
            <p:ph type="sldNum" sz="quarter" idx="10"/>
          </p:nvPr>
        </p:nvSpPr>
        <p:spPr/>
        <p:txBody>
          <a:bodyPr/>
          <a:lstStyle/>
          <a:p>
            <a:fld id="{8BDF711B-31E1-47AB-87F2-5CE5ADE5370A}" type="slidenum">
              <a:rPr lang="en-US" smtClean="0"/>
              <a:pPr/>
              <a:t>17</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 surface we have to deal with muscle</a:t>
            </a:r>
            <a:r>
              <a:rPr lang="en-US" baseline="0" dirty="0" smtClean="0"/>
              <a:t> physiology and eye movement (retina acts as a dipole)</a:t>
            </a:r>
          </a:p>
          <a:p>
            <a:r>
              <a:rPr lang="en-US" baseline="0" dirty="0" smtClean="0"/>
              <a:t>- But also environmental noise</a:t>
            </a:r>
            <a:endParaRPr lang="en-US" dirty="0"/>
          </a:p>
        </p:txBody>
      </p:sp>
      <p:sp>
        <p:nvSpPr>
          <p:cNvPr id="4" name="Slide Number Placeholder 3"/>
          <p:cNvSpPr>
            <a:spLocks noGrp="1"/>
          </p:cNvSpPr>
          <p:nvPr>
            <p:ph type="sldNum" sz="quarter" idx="10"/>
          </p:nvPr>
        </p:nvSpPr>
        <p:spPr/>
        <p:txBody>
          <a:bodyPr/>
          <a:lstStyle/>
          <a:p>
            <a:fld id="{8BDF711B-31E1-47AB-87F2-5CE5ADE5370A}" type="slidenum">
              <a:rPr lang="en-US" smtClean="0"/>
              <a:pPr/>
              <a:t>18</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Char char="-"/>
            </a:pPr>
            <a:r>
              <a:rPr lang="en-US" dirty="0" smtClean="0"/>
              <a:t>The right “thing” to look for can change from patient to patient</a:t>
            </a:r>
          </a:p>
          <a:p>
            <a:pPr>
              <a:buFontTx/>
              <a:buNone/>
            </a:pPr>
            <a:r>
              <a:rPr lang="en-US" dirty="0" smtClean="0"/>
              <a:t>-brain</a:t>
            </a:r>
            <a:r>
              <a:rPr lang="en-US" baseline="0" dirty="0" smtClean="0"/>
              <a:t> is very adaptive, source </a:t>
            </a:r>
            <a:r>
              <a:rPr lang="en-US" baseline="0" smtClean="0"/>
              <a:t>of </a:t>
            </a:r>
            <a:r>
              <a:rPr lang="en-US" baseline="0" smtClean="0"/>
              <a:t>pathological condition </a:t>
            </a:r>
            <a:r>
              <a:rPr lang="en-US" baseline="0" dirty="0" smtClean="0"/>
              <a:t>can be variable (e.g., location of trauma)</a:t>
            </a:r>
          </a:p>
          <a:p>
            <a:pPr>
              <a:buFontTx/>
              <a:buNone/>
            </a:pPr>
            <a:endParaRPr lang="en-US" dirty="0"/>
          </a:p>
        </p:txBody>
      </p:sp>
      <p:sp>
        <p:nvSpPr>
          <p:cNvPr id="4" name="Slide Number Placeholder 3"/>
          <p:cNvSpPr>
            <a:spLocks noGrp="1"/>
          </p:cNvSpPr>
          <p:nvPr>
            <p:ph type="sldNum" sz="quarter" idx="10"/>
          </p:nvPr>
        </p:nvSpPr>
        <p:spPr/>
        <p:txBody>
          <a:bodyPr/>
          <a:lstStyle/>
          <a:p>
            <a:fld id="{8BDF711B-31E1-47AB-87F2-5CE5ADE5370A}"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a:t>
            </a:r>
            <a:r>
              <a:rPr lang="en-US" baseline="0" dirty="0" smtClean="0"/>
              <a:t> is what commercial implants of today look like</a:t>
            </a:r>
          </a:p>
          <a:p>
            <a:r>
              <a:rPr lang="en-US" baseline="0" dirty="0" smtClean="0"/>
              <a:t>-</a:t>
            </a:r>
            <a:r>
              <a:rPr lang="en-US" baseline="0" dirty="0" smtClean="0"/>
              <a:t>cardiac </a:t>
            </a:r>
            <a:r>
              <a:rPr lang="en-US" baseline="0" dirty="0" smtClean="0"/>
              <a:t>pace implant, cochlear implant – can </a:t>
            </a:r>
            <a:r>
              <a:rPr lang="en-US" baseline="0" dirty="0" smtClean="0"/>
              <a:t>houses electronics</a:t>
            </a:r>
            <a:endParaRPr lang="en-US" baseline="0" dirty="0" smtClean="0"/>
          </a:p>
          <a:p>
            <a:r>
              <a:rPr lang="en-US" baseline="0" dirty="0" smtClean="0"/>
              <a:t>-these require a particular surgical protocol as well</a:t>
            </a:r>
          </a:p>
          <a:p>
            <a:r>
              <a:rPr lang="en-US" dirty="0" smtClean="0"/>
              <a:t>-can is titanium</a:t>
            </a:r>
            <a:r>
              <a:rPr lang="en-US" baseline="0" dirty="0" smtClean="0"/>
              <a:t> (stable and compliant)</a:t>
            </a:r>
          </a:p>
          <a:p>
            <a:r>
              <a:rPr lang="en-US" baseline="0" dirty="0" smtClean="0"/>
              <a:t>-cap is silicone (</a:t>
            </a:r>
            <a:r>
              <a:rPr lang="en-US" baseline="0" dirty="0" err="1" smtClean="0"/>
              <a:t>stim</a:t>
            </a:r>
            <a:r>
              <a:rPr lang="en-US" baseline="0" dirty="0" smtClean="0"/>
              <a:t> </a:t>
            </a:r>
            <a:r>
              <a:rPr lang="en-US" baseline="0" dirty="0" err="1" smtClean="0"/>
              <a:t>elecrodes</a:t>
            </a:r>
            <a:r>
              <a:rPr lang="en-US" baseline="0" dirty="0" smtClean="0"/>
              <a:t> generate large voltage- need to avoid arcing)</a:t>
            </a:r>
            <a:endParaRPr lang="en-US" dirty="0"/>
          </a:p>
        </p:txBody>
      </p:sp>
      <p:sp>
        <p:nvSpPr>
          <p:cNvPr id="4" name="Slide Number Placeholder 3"/>
          <p:cNvSpPr>
            <a:spLocks noGrp="1"/>
          </p:cNvSpPr>
          <p:nvPr>
            <p:ph type="sldNum" sz="quarter" idx="10"/>
          </p:nvPr>
        </p:nvSpPr>
        <p:spPr/>
        <p:txBody>
          <a:bodyPr/>
          <a:lstStyle/>
          <a:p>
            <a:fld id="{8BDF711B-31E1-47AB-87F2-5CE5ADE5370A}" type="slidenum">
              <a:rPr lang="en-US" smtClean="0"/>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-bio</a:t>
            </a:r>
            <a:r>
              <a:rPr lang="en-US" baseline="0" dirty="0" smtClean="0"/>
              <a:t> and electronics have evolved with different technologies -&gt; electronics is hard</a:t>
            </a:r>
            <a:endParaRPr lang="en-US" dirty="0" smtClean="0"/>
          </a:p>
          <a:p>
            <a:r>
              <a:rPr lang="en-US" dirty="0" smtClean="0"/>
              <a:t>-elasticity of tissue is orders of magnitude higher than most substrates we build electronics on</a:t>
            </a:r>
          </a:p>
          <a:p>
            <a:r>
              <a:rPr lang="en-US" dirty="0" smtClean="0"/>
              <a:t>-Prof  Wagner is working</a:t>
            </a:r>
            <a:r>
              <a:rPr lang="en-US" baseline="0" dirty="0" smtClean="0"/>
              <a:t> on building electronics on very flexible and stretchy materials that would make them more bio compliant</a:t>
            </a:r>
          </a:p>
          <a:p>
            <a:r>
              <a:rPr lang="en-US" baseline="0" dirty="0" smtClean="0"/>
              <a:t>-this is contact lens from group in </a:t>
            </a:r>
            <a:r>
              <a:rPr lang="en-US" baseline="0" dirty="0" err="1" smtClean="0"/>
              <a:t>UofWashington</a:t>
            </a:r>
            <a:r>
              <a:rPr lang="en-US" baseline="0" dirty="0" smtClean="0"/>
              <a:t> (has thin-film </a:t>
            </a:r>
            <a:r>
              <a:rPr lang="en-US" baseline="0" dirty="0" smtClean="0"/>
              <a:t>sensors patterned </a:t>
            </a:r>
            <a:r>
              <a:rPr lang="en-US" baseline="0" dirty="0" smtClean="0"/>
              <a:t>on silicone</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8BDF711B-31E1-47AB-87F2-5CE5ADE5370A}" type="slidenum">
              <a:rPr lang="en-US" smtClean="0"/>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-Silk</a:t>
            </a:r>
            <a:r>
              <a:rPr lang="en-US" baseline="0" dirty="0" smtClean="0"/>
              <a:t> is an interesting material (this from group at UIUC, John Rodgers)- printed electrodes and simple circuits -&gt; no inflammatory response</a:t>
            </a:r>
          </a:p>
          <a:p>
            <a:r>
              <a:rPr lang="en-US" baseline="0" dirty="0" smtClean="0"/>
              <a:t>-In my group we are using collagen as a carrier for electronics, Widely used in regenerative medicine… promote coupling between tissue and electronics (couple not just electrical signals but maybe mechanical, etc.)</a:t>
            </a:r>
            <a:br>
              <a:rPr lang="en-US" baseline="0" dirty="0" smtClean="0"/>
            </a:br>
            <a:r>
              <a:rPr lang="en-US" baseline="0" dirty="0" smtClean="0"/>
              <a:t> </a:t>
            </a:r>
          </a:p>
        </p:txBody>
      </p:sp>
      <p:sp>
        <p:nvSpPr>
          <p:cNvPr id="4" name="Slide Number Placeholder 3"/>
          <p:cNvSpPr>
            <a:spLocks noGrp="1"/>
          </p:cNvSpPr>
          <p:nvPr>
            <p:ph type="sldNum" sz="quarter" idx="10"/>
          </p:nvPr>
        </p:nvSpPr>
        <p:spPr/>
        <p:txBody>
          <a:bodyPr/>
          <a:lstStyle/>
          <a:p>
            <a:fld id="{8BDF711B-31E1-47AB-87F2-5CE5ADE5370A}" type="slidenum">
              <a:rPr lang="en-US" smtClean="0"/>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-biomedical</a:t>
            </a:r>
            <a:r>
              <a:rPr lang="en-US" baseline="0" dirty="0" smtClean="0"/>
              <a:t> systems: cochlear implant</a:t>
            </a:r>
          </a:p>
          <a:p>
            <a:r>
              <a:rPr lang="en-US" baseline="0" dirty="0" smtClean="0"/>
              <a:t>-cochlear converts sound into electrical impulses on auditory nerve that we </a:t>
            </a:r>
            <a:r>
              <a:rPr lang="en-US" baseline="0" dirty="0" smtClean="0"/>
              <a:t>perceive </a:t>
            </a:r>
            <a:r>
              <a:rPr lang="en-US" baseline="0" dirty="0" smtClean="0"/>
              <a:t>as sound -&gt; </a:t>
            </a:r>
            <a:r>
              <a:rPr lang="en-US" baseline="0" dirty="0" smtClean="0"/>
              <a:t>lots </a:t>
            </a:r>
            <a:r>
              <a:rPr lang="en-US" baseline="0" dirty="0" smtClean="0"/>
              <a:t>of neat signal processing: certain frequencies cause resonance in this fluid, causes hair cells to slosh, this mechanically open ion channels that create the </a:t>
            </a:r>
            <a:r>
              <a:rPr lang="en-US" baseline="0" dirty="0" smtClean="0"/>
              <a:t>potential </a:t>
            </a:r>
            <a:r>
              <a:rPr lang="en-US" baseline="0" dirty="0" smtClean="0"/>
              <a:t>to stimulate nerve</a:t>
            </a:r>
          </a:p>
          <a:p>
            <a:r>
              <a:rPr lang="en-US" baseline="0" dirty="0" smtClean="0"/>
              <a:t>-</a:t>
            </a:r>
            <a:r>
              <a:rPr lang="en-US" baseline="0" dirty="0" smtClean="0"/>
              <a:t>ex </a:t>
            </a:r>
            <a:r>
              <a:rPr lang="en-US" baseline="0" dirty="0" smtClean="0"/>
              <a:t>of need to understand science/physiology</a:t>
            </a:r>
          </a:p>
          <a:p>
            <a:r>
              <a:rPr lang="en-US" baseline="0" dirty="0" smtClean="0"/>
              <a:t>  *cochlear works by… spectral analysis in space</a:t>
            </a:r>
          </a:p>
          <a:p>
            <a:r>
              <a:rPr lang="en-US" baseline="0" dirty="0" smtClean="0"/>
              <a:t>  *use electrodes in space to create </a:t>
            </a:r>
            <a:r>
              <a:rPr lang="en-US" baseline="0" dirty="0" smtClean="0"/>
              <a:t>perceived </a:t>
            </a:r>
            <a:r>
              <a:rPr lang="en-US" baseline="0" dirty="0" smtClean="0"/>
              <a:t>sounds</a:t>
            </a:r>
          </a:p>
          <a:p>
            <a:r>
              <a:rPr lang="en-US" baseline="0" dirty="0" smtClean="0"/>
              <a:t>-nerves for each frequency are stimulated at various points along cochlear</a:t>
            </a:r>
          </a:p>
          <a:p>
            <a:r>
              <a:rPr lang="en-US" baseline="0" dirty="0" smtClean="0"/>
              <a:t>-</a:t>
            </a:r>
            <a:r>
              <a:rPr lang="en-US" baseline="0" dirty="0" smtClean="0"/>
              <a:t>cochlear </a:t>
            </a:r>
            <a:r>
              <a:rPr lang="en-US" baseline="0" dirty="0" smtClean="0"/>
              <a:t>implant uses electrode array so each location can be stimulated artificially (16 locations)</a:t>
            </a:r>
          </a:p>
          <a:p>
            <a:r>
              <a:rPr lang="en-US" baseline="0" dirty="0" smtClean="0"/>
              <a:t>-need to make programmable</a:t>
            </a:r>
          </a:p>
          <a:p>
            <a:r>
              <a:rPr lang="en-US" baseline="0" dirty="0" smtClean="0"/>
              <a:t>-sound is garbled, but brain </a:t>
            </a:r>
            <a:r>
              <a:rPr lang="en-US" baseline="0" dirty="0" smtClean="0"/>
              <a:t>plasticity adapts </a:t>
            </a:r>
            <a:r>
              <a:rPr lang="en-US" baseline="0" dirty="0" smtClean="0"/>
              <a:t>to </a:t>
            </a:r>
            <a:r>
              <a:rPr lang="en-US" baseline="0" dirty="0" smtClean="0"/>
              <a:t>decipher </a:t>
            </a:r>
            <a:r>
              <a:rPr lang="en-US" baseline="0" dirty="0" smtClean="0"/>
              <a:t>it</a:t>
            </a:r>
            <a:endParaRPr lang="en-US" dirty="0"/>
          </a:p>
        </p:txBody>
      </p:sp>
      <p:sp>
        <p:nvSpPr>
          <p:cNvPr id="4" name="Slide Number Placeholder 3"/>
          <p:cNvSpPr>
            <a:spLocks noGrp="1"/>
          </p:cNvSpPr>
          <p:nvPr>
            <p:ph type="sldNum" sz="quarter" idx="10"/>
          </p:nvPr>
        </p:nvSpPr>
        <p:spPr/>
        <p:txBody>
          <a:bodyPr/>
          <a:lstStyle/>
          <a:p>
            <a:fld id="{8BDF711B-31E1-47AB-87F2-5CE5ADE5370A}" type="slidenum">
              <a:rPr lang="en-US" smtClean="0"/>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-processor</a:t>
            </a:r>
            <a:r>
              <a:rPr lang="en-US" baseline="0" dirty="0" smtClean="0"/>
              <a:t> breaks down sound from </a:t>
            </a:r>
            <a:r>
              <a:rPr lang="en-US" baseline="0" dirty="0" err="1" smtClean="0"/>
              <a:t>mic</a:t>
            </a:r>
            <a:r>
              <a:rPr lang="en-US" baseline="0" dirty="0" smtClean="0"/>
              <a:t> into frequency bins, based on energy in each bin, stimulates the </a:t>
            </a:r>
            <a:r>
              <a:rPr lang="en-US" baseline="0" dirty="0" smtClean="0"/>
              <a:t>corresponding </a:t>
            </a:r>
            <a:r>
              <a:rPr lang="en-US" baseline="0" dirty="0" smtClean="0"/>
              <a:t>electrode </a:t>
            </a:r>
            <a:r>
              <a:rPr lang="en-US" baseline="0" dirty="0" smtClean="0"/>
              <a:t>(ex 0uA </a:t>
            </a:r>
            <a:r>
              <a:rPr lang="en-US" baseline="0" dirty="0" smtClean="0"/>
              <a:t>of current for 5us)</a:t>
            </a:r>
          </a:p>
          <a:p>
            <a:pPr defTabSz="966612">
              <a:defRPr/>
            </a:pPr>
            <a:r>
              <a:rPr lang="en-US" dirty="0" smtClean="0"/>
              <a:t>-has to be very low power ~100-200uW</a:t>
            </a:r>
            <a:r>
              <a:rPr lang="en-US" baseline="0" dirty="0" smtClean="0"/>
              <a:t> (best battery has ~1000 charge cycles, after that, we need surgery to replace)</a:t>
            </a:r>
            <a:endParaRPr lang="en-US" dirty="0" smtClean="0"/>
          </a:p>
          <a:p>
            <a:endParaRPr lang="en-US" dirty="0"/>
          </a:p>
        </p:txBody>
      </p:sp>
      <p:sp>
        <p:nvSpPr>
          <p:cNvPr id="4" name="Slide Number Placeholder 3"/>
          <p:cNvSpPr>
            <a:spLocks noGrp="1"/>
          </p:cNvSpPr>
          <p:nvPr>
            <p:ph type="sldNum" sz="quarter" idx="10"/>
          </p:nvPr>
        </p:nvSpPr>
        <p:spPr/>
        <p:txBody>
          <a:bodyPr/>
          <a:lstStyle/>
          <a:p>
            <a:fld id="{8BDF711B-31E1-47AB-87F2-5CE5ADE5370A}"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-how do we deliver power? NO WIRES!</a:t>
            </a:r>
          </a:p>
          <a:p>
            <a:r>
              <a:rPr lang="en-US" dirty="0" smtClean="0"/>
              <a:t>-same</a:t>
            </a:r>
            <a:r>
              <a:rPr lang="en-US" baseline="0" dirty="0" smtClean="0"/>
              <a:t> concept as electric toothbrush</a:t>
            </a:r>
            <a:endParaRPr lang="en-US" dirty="0" smtClean="0"/>
          </a:p>
          <a:p>
            <a:r>
              <a:rPr lang="en-US" dirty="0" smtClean="0"/>
              <a:t>-we</a:t>
            </a:r>
            <a:r>
              <a:rPr lang="en-US" baseline="0" dirty="0" smtClean="0"/>
              <a:t> can also use this to communicate data – patients need tuning (not 10uA, 50uA on the 500Hz bin, etc.) tune via telemetry wireless link.</a:t>
            </a:r>
            <a:endParaRPr lang="en-US" dirty="0" smtClean="0"/>
          </a:p>
        </p:txBody>
      </p:sp>
      <p:sp>
        <p:nvSpPr>
          <p:cNvPr id="4" name="Slide Number Placeholder 3"/>
          <p:cNvSpPr>
            <a:spLocks noGrp="1"/>
          </p:cNvSpPr>
          <p:nvPr>
            <p:ph type="sldNum" sz="quarter" idx="10"/>
          </p:nvPr>
        </p:nvSpPr>
        <p:spPr/>
        <p:txBody>
          <a:bodyPr/>
          <a:lstStyle/>
          <a:p>
            <a:fld id="{8BDF711B-31E1-47AB-87F2-5CE5ADE5370A}"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t>
            </a:r>
            <a:r>
              <a:rPr lang="en-US" dirty="0" smtClean="0"/>
              <a:t>artificial</a:t>
            </a:r>
            <a:r>
              <a:rPr lang="en-US" baseline="0" dirty="0" smtClean="0"/>
              <a:t> </a:t>
            </a:r>
            <a:r>
              <a:rPr lang="en-US" baseline="0" dirty="0" smtClean="0"/>
              <a:t>retinal can do the same thing</a:t>
            </a:r>
          </a:p>
          <a:p>
            <a:r>
              <a:rPr lang="en-US" baseline="0" dirty="0" smtClean="0"/>
              <a:t>-image processing is more intensive-&gt; new retinal implants do processing outside and communicate wireless data to </a:t>
            </a:r>
            <a:r>
              <a:rPr lang="en-US" baseline="0" dirty="0" err="1" smtClean="0"/>
              <a:t>stim</a:t>
            </a:r>
            <a:r>
              <a:rPr lang="en-US" baseline="0" dirty="0" smtClean="0"/>
              <a:t> on optic nerve</a:t>
            </a:r>
            <a:endParaRPr lang="en-US" dirty="0"/>
          </a:p>
        </p:txBody>
      </p:sp>
      <p:sp>
        <p:nvSpPr>
          <p:cNvPr id="4" name="Slide Number Placeholder 3"/>
          <p:cNvSpPr>
            <a:spLocks noGrp="1"/>
          </p:cNvSpPr>
          <p:nvPr>
            <p:ph type="sldNum" sz="quarter" idx="10"/>
          </p:nvPr>
        </p:nvSpPr>
        <p:spPr/>
        <p:txBody>
          <a:bodyPr/>
          <a:lstStyle/>
          <a:p>
            <a:fld id="{8BDF711B-31E1-47AB-87F2-5CE5ADE5370A}" type="slidenum">
              <a:rPr lang="en-US" smtClean="0"/>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-pace maker for the</a:t>
            </a:r>
            <a:r>
              <a:rPr lang="en-US" baseline="0" dirty="0" smtClean="0"/>
              <a:t> brain</a:t>
            </a:r>
          </a:p>
          <a:p>
            <a:r>
              <a:rPr lang="en-US" baseline="0" dirty="0" smtClean="0"/>
              <a:t>-neural circuits can have feedback (feedback is a good thing, but what is the big problem with feedback?-&gt; instability- neural circuits can go instable cause oscillation)</a:t>
            </a:r>
          </a:p>
          <a:p>
            <a:r>
              <a:rPr lang="en-US" baseline="0" dirty="0" smtClean="0"/>
              <a:t>-need to </a:t>
            </a:r>
            <a:r>
              <a:rPr lang="en-US" baseline="0" dirty="0" err="1" smtClean="0"/>
              <a:t>desynch</a:t>
            </a:r>
            <a:r>
              <a:rPr lang="en-US" baseline="0" dirty="0" smtClean="0"/>
              <a:t> neurons in the feedback loop to reduce their gain</a:t>
            </a:r>
          </a:p>
          <a:p>
            <a:r>
              <a:rPr lang="en-US" baseline="0" dirty="0" smtClean="0"/>
              <a:t>-deep-brain (</a:t>
            </a:r>
            <a:r>
              <a:rPr lang="en-US" baseline="0" dirty="0" err="1" smtClean="0"/>
              <a:t>subthalmic</a:t>
            </a:r>
            <a:r>
              <a:rPr lang="en-US" baseline="0" dirty="0" smtClean="0"/>
              <a:t> nucleus) is a control center/hub- stimulate it to affect neural signals</a:t>
            </a:r>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8BDF711B-31E1-47AB-87F2-5CE5ADE5370A}"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1F740E5-2E5F-4B47-8C85-4DFE1CDAC5A9}" type="datetimeFigureOut">
              <a:rPr lang="en-US" smtClean="0"/>
              <a:pPr/>
              <a:t>12/15/2011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48317F-5FEA-46D6-9F35-F4C3E3AB2146}"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1F740E5-2E5F-4B47-8C85-4DFE1CDAC5A9}" type="datetimeFigureOut">
              <a:rPr lang="en-US" smtClean="0"/>
              <a:pPr/>
              <a:t>12/15/2011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48317F-5FEA-46D6-9F35-F4C3E3AB214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1F740E5-2E5F-4B47-8C85-4DFE1CDAC5A9}" type="datetimeFigureOut">
              <a:rPr lang="en-US" smtClean="0"/>
              <a:pPr/>
              <a:t>12/15/2011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48317F-5FEA-46D6-9F35-F4C3E3AB2146}"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1F740E5-2E5F-4B47-8C85-4DFE1CDAC5A9}" type="datetimeFigureOut">
              <a:rPr lang="en-US" smtClean="0"/>
              <a:pPr/>
              <a:t>12/15/2011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48317F-5FEA-46D6-9F35-F4C3E3AB2146}"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1F740E5-2E5F-4B47-8C85-4DFE1CDAC5A9}" type="datetimeFigureOut">
              <a:rPr lang="en-US" smtClean="0"/>
              <a:pPr/>
              <a:t>12/15/2011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48317F-5FEA-46D6-9F35-F4C3E3AB2146}"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1F740E5-2E5F-4B47-8C85-4DFE1CDAC5A9}" type="datetimeFigureOut">
              <a:rPr lang="en-US" smtClean="0"/>
              <a:pPr/>
              <a:t>12/15/2011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48317F-5FEA-46D6-9F35-F4C3E3AB2146}"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1F740E5-2E5F-4B47-8C85-4DFE1CDAC5A9}" type="datetimeFigureOut">
              <a:rPr lang="en-US" smtClean="0"/>
              <a:pPr/>
              <a:t>12/15/2011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548317F-5FEA-46D6-9F35-F4C3E3AB2146}"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1F740E5-2E5F-4B47-8C85-4DFE1CDAC5A9}" type="datetimeFigureOut">
              <a:rPr lang="en-US" smtClean="0"/>
              <a:pPr/>
              <a:t>12/15/2011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548317F-5FEA-46D6-9F35-F4C3E3AB214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1F740E5-2E5F-4B47-8C85-4DFE1CDAC5A9}" type="datetimeFigureOut">
              <a:rPr lang="en-US" smtClean="0"/>
              <a:pPr/>
              <a:t>12/15/2011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548317F-5FEA-46D6-9F35-F4C3E3AB214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1F740E5-2E5F-4B47-8C85-4DFE1CDAC5A9}" type="datetimeFigureOut">
              <a:rPr lang="en-US" smtClean="0"/>
              <a:pPr/>
              <a:t>12/15/2011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48317F-5FEA-46D6-9F35-F4C3E3AB2146}"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1F740E5-2E5F-4B47-8C85-4DFE1CDAC5A9}" type="datetimeFigureOut">
              <a:rPr lang="en-US" smtClean="0"/>
              <a:pPr/>
              <a:t>12/15/2011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48317F-5FEA-46D6-9F35-F4C3E3AB2146}"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F740E5-2E5F-4B47-8C85-4DFE1CDAC5A9}" type="datetimeFigureOut">
              <a:rPr lang="en-US" smtClean="0"/>
              <a:pPr/>
              <a:t>12/15/2011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48317F-5FEA-46D6-9F35-F4C3E3AB2146}"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file:///C:\Documents%20and%20Settings\nverma\Desktop\ELE404_lectureslides\Woodardon_small.mpg" TargetMode="External"/><Relationship Id="rId1" Type="http://schemas.openxmlformats.org/officeDocument/2006/relationships/video" Target="file:///C:\Documents%20and%20Settings\nverma\Desktop\ELE404_lectureslides\Woodardoff_small.mpg" TargetMode="External"/><Relationship Id="rId5" Type="http://schemas.openxmlformats.org/officeDocument/2006/relationships/image" Target="../media/image26.png"/><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jpeg"/></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gif"/></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video" Target="file:///C:\Documents%20and%20Settings\nverma\Desktop\ELE404_lectureslides\monkey.wmv" TargetMode="External"/><Relationship Id="rId4" Type="http://schemas.openxmlformats.org/officeDocument/2006/relationships/image" Target="../media/image35.png"/></Relationships>
</file>

<file path=ppt/slides/_rels/slide15.xml.rels><?xml version="1.0" encoding="UTF-8" standalone="yes"?>
<Relationships xmlns="http://schemas.openxmlformats.org/package/2006/relationships"><Relationship Id="rId3" Type="http://schemas.openxmlformats.org/officeDocument/2006/relationships/image" Target="../media/image36.jpeg"/><Relationship Id="rId7" Type="http://schemas.openxmlformats.org/officeDocument/2006/relationships/image" Target="../media/image40.gif"/><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jpeg"/><Relationship Id="rId4" Type="http://schemas.openxmlformats.org/officeDocument/2006/relationships/image" Target="../media/image37.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43.jpeg"/><Relationship Id="rId5" Type="http://schemas.openxmlformats.org/officeDocument/2006/relationships/oleObject" Target="../embeddings/oleObject1.bin"/><Relationship Id="rId4" Type="http://schemas.openxmlformats.org/officeDocument/2006/relationships/image" Target="../media/image42.jpeg"/></Relationships>
</file>

<file path=ppt/slides/_rels/slide1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48.png"/><Relationship Id="rId5" Type="http://schemas.openxmlformats.org/officeDocument/2006/relationships/image" Target="../media/image47.gif"/><Relationship Id="rId4" Type="http://schemas.openxmlformats.org/officeDocument/2006/relationships/image" Target="../media/image46.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50.wmf"/><Relationship Id="rId5" Type="http://schemas.openxmlformats.org/officeDocument/2006/relationships/oleObject" Target="../embeddings/oleObject2.bin"/><Relationship Id="rId4" Type="http://schemas.openxmlformats.org/officeDocument/2006/relationships/image" Target="../media/image49.png"/></Relationships>
</file>

<file path=ppt/slides/_rels/slide2.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oleObject" Target="../embeddings/oleObject3.bin"/></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oleObject" Target="../embeddings/oleObject5.bin"/></Relationships>
</file>

<file path=ppt/slides/_rels/slide2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54.gi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57.png"/><Relationship Id="rId5" Type="http://schemas.openxmlformats.org/officeDocument/2006/relationships/oleObject" Target="../embeddings/oleObject7.bin"/><Relationship Id="rId4" Type="http://schemas.openxmlformats.org/officeDocument/2006/relationships/oleObject" Target="../embeddings/oleObject6.bin"/></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5.jpeg"/></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828800"/>
            <a:ext cx="9144000" cy="1470025"/>
          </a:xfrm>
        </p:spPr>
        <p:txBody>
          <a:bodyPr>
            <a:normAutofit/>
          </a:bodyPr>
          <a:lstStyle/>
          <a:p>
            <a:r>
              <a:rPr lang="en-US" b="1" dirty="0" smtClean="0"/>
              <a:t>ELE404: Electronic circuits for biomedical applications</a:t>
            </a:r>
            <a:endParaRPr lang="en-US" dirty="0"/>
          </a:p>
        </p:txBody>
      </p:sp>
      <p:sp>
        <p:nvSpPr>
          <p:cNvPr id="3" name="Subtitle 2"/>
          <p:cNvSpPr>
            <a:spLocks noGrp="1"/>
          </p:cNvSpPr>
          <p:nvPr>
            <p:ph type="subTitle" idx="1"/>
          </p:nvPr>
        </p:nvSpPr>
        <p:spPr/>
        <p:txBody>
          <a:bodyPr>
            <a:normAutofit/>
          </a:bodyPr>
          <a:lstStyle/>
          <a:p>
            <a:pPr algn="l"/>
            <a:r>
              <a:rPr lang="en-US" sz="2800" dirty="0" smtClean="0">
                <a:solidFill>
                  <a:schemeClr val="tx2"/>
                </a:solidFill>
              </a:rPr>
              <a:t>Instructor: 	Naveen Verma</a:t>
            </a:r>
          </a:p>
          <a:p>
            <a:pPr algn="l"/>
            <a:r>
              <a:rPr lang="en-US" sz="2800" dirty="0" smtClean="0">
                <a:solidFill>
                  <a:schemeClr val="tx2"/>
                </a:solidFill>
              </a:rPr>
              <a:t>		nverma@Princeton.EDU</a:t>
            </a:r>
            <a:endParaRPr lang="en-US" sz="2800" dirty="0">
              <a:solidFill>
                <a:schemeClr val="tx2"/>
              </a:solidFill>
            </a:endParaRPr>
          </a:p>
        </p:txBody>
      </p:sp>
      <p:sp>
        <p:nvSpPr>
          <p:cNvPr id="4" name="Subtitle 2"/>
          <p:cNvSpPr txBox="1">
            <a:spLocks/>
          </p:cNvSpPr>
          <p:nvPr/>
        </p:nvSpPr>
        <p:spPr>
          <a:xfrm>
            <a:off x="1371600" y="5334000"/>
            <a:ext cx="6400800" cy="1752600"/>
          </a:xfrm>
          <a:prstGeom prst="rect">
            <a:avLst/>
          </a:prstGeom>
        </p:spPr>
        <p:txBody>
          <a:bodyPr vert="horz" lIns="91440" tIns="45720" rIns="91440" bIns="45720" rtlCol="0">
            <a:normAutofit/>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sz="2800" dirty="0" smtClean="0">
                <a:solidFill>
                  <a:schemeClr val="tx2"/>
                </a:solidFill>
              </a:rPr>
              <a:t>	  TA</a:t>
            </a:r>
            <a:r>
              <a:rPr kumimoji="0" lang="en-US" sz="2800" b="0" i="0" u="none" strike="noStrike" kern="1200" cap="none" spc="0" normalizeH="0" baseline="0" noProof="0" dirty="0" smtClean="0">
                <a:ln>
                  <a:noFill/>
                </a:ln>
                <a:solidFill>
                  <a:schemeClr val="tx2"/>
                </a:solidFill>
                <a:effectLst/>
                <a:uLnTx/>
                <a:uFillTx/>
                <a:latin typeface="+mn-lt"/>
                <a:ea typeface="+mn-ea"/>
                <a:cs typeface="+mn-cs"/>
              </a:rPr>
              <a:t>: 	Ting Liu</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800" b="0" i="0" u="none" strike="noStrike" kern="1200" cap="none" spc="0" normalizeH="0" baseline="0" noProof="0" dirty="0" smtClean="0">
                <a:ln>
                  <a:noFill/>
                </a:ln>
                <a:solidFill>
                  <a:schemeClr val="tx2"/>
                </a:solidFill>
                <a:effectLst/>
                <a:uLnTx/>
                <a:uFillTx/>
                <a:latin typeface="+mn-lt"/>
                <a:ea typeface="+mn-ea"/>
                <a:cs typeface="+mn-cs"/>
              </a:rPr>
              <a:t>		tingliu@Princeton.EDU</a:t>
            </a:r>
            <a:endParaRPr kumimoji="0" lang="en-US" sz="2800" b="0" i="0" u="none" strike="noStrike" kern="1200" cap="none" spc="0" normalizeH="0" baseline="0" noProof="0" dirty="0">
              <a:ln>
                <a:noFill/>
              </a:ln>
              <a:solidFill>
                <a:schemeClr val="tx2"/>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BSsrc-wiredblod.jpg"/>
          <p:cNvPicPr>
            <a:picLocks noChangeAspect="1"/>
          </p:cNvPicPr>
          <p:nvPr/>
        </p:nvPicPr>
        <p:blipFill>
          <a:blip r:embed="rId3" cstate="print"/>
          <a:stretch>
            <a:fillRect/>
          </a:stretch>
        </p:blipFill>
        <p:spPr>
          <a:xfrm>
            <a:off x="2209800" y="457200"/>
            <a:ext cx="6934200" cy="6005017"/>
          </a:xfrm>
          <a:prstGeom prst="rect">
            <a:avLst/>
          </a:prstGeom>
        </p:spPr>
      </p:pic>
      <p:pic>
        <p:nvPicPr>
          <p:cNvPr id="3" name="Picture 2" descr="DeepBrainStimScan_spot.jpg"/>
          <p:cNvPicPr>
            <a:picLocks noChangeAspect="1"/>
          </p:cNvPicPr>
          <p:nvPr/>
        </p:nvPicPr>
        <p:blipFill>
          <a:blip r:embed="rId4" cstate="print"/>
          <a:stretch>
            <a:fillRect/>
          </a:stretch>
        </p:blipFill>
        <p:spPr>
          <a:xfrm>
            <a:off x="152400" y="1143000"/>
            <a:ext cx="2971800" cy="3851210"/>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495800" y="6096000"/>
            <a:ext cx="4424416" cy="369332"/>
          </a:xfrm>
          <a:prstGeom prst="rect">
            <a:avLst/>
          </a:prstGeom>
          <a:noFill/>
        </p:spPr>
        <p:txBody>
          <a:bodyPr wrap="none" rtlCol="0">
            <a:spAutoFit/>
          </a:bodyPr>
          <a:lstStyle/>
          <a:p>
            <a:r>
              <a:rPr lang="en-US" b="1" dirty="0" smtClean="0"/>
              <a:t>http://www.neuro.jhmi.edu/DBS/cases.htm</a:t>
            </a:r>
            <a:endParaRPr lang="en-US" b="1" dirty="0"/>
          </a:p>
        </p:txBody>
      </p:sp>
      <p:sp>
        <p:nvSpPr>
          <p:cNvPr id="7" name="TextBox 6"/>
          <p:cNvSpPr txBox="1"/>
          <p:nvPr/>
        </p:nvSpPr>
        <p:spPr>
          <a:xfrm>
            <a:off x="1524000" y="1290935"/>
            <a:ext cx="1098570" cy="461665"/>
          </a:xfrm>
          <a:prstGeom prst="rect">
            <a:avLst/>
          </a:prstGeom>
          <a:noFill/>
        </p:spPr>
        <p:txBody>
          <a:bodyPr wrap="none" rtlCol="0">
            <a:spAutoFit/>
          </a:bodyPr>
          <a:lstStyle/>
          <a:p>
            <a:r>
              <a:rPr lang="en-US" sz="2400" dirty="0" smtClean="0"/>
              <a:t>DBS off</a:t>
            </a:r>
            <a:endParaRPr lang="en-US" sz="2400" dirty="0" smtClean="0"/>
          </a:p>
        </p:txBody>
      </p:sp>
      <p:sp>
        <p:nvSpPr>
          <p:cNvPr id="8" name="TextBox 7"/>
          <p:cNvSpPr txBox="1"/>
          <p:nvPr/>
        </p:nvSpPr>
        <p:spPr>
          <a:xfrm>
            <a:off x="6248400" y="1219200"/>
            <a:ext cx="1074333" cy="461665"/>
          </a:xfrm>
          <a:prstGeom prst="rect">
            <a:avLst/>
          </a:prstGeom>
          <a:noFill/>
        </p:spPr>
        <p:txBody>
          <a:bodyPr wrap="none" rtlCol="0">
            <a:spAutoFit/>
          </a:bodyPr>
          <a:lstStyle/>
          <a:p>
            <a:r>
              <a:rPr lang="en-US" sz="2400" dirty="0" smtClean="0"/>
              <a:t>DBS on</a:t>
            </a:r>
            <a:endParaRPr lang="en-US" sz="2400" dirty="0" smtClean="0"/>
          </a:p>
        </p:txBody>
      </p:sp>
      <p:pic>
        <p:nvPicPr>
          <p:cNvPr id="9" name="Woodardoff_small.mpg">
            <a:hlinkClick r:id="" action="ppaction://media"/>
          </p:cNvPr>
          <p:cNvPicPr>
            <a:picLocks noRot="1" noChangeAspect="1"/>
          </p:cNvPicPr>
          <p:nvPr>
            <a:videoFile r:link="rId1"/>
          </p:nvPr>
        </p:nvPicPr>
        <p:blipFill>
          <a:blip r:embed="rId4" cstate="print"/>
          <a:stretch>
            <a:fillRect/>
          </a:stretch>
        </p:blipFill>
        <p:spPr>
          <a:xfrm>
            <a:off x="152400" y="1828800"/>
            <a:ext cx="4246880" cy="2895600"/>
          </a:xfrm>
          <a:prstGeom prst="rect">
            <a:avLst/>
          </a:prstGeom>
        </p:spPr>
      </p:pic>
      <p:pic>
        <p:nvPicPr>
          <p:cNvPr id="10" name="Woodardon_small.mpg">
            <a:hlinkClick r:id="" action="ppaction://media"/>
          </p:cNvPr>
          <p:cNvPicPr>
            <a:picLocks noRot="1" noChangeAspect="1"/>
          </p:cNvPicPr>
          <p:nvPr>
            <a:videoFile r:link="rId2"/>
          </p:nvPr>
        </p:nvPicPr>
        <p:blipFill>
          <a:blip r:embed="rId5" cstate="print"/>
          <a:stretch>
            <a:fillRect/>
          </a:stretch>
        </p:blipFill>
        <p:spPr>
          <a:xfrm>
            <a:off x="4800600" y="1853045"/>
            <a:ext cx="4211320" cy="2871355"/>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9"/>
                                        </p:tgtEl>
                                      </p:cBhvr>
                                    </p:cmd>
                                  </p:childTnLst>
                                </p:cTn>
                              </p:par>
                            </p:childTnLst>
                          </p:cTn>
                        </p:par>
                      </p:childTnLst>
                    </p:cTn>
                  </p:par>
                </p:childTnLst>
              </p:cTn>
              <p:nextCondLst>
                <p:cond evt="onClick" delay="0">
                  <p:tgtEl>
                    <p:spTgt spid="9"/>
                  </p:tgtEl>
                </p:cond>
              </p:nextCondLst>
            </p:seq>
            <p:video>
              <p:cMediaNode>
                <p:cTn id="7" fill="hold" display="0">
                  <p:stCondLst>
                    <p:cond delay="indefinite"/>
                  </p:stCondLst>
                  <p:endCondLst>
                    <p:cond evt="onNext" delay="0">
                      <p:tgtEl>
                        <p:sldTgt/>
                      </p:tgtEl>
                    </p:cond>
                    <p:cond evt="onPrev" delay="0">
                      <p:tgtEl>
                        <p:sldTgt/>
                      </p:tgtEl>
                    </p:cond>
                  </p:endCondLst>
                </p:cTn>
                <p:tgtEl>
                  <p:spTgt spid="9"/>
                </p:tgtEl>
              </p:cMediaNode>
            </p:vide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0"/>
                                        </p:tgtEl>
                                      </p:cBhvr>
                                    </p:cmd>
                                  </p:childTnLst>
                                </p:cTn>
                              </p:par>
                            </p:childTnLst>
                          </p:cTn>
                        </p:par>
                      </p:childTnLst>
                    </p:cTn>
                  </p:par>
                </p:childTnLst>
              </p:cTn>
              <p:nextCondLst>
                <p:cond evt="onClick" delay="0">
                  <p:tgtEl>
                    <p:spTgt spid="10"/>
                  </p:tgtEl>
                </p:cond>
              </p:nextCondLst>
            </p:seq>
            <p:video>
              <p:cMediaNode>
                <p:cTn id="13" fill="hold" display="0">
                  <p:stCondLst>
                    <p:cond delay="indefinite"/>
                  </p:stCondLst>
                  <p:endCondLst>
                    <p:cond evt="onNext" delay="0">
                      <p:tgtEl>
                        <p:sldTgt/>
                      </p:tgtEl>
                    </p:cond>
                    <p:cond evt="onPrev" delay="0">
                      <p:tgtEl>
                        <p:sldTgt/>
                      </p:tgtEl>
                    </p:cond>
                  </p:endCondLst>
                </p:cTn>
                <p:tgtEl>
                  <p:spTgt spid="10"/>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Optogenetics_HL.jpg"/>
          <p:cNvPicPr>
            <a:picLocks noChangeAspect="1"/>
          </p:cNvPicPr>
          <p:nvPr/>
        </p:nvPicPr>
        <p:blipFill>
          <a:blip r:embed="rId3" cstate="print"/>
          <a:stretch>
            <a:fillRect/>
          </a:stretch>
        </p:blipFill>
        <p:spPr>
          <a:xfrm>
            <a:off x="3200400" y="2895600"/>
            <a:ext cx="5788121" cy="3581400"/>
          </a:xfrm>
          <a:prstGeom prst="rect">
            <a:avLst/>
          </a:prstGeom>
        </p:spPr>
      </p:pic>
      <p:pic>
        <p:nvPicPr>
          <p:cNvPr id="5" name="Picture 4" descr="imagesCA4G7CP6.jpg"/>
          <p:cNvPicPr>
            <a:picLocks noChangeAspect="1"/>
          </p:cNvPicPr>
          <p:nvPr/>
        </p:nvPicPr>
        <p:blipFill>
          <a:blip r:embed="rId4" cstate="print"/>
          <a:stretch>
            <a:fillRect/>
          </a:stretch>
        </p:blipFill>
        <p:spPr>
          <a:xfrm>
            <a:off x="762000" y="457200"/>
            <a:ext cx="3429000" cy="3119828"/>
          </a:xfrm>
          <a:prstGeom prst="rect">
            <a:avLst/>
          </a:prstGeom>
        </p:spPr>
      </p:pic>
      <p:pic>
        <p:nvPicPr>
          <p:cNvPr id="38913" name="Picture 1"/>
          <p:cNvPicPr>
            <a:picLocks noChangeAspect="1" noChangeArrowheads="1"/>
          </p:cNvPicPr>
          <p:nvPr/>
        </p:nvPicPr>
        <p:blipFill>
          <a:blip r:embed="rId5" cstate="print"/>
          <a:srcRect/>
          <a:stretch>
            <a:fillRect/>
          </a:stretch>
        </p:blipFill>
        <p:spPr bwMode="auto">
          <a:xfrm>
            <a:off x="3733800" y="0"/>
            <a:ext cx="2867025" cy="2609850"/>
          </a:xfrm>
          <a:prstGeom prst="rect">
            <a:avLst/>
          </a:prstGeom>
          <a:noFill/>
          <a:ln w="9525">
            <a:noFill/>
            <a:miter lim="800000"/>
            <a:headEnd/>
            <a:tailEnd/>
          </a:ln>
        </p:spPr>
      </p:pic>
      <p:pic>
        <p:nvPicPr>
          <p:cNvPr id="38914" name="Picture 2"/>
          <p:cNvPicPr>
            <a:picLocks noChangeAspect="1" noChangeArrowheads="1"/>
          </p:cNvPicPr>
          <p:nvPr/>
        </p:nvPicPr>
        <p:blipFill>
          <a:blip r:embed="rId6" cstate="print"/>
          <a:srcRect/>
          <a:stretch>
            <a:fillRect/>
          </a:stretch>
        </p:blipFill>
        <p:spPr bwMode="auto">
          <a:xfrm>
            <a:off x="6629400" y="304800"/>
            <a:ext cx="2324100" cy="1917383"/>
          </a:xfrm>
          <a:prstGeom prst="rect">
            <a:avLst/>
          </a:prstGeom>
          <a:noFill/>
          <a:ln w="9525">
            <a:noFill/>
            <a:miter lim="800000"/>
            <a:headEnd/>
            <a:tailEnd/>
          </a:ln>
        </p:spPr>
      </p:pic>
      <p:sp>
        <p:nvSpPr>
          <p:cNvPr id="6" name="TextBox 5"/>
          <p:cNvSpPr txBox="1"/>
          <p:nvPr/>
        </p:nvSpPr>
        <p:spPr>
          <a:xfrm>
            <a:off x="7209881" y="2209800"/>
            <a:ext cx="1934119" cy="369332"/>
          </a:xfrm>
          <a:prstGeom prst="rect">
            <a:avLst/>
          </a:prstGeom>
          <a:noFill/>
        </p:spPr>
        <p:txBody>
          <a:bodyPr wrap="none" rtlCol="0">
            <a:spAutoFit/>
          </a:bodyPr>
          <a:lstStyle/>
          <a:p>
            <a:r>
              <a:rPr lang="en-US" dirty="0" smtClean="0"/>
              <a:t>[</a:t>
            </a:r>
            <a:r>
              <a:rPr lang="en-US" dirty="0" err="1" smtClean="0"/>
              <a:t>Paralikar</a:t>
            </a:r>
            <a:r>
              <a:rPr lang="en-US" dirty="0" smtClean="0"/>
              <a:t>, JSSC’11]</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152400" y="1447800"/>
            <a:ext cx="4648200" cy="4041228"/>
            <a:chOff x="533400" y="838200"/>
            <a:chExt cx="4648200" cy="4041228"/>
          </a:xfrm>
        </p:grpSpPr>
        <p:pic>
          <p:nvPicPr>
            <p:cNvPr id="3074" name="Picture 2"/>
            <p:cNvPicPr>
              <a:picLocks noChangeAspect="1" noChangeArrowheads="1"/>
            </p:cNvPicPr>
            <p:nvPr/>
          </p:nvPicPr>
          <p:blipFill>
            <a:blip r:embed="rId3" cstate="print"/>
            <a:srcRect/>
            <a:stretch>
              <a:fillRect/>
            </a:stretch>
          </p:blipFill>
          <p:spPr bwMode="auto">
            <a:xfrm>
              <a:off x="533400" y="838200"/>
              <a:ext cx="4648200" cy="3899953"/>
            </a:xfrm>
            <a:prstGeom prst="rect">
              <a:avLst/>
            </a:prstGeom>
            <a:noFill/>
            <a:ln w="9525">
              <a:noFill/>
              <a:miter lim="800000"/>
              <a:headEnd/>
              <a:tailEnd/>
            </a:ln>
          </p:spPr>
        </p:pic>
        <p:pic>
          <p:nvPicPr>
            <p:cNvPr id="4" name="Picture 3" descr="UTAH-array_bw-small.gif"/>
            <p:cNvPicPr>
              <a:picLocks noChangeAspect="1"/>
            </p:cNvPicPr>
            <p:nvPr/>
          </p:nvPicPr>
          <p:blipFill>
            <a:blip r:embed="rId4" cstate="print"/>
            <a:stretch>
              <a:fillRect/>
            </a:stretch>
          </p:blipFill>
          <p:spPr>
            <a:xfrm>
              <a:off x="3048000" y="3352800"/>
              <a:ext cx="2133600" cy="1526628"/>
            </a:xfrm>
            <a:prstGeom prst="rect">
              <a:avLst/>
            </a:prstGeom>
          </p:spPr>
        </p:pic>
      </p:grpSp>
      <p:sp>
        <p:nvSpPr>
          <p:cNvPr id="9" name="Rectangular Callout 8"/>
          <p:cNvSpPr/>
          <p:nvPr/>
        </p:nvSpPr>
        <p:spPr>
          <a:xfrm>
            <a:off x="5105400" y="304800"/>
            <a:ext cx="3886200" cy="3429000"/>
          </a:xfrm>
          <a:prstGeom prst="wedgeRectCallout">
            <a:avLst>
              <a:gd name="adj1" fmla="val -85343"/>
              <a:gd name="adj2" fmla="val 185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5" name="Picture 3"/>
          <p:cNvPicPr>
            <a:picLocks noChangeAspect="1" noChangeArrowheads="1"/>
          </p:cNvPicPr>
          <p:nvPr/>
        </p:nvPicPr>
        <p:blipFill>
          <a:blip r:embed="rId5" cstate="print"/>
          <a:srcRect/>
          <a:stretch>
            <a:fillRect/>
          </a:stretch>
        </p:blipFill>
        <p:spPr bwMode="auto">
          <a:xfrm>
            <a:off x="5181600" y="381000"/>
            <a:ext cx="3733800" cy="3234374"/>
          </a:xfrm>
          <a:prstGeom prst="rect">
            <a:avLst/>
          </a:prstGeom>
          <a:noFill/>
          <a:ln w="9525">
            <a:noFill/>
            <a:miter lim="800000"/>
            <a:headEnd/>
            <a:tailEnd/>
          </a:ln>
        </p:spPr>
      </p:pic>
      <p:pic>
        <p:nvPicPr>
          <p:cNvPr id="3076" name="Picture 4"/>
          <p:cNvPicPr>
            <a:picLocks noChangeAspect="1" noChangeArrowheads="1"/>
          </p:cNvPicPr>
          <p:nvPr/>
        </p:nvPicPr>
        <p:blipFill>
          <a:blip r:embed="rId6" cstate="print"/>
          <a:srcRect/>
          <a:stretch>
            <a:fillRect/>
          </a:stretch>
        </p:blipFill>
        <p:spPr bwMode="auto">
          <a:xfrm>
            <a:off x="4953000" y="4076448"/>
            <a:ext cx="4038600" cy="278155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867400" y="6096000"/>
            <a:ext cx="2862707" cy="369332"/>
          </a:xfrm>
          <a:prstGeom prst="rect">
            <a:avLst/>
          </a:prstGeom>
          <a:noFill/>
        </p:spPr>
        <p:txBody>
          <a:bodyPr wrap="none" rtlCol="0">
            <a:spAutoFit/>
          </a:bodyPr>
          <a:lstStyle/>
          <a:p>
            <a:r>
              <a:rPr lang="en-US" b="1" dirty="0" smtClean="0"/>
              <a:t>[</a:t>
            </a:r>
            <a:r>
              <a:rPr lang="en-US" b="1" dirty="0" err="1" smtClean="0"/>
              <a:t>Velliste</a:t>
            </a:r>
            <a:r>
              <a:rPr lang="en-US" b="1" dirty="0" smtClean="0"/>
              <a:t>, </a:t>
            </a:r>
            <a:r>
              <a:rPr lang="en-US" b="1" i="1" dirty="0" smtClean="0"/>
              <a:t>Nature</a:t>
            </a:r>
            <a:r>
              <a:rPr lang="en-US" b="1" dirty="0" smtClean="0"/>
              <a:t>, May 2008]</a:t>
            </a:r>
            <a:endParaRPr lang="en-US" b="1" dirty="0"/>
          </a:p>
        </p:txBody>
      </p:sp>
      <p:pic>
        <p:nvPicPr>
          <p:cNvPr id="5" name="monkey.wmv">
            <a:hlinkClick r:id="" action="ppaction://media"/>
          </p:cNvPr>
          <p:cNvPicPr>
            <a:picLocks noRot="1" noChangeAspect="1"/>
          </p:cNvPicPr>
          <p:nvPr>
            <a:videoFile r:link="rId1"/>
          </p:nvPr>
        </p:nvPicPr>
        <p:blipFill>
          <a:blip r:embed="rId4" cstate="print"/>
          <a:stretch>
            <a:fillRect/>
          </a:stretch>
        </p:blipFill>
        <p:spPr>
          <a:xfrm>
            <a:off x="1600200" y="914399"/>
            <a:ext cx="6248400" cy="5112327"/>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neuralFieldPotentials.jpg"/>
          <p:cNvPicPr>
            <a:picLocks noChangeAspect="1"/>
          </p:cNvPicPr>
          <p:nvPr/>
        </p:nvPicPr>
        <p:blipFill>
          <a:blip r:embed="rId3" cstate="print"/>
          <a:stretch>
            <a:fillRect/>
          </a:stretch>
        </p:blipFill>
        <p:spPr>
          <a:xfrm>
            <a:off x="508571" y="3861375"/>
            <a:ext cx="2595081" cy="2667000"/>
          </a:xfrm>
          <a:prstGeom prst="rect">
            <a:avLst/>
          </a:prstGeom>
        </p:spPr>
      </p:pic>
      <p:grpSp>
        <p:nvGrpSpPr>
          <p:cNvPr id="10" name="Group 9"/>
          <p:cNvGrpSpPr/>
          <p:nvPr/>
        </p:nvGrpSpPr>
        <p:grpSpPr>
          <a:xfrm>
            <a:off x="2946971" y="1447800"/>
            <a:ext cx="5952239" cy="3517114"/>
            <a:chOff x="2413571" y="967483"/>
            <a:chExt cx="6654229" cy="3756917"/>
          </a:xfrm>
        </p:grpSpPr>
        <p:sp>
          <p:nvSpPr>
            <p:cNvPr id="5" name="Rectangle 4"/>
            <p:cNvSpPr/>
            <p:nvPr/>
          </p:nvSpPr>
          <p:spPr>
            <a:xfrm>
              <a:off x="2413571" y="967483"/>
              <a:ext cx="6654229" cy="3756917"/>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2"/>
            <p:cNvPicPr>
              <a:picLocks noChangeAspect="1" noChangeArrowheads="1"/>
            </p:cNvPicPr>
            <p:nvPr/>
          </p:nvPicPr>
          <p:blipFill>
            <a:blip r:embed="rId4" cstate="print"/>
            <a:srcRect/>
            <a:stretch>
              <a:fillRect/>
            </a:stretch>
          </p:blipFill>
          <p:spPr bwMode="auto">
            <a:xfrm>
              <a:off x="2489771" y="1043683"/>
              <a:ext cx="6517154" cy="3581400"/>
            </a:xfrm>
            <a:prstGeom prst="rect">
              <a:avLst/>
            </a:prstGeom>
            <a:noFill/>
            <a:ln w="9525">
              <a:noFill/>
              <a:miter lim="800000"/>
              <a:headEnd/>
              <a:tailEnd/>
            </a:ln>
          </p:spPr>
        </p:pic>
      </p:grpSp>
      <p:sp>
        <p:nvSpPr>
          <p:cNvPr id="7" name="Rectangular Callout 6"/>
          <p:cNvSpPr/>
          <p:nvPr/>
        </p:nvSpPr>
        <p:spPr>
          <a:xfrm>
            <a:off x="152400" y="2362200"/>
            <a:ext cx="2133600" cy="1447800"/>
          </a:xfrm>
          <a:prstGeom prst="wedgeRectCallout">
            <a:avLst>
              <a:gd name="adj1" fmla="val 33875"/>
              <a:gd name="adj2" fmla="val 109166"/>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neurons_brain.jpg"/>
          <p:cNvPicPr>
            <a:picLocks noChangeAspect="1"/>
          </p:cNvPicPr>
          <p:nvPr/>
        </p:nvPicPr>
        <p:blipFill>
          <a:blip r:embed="rId5" cstate="print"/>
          <a:stretch>
            <a:fillRect/>
          </a:stretch>
        </p:blipFill>
        <p:spPr>
          <a:xfrm>
            <a:off x="152400" y="2362200"/>
            <a:ext cx="2122546" cy="1447800"/>
          </a:xfrm>
          <a:prstGeom prst="rect">
            <a:avLst/>
          </a:prstGeom>
        </p:spPr>
      </p:pic>
      <p:pic>
        <p:nvPicPr>
          <p:cNvPr id="9" name="Picture 2"/>
          <p:cNvPicPr>
            <a:picLocks noChangeAspect="1" noChangeArrowheads="1"/>
          </p:cNvPicPr>
          <p:nvPr/>
        </p:nvPicPr>
        <p:blipFill>
          <a:blip r:embed="rId6" cstate="print"/>
          <a:srcRect/>
          <a:stretch>
            <a:fillRect/>
          </a:stretch>
        </p:blipFill>
        <p:spPr bwMode="auto">
          <a:xfrm>
            <a:off x="3657600" y="5105720"/>
            <a:ext cx="1524000" cy="1624706"/>
          </a:xfrm>
          <a:prstGeom prst="rect">
            <a:avLst/>
          </a:prstGeom>
          <a:noFill/>
          <a:ln w="9525">
            <a:noFill/>
            <a:miter lim="800000"/>
            <a:headEnd/>
            <a:tailEnd/>
          </a:ln>
        </p:spPr>
      </p:pic>
      <p:sp>
        <p:nvSpPr>
          <p:cNvPr id="11" name="TextBox 10"/>
          <p:cNvSpPr txBox="1"/>
          <p:nvPr/>
        </p:nvSpPr>
        <p:spPr>
          <a:xfrm>
            <a:off x="2870771" y="838200"/>
            <a:ext cx="3986412" cy="584775"/>
          </a:xfrm>
          <a:prstGeom prst="rect">
            <a:avLst/>
          </a:prstGeom>
          <a:noFill/>
        </p:spPr>
        <p:txBody>
          <a:bodyPr wrap="none" rtlCol="0">
            <a:spAutoFit/>
          </a:bodyPr>
          <a:lstStyle/>
          <a:p>
            <a:r>
              <a:rPr lang="en-US" sz="3200" dirty="0" smtClean="0">
                <a:solidFill>
                  <a:srgbClr val="C00000"/>
                </a:solidFill>
              </a:rPr>
              <a:t>What does this mean?</a:t>
            </a:r>
            <a:endParaRPr lang="en-US" sz="3200" dirty="0">
              <a:solidFill>
                <a:srgbClr val="C00000"/>
              </a:solidFill>
            </a:endParaRPr>
          </a:p>
        </p:txBody>
      </p:sp>
      <p:grpSp>
        <p:nvGrpSpPr>
          <p:cNvPr id="22" name="Group 21"/>
          <p:cNvGrpSpPr/>
          <p:nvPr/>
        </p:nvGrpSpPr>
        <p:grpSpPr>
          <a:xfrm>
            <a:off x="4773655" y="1535914"/>
            <a:ext cx="4903745" cy="3352800"/>
            <a:chOff x="4240255" y="990600"/>
            <a:chExt cx="5482080" cy="3581400"/>
          </a:xfrm>
        </p:grpSpPr>
        <p:sp>
          <p:nvSpPr>
            <p:cNvPr id="12" name="Line 8"/>
            <p:cNvSpPr>
              <a:spLocks noChangeShapeType="1"/>
            </p:cNvSpPr>
            <p:nvPr/>
          </p:nvSpPr>
          <p:spPr bwMode="auto">
            <a:xfrm>
              <a:off x="4267201" y="990600"/>
              <a:ext cx="0" cy="3581400"/>
            </a:xfrm>
            <a:prstGeom prst="line">
              <a:avLst/>
            </a:prstGeom>
            <a:noFill/>
            <a:ln w="57150">
              <a:solidFill>
                <a:srgbClr val="C00000"/>
              </a:solidFill>
              <a:prstDash val="sysDot"/>
              <a:round/>
              <a:headEnd/>
              <a:tailEnd/>
            </a:ln>
          </p:spPr>
          <p:txBody>
            <a:bodyPr/>
            <a:lstStyle/>
            <a:p>
              <a:endParaRPr lang="en-US"/>
            </a:p>
          </p:txBody>
        </p:sp>
        <p:sp>
          <p:nvSpPr>
            <p:cNvPr id="13" name="Line 9"/>
            <p:cNvSpPr>
              <a:spLocks noChangeShapeType="1"/>
            </p:cNvSpPr>
            <p:nvPr/>
          </p:nvSpPr>
          <p:spPr bwMode="auto">
            <a:xfrm flipH="1">
              <a:off x="7162800" y="990600"/>
              <a:ext cx="0" cy="3581400"/>
            </a:xfrm>
            <a:prstGeom prst="line">
              <a:avLst/>
            </a:prstGeom>
            <a:noFill/>
            <a:ln w="57150">
              <a:solidFill>
                <a:srgbClr val="C00000"/>
              </a:solidFill>
              <a:prstDash val="sysDot"/>
              <a:round/>
              <a:headEnd/>
              <a:tailEnd/>
            </a:ln>
          </p:spPr>
          <p:txBody>
            <a:bodyPr/>
            <a:lstStyle/>
            <a:p>
              <a:endParaRPr lang="en-US"/>
            </a:p>
          </p:txBody>
        </p:sp>
        <p:sp>
          <p:nvSpPr>
            <p:cNvPr id="14" name="Line 12"/>
            <p:cNvSpPr>
              <a:spLocks noChangeShapeType="1"/>
            </p:cNvSpPr>
            <p:nvPr/>
          </p:nvSpPr>
          <p:spPr bwMode="auto">
            <a:xfrm>
              <a:off x="4256145" y="1455819"/>
              <a:ext cx="2898294" cy="0"/>
            </a:xfrm>
            <a:prstGeom prst="line">
              <a:avLst/>
            </a:prstGeom>
            <a:noFill/>
            <a:ln w="57150">
              <a:solidFill>
                <a:srgbClr val="C00000"/>
              </a:solidFill>
              <a:round/>
              <a:headEnd type="triangle" w="med" len="med"/>
              <a:tailEnd type="triangle" w="med" len="med"/>
            </a:ln>
          </p:spPr>
          <p:txBody>
            <a:bodyPr/>
            <a:lstStyle/>
            <a:p>
              <a:endParaRPr lang="en-US"/>
            </a:p>
          </p:txBody>
        </p:sp>
        <p:sp>
          <p:nvSpPr>
            <p:cNvPr id="15" name="Rectangle 23"/>
            <p:cNvSpPr>
              <a:spLocks noChangeArrowheads="1"/>
            </p:cNvSpPr>
            <p:nvPr/>
          </p:nvSpPr>
          <p:spPr bwMode="auto">
            <a:xfrm>
              <a:off x="4324471" y="3666780"/>
              <a:ext cx="1549253" cy="296442"/>
            </a:xfrm>
            <a:prstGeom prst="rect">
              <a:avLst/>
            </a:prstGeom>
            <a:solidFill>
              <a:schemeClr val="bg1"/>
            </a:solidFill>
            <a:ln w="9525">
              <a:noFill/>
              <a:miter lim="800000"/>
              <a:headEnd/>
              <a:tailEnd/>
            </a:ln>
          </p:spPr>
          <p:txBody>
            <a:bodyPr wrap="none" anchor="ctr"/>
            <a:lstStyle/>
            <a:p>
              <a:endParaRPr lang="en-US"/>
            </a:p>
          </p:txBody>
        </p:sp>
        <p:sp>
          <p:nvSpPr>
            <p:cNvPr id="16" name="Rectangle 24"/>
            <p:cNvSpPr>
              <a:spLocks noChangeArrowheads="1"/>
            </p:cNvSpPr>
            <p:nvPr/>
          </p:nvSpPr>
          <p:spPr bwMode="auto">
            <a:xfrm>
              <a:off x="7251366" y="3581400"/>
              <a:ext cx="1740234" cy="381000"/>
            </a:xfrm>
            <a:prstGeom prst="rect">
              <a:avLst/>
            </a:prstGeom>
            <a:solidFill>
              <a:schemeClr val="bg1"/>
            </a:solidFill>
            <a:ln w="9525">
              <a:noFill/>
              <a:miter lim="800000"/>
              <a:headEnd/>
              <a:tailEnd/>
            </a:ln>
          </p:spPr>
          <p:txBody>
            <a:bodyPr wrap="none" anchor="ctr"/>
            <a:lstStyle/>
            <a:p>
              <a:endParaRPr lang="en-US"/>
            </a:p>
          </p:txBody>
        </p:sp>
        <p:sp>
          <p:nvSpPr>
            <p:cNvPr id="17" name="Rectangle 25"/>
            <p:cNvSpPr>
              <a:spLocks noChangeArrowheads="1"/>
            </p:cNvSpPr>
            <p:nvPr/>
          </p:nvSpPr>
          <p:spPr bwMode="auto">
            <a:xfrm>
              <a:off x="4302225" y="4103723"/>
              <a:ext cx="981988" cy="296442"/>
            </a:xfrm>
            <a:prstGeom prst="rect">
              <a:avLst/>
            </a:prstGeom>
            <a:solidFill>
              <a:schemeClr val="bg1"/>
            </a:solidFill>
            <a:ln w="9525">
              <a:noFill/>
              <a:miter lim="800000"/>
              <a:headEnd/>
              <a:tailEnd/>
            </a:ln>
          </p:spPr>
          <p:txBody>
            <a:bodyPr wrap="none" anchor="ctr"/>
            <a:lstStyle/>
            <a:p>
              <a:endParaRPr lang="en-US"/>
            </a:p>
          </p:txBody>
        </p:sp>
        <p:sp>
          <p:nvSpPr>
            <p:cNvPr id="18" name="Rectangle 27"/>
            <p:cNvSpPr>
              <a:spLocks noChangeArrowheads="1"/>
            </p:cNvSpPr>
            <p:nvPr/>
          </p:nvSpPr>
          <p:spPr bwMode="auto">
            <a:xfrm>
              <a:off x="5344594" y="1529930"/>
              <a:ext cx="1040780" cy="251667"/>
            </a:xfrm>
            <a:prstGeom prst="rect">
              <a:avLst/>
            </a:prstGeom>
            <a:solidFill>
              <a:schemeClr val="bg1"/>
            </a:solidFill>
            <a:ln w="9525">
              <a:noFill/>
              <a:miter lim="800000"/>
              <a:headEnd/>
              <a:tailEnd/>
            </a:ln>
          </p:spPr>
          <p:txBody>
            <a:bodyPr wrap="none" anchor="ctr"/>
            <a:lstStyle/>
            <a:p>
              <a:endParaRPr lang="en-US"/>
            </a:p>
          </p:txBody>
        </p:sp>
        <p:sp>
          <p:nvSpPr>
            <p:cNvPr id="19" name="Text Box 13"/>
            <p:cNvSpPr txBox="1">
              <a:spLocks noChangeArrowheads="1"/>
            </p:cNvSpPr>
            <p:nvPr/>
          </p:nvSpPr>
          <p:spPr bwMode="auto">
            <a:xfrm>
              <a:off x="5018854" y="1406412"/>
              <a:ext cx="1454244" cy="523220"/>
            </a:xfrm>
            <a:prstGeom prst="rect">
              <a:avLst/>
            </a:prstGeom>
            <a:noFill/>
            <a:ln w="9525">
              <a:noFill/>
              <a:miter lim="800000"/>
              <a:headEnd/>
              <a:tailEnd/>
            </a:ln>
          </p:spPr>
          <p:txBody>
            <a:bodyPr wrap="none">
              <a:spAutoFit/>
            </a:bodyPr>
            <a:lstStyle/>
            <a:p>
              <a:r>
                <a:rPr lang="en-US" sz="2800" dirty="0">
                  <a:solidFill>
                    <a:srgbClr val="C00000"/>
                  </a:solidFill>
                  <a:latin typeface="Arial" pitchFamily="34" charset="0"/>
                  <a:cs typeface="Arial" pitchFamily="34" charset="0"/>
                </a:rPr>
                <a:t>~7.5sec</a:t>
              </a:r>
            </a:p>
          </p:txBody>
        </p:sp>
        <p:sp>
          <p:nvSpPr>
            <p:cNvPr id="20" name="Text Box 10"/>
            <p:cNvSpPr txBox="1">
              <a:spLocks noChangeArrowheads="1"/>
            </p:cNvSpPr>
            <p:nvPr/>
          </p:nvSpPr>
          <p:spPr bwMode="auto">
            <a:xfrm>
              <a:off x="4240255" y="3505200"/>
              <a:ext cx="2636474" cy="887656"/>
            </a:xfrm>
            <a:prstGeom prst="rect">
              <a:avLst/>
            </a:prstGeom>
            <a:noFill/>
            <a:ln w="9525">
              <a:noFill/>
              <a:miter lim="800000"/>
              <a:headEnd/>
              <a:tailEnd/>
            </a:ln>
          </p:spPr>
          <p:txBody>
            <a:bodyPr wrap="none">
              <a:spAutoFit/>
            </a:bodyPr>
            <a:lstStyle/>
            <a:p>
              <a:r>
                <a:rPr lang="en-US" sz="2400" dirty="0">
                  <a:solidFill>
                    <a:srgbClr val="C00000"/>
                  </a:solidFill>
                  <a:latin typeface="Arial" pitchFamily="34" charset="0"/>
                  <a:cs typeface="Arial" pitchFamily="34" charset="0"/>
                </a:rPr>
                <a:t>Electrical </a:t>
              </a:r>
            </a:p>
            <a:p>
              <a:r>
                <a:rPr lang="en-US" sz="2400" dirty="0" smtClean="0">
                  <a:solidFill>
                    <a:srgbClr val="C00000"/>
                  </a:solidFill>
                  <a:latin typeface="Arial" pitchFamily="34" charset="0"/>
                  <a:cs typeface="Arial" pitchFamily="34" charset="0"/>
                </a:rPr>
                <a:t>onset of seizure</a:t>
              </a:r>
              <a:endParaRPr lang="en-US" sz="2400" dirty="0">
                <a:solidFill>
                  <a:srgbClr val="C00000"/>
                </a:solidFill>
                <a:latin typeface="Arial" pitchFamily="34" charset="0"/>
                <a:cs typeface="Arial" pitchFamily="34" charset="0"/>
              </a:endParaRPr>
            </a:p>
          </p:txBody>
        </p:sp>
        <p:sp>
          <p:nvSpPr>
            <p:cNvPr id="21" name="Text Box 11"/>
            <p:cNvSpPr txBox="1">
              <a:spLocks noChangeArrowheads="1"/>
            </p:cNvSpPr>
            <p:nvPr/>
          </p:nvSpPr>
          <p:spPr bwMode="auto">
            <a:xfrm>
              <a:off x="7151261" y="3518705"/>
              <a:ext cx="2571074" cy="493142"/>
            </a:xfrm>
            <a:prstGeom prst="rect">
              <a:avLst/>
            </a:prstGeom>
            <a:noFill/>
            <a:ln w="9525">
              <a:noFill/>
              <a:miter lim="800000"/>
              <a:headEnd/>
              <a:tailEnd/>
            </a:ln>
          </p:spPr>
          <p:txBody>
            <a:bodyPr wrap="square">
              <a:spAutoFit/>
            </a:bodyPr>
            <a:lstStyle/>
            <a:p>
              <a:r>
                <a:rPr lang="en-US" sz="2400" dirty="0">
                  <a:solidFill>
                    <a:srgbClr val="C00000"/>
                  </a:solidFill>
                  <a:latin typeface="Arial" pitchFamily="34" charset="0"/>
                  <a:cs typeface="Arial" pitchFamily="34" charset="0"/>
                </a:rPr>
                <a:t>Convulsions</a:t>
              </a:r>
            </a:p>
          </p:txBody>
        </p:sp>
      </p:grpSp>
      <p:sp>
        <p:nvSpPr>
          <p:cNvPr id="24" name="Rectangular Callout 23"/>
          <p:cNvSpPr/>
          <p:nvPr/>
        </p:nvSpPr>
        <p:spPr>
          <a:xfrm>
            <a:off x="76200" y="76200"/>
            <a:ext cx="2514600" cy="1828800"/>
          </a:xfrm>
          <a:prstGeom prst="wedgeRectCallout">
            <a:avLst>
              <a:gd name="adj1" fmla="val -13489"/>
              <a:gd name="adj2" fmla="val 111516"/>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Action_potential_propagation_animation.gif"/>
          <p:cNvPicPr>
            <a:picLocks noChangeAspect="1"/>
          </p:cNvPicPr>
          <p:nvPr/>
        </p:nvPicPr>
        <p:blipFill>
          <a:blip r:embed="rId7" cstate="print"/>
          <a:stretch>
            <a:fillRect/>
          </a:stretch>
        </p:blipFill>
        <p:spPr>
          <a:xfrm>
            <a:off x="152400" y="152400"/>
            <a:ext cx="2369661" cy="1676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dissolv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5"/>
          <p:cNvGrpSpPr>
            <a:grpSpLocks/>
          </p:cNvGrpSpPr>
          <p:nvPr/>
        </p:nvGrpSpPr>
        <p:grpSpPr bwMode="auto">
          <a:xfrm>
            <a:off x="4495800" y="1828800"/>
            <a:ext cx="4114800" cy="3276600"/>
            <a:chOff x="2133600" y="3880449"/>
            <a:chExt cx="4876800" cy="3663351"/>
          </a:xfrm>
        </p:grpSpPr>
        <p:grpSp>
          <p:nvGrpSpPr>
            <p:cNvPr id="5" name="Group 21"/>
            <p:cNvGrpSpPr>
              <a:grpSpLocks/>
            </p:cNvGrpSpPr>
            <p:nvPr/>
          </p:nvGrpSpPr>
          <p:grpSpPr bwMode="auto">
            <a:xfrm>
              <a:off x="2133600" y="3880449"/>
              <a:ext cx="4876800" cy="3663351"/>
              <a:chOff x="4464" y="336"/>
              <a:chExt cx="3360" cy="2496"/>
            </a:xfrm>
          </p:grpSpPr>
          <p:pic>
            <p:nvPicPr>
              <p:cNvPr id="8" name="Picture 4" descr="PETimages"/>
              <p:cNvPicPr>
                <a:picLocks noChangeAspect="1" noChangeArrowheads="1"/>
              </p:cNvPicPr>
              <p:nvPr/>
            </p:nvPicPr>
            <p:blipFill>
              <a:blip r:embed="rId4" cstate="print"/>
              <a:srcRect/>
              <a:stretch>
                <a:fillRect/>
              </a:stretch>
            </p:blipFill>
            <p:spPr bwMode="auto">
              <a:xfrm>
                <a:off x="4560" y="336"/>
                <a:ext cx="3157" cy="2434"/>
              </a:xfrm>
              <a:prstGeom prst="rect">
                <a:avLst/>
              </a:prstGeom>
              <a:noFill/>
              <a:ln w="9525">
                <a:noFill/>
                <a:miter lim="800000"/>
                <a:headEnd/>
                <a:tailEnd/>
              </a:ln>
            </p:spPr>
          </p:pic>
          <p:sp>
            <p:nvSpPr>
              <p:cNvPr id="9" name="Rectangle 5"/>
              <p:cNvSpPr>
                <a:spLocks noChangeArrowheads="1"/>
              </p:cNvSpPr>
              <p:nvPr/>
            </p:nvSpPr>
            <p:spPr bwMode="auto">
              <a:xfrm>
                <a:off x="4464" y="1488"/>
                <a:ext cx="3312" cy="1344"/>
              </a:xfrm>
              <a:prstGeom prst="rect">
                <a:avLst/>
              </a:prstGeom>
              <a:solidFill>
                <a:schemeClr val="bg1"/>
              </a:solidFill>
              <a:ln w="9525">
                <a:noFill/>
                <a:miter lim="800000"/>
                <a:headEnd/>
                <a:tailEnd/>
              </a:ln>
            </p:spPr>
            <p:txBody>
              <a:bodyPr wrap="none" anchor="ctr"/>
              <a:lstStyle/>
              <a:p>
                <a:endParaRPr lang="en-US"/>
              </a:p>
            </p:txBody>
          </p:sp>
          <p:sp>
            <p:nvSpPr>
              <p:cNvPr id="10" name="Rectangle 16"/>
              <p:cNvSpPr>
                <a:spLocks noChangeArrowheads="1"/>
              </p:cNvSpPr>
              <p:nvPr/>
            </p:nvSpPr>
            <p:spPr bwMode="auto">
              <a:xfrm>
                <a:off x="7680" y="336"/>
                <a:ext cx="144" cy="1152"/>
              </a:xfrm>
              <a:prstGeom prst="rect">
                <a:avLst/>
              </a:prstGeom>
              <a:solidFill>
                <a:schemeClr val="bg1"/>
              </a:solidFill>
              <a:ln w="9525">
                <a:noFill/>
                <a:miter lim="800000"/>
                <a:headEnd/>
                <a:tailEnd/>
              </a:ln>
            </p:spPr>
            <p:txBody>
              <a:bodyPr wrap="none" anchor="ctr"/>
              <a:lstStyle/>
              <a:p>
                <a:endParaRPr lang="en-US"/>
              </a:p>
            </p:txBody>
          </p:sp>
          <p:sp>
            <p:nvSpPr>
              <p:cNvPr id="11" name="Rectangle 17"/>
              <p:cNvSpPr>
                <a:spLocks noChangeArrowheads="1"/>
              </p:cNvSpPr>
              <p:nvPr/>
            </p:nvSpPr>
            <p:spPr bwMode="auto">
              <a:xfrm>
                <a:off x="4464" y="336"/>
                <a:ext cx="144" cy="1152"/>
              </a:xfrm>
              <a:prstGeom prst="rect">
                <a:avLst/>
              </a:prstGeom>
              <a:solidFill>
                <a:schemeClr val="bg1"/>
              </a:solidFill>
              <a:ln w="9525">
                <a:noFill/>
                <a:miter lim="800000"/>
                <a:headEnd/>
                <a:tailEnd/>
              </a:ln>
            </p:spPr>
            <p:txBody>
              <a:bodyPr wrap="none" anchor="ctr"/>
              <a:lstStyle/>
              <a:p>
                <a:endParaRPr lang="en-US"/>
              </a:p>
            </p:txBody>
          </p:sp>
        </p:grpSp>
        <p:sp>
          <p:nvSpPr>
            <p:cNvPr id="6" name="Oval 5"/>
            <p:cNvSpPr/>
            <p:nvPr/>
          </p:nvSpPr>
          <p:spPr>
            <a:xfrm>
              <a:off x="3810001" y="4267002"/>
              <a:ext cx="457199" cy="533169"/>
            </a:xfrm>
            <a:prstGeom prst="ellipse">
              <a:avLst/>
            </a:prstGeom>
            <a:noFill/>
            <a:ln w="571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Oval 6"/>
            <p:cNvSpPr/>
            <p:nvPr/>
          </p:nvSpPr>
          <p:spPr>
            <a:xfrm>
              <a:off x="5157020" y="4267002"/>
              <a:ext cx="457199" cy="533169"/>
            </a:xfrm>
            <a:prstGeom prst="ellipse">
              <a:avLst/>
            </a:prstGeom>
            <a:noFill/>
            <a:ln w="571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12" name="TextBox 23"/>
          <p:cNvSpPr txBox="1">
            <a:spLocks noChangeArrowheads="1"/>
          </p:cNvSpPr>
          <p:nvPr/>
        </p:nvSpPr>
        <p:spPr bwMode="auto">
          <a:xfrm>
            <a:off x="0" y="909935"/>
            <a:ext cx="8915400" cy="461665"/>
          </a:xfrm>
          <a:prstGeom prst="rect">
            <a:avLst/>
          </a:prstGeom>
          <a:noFill/>
          <a:ln w="9525">
            <a:noFill/>
            <a:miter lim="800000"/>
            <a:headEnd/>
            <a:tailEnd/>
          </a:ln>
        </p:spPr>
        <p:txBody>
          <a:bodyPr wrap="square">
            <a:spAutoFit/>
          </a:bodyPr>
          <a:lstStyle/>
          <a:p>
            <a:r>
              <a:rPr lang="en-US" sz="2400" b="1" dirty="0" smtClean="0">
                <a:solidFill>
                  <a:schemeClr val="tx2"/>
                </a:solidFill>
                <a:latin typeface="Arial" pitchFamily="34" charset="0"/>
                <a:cs typeface="Arial" pitchFamily="34" charset="0"/>
              </a:rPr>
              <a:t>1) Need models to relate physiology to ambulatory signals</a:t>
            </a:r>
            <a:endParaRPr lang="en-US" sz="2400" b="1" dirty="0">
              <a:solidFill>
                <a:schemeClr val="tx2"/>
              </a:solidFill>
              <a:latin typeface="Arial" pitchFamily="34" charset="0"/>
              <a:cs typeface="Arial" pitchFamily="34" charset="0"/>
            </a:endParaRPr>
          </a:p>
        </p:txBody>
      </p:sp>
      <p:graphicFrame>
        <p:nvGraphicFramePr>
          <p:cNvPr id="13" name="Object 22"/>
          <p:cNvGraphicFramePr>
            <a:graphicFrameLocks noChangeAspect="1"/>
          </p:cNvGraphicFramePr>
          <p:nvPr/>
        </p:nvGraphicFramePr>
        <p:xfrm>
          <a:off x="4191000" y="4038600"/>
          <a:ext cx="4648200" cy="2456906"/>
        </p:xfrm>
        <a:graphic>
          <a:graphicData uri="http://schemas.openxmlformats.org/presentationml/2006/ole">
            <p:oleObj spid="_x0000_s30722" name="Bitmap Image" r:id="rId5" imgW="9142857" imgH="4809524" progId="PBrush">
              <p:embed/>
            </p:oleObj>
          </a:graphicData>
        </a:graphic>
      </p:graphicFrame>
      <p:sp>
        <p:nvSpPr>
          <p:cNvPr id="14" name="Line 23"/>
          <p:cNvSpPr>
            <a:spLocks noChangeShapeType="1"/>
          </p:cNvSpPr>
          <p:nvPr/>
        </p:nvSpPr>
        <p:spPr bwMode="auto">
          <a:xfrm>
            <a:off x="5410201" y="4191000"/>
            <a:ext cx="0" cy="2286000"/>
          </a:xfrm>
          <a:prstGeom prst="line">
            <a:avLst/>
          </a:prstGeom>
          <a:noFill/>
          <a:ln w="57150">
            <a:solidFill>
              <a:schemeClr val="tx2"/>
            </a:solidFill>
            <a:prstDash val="sysDot"/>
            <a:round/>
            <a:headEnd/>
            <a:tailEnd/>
          </a:ln>
          <a:effectLst/>
        </p:spPr>
        <p:txBody>
          <a:bodyPr/>
          <a:lstStyle/>
          <a:p>
            <a:endParaRPr lang="en-US"/>
          </a:p>
        </p:txBody>
      </p:sp>
      <p:sp>
        <p:nvSpPr>
          <p:cNvPr id="15" name="Text Box 24"/>
          <p:cNvSpPr txBox="1">
            <a:spLocks noChangeArrowheads="1"/>
          </p:cNvSpPr>
          <p:nvPr/>
        </p:nvSpPr>
        <p:spPr bwMode="auto">
          <a:xfrm>
            <a:off x="5399806" y="5646003"/>
            <a:ext cx="1534394" cy="830997"/>
          </a:xfrm>
          <a:prstGeom prst="rect">
            <a:avLst/>
          </a:prstGeom>
          <a:noFill/>
          <a:ln w="9525">
            <a:noFill/>
            <a:miter lim="800000"/>
            <a:headEnd/>
            <a:tailEnd/>
          </a:ln>
          <a:effectLst/>
        </p:spPr>
        <p:txBody>
          <a:bodyPr wrap="none">
            <a:spAutoFit/>
          </a:bodyPr>
          <a:lstStyle/>
          <a:p>
            <a:pPr eaLnBrk="1" hangingPunct="1"/>
            <a:r>
              <a:rPr lang="en-US" sz="2400" b="1" dirty="0">
                <a:solidFill>
                  <a:schemeClr val="tx2"/>
                </a:solidFill>
                <a:latin typeface="Arial" pitchFamily="34" charset="0"/>
                <a:cs typeface="Arial" pitchFamily="34" charset="0"/>
              </a:rPr>
              <a:t>Seizure </a:t>
            </a:r>
            <a:r>
              <a:rPr lang="en-US" sz="2400" b="1" dirty="0" smtClean="0">
                <a:solidFill>
                  <a:schemeClr val="tx2"/>
                </a:solidFill>
                <a:latin typeface="Arial" pitchFamily="34" charset="0"/>
                <a:cs typeface="Arial" pitchFamily="34" charset="0"/>
              </a:rPr>
              <a:t>  </a:t>
            </a:r>
            <a:endParaRPr lang="en-US" sz="2400" b="1" dirty="0">
              <a:solidFill>
                <a:schemeClr val="tx2"/>
              </a:solidFill>
              <a:latin typeface="Arial" pitchFamily="34" charset="0"/>
              <a:cs typeface="Arial" pitchFamily="34" charset="0"/>
            </a:endParaRPr>
          </a:p>
          <a:p>
            <a:pPr eaLnBrk="1" hangingPunct="1"/>
            <a:r>
              <a:rPr lang="en-US" sz="2400" b="1" dirty="0">
                <a:solidFill>
                  <a:schemeClr val="tx2"/>
                </a:solidFill>
                <a:latin typeface="Arial" pitchFamily="34" charset="0"/>
                <a:cs typeface="Arial" pitchFamily="34" charset="0"/>
              </a:rPr>
              <a:t>onset</a:t>
            </a:r>
          </a:p>
        </p:txBody>
      </p:sp>
      <p:sp>
        <p:nvSpPr>
          <p:cNvPr id="16" name="Down Arrow 15"/>
          <p:cNvSpPr/>
          <p:nvPr/>
        </p:nvSpPr>
        <p:spPr>
          <a:xfrm>
            <a:off x="6400800" y="3429000"/>
            <a:ext cx="484632" cy="685800"/>
          </a:xfrm>
          <a:prstGeom prst="downArrow">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8" descr="thalamocortical_model_WWW_small"/>
          <p:cNvPicPr>
            <a:picLocks noChangeAspect="1" noChangeArrowheads="1"/>
          </p:cNvPicPr>
          <p:nvPr/>
        </p:nvPicPr>
        <p:blipFill>
          <a:blip r:embed="rId6" cstate="print"/>
          <a:srcRect/>
          <a:stretch>
            <a:fillRect/>
          </a:stretch>
        </p:blipFill>
        <p:spPr bwMode="auto">
          <a:xfrm>
            <a:off x="228600" y="2147887"/>
            <a:ext cx="3602268" cy="3124200"/>
          </a:xfrm>
          <a:prstGeom prst="rect">
            <a:avLst/>
          </a:prstGeom>
          <a:noFill/>
        </p:spPr>
      </p:pic>
      <p:sp>
        <p:nvSpPr>
          <p:cNvPr id="18" name="Text Box 9"/>
          <p:cNvSpPr txBox="1">
            <a:spLocks noChangeArrowheads="1"/>
          </p:cNvSpPr>
          <p:nvPr/>
        </p:nvSpPr>
        <p:spPr bwMode="auto">
          <a:xfrm>
            <a:off x="381000" y="5348287"/>
            <a:ext cx="3048000" cy="366713"/>
          </a:xfrm>
          <a:prstGeom prst="rect">
            <a:avLst/>
          </a:prstGeom>
          <a:noFill/>
          <a:ln w="9525">
            <a:noFill/>
            <a:miter lim="800000"/>
            <a:headEnd/>
            <a:tailEnd/>
          </a:ln>
          <a:effectLst/>
        </p:spPr>
        <p:txBody>
          <a:bodyPr wrap="square">
            <a:spAutoFit/>
          </a:bodyPr>
          <a:lstStyle/>
          <a:p>
            <a:r>
              <a:rPr lang="en-US" dirty="0"/>
              <a:t>[</a:t>
            </a:r>
            <a:r>
              <a:rPr lang="en-US" dirty="0" err="1"/>
              <a:t>Suffczynski</a:t>
            </a:r>
            <a:r>
              <a:rPr lang="en-US" dirty="0"/>
              <a:t>, </a:t>
            </a:r>
            <a:r>
              <a:rPr lang="en-US" i="1" dirty="0"/>
              <a:t>Neuroscience’04</a:t>
            </a:r>
            <a:r>
              <a:rPr lang="en-US" dirty="0"/>
              <a:t>]</a:t>
            </a:r>
          </a:p>
        </p:txBody>
      </p:sp>
      <p:sp>
        <p:nvSpPr>
          <p:cNvPr id="19" name="TextBox 18"/>
          <p:cNvSpPr txBox="1"/>
          <p:nvPr/>
        </p:nvSpPr>
        <p:spPr>
          <a:xfrm>
            <a:off x="2819400" y="152400"/>
            <a:ext cx="3749296" cy="707886"/>
          </a:xfrm>
          <a:prstGeom prst="rect">
            <a:avLst/>
          </a:prstGeom>
          <a:noFill/>
        </p:spPr>
        <p:txBody>
          <a:bodyPr wrap="none" rtlCol="0">
            <a:spAutoFit/>
          </a:bodyPr>
          <a:lstStyle/>
          <a:p>
            <a:r>
              <a:rPr lang="en-US" sz="4000" dirty="0" smtClean="0">
                <a:solidFill>
                  <a:srgbClr val="C00000"/>
                </a:solidFill>
              </a:rPr>
              <a:t>Why is this hard?</a:t>
            </a:r>
            <a:endParaRPr lang="en-US" sz="4000" dirty="0">
              <a:solidFill>
                <a:srgbClr val="C00000"/>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819400" y="152400"/>
            <a:ext cx="3749296" cy="707886"/>
          </a:xfrm>
          <a:prstGeom prst="rect">
            <a:avLst/>
          </a:prstGeom>
          <a:noFill/>
        </p:spPr>
        <p:txBody>
          <a:bodyPr wrap="none" rtlCol="0">
            <a:spAutoFit/>
          </a:bodyPr>
          <a:lstStyle/>
          <a:p>
            <a:r>
              <a:rPr lang="en-US" sz="4000" dirty="0" smtClean="0">
                <a:solidFill>
                  <a:srgbClr val="C00000"/>
                </a:solidFill>
              </a:rPr>
              <a:t>Why is this hard?</a:t>
            </a:r>
            <a:endParaRPr lang="en-US" sz="4000" dirty="0">
              <a:solidFill>
                <a:srgbClr val="C00000"/>
              </a:solidFill>
            </a:endParaRPr>
          </a:p>
        </p:txBody>
      </p:sp>
      <p:sp>
        <p:nvSpPr>
          <p:cNvPr id="5" name="TextBox 23"/>
          <p:cNvSpPr txBox="1">
            <a:spLocks noChangeArrowheads="1"/>
          </p:cNvSpPr>
          <p:nvPr/>
        </p:nvSpPr>
        <p:spPr bwMode="auto">
          <a:xfrm>
            <a:off x="0" y="838200"/>
            <a:ext cx="8915400" cy="461665"/>
          </a:xfrm>
          <a:prstGeom prst="rect">
            <a:avLst/>
          </a:prstGeom>
          <a:noFill/>
          <a:ln w="9525">
            <a:noFill/>
            <a:miter lim="800000"/>
            <a:headEnd/>
            <a:tailEnd/>
          </a:ln>
        </p:spPr>
        <p:txBody>
          <a:bodyPr wrap="square">
            <a:spAutoFit/>
          </a:bodyPr>
          <a:lstStyle/>
          <a:p>
            <a:r>
              <a:rPr lang="en-US" sz="2400" b="1" dirty="0" smtClean="0">
                <a:solidFill>
                  <a:schemeClr val="tx2"/>
                </a:solidFill>
                <a:latin typeface="Arial" pitchFamily="34" charset="0"/>
                <a:cs typeface="Arial" pitchFamily="34" charset="0"/>
              </a:rPr>
              <a:t>2) Need to handle statistical behavior of signals</a:t>
            </a:r>
            <a:endParaRPr lang="en-US" sz="2400" b="1" dirty="0">
              <a:solidFill>
                <a:schemeClr val="tx2"/>
              </a:solidFill>
              <a:latin typeface="Arial" pitchFamily="34" charset="0"/>
              <a:cs typeface="Arial" pitchFamily="34" charset="0"/>
            </a:endParaRPr>
          </a:p>
        </p:txBody>
      </p:sp>
      <p:pic>
        <p:nvPicPr>
          <p:cNvPr id="6" name="Picture 2"/>
          <p:cNvPicPr>
            <a:picLocks noChangeAspect="1" noChangeArrowheads="1"/>
          </p:cNvPicPr>
          <p:nvPr/>
        </p:nvPicPr>
        <p:blipFill>
          <a:blip r:embed="rId3" cstate="print"/>
          <a:srcRect/>
          <a:stretch>
            <a:fillRect/>
          </a:stretch>
        </p:blipFill>
        <p:spPr bwMode="auto">
          <a:xfrm>
            <a:off x="685800" y="1653717"/>
            <a:ext cx="7696200" cy="4521796"/>
          </a:xfrm>
          <a:prstGeom prst="rect">
            <a:avLst/>
          </a:prstGeom>
          <a:noFill/>
        </p:spPr>
      </p:pic>
      <p:sp>
        <p:nvSpPr>
          <p:cNvPr id="7" name="Rectangle 6"/>
          <p:cNvSpPr/>
          <p:nvPr/>
        </p:nvSpPr>
        <p:spPr>
          <a:xfrm>
            <a:off x="3886200" y="4495800"/>
            <a:ext cx="5257800" cy="360996"/>
          </a:xfrm>
          <a:prstGeom prst="rect">
            <a:avLst/>
          </a:prstGeom>
        </p:spPr>
        <p:txBody>
          <a:bodyPr wrap="square">
            <a:spAutoFit/>
          </a:bodyPr>
          <a:lstStyle/>
          <a:p>
            <a:pPr>
              <a:lnSpc>
                <a:spcPct val="97000"/>
              </a:lnSpc>
              <a:buClr>
                <a:srgbClr val="000000"/>
              </a:buClr>
              <a:buSzPct val="45000"/>
              <a:tabLst>
                <a:tab pos="723900" algn="l"/>
                <a:tab pos="1447800" algn="l"/>
                <a:tab pos="2171700" algn="l"/>
                <a:tab pos="2895600" algn="l"/>
                <a:tab pos="3619500" algn="l"/>
                <a:tab pos="4343400" algn="l"/>
                <a:tab pos="5067300" algn="l"/>
                <a:tab pos="5791200" algn="l"/>
                <a:tab pos="6515100" algn="l"/>
              </a:tabLst>
            </a:pPr>
            <a:r>
              <a:rPr lang="en-GB" b="1" dirty="0" smtClean="0">
                <a:solidFill>
                  <a:srgbClr val="000000"/>
                </a:solidFill>
              </a:rPr>
              <a:t>[</a:t>
            </a:r>
            <a:r>
              <a:rPr lang="en-GB" b="1" dirty="0" err="1" smtClean="0">
                <a:solidFill>
                  <a:srgbClr val="000000"/>
                </a:solidFill>
              </a:rPr>
              <a:t>Hagmann</a:t>
            </a:r>
            <a:r>
              <a:rPr lang="en-GB" b="1" dirty="0">
                <a:solidFill>
                  <a:srgbClr val="000000"/>
                </a:solidFill>
              </a:rPr>
              <a:t>, C. F. et al. </a:t>
            </a:r>
            <a:r>
              <a:rPr lang="en-GB" b="1" dirty="0" err="1">
                <a:solidFill>
                  <a:srgbClr val="000000"/>
                </a:solidFill>
              </a:rPr>
              <a:t>Pediatrics</a:t>
            </a:r>
            <a:r>
              <a:rPr lang="en-GB" b="1" dirty="0">
                <a:solidFill>
                  <a:srgbClr val="000000"/>
                </a:solidFill>
              </a:rPr>
              <a:t> </a:t>
            </a:r>
            <a:r>
              <a:rPr lang="en-GB" b="1" dirty="0" smtClean="0">
                <a:solidFill>
                  <a:srgbClr val="000000"/>
                </a:solidFill>
              </a:rPr>
              <a:t>2006;118:2552-2554]</a:t>
            </a:r>
            <a:endParaRPr lang="en-GB" b="1" dirty="0">
              <a:solidFill>
                <a:srgbClr val="000000"/>
              </a:solidFill>
            </a:endParaRPr>
          </a:p>
        </p:txBody>
      </p:sp>
      <p:sp>
        <p:nvSpPr>
          <p:cNvPr id="8" name="TextBox 7"/>
          <p:cNvSpPr txBox="1"/>
          <p:nvPr/>
        </p:nvSpPr>
        <p:spPr>
          <a:xfrm>
            <a:off x="609600" y="5689937"/>
            <a:ext cx="2590801" cy="1015663"/>
          </a:xfrm>
          <a:prstGeom prst="rect">
            <a:avLst/>
          </a:prstGeom>
          <a:noFill/>
        </p:spPr>
        <p:txBody>
          <a:bodyPr wrap="square" rtlCol="0">
            <a:spAutoFit/>
          </a:bodyPr>
          <a:lstStyle/>
          <a:p>
            <a:pPr algn="ctr"/>
            <a:r>
              <a:rPr lang="en-US" sz="2000" b="1" dirty="0" smtClean="0">
                <a:solidFill>
                  <a:srgbClr val="0000FF"/>
                </a:solidFill>
                <a:latin typeface="Arial" pitchFamily="34" charset="0"/>
                <a:cs typeface="Arial" pitchFamily="34" charset="0"/>
              </a:rPr>
              <a:t>Muscle activity masks seizure</a:t>
            </a:r>
          </a:p>
          <a:p>
            <a:pPr algn="ctr"/>
            <a:r>
              <a:rPr lang="en-US" sz="2000" b="1" dirty="0" smtClean="0">
                <a:solidFill>
                  <a:srgbClr val="0000FF"/>
                </a:solidFill>
                <a:latin typeface="Arial" pitchFamily="34" charset="0"/>
                <a:cs typeface="Arial" pitchFamily="34" charset="0"/>
              </a:rPr>
              <a:t>electrograph</a:t>
            </a:r>
            <a:endParaRPr lang="en-US" sz="2000" b="1" dirty="0">
              <a:solidFill>
                <a:srgbClr val="0000FF"/>
              </a:solidFill>
              <a:latin typeface="Arial" pitchFamily="34" charset="0"/>
              <a:cs typeface="Arial" pitchFamily="34" charset="0"/>
            </a:endParaRPr>
          </a:p>
        </p:txBody>
      </p:sp>
      <p:sp>
        <p:nvSpPr>
          <p:cNvPr id="9" name="TextBox 8"/>
          <p:cNvSpPr txBox="1"/>
          <p:nvPr/>
        </p:nvSpPr>
        <p:spPr>
          <a:xfrm>
            <a:off x="3657600" y="5689937"/>
            <a:ext cx="1905000" cy="1015663"/>
          </a:xfrm>
          <a:prstGeom prst="rect">
            <a:avLst/>
          </a:prstGeom>
          <a:noFill/>
        </p:spPr>
        <p:txBody>
          <a:bodyPr wrap="square" rtlCol="0">
            <a:spAutoFit/>
          </a:bodyPr>
          <a:lstStyle/>
          <a:p>
            <a:pPr algn="ctr"/>
            <a:r>
              <a:rPr lang="en-US" sz="2000" b="1" dirty="0" smtClean="0">
                <a:solidFill>
                  <a:srgbClr val="0000FF"/>
                </a:solidFill>
                <a:latin typeface="Arial" pitchFamily="34" charset="0"/>
                <a:cs typeface="Arial" pitchFamily="34" charset="0"/>
              </a:rPr>
              <a:t>Changed electrode </a:t>
            </a:r>
          </a:p>
          <a:p>
            <a:pPr algn="ctr"/>
            <a:r>
              <a:rPr lang="en-US" sz="2000" b="1" dirty="0" smtClean="0">
                <a:solidFill>
                  <a:srgbClr val="0000FF"/>
                </a:solidFill>
                <a:latin typeface="Arial" pitchFamily="34" charset="0"/>
                <a:cs typeface="Arial" pitchFamily="34" charset="0"/>
              </a:rPr>
              <a:t>position </a:t>
            </a:r>
            <a:endParaRPr lang="en-US" sz="2000" b="1" dirty="0">
              <a:solidFill>
                <a:srgbClr val="0000FF"/>
              </a:solidFill>
              <a:latin typeface="Arial" pitchFamily="34" charset="0"/>
              <a:cs typeface="Arial" pitchFamily="34" charset="0"/>
            </a:endParaRPr>
          </a:p>
        </p:txBody>
      </p:sp>
      <p:sp>
        <p:nvSpPr>
          <p:cNvPr id="10" name="TextBox 9"/>
          <p:cNvSpPr txBox="1"/>
          <p:nvPr/>
        </p:nvSpPr>
        <p:spPr>
          <a:xfrm>
            <a:off x="6172200" y="5664874"/>
            <a:ext cx="2209800" cy="1015663"/>
          </a:xfrm>
          <a:prstGeom prst="rect">
            <a:avLst/>
          </a:prstGeom>
          <a:noFill/>
        </p:spPr>
        <p:txBody>
          <a:bodyPr wrap="square" rtlCol="0">
            <a:spAutoFit/>
          </a:bodyPr>
          <a:lstStyle/>
          <a:p>
            <a:pPr algn="ctr"/>
            <a:r>
              <a:rPr lang="en-US" sz="2000" b="1" dirty="0" smtClean="0">
                <a:solidFill>
                  <a:srgbClr val="0000FF"/>
                </a:solidFill>
                <a:latin typeface="Arial" pitchFamily="34" charset="0"/>
                <a:cs typeface="Arial" pitchFamily="34" charset="0"/>
              </a:rPr>
              <a:t>Administered muscle relaxant</a:t>
            </a:r>
          </a:p>
          <a:p>
            <a:pPr algn="ctr"/>
            <a:r>
              <a:rPr lang="en-US" sz="2000" b="1" dirty="0" smtClean="0">
                <a:solidFill>
                  <a:srgbClr val="0000FF"/>
                </a:solidFill>
                <a:latin typeface="Arial" pitchFamily="34" charset="0"/>
                <a:cs typeface="Arial" pitchFamily="34" charset="0"/>
              </a:rPr>
              <a:t>(</a:t>
            </a:r>
            <a:r>
              <a:rPr lang="en-US" sz="2000" b="1" dirty="0" err="1" smtClean="0">
                <a:solidFill>
                  <a:srgbClr val="0000FF"/>
                </a:solidFill>
                <a:latin typeface="Arial" pitchFamily="34" charset="0"/>
                <a:cs typeface="Arial" pitchFamily="34" charset="0"/>
              </a:rPr>
              <a:t>pancuronium</a:t>
            </a:r>
            <a:r>
              <a:rPr lang="en-US" sz="2000" b="1" dirty="0" smtClean="0">
                <a:solidFill>
                  <a:srgbClr val="0000FF"/>
                </a:solidFill>
                <a:latin typeface="Arial" pitchFamily="34" charset="0"/>
                <a:cs typeface="Arial" pitchFamily="34" charset="0"/>
              </a:rPr>
              <a:t>)</a:t>
            </a:r>
            <a:endParaRPr lang="en-US" sz="2000" b="1" dirty="0">
              <a:solidFill>
                <a:srgbClr val="0000FF"/>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MGArtifacts.png"/>
          <p:cNvPicPr>
            <a:picLocks noChangeAspect="1"/>
          </p:cNvPicPr>
          <p:nvPr/>
        </p:nvPicPr>
        <p:blipFill>
          <a:blip r:embed="rId3" cstate="print"/>
          <a:stretch>
            <a:fillRect/>
          </a:stretch>
        </p:blipFill>
        <p:spPr>
          <a:xfrm>
            <a:off x="0" y="3887066"/>
            <a:ext cx="4495800" cy="2771558"/>
          </a:xfrm>
          <a:prstGeom prst="rect">
            <a:avLst/>
          </a:prstGeom>
        </p:spPr>
      </p:pic>
      <p:pic>
        <p:nvPicPr>
          <p:cNvPr id="6" name="Picture 5" descr="EOGArtifacts.png"/>
          <p:cNvPicPr>
            <a:picLocks noChangeAspect="1"/>
          </p:cNvPicPr>
          <p:nvPr/>
        </p:nvPicPr>
        <p:blipFill>
          <a:blip r:embed="rId4" cstate="print"/>
          <a:stretch>
            <a:fillRect/>
          </a:stretch>
        </p:blipFill>
        <p:spPr>
          <a:xfrm>
            <a:off x="4572000" y="3887066"/>
            <a:ext cx="4572000" cy="2818534"/>
          </a:xfrm>
          <a:prstGeom prst="rect">
            <a:avLst/>
          </a:prstGeom>
        </p:spPr>
      </p:pic>
      <p:sp>
        <p:nvSpPr>
          <p:cNvPr id="7" name="TextBox 6"/>
          <p:cNvSpPr txBox="1"/>
          <p:nvPr/>
        </p:nvSpPr>
        <p:spPr>
          <a:xfrm>
            <a:off x="76200" y="3506066"/>
            <a:ext cx="2483052" cy="461665"/>
          </a:xfrm>
          <a:prstGeom prst="rect">
            <a:avLst/>
          </a:prstGeom>
          <a:noFill/>
        </p:spPr>
        <p:txBody>
          <a:bodyPr wrap="none" rtlCol="0">
            <a:spAutoFit/>
          </a:bodyPr>
          <a:lstStyle/>
          <a:p>
            <a:r>
              <a:rPr lang="en-US" sz="2400" u="sng" dirty="0" smtClean="0"/>
              <a:t>EMG Interference:</a:t>
            </a:r>
          </a:p>
        </p:txBody>
      </p:sp>
      <p:sp>
        <p:nvSpPr>
          <p:cNvPr id="8" name="TextBox 7"/>
          <p:cNvSpPr txBox="1"/>
          <p:nvPr/>
        </p:nvSpPr>
        <p:spPr>
          <a:xfrm>
            <a:off x="4743868" y="3501601"/>
            <a:ext cx="2418932" cy="461665"/>
          </a:xfrm>
          <a:prstGeom prst="rect">
            <a:avLst/>
          </a:prstGeom>
          <a:noFill/>
        </p:spPr>
        <p:txBody>
          <a:bodyPr wrap="none" rtlCol="0">
            <a:spAutoFit/>
          </a:bodyPr>
          <a:lstStyle/>
          <a:p>
            <a:r>
              <a:rPr lang="en-US" sz="2400" u="sng" dirty="0" smtClean="0"/>
              <a:t>EOG Interference:</a:t>
            </a:r>
          </a:p>
        </p:txBody>
      </p:sp>
      <p:pic>
        <p:nvPicPr>
          <p:cNvPr id="11" name="Picture 10" descr="batt_capi.gif"/>
          <p:cNvPicPr>
            <a:picLocks noChangeAspect="1"/>
          </p:cNvPicPr>
          <p:nvPr/>
        </p:nvPicPr>
        <p:blipFill>
          <a:blip r:embed="rId5" cstate="print"/>
          <a:stretch>
            <a:fillRect/>
          </a:stretch>
        </p:blipFill>
        <p:spPr>
          <a:xfrm>
            <a:off x="314093" y="152400"/>
            <a:ext cx="3902927" cy="3200400"/>
          </a:xfrm>
          <a:prstGeom prst="rect">
            <a:avLst/>
          </a:prstGeom>
        </p:spPr>
      </p:pic>
      <p:sp>
        <p:nvSpPr>
          <p:cNvPr id="12" name="Rectangle 11"/>
          <p:cNvSpPr/>
          <p:nvPr/>
        </p:nvSpPr>
        <p:spPr>
          <a:xfrm>
            <a:off x="2895600" y="1371600"/>
            <a:ext cx="609600" cy="762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MainsInterference.png"/>
          <p:cNvPicPr>
            <a:picLocks noChangeAspect="1"/>
          </p:cNvPicPr>
          <p:nvPr/>
        </p:nvPicPr>
        <p:blipFill>
          <a:blip r:embed="rId6" cstate="print"/>
          <a:stretch>
            <a:fillRect/>
          </a:stretch>
        </p:blipFill>
        <p:spPr>
          <a:xfrm>
            <a:off x="3276600" y="1219200"/>
            <a:ext cx="5619750" cy="1103939"/>
          </a:xfrm>
          <a:prstGeom prst="rect">
            <a:avLst/>
          </a:prstGeom>
        </p:spPr>
      </p:pic>
      <p:sp>
        <p:nvSpPr>
          <p:cNvPr id="10" name="TextBox 9"/>
          <p:cNvSpPr txBox="1"/>
          <p:nvPr/>
        </p:nvSpPr>
        <p:spPr>
          <a:xfrm>
            <a:off x="3733800" y="762000"/>
            <a:ext cx="2500685" cy="461665"/>
          </a:xfrm>
          <a:prstGeom prst="rect">
            <a:avLst/>
          </a:prstGeom>
          <a:noFill/>
        </p:spPr>
        <p:txBody>
          <a:bodyPr wrap="none" rtlCol="0">
            <a:spAutoFit/>
          </a:bodyPr>
          <a:lstStyle/>
          <a:p>
            <a:r>
              <a:rPr lang="en-US" sz="2400" u="sng" dirty="0" smtClean="0"/>
              <a:t>60Hz Interference:</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743200" y="152400"/>
            <a:ext cx="3749296" cy="707886"/>
          </a:xfrm>
          <a:prstGeom prst="rect">
            <a:avLst/>
          </a:prstGeom>
          <a:noFill/>
        </p:spPr>
        <p:txBody>
          <a:bodyPr wrap="none" rtlCol="0">
            <a:spAutoFit/>
          </a:bodyPr>
          <a:lstStyle/>
          <a:p>
            <a:r>
              <a:rPr lang="en-US" sz="4000" dirty="0" smtClean="0">
                <a:solidFill>
                  <a:srgbClr val="C00000"/>
                </a:solidFill>
              </a:rPr>
              <a:t>Why is this hard?</a:t>
            </a:r>
            <a:endParaRPr lang="en-US" sz="4000" dirty="0">
              <a:solidFill>
                <a:srgbClr val="C00000"/>
              </a:solidFill>
            </a:endParaRPr>
          </a:p>
        </p:txBody>
      </p:sp>
      <p:sp>
        <p:nvSpPr>
          <p:cNvPr id="5" name="Rectangle 4"/>
          <p:cNvSpPr/>
          <p:nvPr/>
        </p:nvSpPr>
        <p:spPr>
          <a:xfrm>
            <a:off x="7391400" y="5943600"/>
            <a:ext cx="17526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23"/>
          <p:cNvGrpSpPr>
            <a:grpSpLocks/>
          </p:cNvGrpSpPr>
          <p:nvPr/>
        </p:nvGrpSpPr>
        <p:grpSpPr bwMode="auto">
          <a:xfrm>
            <a:off x="4495800" y="1981200"/>
            <a:ext cx="4114800" cy="2209800"/>
            <a:chOff x="228600" y="1430337"/>
            <a:chExt cx="4191000" cy="2667000"/>
          </a:xfrm>
        </p:grpSpPr>
        <p:pic>
          <p:nvPicPr>
            <p:cNvPr id="7" name="Picture 9"/>
            <p:cNvPicPr>
              <a:picLocks noChangeAspect="1" noChangeArrowheads="1"/>
            </p:cNvPicPr>
            <p:nvPr/>
          </p:nvPicPr>
          <p:blipFill>
            <a:blip r:embed="rId4" cstate="print"/>
            <a:srcRect/>
            <a:stretch>
              <a:fillRect/>
            </a:stretch>
          </p:blipFill>
          <p:spPr bwMode="auto">
            <a:xfrm>
              <a:off x="228600" y="1430337"/>
              <a:ext cx="4191000" cy="2667000"/>
            </a:xfrm>
            <a:prstGeom prst="rect">
              <a:avLst/>
            </a:prstGeom>
            <a:noFill/>
            <a:ln w="9525">
              <a:noFill/>
              <a:miter lim="800000"/>
              <a:headEnd/>
              <a:tailEnd/>
            </a:ln>
          </p:spPr>
        </p:pic>
        <p:sp>
          <p:nvSpPr>
            <p:cNvPr id="8" name="Rectangle 7"/>
            <p:cNvSpPr/>
            <p:nvPr/>
          </p:nvSpPr>
          <p:spPr>
            <a:xfrm>
              <a:off x="228600" y="1506537"/>
              <a:ext cx="2743200" cy="2590800"/>
            </a:xfrm>
            <a:prstGeom prst="rect">
              <a:avLst/>
            </a:prstGeom>
            <a:noFill/>
            <a:ln w="38100">
              <a:solidFill>
                <a:srgbClr val="0000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TextBox 17"/>
            <p:cNvSpPr txBox="1">
              <a:spLocks noChangeArrowheads="1"/>
            </p:cNvSpPr>
            <p:nvPr/>
          </p:nvSpPr>
          <p:spPr bwMode="auto">
            <a:xfrm>
              <a:off x="694267" y="2989713"/>
              <a:ext cx="2250722" cy="774249"/>
            </a:xfrm>
            <a:prstGeom prst="rect">
              <a:avLst/>
            </a:prstGeom>
            <a:noFill/>
            <a:ln w="9525">
              <a:noFill/>
              <a:miter lim="800000"/>
              <a:headEnd/>
              <a:tailEnd/>
            </a:ln>
          </p:spPr>
          <p:txBody>
            <a:bodyPr wrap="square">
              <a:spAutoFit/>
            </a:bodyPr>
            <a:lstStyle/>
            <a:p>
              <a:pPr algn="r"/>
              <a:r>
                <a:rPr lang="en-US" sz="2000" dirty="0">
                  <a:solidFill>
                    <a:srgbClr val="0000FF"/>
                  </a:solidFill>
                  <a:latin typeface="Arial" pitchFamily="34" charset="0"/>
                  <a:cs typeface="Arial" pitchFamily="34" charset="0"/>
                </a:rPr>
                <a:t>Background activity</a:t>
              </a:r>
            </a:p>
          </p:txBody>
        </p:sp>
      </p:grpSp>
      <p:graphicFrame>
        <p:nvGraphicFramePr>
          <p:cNvPr id="10" name="Object 2"/>
          <p:cNvGraphicFramePr>
            <a:graphicFrameLocks noChangeAspect="1"/>
          </p:cNvGraphicFramePr>
          <p:nvPr/>
        </p:nvGraphicFramePr>
        <p:xfrm>
          <a:off x="4495800" y="4495800"/>
          <a:ext cx="4114800" cy="2209800"/>
        </p:xfrm>
        <a:graphic>
          <a:graphicData uri="http://schemas.openxmlformats.org/presentationml/2006/ole">
            <p:oleObj spid="_x0000_s31746" name="Bitmap Image" r:id="rId5" imgW="9142857" imgH="4809524" progId="PBrush">
              <p:embed/>
            </p:oleObj>
          </a:graphicData>
        </a:graphic>
      </p:graphicFrame>
      <p:sp>
        <p:nvSpPr>
          <p:cNvPr id="11" name="Rectangle 10"/>
          <p:cNvSpPr/>
          <p:nvPr/>
        </p:nvSpPr>
        <p:spPr bwMode="auto">
          <a:xfrm>
            <a:off x="6011779" y="4558526"/>
            <a:ext cx="2598821" cy="2132699"/>
          </a:xfrm>
          <a:prstGeom prst="rect">
            <a:avLst/>
          </a:prstGeom>
          <a:noFill/>
          <a:ln w="38100">
            <a:solidFill>
              <a:srgbClr val="0000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12" name="Picture 4"/>
          <p:cNvPicPr>
            <a:picLocks noChangeAspect="1" noChangeArrowheads="1"/>
          </p:cNvPicPr>
          <p:nvPr/>
        </p:nvPicPr>
        <p:blipFill>
          <a:blip r:embed="rId6" cstate="print"/>
          <a:srcRect/>
          <a:stretch>
            <a:fillRect/>
          </a:stretch>
        </p:blipFill>
        <p:spPr bwMode="auto">
          <a:xfrm>
            <a:off x="457200" y="1863388"/>
            <a:ext cx="3276600" cy="4156412"/>
          </a:xfrm>
          <a:prstGeom prst="rect">
            <a:avLst/>
          </a:prstGeom>
          <a:noFill/>
          <a:ln w="9525">
            <a:noFill/>
            <a:miter lim="800000"/>
            <a:headEnd/>
            <a:tailEnd/>
          </a:ln>
          <a:effectLst/>
        </p:spPr>
      </p:pic>
      <p:sp>
        <p:nvSpPr>
          <p:cNvPr id="13" name="Text Box 5"/>
          <p:cNvSpPr txBox="1">
            <a:spLocks noChangeArrowheads="1"/>
          </p:cNvSpPr>
          <p:nvPr/>
        </p:nvSpPr>
        <p:spPr bwMode="auto">
          <a:xfrm>
            <a:off x="1295400" y="6106180"/>
            <a:ext cx="2438400" cy="523220"/>
          </a:xfrm>
          <a:prstGeom prst="rect">
            <a:avLst/>
          </a:prstGeom>
          <a:noFill/>
          <a:ln w="9525">
            <a:noFill/>
            <a:miter lim="800000"/>
            <a:headEnd/>
            <a:tailEnd/>
          </a:ln>
          <a:effectLst/>
        </p:spPr>
        <p:txBody>
          <a:bodyPr wrap="square">
            <a:spAutoFit/>
          </a:bodyPr>
          <a:lstStyle/>
          <a:p>
            <a:pPr algn="r"/>
            <a:r>
              <a:rPr lang="en-US" sz="1400" b="1" dirty="0">
                <a:solidFill>
                  <a:srgbClr val="0000FF"/>
                </a:solidFill>
                <a:latin typeface="Arial" pitchFamily="34" charset="0"/>
                <a:cs typeface="Arial" pitchFamily="34" charset="0"/>
              </a:rPr>
              <a:t>[</a:t>
            </a:r>
            <a:r>
              <a:rPr lang="en-US" sz="1400" b="1" dirty="0" err="1">
                <a:solidFill>
                  <a:srgbClr val="0000FF"/>
                </a:solidFill>
                <a:latin typeface="Arial" pitchFamily="34" charset="0"/>
                <a:cs typeface="Arial" pitchFamily="34" charset="0"/>
              </a:rPr>
              <a:t>Gotman</a:t>
            </a:r>
            <a:r>
              <a:rPr lang="en-US" sz="1400" b="1" dirty="0">
                <a:solidFill>
                  <a:srgbClr val="0000FF"/>
                </a:solidFill>
                <a:latin typeface="Arial" pitchFamily="34" charset="0"/>
                <a:cs typeface="Arial" pitchFamily="34" charset="0"/>
              </a:rPr>
              <a:t>, </a:t>
            </a:r>
            <a:r>
              <a:rPr lang="en-US" sz="1400" b="1" i="1" dirty="0">
                <a:solidFill>
                  <a:srgbClr val="0000FF"/>
                </a:solidFill>
                <a:latin typeface="Arial" pitchFamily="34" charset="0"/>
                <a:cs typeface="Arial" pitchFamily="34" charset="0"/>
              </a:rPr>
              <a:t>EEG &amp; Clinical</a:t>
            </a:r>
          </a:p>
          <a:p>
            <a:pPr algn="r"/>
            <a:r>
              <a:rPr lang="en-US" sz="1400" b="1" i="1" dirty="0">
                <a:solidFill>
                  <a:srgbClr val="0000FF"/>
                </a:solidFill>
                <a:latin typeface="Arial" pitchFamily="34" charset="0"/>
                <a:cs typeface="Arial" pitchFamily="34" charset="0"/>
              </a:rPr>
              <a:t>Neurophis.’81</a:t>
            </a:r>
            <a:r>
              <a:rPr lang="en-US" sz="1400" b="1" dirty="0">
                <a:solidFill>
                  <a:srgbClr val="0000FF"/>
                </a:solidFill>
                <a:latin typeface="Arial" pitchFamily="34" charset="0"/>
                <a:cs typeface="Arial" pitchFamily="34" charset="0"/>
              </a:rPr>
              <a:t>]</a:t>
            </a:r>
          </a:p>
        </p:txBody>
      </p:sp>
      <p:sp>
        <p:nvSpPr>
          <p:cNvPr id="14" name="Rectangle 13"/>
          <p:cNvSpPr/>
          <p:nvPr/>
        </p:nvSpPr>
        <p:spPr>
          <a:xfrm>
            <a:off x="8534400" y="6400800"/>
            <a:ext cx="15240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4419600" y="1600200"/>
            <a:ext cx="1554528" cy="369332"/>
          </a:xfrm>
          <a:prstGeom prst="rect">
            <a:avLst/>
          </a:prstGeom>
          <a:noFill/>
        </p:spPr>
        <p:txBody>
          <a:bodyPr wrap="none" rtlCol="0">
            <a:spAutoFit/>
          </a:bodyPr>
          <a:lstStyle/>
          <a:p>
            <a:r>
              <a:rPr lang="en-US" b="1" i="1" u="sng" dirty="0" smtClean="0"/>
              <a:t>Patient A EEG:</a:t>
            </a:r>
            <a:endParaRPr lang="en-US" b="1" i="1" u="sng" dirty="0"/>
          </a:p>
        </p:txBody>
      </p:sp>
      <p:sp>
        <p:nvSpPr>
          <p:cNvPr id="16" name="TextBox 23"/>
          <p:cNvSpPr txBox="1">
            <a:spLocks noChangeArrowheads="1"/>
          </p:cNvSpPr>
          <p:nvPr/>
        </p:nvSpPr>
        <p:spPr bwMode="auto">
          <a:xfrm>
            <a:off x="0" y="909935"/>
            <a:ext cx="9144000" cy="461665"/>
          </a:xfrm>
          <a:prstGeom prst="rect">
            <a:avLst/>
          </a:prstGeom>
          <a:noFill/>
          <a:ln w="9525">
            <a:noFill/>
            <a:miter lim="800000"/>
            <a:headEnd/>
            <a:tailEnd/>
          </a:ln>
        </p:spPr>
        <p:txBody>
          <a:bodyPr wrap="square">
            <a:spAutoFit/>
          </a:bodyPr>
          <a:lstStyle/>
          <a:p>
            <a:r>
              <a:rPr lang="en-US" sz="2400" b="1" dirty="0" smtClean="0">
                <a:solidFill>
                  <a:schemeClr val="tx2"/>
                </a:solidFill>
                <a:latin typeface="Arial" pitchFamily="34" charset="0"/>
                <a:cs typeface="Arial" pitchFamily="34" charset="0"/>
              </a:rPr>
              <a:t>3) Need efficient &amp; systematic way to develop/adapt models</a:t>
            </a:r>
            <a:endParaRPr lang="en-US" sz="2400" b="1" dirty="0">
              <a:solidFill>
                <a:schemeClr val="tx2"/>
              </a:solidFill>
              <a:latin typeface="Arial" pitchFamily="34" charset="0"/>
              <a:cs typeface="Arial" pitchFamily="34" charset="0"/>
            </a:endParaRPr>
          </a:p>
        </p:txBody>
      </p:sp>
      <p:sp>
        <p:nvSpPr>
          <p:cNvPr id="17" name="TextBox 20"/>
          <p:cNvSpPr txBox="1">
            <a:spLocks noChangeArrowheads="1"/>
          </p:cNvSpPr>
          <p:nvPr/>
        </p:nvSpPr>
        <p:spPr bwMode="auto">
          <a:xfrm>
            <a:off x="6011778" y="5715000"/>
            <a:ext cx="3132222" cy="984885"/>
          </a:xfrm>
          <a:prstGeom prst="rect">
            <a:avLst/>
          </a:prstGeom>
          <a:noFill/>
          <a:ln w="9525">
            <a:noFill/>
            <a:miter lim="800000"/>
            <a:headEnd/>
            <a:tailEnd/>
          </a:ln>
        </p:spPr>
        <p:txBody>
          <a:bodyPr wrap="square">
            <a:spAutoFit/>
          </a:bodyPr>
          <a:lstStyle/>
          <a:p>
            <a:r>
              <a:rPr lang="en-US" sz="2000" dirty="0">
                <a:solidFill>
                  <a:srgbClr val="0000FF"/>
                </a:solidFill>
                <a:latin typeface="Arial" pitchFamily="34" charset="0"/>
                <a:cs typeface="Arial" pitchFamily="34" charset="0"/>
              </a:rPr>
              <a:t>Seizure</a:t>
            </a:r>
          </a:p>
          <a:p>
            <a:r>
              <a:rPr lang="en-US" sz="2000" dirty="0" smtClean="0">
                <a:solidFill>
                  <a:srgbClr val="0000FF"/>
                </a:solidFill>
                <a:latin typeface="Arial" pitchFamily="34" charset="0"/>
                <a:cs typeface="Arial" pitchFamily="34" charset="0"/>
              </a:rPr>
              <a:t>Onset</a:t>
            </a:r>
          </a:p>
          <a:p>
            <a:r>
              <a:rPr lang="en-US" b="1" dirty="0" smtClean="0">
                <a:solidFill>
                  <a:srgbClr val="C00000"/>
                </a:solidFill>
                <a:latin typeface="Arial" pitchFamily="34" charset="0"/>
                <a:cs typeface="Arial" pitchFamily="34" charset="0"/>
              </a:rPr>
              <a:t>(patient specific waveform)</a:t>
            </a:r>
            <a:endParaRPr lang="en-US" b="1" dirty="0">
              <a:solidFill>
                <a:srgbClr val="C0000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895600" y="0"/>
            <a:ext cx="3462230" cy="584775"/>
          </a:xfrm>
          <a:prstGeom prst="rect">
            <a:avLst/>
          </a:prstGeom>
          <a:noFill/>
        </p:spPr>
        <p:txBody>
          <a:bodyPr wrap="none" rtlCol="0">
            <a:spAutoFit/>
          </a:bodyPr>
          <a:lstStyle/>
          <a:p>
            <a:r>
              <a:rPr lang="en-US" sz="3200" b="1" u="sng" dirty="0" smtClean="0">
                <a:solidFill>
                  <a:srgbClr val="C00000"/>
                </a:solidFill>
              </a:rPr>
              <a:t>Biomedical devices</a:t>
            </a:r>
          </a:p>
        </p:txBody>
      </p:sp>
      <p:pic>
        <p:nvPicPr>
          <p:cNvPr id="5" name="Picture 4" descr="optogenetics.jpg"/>
          <p:cNvPicPr>
            <a:picLocks noChangeAspect="1"/>
          </p:cNvPicPr>
          <p:nvPr/>
        </p:nvPicPr>
        <p:blipFill>
          <a:blip r:embed="rId3" cstate="print"/>
          <a:stretch>
            <a:fillRect/>
          </a:stretch>
        </p:blipFill>
        <p:spPr>
          <a:xfrm>
            <a:off x="1447800" y="757535"/>
            <a:ext cx="2857500" cy="2438400"/>
          </a:xfrm>
          <a:prstGeom prst="rect">
            <a:avLst/>
          </a:prstGeom>
        </p:spPr>
      </p:pic>
      <p:sp>
        <p:nvSpPr>
          <p:cNvPr id="6" name="TextBox 5"/>
          <p:cNvSpPr txBox="1"/>
          <p:nvPr/>
        </p:nvSpPr>
        <p:spPr>
          <a:xfrm>
            <a:off x="1447800" y="3195935"/>
            <a:ext cx="2954655" cy="461665"/>
          </a:xfrm>
          <a:prstGeom prst="rect">
            <a:avLst/>
          </a:prstGeom>
          <a:noFill/>
        </p:spPr>
        <p:txBody>
          <a:bodyPr wrap="none" rtlCol="0">
            <a:spAutoFit/>
          </a:bodyPr>
          <a:lstStyle/>
          <a:p>
            <a:r>
              <a:rPr lang="en-US" sz="2400" dirty="0" smtClean="0"/>
              <a:t>Science &amp; Engineering</a:t>
            </a:r>
          </a:p>
        </p:txBody>
      </p:sp>
      <p:pic>
        <p:nvPicPr>
          <p:cNvPr id="1026" name="Picture 2"/>
          <p:cNvPicPr>
            <a:picLocks noChangeAspect="1" noChangeArrowheads="1"/>
          </p:cNvPicPr>
          <p:nvPr/>
        </p:nvPicPr>
        <p:blipFill>
          <a:blip r:embed="rId4" cstate="print"/>
          <a:srcRect/>
          <a:stretch>
            <a:fillRect/>
          </a:stretch>
        </p:blipFill>
        <p:spPr bwMode="auto">
          <a:xfrm>
            <a:off x="5105400" y="681335"/>
            <a:ext cx="2590800" cy="2503470"/>
          </a:xfrm>
          <a:prstGeom prst="rect">
            <a:avLst/>
          </a:prstGeom>
          <a:noFill/>
          <a:ln w="9525">
            <a:noFill/>
            <a:miter lim="800000"/>
            <a:headEnd/>
            <a:tailEnd/>
          </a:ln>
        </p:spPr>
      </p:pic>
      <p:sp>
        <p:nvSpPr>
          <p:cNvPr id="9" name="TextBox 8"/>
          <p:cNvSpPr txBox="1"/>
          <p:nvPr/>
        </p:nvSpPr>
        <p:spPr>
          <a:xfrm>
            <a:off x="5029200" y="3195935"/>
            <a:ext cx="2836161" cy="461665"/>
          </a:xfrm>
          <a:prstGeom prst="rect">
            <a:avLst/>
          </a:prstGeom>
          <a:noFill/>
        </p:spPr>
        <p:txBody>
          <a:bodyPr wrap="none" rtlCol="0">
            <a:spAutoFit/>
          </a:bodyPr>
          <a:lstStyle/>
          <a:p>
            <a:r>
              <a:rPr lang="en-US" sz="2400" dirty="0" smtClean="0"/>
              <a:t>Materials &amp; histology</a:t>
            </a:r>
          </a:p>
        </p:txBody>
      </p:sp>
      <p:grpSp>
        <p:nvGrpSpPr>
          <p:cNvPr id="12" name="Group 11"/>
          <p:cNvGrpSpPr/>
          <p:nvPr/>
        </p:nvGrpSpPr>
        <p:grpSpPr>
          <a:xfrm>
            <a:off x="-304800" y="3810000"/>
            <a:ext cx="3429000" cy="2667000"/>
            <a:chOff x="0" y="3962400"/>
            <a:chExt cx="3409950" cy="2609850"/>
          </a:xfrm>
        </p:grpSpPr>
        <p:pic>
          <p:nvPicPr>
            <p:cNvPr id="1027" name="Picture 3"/>
            <p:cNvPicPr>
              <a:picLocks noChangeAspect="1" noChangeArrowheads="1"/>
            </p:cNvPicPr>
            <p:nvPr/>
          </p:nvPicPr>
          <p:blipFill>
            <a:blip r:embed="rId5" cstate="print"/>
            <a:srcRect/>
            <a:stretch>
              <a:fillRect/>
            </a:stretch>
          </p:blipFill>
          <p:spPr bwMode="auto">
            <a:xfrm>
              <a:off x="0" y="3962400"/>
              <a:ext cx="3409950" cy="1314450"/>
            </a:xfrm>
            <a:prstGeom prst="rect">
              <a:avLst/>
            </a:prstGeom>
            <a:noFill/>
            <a:ln w="9525">
              <a:noFill/>
              <a:miter lim="800000"/>
              <a:headEnd/>
              <a:tailEnd/>
            </a:ln>
          </p:spPr>
        </p:pic>
        <p:pic>
          <p:nvPicPr>
            <p:cNvPr id="1028" name="Picture 4"/>
            <p:cNvPicPr>
              <a:picLocks noChangeAspect="1" noChangeArrowheads="1"/>
            </p:cNvPicPr>
            <p:nvPr/>
          </p:nvPicPr>
          <p:blipFill>
            <a:blip r:embed="rId6" cstate="print"/>
            <a:srcRect/>
            <a:stretch>
              <a:fillRect/>
            </a:stretch>
          </p:blipFill>
          <p:spPr bwMode="auto">
            <a:xfrm>
              <a:off x="0" y="5257800"/>
              <a:ext cx="3409950" cy="1314450"/>
            </a:xfrm>
            <a:prstGeom prst="rect">
              <a:avLst/>
            </a:prstGeom>
            <a:noFill/>
            <a:ln w="9525">
              <a:noFill/>
              <a:miter lim="800000"/>
              <a:headEnd/>
              <a:tailEnd/>
            </a:ln>
          </p:spPr>
        </p:pic>
      </p:grpSp>
      <p:sp>
        <p:nvSpPr>
          <p:cNvPr id="13" name="TextBox 12"/>
          <p:cNvSpPr txBox="1"/>
          <p:nvPr/>
        </p:nvSpPr>
        <p:spPr>
          <a:xfrm>
            <a:off x="762000" y="6248400"/>
            <a:ext cx="1539076" cy="461665"/>
          </a:xfrm>
          <a:prstGeom prst="rect">
            <a:avLst/>
          </a:prstGeom>
          <a:noFill/>
        </p:spPr>
        <p:txBody>
          <a:bodyPr wrap="none" rtlCol="0">
            <a:spAutoFit/>
          </a:bodyPr>
          <a:lstStyle/>
          <a:p>
            <a:r>
              <a:rPr lang="en-US" sz="2400" dirty="0" smtClean="0"/>
              <a:t>Electronics</a:t>
            </a:r>
          </a:p>
        </p:txBody>
      </p:sp>
      <p:pic>
        <p:nvPicPr>
          <p:cNvPr id="14" name="Picture 13" descr="spikeSort.jpg"/>
          <p:cNvPicPr>
            <a:picLocks noChangeAspect="1"/>
          </p:cNvPicPr>
          <p:nvPr/>
        </p:nvPicPr>
        <p:blipFill>
          <a:blip r:embed="rId7" cstate="print"/>
          <a:stretch>
            <a:fillRect/>
          </a:stretch>
        </p:blipFill>
        <p:spPr>
          <a:xfrm>
            <a:off x="3124200" y="4186535"/>
            <a:ext cx="2939143" cy="2057400"/>
          </a:xfrm>
          <a:prstGeom prst="rect">
            <a:avLst/>
          </a:prstGeom>
        </p:spPr>
      </p:pic>
      <p:sp>
        <p:nvSpPr>
          <p:cNvPr id="15" name="TextBox 14"/>
          <p:cNvSpPr txBox="1"/>
          <p:nvPr/>
        </p:nvSpPr>
        <p:spPr>
          <a:xfrm>
            <a:off x="3810000" y="6243935"/>
            <a:ext cx="1545103" cy="461665"/>
          </a:xfrm>
          <a:prstGeom prst="rect">
            <a:avLst/>
          </a:prstGeom>
          <a:noFill/>
        </p:spPr>
        <p:txBody>
          <a:bodyPr wrap="none" rtlCol="0">
            <a:spAutoFit/>
          </a:bodyPr>
          <a:lstStyle/>
          <a:p>
            <a:r>
              <a:rPr lang="en-US" sz="2400" dirty="0" smtClean="0"/>
              <a:t>Algorithms</a:t>
            </a:r>
          </a:p>
        </p:txBody>
      </p:sp>
      <p:pic>
        <p:nvPicPr>
          <p:cNvPr id="16" name="Picture 15" descr="fda-logo.jpg"/>
          <p:cNvPicPr>
            <a:picLocks noChangeAspect="1"/>
          </p:cNvPicPr>
          <p:nvPr/>
        </p:nvPicPr>
        <p:blipFill>
          <a:blip r:embed="rId8" cstate="print"/>
          <a:stretch>
            <a:fillRect/>
          </a:stretch>
        </p:blipFill>
        <p:spPr>
          <a:xfrm>
            <a:off x="6343650" y="3886200"/>
            <a:ext cx="2724150" cy="2609850"/>
          </a:xfrm>
          <a:prstGeom prst="rect">
            <a:avLst/>
          </a:prstGeom>
        </p:spPr>
      </p:pic>
      <p:sp>
        <p:nvSpPr>
          <p:cNvPr id="17" name="TextBox 16"/>
          <p:cNvSpPr txBox="1"/>
          <p:nvPr/>
        </p:nvSpPr>
        <p:spPr>
          <a:xfrm>
            <a:off x="6858000" y="6243935"/>
            <a:ext cx="1530997" cy="461665"/>
          </a:xfrm>
          <a:prstGeom prst="rect">
            <a:avLst/>
          </a:prstGeom>
          <a:noFill/>
        </p:spPr>
        <p:txBody>
          <a:bodyPr wrap="none" rtlCol="0">
            <a:spAutoFit/>
          </a:bodyPr>
          <a:lstStyle/>
          <a:p>
            <a:r>
              <a:rPr lang="en-US" sz="2400" dirty="0" smtClean="0"/>
              <a:t>Regulatory</a:t>
            </a:r>
          </a:p>
        </p:txBody>
      </p:sp>
      <p:sp>
        <p:nvSpPr>
          <p:cNvPr id="18" name="Rectangle 17"/>
          <p:cNvSpPr/>
          <p:nvPr/>
        </p:nvSpPr>
        <p:spPr>
          <a:xfrm>
            <a:off x="104502" y="3775166"/>
            <a:ext cx="6143897" cy="2926080"/>
          </a:xfrm>
          <a:prstGeom prst="rect">
            <a:avLst/>
          </a:prstGeom>
          <a:noFill/>
          <a:ln w="31750">
            <a:solidFill>
              <a:srgbClr val="00206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Picture 2"/>
          <p:cNvPicPr>
            <a:picLocks noChangeAspect="1" noChangeArrowheads="1"/>
          </p:cNvPicPr>
          <p:nvPr/>
        </p:nvPicPr>
        <p:blipFill>
          <a:blip r:embed="rId3" cstate="print"/>
          <a:srcRect/>
          <a:stretch>
            <a:fillRect/>
          </a:stretch>
        </p:blipFill>
        <p:spPr bwMode="auto">
          <a:xfrm>
            <a:off x="76200" y="1219200"/>
            <a:ext cx="3352800" cy="4724400"/>
          </a:xfrm>
          <a:prstGeom prst="rect">
            <a:avLst/>
          </a:prstGeom>
          <a:noFill/>
          <a:ln w="9525">
            <a:noFill/>
            <a:miter lim="800000"/>
            <a:headEnd/>
            <a:tailEnd/>
          </a:ln>
        </p:spPr>
      </p:pic>
      <p:graphicFrame>
        <p:nvGraphicFramePr>
          <p:cNvPr id="4" name="Object 3"/>
          <p:cNvGraphicFramePr>
            <a:graphicFrameLocks noChangeAspect="1"/>
          </p:cNvGraphicFramePr>
          <p:nvPr/>
        </p:nvGraphicFramePr>
        <p:xfrm>
          <a:off x="76200" y="1793875"/>
          <a:ext cx="5715000" cy="3673475"/>
        </p:xfrm>
        <a:graphic>
          <a:graphicData uri="http://schemas.openxmlformats.org/presentationml/2006/ole">
            <p:oleObj spid="_x0000_s4098" name="Visio" r:id="rId4" imgW="3066883" imgH="1931241" progId="Visio.Drawing.11">
              <p:embed/>
            </p:oleObj>
          </a:graphicData>
        </a:graphic>
      </p:graphicFrame>
      <p:sp>
        <p:nvSpPr>
          <p:cNvPr id="5" name="Text Box 54"/>
          <p:cNvSpPr txBox="1">
            <a:spLocks noChangeArrowheads="1"/>
          </p:cNvSpPr>
          <p:nvPr/>
        </p:nvSpPr>
        <p:spPr bwMode="auto">
          <a:xfrm>
            <a:off x="3700463" y="1600200"/>
            <a:ext cx="2319337" cy="457200"/>
          </a:xfrm>
          <a:prstGeom prst="rect">
            <a:avLst/>
          </a:prstGeom>
          <a:noFill/>
          <a:ln w="9525">
            <a:noFill/>
            <a:miter lim="800000"/>
            <a:headEnd/>
            <a:tailEnd/>
          </a:ln>
        </p:spPr>
        <p:txBody>
          <a:bodyPr wrap="none">
            <a:spAutoFit/>
          </a:bodyPr>
          <a:lstStyle/>
          <a:p>
            <a:r>
              <a:rPr lang="en-US" sz="2400" u="sng"/>
              <a:t>Feature Vector</a:t>
            </a:r>
          </a:p>
        </p:txBody>
      </p:sp>
      <p:sp>
        <p:nvSpPr>
          <p:cNvPr id="6" name="Rectangle 57"/>
          <p:cNvSpPr>
            <a:spLocks noChangeArrowheads="1"/>
          </p:cNvSpPr>
          <p:nvPr/>
        </p:nvSpPr>
        <p:spPr bwMode="auto">
          <a:xfrm>
            <a:off x="3657600" y="2133600"/>
            <a:ext cx="2070100" cy="3048000"/>
          </a:xfrm>
          <a:prstGeom prst="rect">
            <a:avLst/>
          </a:prstGeom>
          <a:noFill/>
          <a:ln w="57150">
            <a:solidFill>
              <a:schemeClr val="tx1"/>
            </a:solidFill>
            <a:miter lim="800000"/>
            <a:headEnd/>
            <a:tailEnd/>
          </a:ln>
        </p:spPr>
        <p:txBody>
          <a:bodyPr wrap="none" anchor="ctr"/>
          <a:lstStyle/>
          <a:p>
            <a:endParaRPr lang="en-US"/>
          </a:p>
        </p:txBody>
      </p:sp>
      <p:sp>
        <p:nvSpPr>
          <p:cNvPr id="7" name="AutoShape 53"/>
          <p:cNvSpPr>
            <a:spLocks noChangeArrowheads="1"/>
          </p:cNvSpPr>
          <p:nvPr/>
        </p:nvSpPr>
        <p:spPr bwMode="auto">
          <a:xfrm>
            <a:off x="5715000" y="3225800"/>
            <a:ext cx="685800" cy="609600"/>
          </a:xfrm>
          <a:prstGeom prst="rightArrow">
            <a:avLst>
              <a:gd name="adj1" fmla="val 45833"/>
              <a:gd name="adj2" fmla="val 42188"/>
            </a:avLst>
          </a:prstGeom>
          <a:solidFill>
            <a:schemeClr val="tx1"/>
          </a:solidFill>
          <a:ln w="9525">
            <a:noFill/>
            <a:miter lim="800000"/>
            <a:headEnd/>
            <a:tailEnd/>
          </a:ln>
        </p:spPr>
        <p:txBody>
          <a:bodyPr wrap="none" anchor="ctr"/>
          <a:lstStyle/>
          <a:p>
            <a:endParaRPr lang="en-US"/>
          </a:p>
        </p:txBody>
      </p:sp>
      <p:grpSp>
        <p:nvGrpSpPr>
          <p:cNvPr id="8" name="Group 67"/>
          <p:cNvGrpSpPr>
            <a:grpSpLocks/>
          </p:cNvGrpSpPr>
          <p:nvPr/>
        </p:nvGrpSpPr>
        <p:grpSpPr bwMode="auto">
          <a:xfrm>
            <a:off x="5905500" y="2133600"/>
            <a:ext cx="3390900" cy="3429000"/>
            <a:chOff x="3672" y="1104"/>
            <a:chExt cx="2136" cy="2160"/>
          </a:xfrm>
        </p:grpSpPr>
        <p:sp>
          <p:nvSpPr>
            <p:cNvPr id="9" name="Oval 8"/>
            <p:cNvSpPr>
              <a:spLocks noChangeArrowheads="1"/>
            </p:cNvSpPr>
            <p:nvPr/>
          </p:nvSpPr>
          <p:spPr bwMode="auto">
            <a:xfrm>
              <a:off x="4972" y="2028"/>
              <a:ext cx="72" cy="68"/>
            </a:xfrm>
            <a:prstGeom prst="ellipse">
              <a:avLst/>
            </a:prstGeom>
            <a:solidFill>
              <a:schemeClr val="tx2"/>
            </a:solidFill>
            <a:ln w="9525">
              <a:solidFill>
                <a:schemeClr val="tx2"/>
              </a:solidFill>
              <a:miter lim="800000"/>
              <a:headEnd/>
              <a:tailEnd/>
            </a:ln>
          </p:spPr>
          <p:txBody>
            <a:bodyPr wrap="none" anchor="ctr"/>
            <a:lstStyle/>
            <a:p>
              <a:endParaRPr lang="en-US"/>
            </a:p>
          </p:txBody>
        </p:sp>
        <p:sp>
          <p:nvSpPr>
            <p:cNvPr id="10" name="Oval 9"/>
            <p:cNvSpPr>
              <a:spLocks noChangeArrowheads="1"/>
            </p:cNvSpPr>
            <p:nvPr/>
          </p:nvSpPr>
          <p:spPr bwMode="auto">
            <a:xfrm>
              <a:off x="4796" y="2096"/>
              <a:ext cx="70" cy="68"/>
            </a:xfrm>
            <a:prstGeom prst="ellipse">
              <a:avLst/>
            </a:prstGeom>
            <a:solidFill>
              <a:schemeClr val="tx2"/>
            </a:solidFill>
            <a:ln w="9525">
              <a:solidFill>
                <a:schemeClr val="tx2"/>
              </a:solidFill>
              <a:miter lim="800000"/>
              <a:headEnd/>
              <a:tailEnd/>
            </a:ln>
          </p:spPr>
          <p:txBody>
            <a:bodyPr wrap="none" anchor="ctr"/>
            <a:lstStyle/>
            <a:p>
              <a:endParaRPr lang="en-US"/>
            </a:p>
          </p:txBody>
        </p:sp>
        <p:sp>
          <p:nvSpPr>
            <p:cNvPr id="11" name="Oval 10"/>
            <p:cNvSpPr>
              <a:spLocks noChangeArrowheads="1"/>
            </p:cNvSpPr>
            <p:nvPr/>
          </p:nvSpPr>
          <p:spPr bwMode="auto">
            <a:xfrm>
              <a:off x="4690" y="1927"/>
              <a:ext cx="70" cy="68"/>
            </a:xfrm>
            <a:prstGeom prst="ellipse">
              <a:avLst/>
            </a:prstGeom>
            <a:solidFill>
              <a:schemeClr val="tx2"/>
            </a:solidFill>
            <a:ln w="9525">
              <a:solidFill>
                <a:schemeClr val="tx2"/>
              </a:solidFill>
              <a:miter lim="800000"/>
              <a:headEnd/>
              <a:tailEnd/>
            </a:ln>
          </p:spPr>
          <p:txBody>
            <a:bodyPr wrap="none" anchor="ctr"/>
            <a:lstStyle/>
            <a:p>
              <a:endParaRPr lang="en-US"/>
            </a:p>
          </p:txBody>
        </p:sp>
        <p:sp>
          <p:nvSpPr>
            <p:cNvPr id="12" name="Oval 11"/>
            <p:cNvSpPr>
              <a:spLocks noChangeArrowheads="1"/>
            </p:cNvSpPr>
            <p:nvPr/>
          </p:nvSpPr>
          <p:spPr bwMode="auto">
            <a:xfrm>
              <a:off x="4903" y="1859"/>
              <a:ext cx="69" cy="68"/>
            </a:xfrm>
            <a:prstGeom prst="ellipse">
              <a:avLst/>
            </a:prstGeom>
            <a:solidFill>
              <a:schemeClr val="tx2"/>
            </a:solidFill>
            <a:ln w="9525">
              <a:solidFill>
                <a:schemeClr val="tx2"/>
              </a:solidFill>
              <a:miter lim="800000"/>
              <a:headEnd/>
              <a:tailEnd/>
            </a:ln>
          </p:spPr>
          <p:txBody>
            <a:bodyPr wrap="none" anchor="ctr"/>
            <a:lstStyle/>
            <a:p>
              <a:endParaRPr lang="en-US"/>
            </a:p>
          </p:txBody>
        </p:sp>
        <p:sp>
          <p:nvSpPr>
            <p:cNvPr id="13" name="Oval 12"/>
            <p:cNvSpPr>
              <a:spLocks noChangeArrowheads="1"/>
            </p:cNvSpPr>
            <p:nvPr/>
          </p:nvSpPr>
          <p:spPr bwMode="auto">
            <a:xfrm>
              <a:off x="4655" y="2096"/>
              <a:ext cx="70" cy="68"/>
            </a:xfrm>
            <a:prstGeom prst="ellipse">
              <a:avLst/>
            </a:prstGeom>
            <a:solidFill>
              <a:schemeClr val="tx2"/>
            </a:solidFill>
            <a:ln w="9525">
              <a:solidFill>
                <a:schemeClr val="tx2"/>
              </a:solidFill>
              <a:miter lim="800000"/>
              <a:headEnd/>
              <a:tailEnd/>
            </a:ln>
          </p:spPr>
          <p:txBody>
            <a:bodyPr wrap="none" anchor="ctr"/>
            <a:lstStyle/>
            <a:p>
              <a:endParaRPr lang="en-US"/>
            </a:p>
          </p:txBody>
        </p:sp>
        <p:sp>
          <p:nvSpPr>
            <p:cNvPr id="14" name="Oval 13"/>
            <p:cNvSpPr>
              <a:spLocks noChangeArrowheads="1"/>
            </p:cNvSpPr>
            <p:nvPr/>
          </p:nvSpPr>
          <p:spPr bwMode="auto">
            <a:xfrm>
              <a:off x="4937" y="2199"/>
              <a:ext cx="72" cy="67"/>
            </a:xfrm>
            <a:prstGeom prst="ellipse">
              <a:avLst/>
            </a:prstGeom>
            <a:solidFill>
              <a:schemeClr val="tx2"/>
            </a:solidFill>
            <a:ln w="9525">
              <a:solidFill>
                <a:schemeClr val="tx2"/>
              </a:solidFill>
              <a:miter lim="800000"/>
              <a:headEnd/>
              <a:tailEnd/>
            </a:ln>
          </p:spPr>
          <p:txBody>
            <a:bodyPr wrap="none" anchor="ctr"/>
            <a:lstStyle/>
            <a:p>
              <a:endParaRPr lang="en-US"/>
            </a:p>
          </p:txBody>
        </p:sp>
        <p:sp>
          <p:nvSpPr>
            <p:cNvPr id="15" name="Oval 14"/>
            <p:cNvSpPr>
              <a:spLocks noChangeArrowheads="1"/>
            </p:cNvSpPr>
            <p:nvPr/>
          </p:nvSpPr>
          <p:spPr bwMode="auto">
            <a:xfrm>
              <a:off x="5150" y="1894"/>
              <a:ext cx="69" cy="68"/>
            </a:xfrm>
            <a:prstGeom prst="ellipse">
              <a:avLst/>
            </a:prstGeom>
            <a:solidFill>
              <a:schemeClr val="tx2"/>
            </a:solidFill>
            <a:ln w="9525">
              <a:solidFill>
                <a:schemeClr val="tx2"/>
              </a:solidFill>
              <a:miter lim="800000"/>
              <a:headEnd/>
              <a:tailEnd/>
            </a:ln>
          </p:spPr>
          <p:txBody>
            <a:bodyPr wrap="none" anchor="ctr"/>
            <a:lstStyle/>
            <a:p>
              <a:endParaRPr lang="en-US"/>
            </a:p>
          </p:txBody>
        </p:sp>
        <p:sp>
          <p:nvSpPr>
            <p:cNvPr id="16" name="Oval 15"/>
            <p:cNvSpPr>
              <a:spLocks noChangeArrowheads="1"/>
            </p:cNvSpPr>
            <p:nvPr/>
          </p:nvSpPr>
          <p:spPr bwMode="auto">
            <a:xfrm>
              <a:off x="5150" y="2063"/>
              <a:ext cx="69" cy="68"/>
            </a:xfrm>
            <a:prstGeom prst="ellipse">
              <a:avLst/>
            </a:prstGeom>
            <a:solidFill>
              <a:schemeClr val="tx2"/>
            </a:solidFill>
            <a:ln w="9525">
              <a:solidFill>
                <a:schemeClr val="tx2"/>
              </a:solidFill>
              <a:miter lim="800000"/>
              <a:headEnd/>
              <a:tailEnd/>
            </a:ln>
          </p:spPr>
          <p:txBody>
            <a:bodyPr wrap="none" anchor="ctr"/>
            <a:lstStyle/>
            <a:p>
              <a:endParaRPr lang="en-US"/>
            </a:p>
          </p:txBody>
        </p:sp>
        <p:sp>
          <p:nvSpPr>
            <p:cNvPr id="17" name="Oval 16"/>
            <p:cNvSpPr>
              <a:spLocks noChangeArrowheads="1"/>
            </p:cNvSpPr>
            <p:nvPr/>
          </p:nvSpPr>
          <p:spPr bwMode="auto">
            <a:xfrm>
              <a:off x="4549" y="1734"/>
              <a:ext cx="947" cy="600"/>
            </a:xfrm>
            <a:prstGeom prst="ellipse">
              <a:avLst/>
            </a:prstGeom>
            <a:noFill/>
            <a:ln w="57150">
              <a:solidFill>
                <a:schemeClr val="accent2">
                  <a:lumMod val="75000"/>
                </a:schemeClr>
              </a:solidFill>
              <a:prstDash val="dash"/>
              <a:miter lim="800000"/>
              <a:headEnd/>
              <a:tailEnd/>
            </a:ln>
            <a:effectLst/>
          </p:spPr>
          <p:txBody>
            <a:bodyPr wrap="none" anchor="ctr"/>
            <a:lstStyle/>
            <a:p>
              <a:pPr>
                <a:defRPr/>
              </a:pPr>
              <a:endParaRPr lang="en-US"/>
            </a:p>
          </p:txBody>
        </p:sp>
        <p:sp>
          <p:nvSpPr>
            <p:cNvPr id="18" name="AutoShape 16"/>
            <p:cNvSpPr>
              <a:spLocks noChangeArrowheads="1"/>
            </p:cNvSpPr>
            <p:nvPr/>
          </p:nvSpPr>
          <p:spPr bwMode="auto">
            <a:xfrm>
              <a:off x="4265" y="1655"/>
              <a:ext cx="72" cy="68"/>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19" name="AutoShape 17"/>
            <p:cNvSpPr>
              <a:spLocks noChangeArrowheads="1"/>
            </p:cNvSpPr>
            <p:nvPr/>
          </p:nvSpPr>
          <p:spPr bwMode="auto">
            <a:xfrm>
              <a:off x="4265" y="1826"/>
              <a:ext cx="72" cy="68"/>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20" name="AutoShape 18"/>
            <p:cNvSpPr>
              <a:spLocks noChangeArrowheads="1"/>
            </p:cNvSpPr>
            <p:nvPr/>
          </p:nvSpPr>
          <p:spPr bwMode="auto">
            <a:xfrm>
              <a:off x="4443" y="1690"/>
              <a:ext cx="70" cy="68"/>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21" name="AutoShape 19"/>
            <p:cNvSpPr>
              <a:spLocks noChangeArrowheads="1"/>
            </p:cNvSpPr>
            <p:nvPr/>
          </p:nvSpPr>
          <p:spPr bwMode="auto">
            <a:xfrm>
              <a:off x="4196" y="2063"/>
              <a:ext cx="69" cy="68"/>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22" name="AutoShape 20"/>
            <p:cNvSpPr>
              <a:spLocks noChangeArrowheads="1"/>
            </p:cNvSpPr>
            <p:nvPr/>
          </p:nvSpPr>
          <p:spPr bwMode="auto">
            <a:xfrm>
              <a:off x="4337" y="2300"/>
              <a:ext cx="69" cy="67"/>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23" name="AutoShape 21"/>
            <p:cNvSpPr>
              <a:spLocks noChangeArrowheads="1"/>
            </p:cNvSpPr>
            <p:nvPr/>
          </p:nvSpPr>
          <p:spPr bwMode="auto">
            <a:xfrm>
              <a:off x="4584" y="2402"/>
              <a:ext cx="71" cy="68"/>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24" name="AutoShape 22"/>
            <p:cNvSpPr>
              <a:spLocks noChangeArrowheads="1"/>
            </p:cNvSpPr>
            <p:nvPr/>
          </p:nvSpPr>
          <p:spPr bwMode="auto">
            <a:xfrm>
              <a:off x="4090" y="1894"/>
              <a:ext cx="69" cy="68"/>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25" name="AutoShape 23"/>
            <p:cNvSpPr>
              <a:spLocks noChangeArrowheads="1"/>
            </p:cNvSpPr>
            <p:nvPr/>
          </p:nvSpPr>
          <p:spPr bwMode="auto">
            <a:xfrm>
              <a:off x="4549" y="1622"/>
              <a:ext cx="70" cy="68"/>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26" name="AutoShape 24"/>
            <p:cNvSpPr>
              <a:spLocks noChangeArrowheads="1"/>
            </p:cNvSpPr>
            <p:nvPr/>
          </p:nvSpPr>
          <p:spPr bwMode="auto">
            <a:xfrm>
              <a:off x="4760" y="1655"/>
              <a:ext cx="71" cy="68"/>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27" name="AutoShape 25"/>
            <p:cNvSpPr>
              <a:spLocks noChangeArrowheads="1"/>
            </p:cNvSpPr>
            <p:nvPr/>
          </p:nvSpPr>
          <p:spPr bwMode="auto">
            <a:xfrm>
              <a:off x="4655" y="1587"/>
              <a:ext cx="70" cy="68"/>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28" name="AutoShape 26"/>
            <p:cNvSpPr>
              <a:spLocks noChangeArrowheads="1"/>
            </p:cNvSpPr>
            <p:nvPr/>
          </p:nvSpPr>
          <p:spPr bwMode="auto">
            <a:xfrm>
              <a:off x="4796" y="2470"/>
              <a:ext cx="70" cy="68"/>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29" name="AutoShape 27"/>
            <p:cNvSpPr>
              <a:spLocks noChangeArrowheads="1"/>
            </p:cNvSpPr>
            <p:nvPr/>
          </p:nvSpPr>
          <p:spPr bwMode="auto">
            <a:xfrm>
              <a:off x="4972" y="2367"/>
              <a:ext cx="72" cy="68"/>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30" name="AutoShape 28"/>
            <p:cNvSpPr>
              <a:spLocks noChangeArrowheads="1"/>
            </p:cNvSpPr>
            <p:nvPr/>
          </p:nvSpPr>
          <p:spPr bwMode="auto">
            <a:xfrm>
              <a:off x="5113" y="2402"/>
              <a:ext cx="72" cy="68"/>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31" name="AutoShape 29"/>
            <p:cNvSpPr>
              <a:spLocks noChangeArrowheads="1"/>
            </p:cNvSpPr>
            <p:nvPr/>
          </p:nvSpPr>
          <p:spPr bwMode="auto">
            <a:xfrm>
              <a:off x="4302" y="2435"/>
              <a:ext cx="70" cy="68"/>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32" name="AutoShape 30"/>
            <p:cNvSpPr>
              <a:spLocks noChangeArrowheads="1"/>
            </p:cNvSpPr>
            <p:nvPr/>
          </p:nvSpPr>
          <p:spPr bwMode="auto">
            <a:xfrm>
              <a:off x="5219" y="2435"/>
              <a:ext cx="72" cy="68"/>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33" name="AutoShape 31"/>
            <p:cNvSpPr>
              <a:spLocks noChangeArrowheads="1"/>
            </p:cNvSpPr>
            <p:nvPr/>
          </p:nvSpPr>
          <p:spPr bwMode="auto">
            <a:xfrm>
              <a:off x="4196" y="2199"/>
              <a:ext cx="69" cy="67"/>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34" name="AutoShape 32"/>
            <p:cNvSpPr>
              <a:spLocks noChangeArrowheads="1"/>
            </p:cNvSpPr>
            <p:nvPr/>
          </p:nvSpPr>
          <p:spPr bwMode="auto">
            <a:xfrm>
              <a:off x="4159" y="2334"/>
              <a:ext cx="72" cy="68"/>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35" name="AutoShape 33"/>
            <p:cNvSpPr>
              <a:spLocks noChangeArrowheads="1"/>
            </p:cNvSpPr>
            <p:nvPr/>
          </p:nvSpPr>
          <p:spPr bwMode="auto">
            <a:xfrm>
              <a:off x="4443" y="2470"/>
              <a:ext cx="70" cy="68"/>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36" name="AutoShape 34"/>
            <p:cNvSpPr>
              <a:spLocks noChangeArrowheads="1"/>
            </p:cNvSpPr>
            <p:nvPr/>
          </p:nvSpPr>
          <p:spPr bwMode="auto">
            <a:xfrm>
              <a:off x="4619" y="2606"/>
              <a:ext cx="71" cy="68"/>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37" name="AutoShape 35"/>
            <p:cNvSpPr>
              <a:spLocks noChangeArrowheads="1"/>
            </p:cNvSpPr>
            <p:nvPr/>
          </p:nvSpPr>
          <p:spPr bwMode="auto">
            <a:xfrm>
              <a:off x="4053" y="2063"/>
              <a:ext cx="71" cy="68"/>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38" name="AutoShape 36"/>
            <p:cNvSpPr>
              <a:spLocks noChangeArrowheads="1"/>
            </p:cNvSpPr>
            <p:nvPr/>
          </p:nvSpPr>
          <p:spPr bwMode="auto">
            <a:xfrm>
              <a:off x="4796" y="2606"/>
              <a:ext cx="70" cy="68"/>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39" name="AutoShape 37"/>
            <p:cNvSpPr>
              <a:spLocks noChangeArrowheads="1"/>
            </p:cNvSpPr>
            <p:nvPr/>
          </p:nvSpPr>
          <p:spPr bwMode="auto">
            <a:xfrm>
              <a:off x="4053" y="2232"/>
              <a:ext cx="71" cy="68"/>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40" name="Line 38"/>
            <p:cNvSpPr>
              <a:spLocks noChangeShapeType="1"/>
            </p:cNvSpPr>
            <p:nvPr/>
          </p:nvSpPr>
          <p:spPr bwMode="auto">
            <a:xfrm>
              <a:off x="4008" y="1554"/>
              <a:ext cx="2" cy="1188"/>
            </a:xfrm>
            <a:prstGeom prst="line">
              <a:avLst/>
            </a:prstGeom>
            <a:noFill/>
            <a:ln w="38100">
              <a:solidFill>
                <a:schemeClr val="tx2"/>
              </a:solidFill>
              <a:miter lim="800000"/>
              <a:headEnd type="triangle" w="med" len="med"/>
              <a:tailEnd/>
            </a:ln>
          </p:spPr>
          <p:txBody>
            <a:bodyPr wrap="none"/>
            <a:lstStyle/>
            <a:p>
              <a:endParaRPr lang="en-US"/>
            </a:p>
          </p:txBody>
        </p:sp>
        <p:sp>
          <p:nvSpPr>
            <p:cNvPr id="41" name="Line 39"/>
            <p:cNvSpPr>
              <a:spLocks noChangeShapeType="1"/>
            </p:cNvSpPr>
            <p:nvPr/>
          </p:nvSpPr>
          <p:spPr bwMode="auto">
            <a:xfrm>
              <a:off x="4008" y="2742"/>
              <a:ext cx="1626" cy="0"/>
            </a:xfrm>
            <a:prstGeom prst="line">
              <a:avLst/>
            </a:prstGeom>
            <a:noFill/>
            <a:ln w="38100">
              <a:solidFill>
                <a:schemeClr val="tx2"/>
              </a:solidFill>
              <a:miter lim="800000"/>
              <a:headEnd/>
              <a:tailEnd type="triangle" w="med" len="med"/>
            </a:ln>
          </p:spPr>
          <p:txBody>
            <a:bodyPr wrap="none"/>
            <a:lstStyle/>
            <a:p>
              <a:endParaRPr lang="en-US"/>
            </a:p>
          </p:txBody>
        </p:sp>
        <p:sp>
          <p:nvSpPr>
            <p:cNvPr id="42" name="AutoShape 40"/>
            <p:cNvSpPr>
              <a:spLocks noChangeArrowheads="1"/>
            </p:cNvSpPr>
            <p:nvPr/>
          </p:nvSpPr>
          <p:spPr bwMode="auto">
            <a:xfrm>
              <a:off x="4972" y="2538"/>
              <a:ext cx="72" cy="68"/>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43" name="AutoShape 41"/>
            <p:cNvSpPr>
              <a:spLocks noChangeArrowheads="1"/>
            </p:cNvSpPr>
            <p:nvPr/>
          </p:nvSpPr>
          <p:spPr bwMode="auto">
            <a:xfrm>
              <a:off x="4406" y="1554"/>
              <a:ext cx="72" cy="68"/>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44" name="Oval 43"/>
            <p:cNvSpPr>
              <a:spLocks noChangeArrowheads="1"/>
            </p:cNvSpPr>
            <p:nvPr/>
          </p:nvSpPr>
          <p:spPr bwMode="auto">
            <a:xfrm>
              <a:off x="5044" y="2096"/>
              <a:ext cx="69" cy="68"/>
            </a:xfrm>
            <a:prstGeom prst="ellipse">
              <a:avLst/>
            </a:prstGeom>
            <a:solidFill>
              <a:schemeClr val="tx2"/>
            </a:solidFill>
            <a:ln w="9525">
              <a:solidFill>
                <a:schemeClr val="tx2"/>
              </a:solidFill>
              <a:miter lim="800000"/>
              <a:headEnd/>
              <a:tailEnd/>
            </a:ln>
          </p:spPr>
          <p:txBody>
            <a:bodyPr wrap="none" anchor="ctr"/>
            <a:lstStyle/>
            <a:p>
              <a:endParaRPr lang="en-US"/>
            </a:p>
          </p:txBody>
        </p:sp>
        <p:sp>
          <p:nvSpPr>
            <p:cNvPr id="45" name="Oval 44"/>
            <p:cNvSpPr>
              <a:spLocks noChangeArrowheads="1"/>
            </p:cNvSpPr>
            <p:nvPr/>
          </p:nvSpPr>
          <p:spPr bwMode="auto">
            <a:xfrm>
              <a:off x="5113" y="2164"/>
              <a:ext cx="72" cy="68"/>
            </a:xfrm>
            <a:prstGeom prst="ellipse">
              <a:avLst/>
            </a:prstGeom>
            <a:solidFill>
              <a:schemeClr val="tx2"/>
            </a:solidFill>
            <a:ln w="9525">
              <a:solidFill>
                <a:schemeClr val="tx2"/>
              </a:solidFill>
              <a:miter lim="800000"/>
              <a:headEnd/>
              <a:tailEnd/>
            </a:ln>
          </p:spPr>
          <p:txBody>
            <a:bodyPr wrap="none" anchor="ctr"/>
            <a:lstStyle/>
            <a:p>
              <a:endParaRPr lang="en-US"/>
            </a:p>
          </p:txBody>
        </p:sp>
        <p:sp>
          <p:nvSpPr>
            <p:cNvPr id="46" name="Text Box 46"/>
            <p:cNvSpPr txBox="1">
              <a:spLocks noChangeArrowheads="1"/>
            </p:cNvSpPr>
            <p:nvPr/>
          </p:nvSpPr>
          <p:spPr bwMode="auto">
            <a:xfrm>
              <a:off x="5184" y="1292"/>
              <a:ext cx="624" cy="442"/>
            </a:xfrm>
            <a:prstGeom prst="rect">
              <a:avLst/>
            </a:prstGeom>
            <a:noFill/>
            <a:ln w="9525">
              <a:noFill/>
              <a:miter lim="800000"/>
              <a:headEnd/>
              <a:tailEnd/>
            </a:ln>
          </p:spPr>
          <p:txBody>
            <a:bodyPr>
              <a:spAutoFit/>
            </a:bodyPr>
            <a:lstStyle/>
            <a:p>
              <a:r>
                <a:rPr lang="en-US" sz="2000" b="1" dirty="0">
                  <a:solidFill>
                    <a:srgbClr val="C00000"/>
                  </a:solidFill>
                </a:rPr>
                <a:t>Test vector</a:t>
              </a:r>
            </a:p>
          </p:txBody>
        </p:sp>
        <p:sp>
          <p:nvSpPr>
            <p:cNvPr id="47" name="Text Box 47"/>
            <p:cNvSpPr txBox="1">
              <a:spLocks noChangeArrowheads="1"/>
            </p:cNvSpPr>
            <p:nvPr/>
          </p:nvSpPr>
          <p:spPr bwMode="auto">
            <a:xfrm>
              <a:off x="3672" y="2822"/>
              <a:ext cx="1488" cy="442"/>
            </a:xfrm>
            <a:prstGeom prst="rect">
              <a:avLst/>
            </a:prstGeom>
            <a:noFill/>
            <a:ln w="9525">
              <a:noFill/>
              <a:miter lim="800000"/>
              <a:headEnd/>
              <a:tailEnd/>
            </a:ln>
          </p:spPr>
          <p:txBody>
            <a:bodyPr>
              <a:spAutoFit/>
            </a:bodyPr>
            <a:lstStyle/>
            <a:p>
              <a:pPr algn="ctr"/>
              <a:r>
                <a:rPr lang="en-US" sz="2000" b="1" dirty="0"/>
                <a:t>non-seizure training vectors</a:t>
              </a:r>
            </a:p>
          </p:txBody>
        </p:sp>
        <p:sp>
          <p:nvSpPr>
            <p:cNvPr id="48" name="AutoShape 48"/>
            <p:cNvSpPr>
              <a:spLocks noChangeArrowheads="1"/>
            </p:cNvSpPr>
            <p:nvPr/>
          </p:nvSpPr>
          <p:spPr bwMode="auto">
            <a:xfrm>
              <a:off x="5112" y="1590"/>
              <a:ext cx="96" cy="96"/>
            </a:xfrm>
            <a:prstGeom prst="cube">
              <a:avLst>
                <a:gd name="adj" fmla="val 25000"/>
              </a:avLst>
            </a:prstGeom>
            <a:solidFill>
              <a:srgbClr val="C00000"/>
            </a:solidFill>
            <a:ln w="9525">
              <a:solidFill>
                <a:schemeClr val="bg1"/>
              </a:solidFill>
              <a:miter lim="800000"/>
              <a:headEnd/>
              <a:tailEnd/>
            </a:ln>
          </p:spPr>
          <p:txBody>
            <a:bodyPr wrap="none" anchor="ctr"/>
            <a:lstStyle/>
            <a:p>
              <a:endParaRPr lang="en-US"/>
            </a:p>
          </p:txBody>
        </p:sp>
        <p:sp>
          <p:nvSpPr>
            <p:cNvPr id="49" name="Text Box 61"/>
            <p:cNvSpPr txBox="1">
              <a:spLocks noChangeArrowheads="1"/>
            </p:cNvSpPr>
            <p:nvPr/>
          </p:nvSpPr>
          <p:spPr bwMode="auto">
            <a:xfrm>
              <a:off x="3720" y="1104"/>
              <a:ext cx="1488" cy="442"/>
            </a:xfrm>
            <a:prstGeom prst="rect">
              <a:avLst/>
            </a:prstGeom>
            <a:noFill/>
            <a:ln w="9525">
              <a:noFill/>
              <a:miter lim="800000"/>
              <a:headEnd/>
              <a:tailEnd/>
            </a:ln>
          </p:spPr>
          <p:txBody>
            <a:bodyPr>
              <a:spAutoFit/>
            </a:bodyPr>
            <a:lstStyle/>
            <a:p>
              <a:pPr algn="ctr"/>
              <a:r>
                <a:rPr lang="en-US" sz="2000" b="1" dirty="0">
                  <a:solidFill>
                    <a:schemeClr val="tx2"/>
                  </a:solidFill>
                </a:rPr>
                <a:t>seizure training vectors</a:t>
              </a:r>
            </a:p>
          </p:txBody>
        </p:sp>
        <p:sp>
          <p:nvSpPr>
            <p:cNvPr id="50" name="Line 62"/>
            <p:cNvSpPr>
              <a:spLocks noChangeShapeType="1"/>
            </p:cNvSpPr>
            <p:nvPr/>
          </p:nvSpPr>
          <p:spPr bwMode="auto">
            <a:xfrm>
              <a:off x="4938" y="1343"/>
              <a:ext cx="1" cy="502"/>
            </a:xfrm>
            <a:prstGeom prst="line">
              <a:avLst/>
            </a:prstGeom>
            <a:noFill/>
            <a:ln w="57150">
              <a:solidFill>
                <a:schemeClr val="tx2"/>
              </a:solidFill>
              <a:round/>
              <a:headEnd/>
              <a:tailEnd type="triangle" w="med" len="med"/>
            </a:ln>
          </p:spPr>
          <p:txBody>
            <a:bodyPr/>
            <a:lstStyle/>
            <a:p>
              <a:endParaRPr lang="en-US"/>
            </a:p>
          </p:txBody>
        </p:sp>
        <p:sp>
          <p:nvSpPr>
            <p:cNvPr id="51" name="Line 63"/>
            <p:cNvSpPr>
              <a:spLocks noChangeShapeType="1"/>
            </p:cNvSpPr>
            <p:nvPr/>
          </p:nvSpPr>
          <p:spPr bwMode="auto">
            <a:xfrm flipV="1">
              <a:off x="4344" y="2534"/>
              <a:ext cx="0" cy="336"/>
            </a:xfrm>
            <a:prstGeom prst="line">
              <a:avLst/>
            </a:prstGeom>
            <a:noFill/>
            <a:ln w="57150">
              <a:solidFill>
                <a:schemeClr val="tx1"/>
              </a:solidFill>
              <a:round/>
              <a:headEnd/>
              <a:tailEnd type="triangle" w="med" len="med"/>
            </a:ln>
          </p:spPr>
          <p:txBody>
            <a:bodyPr/>
            <a:lstStyle/>
            <a:p>
              <a:endParaRPr lang="en-US"/>
            </a:p>
          </p:txBody>
        </p:sp>
      </p:grpSp>
      <p:sp>
        <p:nvSpPr>
          <p:cNvPr id="52" name="Text Box 65"/>
          <p:cNvSpPr txBox="1">
            <a:spLocks noChangeArrowheads="1"/>
          </p:cNvSpPr>
          <p:nvPr/>
        </p:nvSpPr>
        <p:spPr bwMode="auto">
          <a:xfrm>
            <a:off x="6196013" y="1600200"/>
            <a:ext cx="2909887" cy="457200"/>
          </a:xfrm>
          <a:prstGeom prst="rect">
            <a:avLst/>
          </a:prstGeom>
          <a:noFill/>
          <a:ln w="9525">
            <a:noFill/>
            <a:miter lim="800000"/>
            <a:headEnd/>
            <a:tailEnd/>
          </a:ln>
        </p:spPr>
        <p:txBody>
          <a:bodyPr wrap="none">
            <a:spAutoFit/>
          </a:bodyPr>
          <a:lstStyle/>
          <a:p>
            <a:pPr algn="ctr"/>
            <a:r>
              <a:rPr lang="en-US" sz="2400" u="sng"/>
              <a:t>SVM Classification</a:t>
            </a:r>
          </a:p>
        </p:txBody>
      </p:sp>
      <p:sp>
        <p:nvSpPr>
          <p:cNvPr id="59" name="TextBox 58"/>
          <p:cNvSpPr txBox="1"/>
          <p:nvPr/>
        </p:nvSpPr>
        <p:spPr>
          <a:xfrm>
            <a:off x="209768" y="1676400"/>
            <a:ext cx="833883" cy="461665"/>
          </a:xfrm>
          <a:prstGeom prst="rect">
            <a:avLst/>
          </a:prstGeom>
          <a:noFill/>
        </p:spPr>
        <p:txBody>
          <a:bodyPr wrap="none" rtlCol="0">
            <a:spAutoFit/>
          </a:bodyPr>
          <a:lstStyle/>
          <a:p>
            <a:r>
              <a:rPr lang="en-US" sz="2400" b="1" dirty="0" smtClean="0">
                <a:latin typeface="Arial" pitchFamily="34" charset="0"/>
                <a:cs typeface="Arial" pitchFamily="34" charset="0"/>
              </a:rPr>
              <a:t>EEG</a:t>
            </a:r>
            <a:endParaRPr lang="en-US" sz="2400" b="1" dirty="0">
              <a:latin typeface="Arial" pitchFamily="34" charset="0"/>
              <a:cs typeface="Arial" pitchFamily="34" charset="0"/>
            </a:endParaRPr>
          </a:p>
        </p:txBody>
      </p:sp>
      <p:sp>
        <p:nvSpPr>
          <p:cNvPr id="60" name="TextBox 59"/>
          <p:cNvSpPr txBox="1"/>
          <p:nvPr/>
        </p:nvSpPr>
        <p:spPr>
          <a:xfrm>
            <a:off x="200123" y="3912243"/>
            <a:ext cx="833883" cy="461665"/>
          </a:xfrm>
          <a:prstGeom prst="rect">
            <a:avLst/>
          </a:prstGeom>
          <a:noFill/>
        </p:spPr>
        <p:txBody>
          <a:bodyPr wrap="none" rtlCol="0">
            <a:spAutoFit/>
          </a:bodyPr>
          <a:lstStyle/>
          <a:p>
            <a:r>
              <a:rPr lang="en-US" sz="2400" b="1" dirty="0" smtClean="0">
                <a:latin typeface="Arial" pitchFamily="34" charset="0"/>
                <a:cs typeface="Arial" pitchFamily="34" charset="0"/>
              </a:rPr>
              <a:t>EEG</a:t>
            </a:r>
            <a:endParaRPr lang="en-US" sz="2400" b="1" dirty="0">
              <a:latin typeface="Arial" pitchFamily="34" charset="0"/>
              <a:cs typeface="Arial" pitchFamily="34" charset="0"/>
            </a:endParaRPr>
          </a:p>
        </p:txBody>
      </p:sp>
      <p:sp>
        <p:nvSpPr>
          <p:cNvPr id="54" name="TextBox 53"/>
          <p:cNvSpPr txBox="1"/>
          <p:nvPr/>
        </p:nvSpPr>
        <p:spPr>
          <a:xfrm>
            <a:off x="1295400" y="152400"/>
            <a:ext cx="7009098" cy="707886"/>
          </a:xfrm>
          <a:prstGeom prst="rect">
            <a:avLst/>
          </a:prstGeom>
          <a:noFill/>
        </p:spPr>
        <p:txBody>
          <a:bodyPr wrap="none" rtlCol="0">
            <a:spAutoFit/>
          </a:bodyPr>
          <a:lstStyle/>
          <a:p>
            <a:r>
              <a:rPr lang="en-US" sz="4000" dirty="0" smtClean="0">
                <a:solidFill>
                  <a:srgbClr val="C00000"/>
                </a:solidFill>
              </a:rPr>
              <a:t>Patient specific seizure detection</a:t>
            </a:r>
            <a:endParaRPr lang="en-US" sz="4000" dirty="0">
              <a:solidFill>
                <a:srgbClr val="C00000"/>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95400" y="152400"/>
            <a:ext cx="7009098" cy="707886"/>
          </a:xfrm>
          <a:prstGeom prst="rect">
            <a:avLst/>
          </a:prstGeom>
          <a:noFill/>
        </p:spPr>
        <p:txBody>
          <a:bodyPr wrap="none" rtlCol="0">
            <a:spAutoFit/>
          </a:bodyPr>
          <a:lstStyle/>
          <a:p>
            <a:r>
              <a:rPr lang="en-US" sz="4000" dirty="0" smtClean="0">
                <a:solidFill>
                  <a:srgbClr val="C00000"/>
                </a:solidFill>
              </a:rPr>
              <a:t>Patient specific seizure detection</a:t>
            </a:r>
            <a:endParaRPr lang="en-US" sz="4000" dirty="0">
              <a:solidFill>
                <a:srgbClr val="C00000"/>
              </a:solidFill>
            </a:endParaRPr>
          </a:p>
        </p:txBody>
      </p:sp>
      <p:grpSp>
        <p:nvGrpSpPr>
          <p:cNvPr id="6" name="Group 5"/>
          <p:cNvGrpSpPr/>
          <p:nvPr/>
        </p:nvGrpSpPr>
        <p:grpSpPr>
          <a:xfrm>
            <a:off x="-76200" y="762000"/>
            <a:ext cx="3048000" cy="2743199"/>
            <a:chOff x="1674519" y="1031628"/>
            <a:chExt cx="5493926" cy="4688728"/>
          </a:xfrm>
        </p:grpSpPr>
        <p:graphicFrame>
          <p:nvGraphicFramePr>
            <p:cNvPr id="7" name="Object 55"/>
            <p:cNvGraphicFramePr>
              <a:graphicFrameLocks noChangeAspect="1"/>
            </p:cNvGraphicFramePr>
            <p:nvPr/>
          </p:nvGraphicFramePr>
          <p:xfrm>
            <a:off x="1674519" y="1031628"/>
            <a:ext cx="5493926" cy="4262055"/>
          </p:xfrm>
          <a:graphic>
            <a:graphicData uri="http://schemas.openxmlformats.org/presentationml/2006/ole">
              <p:oleObj spid="_x0000_s83970" name="Visio" r:id="rId3" imgW="3699891" imgH="2969133" progId="Visio.Drawing.11">
                <p:embed/>
              </p:oleObj>
            </a:graphicData>
          </a:graphic>
        </p:graphicFrame>
        <p:sp>
          <p:nvSpPr>
            <p:cNvPr id="8" name="Rectangle 60"/>
            <p:cNvSpPr>
              <a:spLocks noChangeArrowheads="1"/>
            </p:cNvSpPr>
            <p:nvPr/>
          </p:nvSpPr>
          <p:spPr bwMode="auto">
            <a:xfrm>
              <a:off x="3028576" y="1613481"/>
              <a:ext cx="1957294" cy="582223"/>
            </a:xfrm>
            <a:prstGeom prst="rect">
              <a:avLst/>
            </a:prstGeom>
            <a:noFill/>
            <a:ln w="44450">
              <a:solidFill>
                <a:schemeClr val="bg1"/>
              </a:solidFill>
              <a:miter lim="800000"/>
              <a:headEnd/>
              <a:tailEnd/>
            </a:ln>
            <a:effectLst/>
          </p:spPr>
          <p:txBody>
            <a:bodyPr wrap="none" anchor="ctr"/>
            <a:lstStyle/>
            <a:p>
              <a:endParaRPr lang="en-US"/>
            </a:p>
          </p:txBody>
        </p:sp>
        <p:sp>
          <p:nvSpPr>
            <p:cNvPr id="9" name="Rectangle 61"/>
            <p:cNvSpPr>
              <a:spLocks noChangeArrowheads="1"/>
            </p:cNvSpPr>
            <p:nvPr/>
          </p:nvSpPr>
          <p:spPr bwMode="auto">
            <a:xfrm>
              <a:off x="5060576" y="1613481"/>
              <a:ext cx="903941" cy="1383149"/>
            </a:xfrm>
            <a:prstGeom prst="rect">
              <a:avLst/>
            </a:prstGeom>
            <a:noFill/>
            <a:ln w="44450">
              <a:solidFill>
                <a:schemeClr val="bg1"/>
              </a:solidFill>
              <a:miter lim="800000"/>
              <a:headEnd/>
              <a:tailEnd/>
            </a:ln>
            <a:effectLst/>
          </p:spPr>
          <p:txBody>
            <a:bodyPr wrap="none" anchor="ctr"/>
            <a:lstStyle/>
            <a:p>
              <a:endParaRPr lang="en-US"/>
            </a:p>
          </p:txBody>
        </p:sp>
        <p:grpSp>
          <p:nvGrpSpPr>
            <p:cNvPr id="10" name="Group 62"/>
            <p:cNvGrpSpPr>
              <a:grpSpLocks/>
            </p:cNvGrpSpPr>
            <p:nvPr/>
          </p:nvGrpSpPr>
          <p:grpSpPr bwMode="auto">
            <a:xfrm>
              <a:off x="1975942" y="2269591"/>
              <a:ext cx="1925" cy="2328892"/>
              <a:chOff x="718" y="1584"/>
              <a:chExt cx="1925" cy="1536"/>
            </a:xfrm>
          </p:grpSpPr>
          <p:sp>
            <p:nvSpPr>
              <p:cNvPr id="18" name="Line 63"/>
              <p:cNvSpPr>
                <a:spLocks noChangeShapeType="1"/>
              </p:cNvSpPr>
              <p:nvPr/>
            </p:nvSpPr>
            <p:spPr bwMode="auto">
              <a:xfrm>
                <a:off x="718" y="1584"/>
                <a:ext cx="0" cy="1536"/>
              </a:xfrm>
              <a:prstGeom prst="line">
                <a:avLst/>
              </a:prstGeom>
              <a:noFill/>
              <a:ln w="38100">
                <a:solidFill>
                  <a:schemeClr val="bg1"/>
                </a:solidFill>
                <a:round/>
                <a:headEnd/>
                <a:tailEnd/>
              </a:ln>
              <a:effectLst/>
            </p:spPr>
            <p:txBody>
              <a:bodyPr/>
              <a:lstStyle/>
              <a:p>
                <a:endParaRPr lang="en-US"/>
              </a:p>
            </p:txBody>
          </p:sp>
          <p:sp>
            <p:nvSpPr>
              <p:cNvPr id="19" name="Line 64"/>
              <p:cNvSpPr>
                <a:spLocks noChangeShapeType="1"/>
              </p:cNvSpPr>
              <p:nvPr/>
            </p:nvSpPr>
            <p:spPr bwMode="auto">
              <a:xfrm>
                <a:off x="723" y="3120"/>
                <a:ext cx="1920" cy="0"/>
              </a:xfrm>
              <a:prstGeom prst="line">
                <a:avLst/>
              </a:prstGeom>
              <a:noFill/>
              <a:ln w="38100">
                <a:solidFill>
                  <a:schemeClr val="bg1"/>
                </a:solidFill>
                <a:round/>
                <a:headEnd/>
                <a:tailEnd/>
              </a:ln>
              <a:effectLst/>
            </p:spPr>
            <p:txBody>
              <a:bodyPr/>
              <a:lstStyle/>
              <a:p>
                <a:endParaRPr lang="en-US"/>
              </a:p>
            </p:txBody>
          </p:sp>
          <p:sp>
            <p:nvSpPr>
              <p:cNvPr id="20" name="Line 65"/>
              <p:cNvSpPr>
                <a:spLocks noChangeShapeType="1"/>
              </p:cNvSpPr>
              <p:nvPr/>
            </p:nvSpPr>
            <p:spPr bwMode="auto">
              <a:xfrm flipV="1">
                <a:off x="2643" y="2112"/>
                <a:ext cx="0" cy="1008"/>
              </a:xfrm>
              <a:prstGeom prst="line">
                <a:avLst/>
              </a:prstGeom>
              <a:noFill/>
              <a:ln w="44450">
                <a:solidFill>
                  <a:schemeClr val="bg1"/>
                </a:solidFill>
                <a:round/>
                <a:headEnd/>
                <a:tailEnd/>
              </a:ln>
              <a:effectLst/>
            </p:spPr>
            <p:txBody>
              <a:bodyPr/>
              <a:lstStyle/>
              <a:p>
                <a:endParaRPr lang="en-US"/>
              </a:p>
            </p:txBody>
          </p:sp>
          <p:sp>
            <p:nvSpPr>
              <p:cNvPr id="21" name="Line 66"/>
              <p:cNvSpPr>
                <a:spLocks noChangeShapeType="1"/>
              </p:cNvSpPr>
              <p:nvPr/>
            </p:nvSpPr>
            <p:spPr bwMode="auto">
              <a:xfrm flipH="1">
                <a:off x="1971" y="2112"/>
                <a:ext cx="672" cy="0"/>
              </a:xfrm>
              <a:prstGeom prst="line">
                <a:avLst/>
              </a:prstGeom>
              <a:noFill/>
              <a:ln w="38100">
                <a:solidFill>
                  <a:schemeClr val="bg1"/>
                </a:solidFill>
                <a:round/>
                <a:headEnd/>
                <a:tailEnd/>
              </a:ln>
              <a:effectLst/>
            </p:spPr>
            <p:txBody>
              <a:bodyPr/>
              <a:lstStyle/>
              <a:p>
                <a:endParaRPr lang="en-US"/>
              </a:p>
            </p:txBody>
          </p:sp>
          <p:sp>
            <p:nvSpPr>
              <p:cNvPr id="22" name="Line 67"/>
              <p:cNvSpPr>
                <a:spLocks noChangeShapeType="1"/>
              </p:cNvSpPr>
              <p:nvPr/>
            </p:nvSpPr>
            <p:spPr bwMode="auto">
              <a:xfrm>
                <a:off x="723" y="1584"/>
                <a:ext cx="1248" cy="0"/>
              </a:xfrm>
              <a:prstGeom prst="line">
                <a:avLst/>
              </a:prstGeom>
              <a:noFill/>
              <a:ln w="38100">
                <a:solidFill>
                  <a:schemeClr val="bg1"/>
                </a:solidFill>
                <a:round/>
                <a:headEnd/>
                <a:tailEnd/>
              </a:ln>
              <a:effectLst/>
            </p:spPr>
            <p:txBody>
              <a:bodyPr/>
              <a:lstStyle/>
              <a:p>
                <a:endParaRPr lang="en-US"/>
              </a:p>
            </p:txBody>
          </p:sp>
          <p:sp>
            <p:nvSpPr>
              <p:cNvPr id="23" name="Line 68"/>
              <p:cNvSpPr>
                <a:spLocks noChangeShapeType="1"/>
              </p:cNvSpPr>
              <p:nvPr/>
            </p:nvSpPr>
            <p:spPr bwMode="auto">
              <a:xfrm>
                <a:off x="1971" y="1584"/>
                <a:ext cx="0" cy="528"/>
              </a:xfrm>
              <a:prstGeom prst="line">
                <a:avLst/>
              </a:prstGeom>
              <a:noFill/>
              <a:ln w="38100">
                <a:solidFill>
                  <a:schemeClr val="bg1"/>
                </a:solidFill>
                <a:round/>
                <a:headEnd/>
                <a:tailEnd/>
              </a:ln>
              <a:effectLst/>
            </p:spPr>
            <p:txBody>
              <a:bodyPr/>
              <a:lstStyle/>
              <a:p>
                <a:endParaRPr lang="en-US"/>
              </a:p>
            </p:txBody>
          </p:sp>
        </p:grpSp>
        <p:sp>
          <p:nvSpPr>
            <p:cNvPr id="11" name="Text Box 69"/>
            <p:cNvSpPr txBox="1">
              <a:spLocks noChangeArrowheads="1"/>
            </p:cNvSpPr>
            <p:nvPr/>
          </p:nvSpPr>
          <p:spPr bwMode="auto">
            <a:xfrm>
              <a:off x="3322697" y="2967360"/>
              <a:ext cx="2395290" cy="1578173"/>
            </a:xfrm>
            <a:prstGeom prst="rect">
              <a:avLst/>
            </a:prstGeom>
            <a:noFill/>
            <a:ln w="9525">
              <a:noFill/>
              <a:miter lim="800000"/>
              <a:headEnd/>
              <a:tailEnd/>
            </a:ln>
            <a:effectLst/>
          </p:spPr>
          <p:txBody>
            <a:bodyPr wrap="square">
              <a:spAutoFit/>
            </a:bodyPr>
            <a:lstStyle/>
            <a:p>
              <a:pPr algn="ctr"/>
              <a:r>
                <a:rPr lang="en-US" b="1" dirty="0">
                  <a:solidFill>
                    <a:schemeClr val="bg1"/>
                  </a:solidFill>
                  <a:latin typeface="Arial" pitchFamily="34" charset="0"/>
                  <a:cs typeface="Arial" pitchFamily="34" charset="0"/>
                </a:rPr>
                <a:t>Feature Extraction Processor</a:t>
              </a:r>
            </a:p>
          </p:txBody>
        </p:sp>
        <p:sp>
          <p:nvSpPr>
            <p:cNvPr id="12" name="Text Box 70"/>
            <p:cNvSpPr txBox="1">
              <a:spLocks noChangeArrowheads="1"/>
            </p:cNvSpPr>
            <p:nvPr/>
          </p:nvSpPr>
          <p:spPr bwMode="auto">
            <a:xfrm>
              <a:off x="2977784" y="1544096"/>
              <a:ext cx="2257612" cy="578663"/>
            </a:xfrm>
            <a:prstGeom prst="rect">
              <a:avLst/>
            </a:prstGeom>
            <a:noFill/>
            <a:ln w="9525">
              <a:noFill/>
              <a:miter lim="800000"/>
              <a:headEnd/>
              <a:tailEnd/>
            </a:ln>
            <a:effectLst/>
          </p:spPr>
          <p:txBody>
            <a:bodyPr>
              <a:spAutoFit/>
            </a:bodyPr>
            <a:lstStyle/>
            <a:p>
              <a:pPr algn="ctr"/>
              <a:r>
                <a:rPr lang="en-US" sz="1600" b="1" dirty="0">
                  <a:solidFill>
                    <a:schemeClr val="bg1"/>
                  </a:solidFill>
                  <a:latin typeface="Arial" pitchFamily="34" charset="0"/>
                  <a:cs typeface="Arial" pitchFamily="34" charset="0"/>
                </a:rPr>
                <a:t>Inst. Amp.</a:t>
              </a:r>
            </a:p>
          </p:txBody>
        </p:sp>
        <p:sp>
          <p:nvSpPr>
            <p:cNvPr id="13" name="Text Box 71"/>
            <p:cNvSpPr txBox="1">
              <a:spLocks noChangeArrowheads="1"/>
            </p:cNvSpPr>
            <p:nvPr/>
          </p:nvSpPr>
          <p:spPr bwMode="auto">
            <a:xfrm>
              <a:off x="4383742" y="2341999"/>
              <a:ext cx="2257612" cy="578663"/>
            </a:xfrm>
            <a:prstGeom prst="rect">
              <a:avLst/>
            </a:prstGeom>
            <a:noFill/>
            <a:ln w="9525">
              <a:noFill/>
              <a:miter lim="800000"/>
              <a:headEnd/>
              <a:tailEnd/>
            </a:ln>
            <a:effectLst/>
          </p:spPr>
          <p:txBody>
            <a:bodyPr>
              <a:spAutoFit/>
            </a:bodyPr>
            <a:lstStyle/>
            <a:p>
              <a:pPr algn="ctr"/>
              <a:r>
                <a:rPr lang="en-US" sz="1600" b="1" dirty="0">
                  <a:solidFill>
                    <a:schemeClr val="bg1"/>
                  </a:solidFill>
                  <a:latin typeface="Arial" pitchFamily="34" charset="0"/>
                  <a:cs typeface="Arial" pitchFamily="34" charset="0"/>
                </a:rPr>
                <a:t>ADC</a:t>
              </a:r>
            </a:p>
          </p:txBody>
        </p:sp>
        <p:sp>
          <p:nvSpPr>
            <p:cNvPr id="14" name="Line 72"/>
            <p:cNvSpPr>
              <a:spLocks noChangeShapeType="1"/>
            </p:cNvSpPr>
            <p:nvPr/>
          </p:nvSpPr>
          <p:spPr bwMode="auto">
            <a:xfrm>
              <a:off x="2653553" y="5180706"/>
              <a:ext cx="3836894" cy="0"/>
            </a:xfrm>
            <a:prstGeom prst="line">
              <a:avLst/>
            </a:prstGeom>
            <a:noFill/>
            <a:ln w="25400">
              <a:solidFill>
                <a:schemeClr val="tx1"/>
              </a:solidFill>
              <a:round/>
              <a:headEnd type="triangle" w="med" len="med"/>
              <a:tailEnd type="triangle" w="med" len="med"/>
            </a:ln>
            <a:effectLst/>
          </p:spPr>
          <p:txBody>
            <a:bodyPr/>
            <a:lstStyle/>
            <a:p>
              <a:endParaRPr lang="en-US"/>
            </a:p>
          </p:txBody>
        </p:sp>
        <p:sp>
          <p:nvSpPr>
            <p:cNvPr id="15" name="Line 73"/>
            <p:cNvSpPr>
              <a:spLocks noChangeShapeType="1"/>
            </p:cNvSpPr>
            <p:nvPr/>
          </p:nvSpPr>
          <p:spPr bwMode="auto">
            <a:xfrm>
              <a:off x="6641353" y="1249962"/>
              <a:ext cx="0" cy="3784450"/>
            </a:xfrm>
            <a:prstGeom prst="line">
              <a:avLst/>
            </a:prstGeom>
            <a:noFill/>
            <a:ln w="25400">
              <a:solidFill>
                <a:schemeClr val="tx1"/>
              </a:solidFill>
              <a:round/>
              <a:headEnd type="triangle" w="med" len="med"/>
              <a:tailEnd type="triangle" w="med" len="med"/>
            </a:ln>
            <a:effectLst/>
          </p:spPr>
          <p:txBody>
            <a:bodyPr/>
            <a:lstStyle/>
            <a:p>
              <a:endParaRPr lang="en-US"/>
            </a:p>
          </p:txBody>
        </p:sp>
        <p:sp>
          <p:nvSpPr>
            <p:cNvPr id="16" name="Text Box 74"/>
            <p:cNvSpPr txBox="1">
              <a:spLocks noChangeArrowheads="1"/>
            </p:cNvSpPr>
            <p:nvPr/>
          </p:nvSpPr>
          <p:spPr bwMode="auto">
            <a:xfrm>
              <a:off x="3931670" y="5182184"/>
              <a:ext cx="1291010" cy="538172"/>
            </a:xfrm>
            <a:prstGeom prst="rect">
              <a:avLst/>
            </a:prstGeom>
            <a:noFill/>
            <a:ln w="9525">
              <a:noFill/>
              <a:miter lim="800000"/>
              <a:headEnd/>
              <a:tailEnd/>
            </a:ln>
            <a:effectLst/>
          </p:spPr>
          <p:txBody>
            <a:bodyPr wrap="none">
              <a:spAutoFit/>
            </a:bodyPr>
            <a:lstStyle/>
            <a:p>
              <a:r>
                <a:rPr lang="en-US" sz="2000" dirty="0">
                  <a:solidFill>
                    <a:schemeClr val="tx1"/>
                  </a:solidFill>
                  <a:latin typeface="Arial" pitchFamily="34" charset="0"/>
                  <a:cs typeface="Arial" pitchFamily="34" charset="0"/>
                </a:rPr>
                <a:t>2.5mm</a:t>
              </a:r>
            </a:p>
          </p:txBody>
        </p:sp>
        <p:sp>
          <p:nvSpPr>
            <p:cNvPr id="17" name="Text Box 75"/>
            <p:cNvSpPr txBox="1">
              <a:spLocks noChangeArrowheads="1"/>
            </p:cNvSpPr>
            <p:nvPr/>
          </p:nvSpPr>
          <p:spPr bwMode="auto">
            <a:xfrm rot="16200000">
              <a:off x="6220409" y="2807845"/>
              <a:ext cx="1300583" cy="534212"/>
            </a:xfrm>
            <a:prstGeom prst="rect">
              <a:avLst/>
            </a:prstGeom>
            <a:noFill/>
            <a:ln w="9525">
              <a:noFill/>
              <a:miter lim="800000"/>
              <a:headEnd/>
              <a:tailEnd/>
            </a:ln>
            <a:effectLst/>
          </p:spPr>
          <p:txBody>
            <a:bodyPr wrap="none">
              <a:spAutoFit/>
            </a:bodyPr>
            <a:lstStyle/>
            <a:p>
              <a:r>
                <a:rPr lang="en-US" sz="2000" dirty="0">
                  <a:solidFill>
                    <a:schemeClr val="tx1"/>
                  </a:solidFill>
                  <a:latin typeface="Arial" pitchFamily="34" charset="0"/>
                  <a:cs typeface="Arial" pitchFamily="34" charset="0"/>
                </a:rPr>
                <a:t>2.5mm</a:t>
              </a:r>
            </a:p>
          </p:txBody>
        </p:sp>
      </p:grpSp>
      <p:graphicFrame>
        <p:nvGraphicFramePr>
          <p:cNvPr id="83971" name="Object 3"/>
          <p:cNvGraphicFramePr>
            <a:graphicFrameLocks noChangeAspect="1"/>
          </p:cNvGraphicFramePr>
          <p:nvPr/>
        </p:nvGraphicFramePr>
        <p:xfrm>
          <a:off x="2319778" y="2438400"/>
          <a:ext cx="7510022" cy="4419600"/>
        </p:xfrm>
        <a:graphic>
          <a:graphicData uri="http://schemas.openxmlformats.org/presentationml/2006/ole">
            <p:oleObj spid="_x0000_s83971" name="Visio" r:id="rId4" imgW="6863858" imgH="3893987" progId="Visio.Drawing.11">
              <p:embed/>
            </p:oleObj>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2_small.gif"/>
          <p:cNvPicPr>
            <a:picLocks noChangeAspect="1"/>
          </p:cNvPicPr>
          <p:nvPr/>
        </p:nvPicPr>
        <p:blipFill>
          <a:blip r:embed="rId2" cstate="print"/>
          <a:stretch>
            <a:fillRect/>
          </a:stretch>
        </p:blipFill>
        <p:spPr>
          <a:xfrm>
            <a:off x="5342764" y="1447800"/>
            <a:ext cx="3639312" cy="3657600"/>
          </a:xfrm>
          <a:prstGeom prst="rect">
            <a:avLst/>
          </a:prstGeom>
        </p:spPr>
      </p:pic>
      <p:pic>
        <p:nvPicPr>
          <p:cNvPr id="5" name="Picture 4" descr="spikeSort.jpg"/>
          <p:cNvPicPr>
            <a:picLocks noChangeAspect="1"/>
          </p:cNvPicPr>
          <p:nvPr/>
        </p:nvPicPr>
        <p:blipFill>
          <a:blip r:embed="rId3" cstate="print"/>
          <a:stretch>
            <a:fillRect/>
          </a:stretch>
        </p:blipFill>
        <p:spPr>
          <a:xfrm>
            <a:off x="304800" y="1676400"/>
            <a:ext cx="4648200" cy="3253740"/>
          </a:xfrm>
          <a:prstGeom prst="rect">
            <a:avLst/>
          </a:prstGeom>
        </p:spPr>
      </p:pic>
      <p:sp>
        <p:nvSpPr>
          <p:cNvPr id="6" name="TextBox 5"/>
          <p:cNvSpPr txBox="1"/>
          <p:nvPr/>
        </p:nvSpPr>
        <p:spPr>
          <a:xfrm>
            <a:off x="622245" y="152400"/>
            <a:ext cx="8140755" cy="707886"/>
          </a:xfrm>
          <a:prstGeom prst="rect">
            <a:avLst/>
          </a:prstGeom>
          <a:noFill/>
        </p:spPr>
        <p:txBody>
          <a:bodyPr wrap="none" rtlCol="0">
            <a:spAutoFit/>
          </a:bodyPr>
          <a:lstStyle/>
          <a:p>
            <a:r>
              <a:rPr lang="en-US" sz="4000" dirty="0" smtClean="0">
                <a:solidFill>
                  <a:srgbClr val="C00000"/>
                </a:solidFill>
              </a:rPr>
              <a:t>Spike-sorting to infer motor intentions</a:t>
            </a:r>
            <a:endParaRPr lang="en-US" sz="4000" dirty="0">
              <a:solidFill>
                <a:srgbClr val="C00000"/>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4479"/>
          <p:cNvPicPr>
            <a:picLocks noChangeAspect="1" noChangeArrowheads="1"/>
          </p:cNvPicPr>
          <p:nvPr/>
        </p:nvPicPr>
        <p:blipFill>
          <a:blip r:embed="rId3" cstate="print"/>
          <a:srcRect/>
          <a:stretch>
            <a:fillRect/>
          </a:stretch>
        </p:blipFill>
        <p:spPr bwMode="auto">
          <a:xfrm>
            <a:off x="3184499" y="1803738"/>
            <a:ext cx="3444901" cy="2209800"/>
          </a:xfrm>
          <a:prstGeom prst="rect">
            <a:avLst/>
          </a:prstGeom>
          <a:noFill/>
          <a:ln w="9525">
            <a:noFill/>
            <a:miter lim="800000"/>
            <a:headEnd/>
            <a:tailEnd/>
          </a:ln>
        </p:spPr>
      </p:pic>
      <p:sp>
        <p:nvSpPr>
          <p:cNvPr id="4" name="TextBox 3"/>
          <p:cNvSpPr txBox="1"/>
          <p:nvPr/>
        </p:nvSpPr>
        <p:spPr>
          <a:xfrm>
            <a:off x="914400" y="152400"/>
            <a:ext cx="7273594" cy="1323439"/>
          </a:xfrm>
          <a:prstGeom prst="rect">
            <a:avLst/>
          </a:prstGeom>
          <a:noFill/>
        </p:spPr>
        <p:txBody>
          <a:bodyPr wrap="none" rtlCol="0">
            <a:spAutoFit/>
          </a:bodyPr>
          <a:lstStyle/>
          <a:p>
            <a:pPr algn="ctr"/>
            <a:r>
              <a:rPr lang="en-US" sz="4000" dirty="0" smtClean="0">
                <a:solidFill>
                  <a:srgbClr val="C00000"/>
                </a:solidFill>
              </a:rPr>
              <a:t>Can we do all of this on a tiny chip</a:t>
            </a:r>
          </a:p>
          <a:p>
            <a:pPr algn="ctr"/>
            <a:r>
              <a:rPr lang="en-US" sz="4000" dirty="0" smtClean="0">
                <a:solidFill>
                  <a:srgbClr val="C00000"/>
                </a:solidFill>
              </a:rPr>
              <a:t>and at </a:t>
            </a:r>
            <a:r>
              <a:rPr lang="en-US" sz="4000" u="sng" dirty="0" smtClean="0">
                <a:solidFill>
                  <a:srgbClr val="C00000"/>
                </a:solidFill>
              </a:rPr>
              <a:t>less than 100</a:t>
            </a:r>
            <a:r>
              <a:rPr lang="el-GR" sz="4000" u="sng" dirty="0" smtClean="0">
                <a:solidFill>
                  <a:srgbClr val="C00000"/>
                </a:solidFill>
              </a:rPr>
              <a:t>μ</a:t>
            </a:r>
            <a:r>
              <a:rPr lang="en-US" sz="4000" u="sng" dirty="0" smtClean="0">
                <a:solidFill>
                  <a:srgbClr val="C00000"/>
                </a:solidFill>
              </a:rPr>
              <a:t>W</a:t>
            </a:r>
            <a:r>
              <a:rPr lang="en-US" sz="4000" dirty="0" smtClean="0">
                <a:solidFill>
                  <a:srgbClr val="C00000"/>
                </a:solidFill>
              </a:rPr>
              <a:t>?</a:t>
            </a:r>
            <a:endParaRPr lang="en-US" sz="4000" dirty="0">
              <a:solidFill>
                <a:srgbClr val="C00000"/>
              </a:solidFill>
            </a:endParaRPr>
          </a:p>
        </p:txBody>
      </p:sp>
      <p:grpSp>
        <p:nvGrpSpPr>
          <p:cNvPr id="5" name="Group 4"/>
          <p:cNvGrpSpPr/>
          <p:nvPr/>
        </p:nvGrpSpPr>
        <p:grpSpPr>
          <a:xfrm>
            <a:off x="-457200" y="2184738"/>
            <a:ext cx="3657600" cy="3200399"/>
            <a:chOff x="1674519" y="1031628"/>
            <a:chExt cx="5493926" cy="4688728"/>
          </a:xfrm>
        </p:grpSpPr>
        <p:graphicFrame>
          <p:nvGraphicFramePr>
            <p:cNvPr id="6" name="Object 55"/>
            <p:cNvGraphicFramePr>
              <a:graphicFrameLocks noChangeAspect="1"/>
            </p:cNvGraphicFramePr>
            <p:nvPr/>
          </p:nvGraphicFramePr>
          <p:xfrm>
            <a:off x="1674519" y="1031628"/>
            <a:ext cx="5493926" cy="4262055"/>
          </p:xfrm>
          <a:graphic>
            <a:graphicData uri="http://schemas.openxmlformats.org/presentationml/2006/ole">
              <p:oleObj spid="_x0000_s32770" name="Visio" r:id="rId4" imgW="3699891" imgH="2969133" progId="Visio.Drawing.11">
                <p:embed/>
              </p:oleObj>
            </a:graphicData>
          </a:graphic>
        </p:graphicFrame>
        <p:sp>
          <p:nvSpPr>
            <p:cNvPr id="7" name="Rectangle 60"/>
            <p:cNvSpPr>
              <a:spLocks noChangeArrowheads="1"/>
            </p:cNvSpPr>
            <p:nvPr/>
          </p:nvSpPr>
          <p:spPr bwMode="auto">
            <a:xfrm>
              <a:off x="3028576" y="1613481"/>
              <a:ext cx="1957294" cy="582223"/>
            </a:xfrm>
            <a:prstGeom prst="rect">
              <a:avLst/>
            </a:prstGeom>
            <a:noFill/>
            <a:ln w="44450">
              <a:solidFill>
                <a:schemeClr val="bg1"/>
              </a:solidFill>
              <a:miter lim="800000"/>
              <a:headEnd/>
              <a:tailEnd/>
            </a:ln>
            <a:effectLst/>
          </p:spPr>
          <p:txBody>
            <a:bodyPr wrap="none" anchor="ctr"/>
            <a:lstStyle/>
            <a:p>
              <a:endParaRPr lang="en-US"/>
            </a:p>
          </p:txBody>
        </p:sp>
        <p:sp>
          <p:nvSpPr>
            <p:cNvPr id="8" name="Rectangle 61"/>
            <p:cNvSpPr>
              <a:spLocks noChangeArrowheads="1"/>
            </p:cNvSpPr>
            <p:nvPr/>
          </p:nvSpPr>
          <p:spPr bwMode="auto">
            <a:xfrm>
              <a:off x="5060576" y="1613481"/>
              <a:ext cx="903941" cy="1383149"/>
            </a:xfrm>
            <a:prstGeom prst="rect">
              <a:avLst/>
            </a:prstGeom>
            <a:noFill/>
            <a:ln w="44450">
              <a:solidFill>
                <a:schemeClr val="bg1"/>
              </a:solidFill>
              <a:miter lim="800000"/>
              <a:headEnd/>
              <a:tailEnd/>
            </a:ln>
            <a:effectLst/>
          </p:spPr>
          <p:txBody>
            <a:bodyPr wrap="none" anchor="ctr"/>
            <a:lstStyle/>
            <a:p>
              <a:endParaRPr lang="en-US"/>
            </a:p>
          </p:txBody>
        </p:sp>
        <p:grpSp>
          <p:nvGrpSpPr>
            <p:cNvPr id="9" name="Group 62"/>
            <p:cNvGrpSpPr>
              <a:grpSpLocks/>
            </p:cNvGrpSpPr>
            <p:nvPr/>
          </p:nvGrpSpPr>
          <p:grpSpPr bwMode="auto">
            <a:xfrm>
              <a:off x="1975942" y="2269591"/>
              <a:ext cx="1925" cy="2328892"/>
              <a:chOff x="718" y="1584"/>
              <a:chExt cx="1925" cy="1536"/>
            </a:xfrm>
          </p:grpSpPr>
          <p:sp>
            <p:nvSpPr>
              <p:cNvPr id="17" name="Line 63"/>
              <p:cNvSpPr>
                <a:spLocks noChangeShapeType="1"/>
              </p:cNvSpPr>
              <p:nvPr/>
            </p:nvSpPr>
            <p:spPr bwMode="auto">
              <a:xfrm>
                <a:off x="718" y="1584"/>
                <a:ext cx="0" cy="1536"/>
              </a:xfrm>
              <a:prstGeom prst="line">
                <a:avLst/>
              </a:prstGeom>
              <a:noFill/>
              <a:ln w="38100">
                <a:solidFill>
                  <a:schemeClr val="bg1"/>
                </a:solidFill>
                <a:round/>
                <a:headEnd/>
                <a:tailEnd/>
              </a:ln>
              <a:effectLst/>
            </p:spPr>
            <p:txBody>
              <a:bodyPr/>
              <a:lstStyle/>
              <a:p>
                <a:endParaRPr lang="en-US"/>
              </a:p>
            </p:txBody>
          </p:sp>
          <p:sp>
            <p:nvSpPr>
              <p:cNvPr id="18" name="Line 64"/>
              <p:cNvSpPr>
                <a:spLocks noChangeShapeType="1"/>
              </p:cNvSpPr>
              <p:nvPr/>
            </p:nvSpPr>
            <p:spPr bwMode="auto">
              <a:xfrm>
                <a:off x="723" y="3120"/>
                <a:ext cx="1920" cy="0"/>
              </a:xfrm>
              <a:prstGeom prst="line">
                <a:avLst/>
              </a:prstGeom>
              <a:noFill/>
              <a:ln w="38100">
                <a:solidFill>
                  <a:schemeClr val="bg1"/>
                </a:solidFill>
                <a:round/>
                <a:headEnd/>
                <a:tailEnd/>
              </a:ln>
              <a:effectLst/>
            </p:spPr>
            <p:txBody>
              <a:bodyPr/>
              <a:lstStyle/>
              <a:p>
                <a:endParaRPr lang="en-US"/>
              </a:p>
            </p:txBody>
          </p:sp>
          <p:sp>
            <p:nvSpPr>
              <p:cNvPr id="19" name="Line 65"/>
              <p:cNvSpPr>
                <a:spLocks noChangeShapeType="1"/>
              </p:cNvSpPr>
              <p:nvPr/>
            </p:nvSpPr>
            <p:spPr bwMode="auto">
              <a:xfrm flipV="1">
                <a:off x="2643" y="2112"/>
                <a:ext cx="0" cy="1008"/>
              </a:xfrm>
              <a:prstGeom prst="line">
                <a:avLst/>
              </a:prstGeom>
              <a:noFill/>
              <a:ln w="44450">
                <a:solidFill>
                  <a:schemeClr val="bg1"/>
                </a:solidFill>
                <a:round/>
                <a:headEnd/>
                <a:tailEnd/>
              </a:ln>
              <a:effectLst/>
            </p:spPr>
            <p:txBody>
              <a:bodyPr/>
              <a:lstStyle/>
              <a:p>
                <a:endParaRPr lang="en-US"/>
              </a:p>
            </p:txBody>
          </p:sp>
          <p:sp>
            <p:nvSpPr>
              <p:cNvPr id="20" name="Line 66"/>
              <p:cNvSpPr>
                <a:spLocks noChangeShapeType="1"/>
              </p:cNvSpPr>
              <p:nvPr/>
            </p:nvSpPr>
            <p:spPr bwMode="auto">
              <a:xfrm flipH="1">
                <a:off x="1971" y="2112"/>
                <a:ext cx="672" cy="0"/>
              </a:xfrm>
              <a:prstGeom prst="line">
                <a:avLst/>
              </a:prstGeom>
              <a:noFill/>
              <a:ln w="38100">
                <a:solidFill>
                  <a:schemeClr val="bg1"/>
                </a:solidFill>
                <a:round/>
                <a:headEnd/>
                <a:tailEnd/>
              </a:ln>
              <a:effectLst/>
            </p:spPr>
            <p:txBody>
              <a:bodyPr/>
              <a:lstStyle/>
              <a:p>
                <a:endParaRPr lang="en-US"/>
              </a:p>
            </p:txBody>
          </p:sp>
          <p:sp>
            <p:nvSpPr>
              <p:cNvPr id="21" name="Line 67"/>
              <p:cNvSpPr>
                <a:spLocks noChangeShapeType="1"/>
              </p:cNvSpPr>
              <p:nvPr/>
            </p:nvSpPr>
            <p:spPr bwMode="auto">
              <a:xfrm>
                <a:off x="723" y="1584"/>
                <a:ext cx="1248" cy="0"/>
              </a:xfrm>
              <a:prstGeom prst="line">
                <a:avLst/>
              </a:prstGeom>
              <a:noFill/>
              <a:ln w="38100">
                <a:solidFill>
                  <a:schemeClr val="bg1"/>
                </a:solidFill>
                <a:round/>
                <a:headEnd/>
                <a:tailEnd/>
              </a:ln>
              <a:effectLst/>
            </p:spPr>
            <p:txBody>
              <a:bodyPr/>
              <a:lstStyle/>
              <a:p>
                <a:endParaRPr lang="en-US"/>
              </a:p>
            </p:txBody>
          </p:sp>
          <p:sp>
            <p:nvSpPr>
              <p:cNvPr id="22" name="Line 68"/>
              <p:cNvSpPr>
                <a:spLocks noChangeShapeType="1"/>
              </p:cNvSpPr>
              <p:nvPr/>
            </p:nvSpPr>
            <p:spPr bwMode="auto">
              <a:xfrm>
                <a:off x="1971" y="1584"/>
                <a:ext cx="0" cy="528"/>
              </a:xfrm>
              <a:prstGeom prst="line">
                <a:avLst/>
              </a:prstGeom>
              <a:noFill/>
              <a:ln w="38100">
                <a:solidFill>
                  <a:schemeClr val="bg1"/>
                </a:solidFill>
                <a:round/>
                <a:headEnd/>
                <a:tailEnd/>
              </a:ln>
              <a:effectLst/>
            </p:spPr>
            <p:txBody>
              <a:bodyPr/>
              <a:lstStyle/>
              <a:p>
                <a:endParaRPr lang="en-US"/>
              </a:p>
            </p:txBody>
          </p:sp>
        </p:grpSp>
        <p:sp>
          <p:nvSpPr>
            <p:cNvPr id="10" name="Text Box 69"/>
            <p:cNvSpPr txBox="1">
              <a:spLocks noChangeArrowheads="1"/>
            </p:cNvSpPr>
            <p:nvPr/>
          </p:nvSpPr>
          <p:spPr bwMode="auto">
            <a:xfrm>
              <a:off x="3322697" y="2967359"/>
              <a:ext cx="2395291" cy="1487992"/>
            </a:xfrm>
            <a:prstGeom prst="rect">
              <a:avLst/>
            </a:prstGeom>
            <a:noFill/>
            <a:ln w="9525">
              <a:noFill/>
              <a:miter lim="800000"/>
              <a:headEnd/>
              <a:tailEnd/>
            </a:ln>
            <a:effectLst/>
          </p:spPr>
          <p:txBody>
            <a:bodyPr wrap="square">
              <a:spAutoFit/>
            </a:bodyPr>
            <a:lstStyle/>
            <a:p>
              <a:pPr algn="ctr"/>
              <a:r>
                <a:rPr lang="en-US" sz="2000" b="1" dirty="0">
                  <a:solidFill>
                    <a:schemeClr val="bg1"/>
                  </a:solidFill>
                  <a:latin typeface="Arial" pitchFamily="34" charset="0"/>
                  <a:cs typeface="Arial" pitchFamily="34" charset="0"/>
                </a:rPr>
                <a:t>Feature Extraction Processor</a:t>
              </a:r>
            </a:p>
          </p:txBody>
        </p:sp>
        <p:sp>
          <p:nvSpPr>
            <p:cNvPr id="11" name="Text Box 70"/>
            <p:cNvSpPr txBox="1">
              <a:spLocks noChangeArrowheads="1"/>
            </p:cNvSpPr>
            <p:nvPr/>
          </p:nvSpPr>
          <p:spPr bwMode="auto">
            <a:xfrm>
              <a:off x="2977784" y="1544097"/>
              <a:ext cx="2257613" cy="620968"/>
            </a:xfrm>
            <a:prstGeom prst="rect">
              <a:avLst/>
            </a:prstGeom>
            <a:noFill/>
            <a:ln w="9525">
              <a:noFill/>
              <a:miter lim="800000"/>
              <a:headEnd/>
              <a:tailEnd/>
            </a:ln>
            <a:effectLst/>
          </p:spPr>
          <p:txBody>
            <a:bodyPr>
              <a:spAutoFit/>
            </a:bodyPr>
            <a:lstStyle/>
            <a:p>
              <a:pPr algn="ctr"/>
              <a:r>
                <a:rPr lang="en-US" sz="2000" b="1" dirty="0">
                  <a:solidFill>
                    <a:schemeClr val="bg1"/>
                  </a:solidFill>
                  <a:latin typeface="Arial" pitchFamily="34" charset="0"/>
                  <a:cs typeface="Arial" pitchFamily="34" charset="0"/>
                </a:rPr>
                <a:t>Inst. Amp</a:t>
              </a:r>
              <a:r>
                <a:rPr lang="en-US" sz="2400" b="1" dirty="0">
                  <a:solidFill>
                    <a:schemeClr val="bg1"/>
                  </a:solidFill>
                  <a:latin typeface="Arial" pitchFamily="34" charset="0"/>
                  <a:cs typeface="Arial" pitchFamily="34" charset="0"/>
                </a:rPr>
                <a:t>.</a:t>
              </a:r>
            </a:p>
          </p:txBody>
        </p:sp>
        <p:sp>
          <p:nvSpPr>
            <p:cNvPr id="12" name="Text Box 71"/>
            <p:cNvSpPr txBox="1">
              <a:spLocks noChangeArrowheads="1"/>
            </p:cNvSpPr>
            <p:nvPr/>
          </p:nvSpPr>
          <p:spPr bwMode="auto">
            <a:xfrm>
              <a:off x="4383741" y="2341999"/>
              <a:ext cx="2257613" cy="538173"/>
            </a:xfrm>
            <a:prstGeom prst="rect">
              <a:avLst/>
            </a:prstGeom>
            <a:noFill/>
            <a:ln w="9525">
              <a:noFill/>
              <a:miter lim="800000"/>
              <a:headEnd/>
              <a:tailEnd/>
            </a:ln>
            <a:effectLst/>
          </p:spPr>
          <p:txBody>
            <a:bodyPr>
              <a:spAutoFit/>
            </a:bodyPr>
            <a:lstStyle/>
            <a:p>
              <a:pPr algn="ctr"/>
              <a:r>
                <a:rPr lang="en-US" sz="2000" b="1" dirty="0">
                  <a:solidFill>
                    <a:schemeClr val="bg1"/>
                  </a:solidFill>
                  <a:latin typeface="Arial" pitchFamily="34" charset="0"/>
                  <a:cs typeface="Arial" pitchFamily="34" charset="0"/>
                </a:rPr>
                <a:t>ADC</a:t>
              </a:r>
            </a:p>
          </p:txBody>
        </p:sp>
        <p:sp>
          <p:nvSpPr>
            <p:cNvPr id="13" name="Line 72"/>
            <p:cNvSpPr>
              <a:spLocks noChangeShapeType="1"/>
            </p:cNvSpPr>
            <p:nvPr/>
          </p:nvSpPr>
          <p:spPr bwMode="auto">
            <a:xfrm>
              <a:off x="2653553" y="5180706"/>
              <a:ext cx="3836894" cy="0"/>
            </a:xfrm>
            <a:prstGeom prst="line">
              <a:avLst/>
            </a:prstGeom>
            <a:noFill/>
            <a:ln w="25400">
              <a:solidFill>
                <a:schemeClr val="tx1"/>
              </a:solidFill>
              <a:round/>
              <a:headEnd type="triangle" w="med" len="med"/>
              <a:tailEnd type="triangle" w="med" len="med"/>
            </a:ln>
            <a:effectLst/>
          </p:spPr>
          <p:txBody>
            <a:bodyPr/>
            <a:lstStyle/>
            <a:p>
              <a:endParaRPr lang="en-US"/>
            </a:p>
          </p:txBody>
        </p:sp>
        <p:sp>
          <p:nvSpPr>
            <p:cNvPr id="14" name="Line 73"/>
            <p:cNvSpPr>
              <a:spLocks noChangeShapeType="1"/>
            </p:cNvSpPr>
            <p:nvPr/>
          </p:nvSpPr>
          <p:spPr bwMode="auto">
            <a:xfrm>
              <a:off x="6641353" y="1249962"/>
              <a:ext cx="0" cy="3784450"/>
            </a:xfrm>
            <a:prstGeom prst="line">
              <a:avLst/>
            </a:prstGeom>
            <a:noFill/>
            <a:ln w="25400">
              <a:solidFill>
                <a:schemeClr val="tx1"/>
              </a:solidFill>
              <a:round/>
              <a:headEnd type="triangle" w="med" len="med"/>
              <a:tailEnd type="triangle" w="med" len="med"/>
            </a:ln>
            <a:effectLst/>
          </p:spPr>
          <p:txBody>
            <a:bodyPr/>
            <a:lstStyle/>
            <a:p>
              <a:endParaRPr lang="en-US"/>
            </a:p>
          </p:txBody>
        </p:sp>
        <p:sp>
          <p:nvSpPr>
            <p:cNvPr id="15" name="Text Box 74"/>
            <p:cNvSpPr txBox="1">
              <a:spLocks noChangeArrowheads="1"/>
            </p:cNvSpPr>
            <p:nvPr/>
          </p:nvSpPr>
          <p:spPr bwMode="auto">
            <a:xfrm>
              <a:off x="3931670" y="5182184"/>
              <a:ext cx="1291010" cy="538172"/>
            </a:xfrm>
            <a:prstGeom prst="rect">
              <a:avLst/>
            </a:prstGeom>
            <a:noFill/>
            <a:ln w="9525">
              <a:noFill/>
              <a:miter lim="800000"/>
              <a:headEnd/>
              <a:tailEnd/>
            </a:ln>
            <a:effectLst/>
          </p:spPr>
          <p:txBody>
            <a:bodyPr wrap="none">
              <a:spAutoFit/>
            </a:bodyPr>
            <a:lstStyle/>
            <a:p>
              <a:r>
                <a:rPr lang="en-US" sz="2000" dirty="0">
                  <a:solidFill>
                    <a:schemeClr val="tx1"/>
                  </a:solidFill>
                  <a:latin typeface="Arial" pitchFamily="34" charset="0"/>
                  <a:cs typeface="Arial" pitchFamily="34" charset="0"/>
                </a:rPr>
                <a:t>2.5mm</a:t>
              </a:r>
            </a:p>
          </p:txBody>
        </p:sp>
        <p:sp>
          <p:nvSpPr>
            <p:cNvPr id="16" name="Text Box 75"/>
            <p:cNvSpPr txBox="1">
              <a:spLocks noChangeArrowheads="1"/>
            </p:cNvSpPr>
            <p:nvPr/>
          </p:nvSpPr>
          <p:spPr bwMode="auto">
            <a:xfrm rot="16200000">
              <a:off x="6220409" y="2807845"/>
              <a:ext cx="1300583" cy="534212"/>
            </a:xfrm>
            <a:prstGeom prst="rect">
              <a:avLst/>
            </a:prstGeom>
            <a:noFill/>
            <a:ln w="9525">
              <a:noFill/>
              <a:miter lim="800000"/>
              <a:headEnd/>
              <a:tailEnd/>
            </a:ln>
            <a:effectLst/>
          </p:spPr>
          <p:txBody>
            <a:bodyPr wrap="none">
              <a:spAutoFit/>
            </a:bodyPr>
            <a:lstStyle/>
            <a:p>
              <a:r>
                <a:rPr lang="en-US" sz="2000" dirty="0">
                  <a:solidFill>
                    <a:schemeClr val="tx1"/>
                  </a:solidFill>
                  <a:latin typeface="Arial" pitchFamily="34" charset="0"/>
                  <a:cs typeface="Arial" pitchFamily="34" charset="0"/>
                </a:rPr>
                <a:t>2.5mm</a:t>
              </a:r>
            </a:p>
          </p:txBody>
        </p:sp>
      </p:grpSp>
      <p:sp>
        <p:nvSpPr>
          <p:cNvPr id="23" name="TextBox 22"/>
          <p:cNvSpPr txBox="1"/>
          <p:nvPr/>
        </p:nvSpPr>
        <p:spPr>
          <a:xfrm>
            <a:off x="76200" y="5442227"/>
            <a:ext cx="2819400" cy="707886"/>
          </a:xfrm>
          <a:prstGeom prst="rect">
            <a:avLst/>
          </a:prstGeom>
          <a:noFill/>
        </p:spPr>
        <p:txBody>
          <a:bodyPr wrap="square" rtlCol="0">
            <a:spAutoFit/>
          </a:bodyPr>
          <a:lstStyle/>
          <a:p>
            <a:r>
              <a:rPr lang="en-US" sz="2000" b="1" dirty="0" smtClean="0">
                <a:solidFill>
                  <a:schemeClr val="tx2"/>
                </a:solidFill>
              </a:rPr>
              <a:t>9</a:t>
            </a:r>
            <a:r>
              <a:rPr lang="el-GR" sz="2000" b="1" dirty="0" smtClean="0">
                <a:solidFill>
                  <a:schemeClr val="tx2"/>
                </a:solidFill>
              </a:rPr>
              <a:t>μ</a:t>
            </a:r>
            <a:r>
              <a:rPr lang="en-US" sz="2000" b="1" dirty="0" smtClean="0">
                <a:solidFill>
                  <a:schemeClr val="tx2"/>
                </a:solidFill>
              </a:rPr>
              <a:t>W seizure detection IC</a:t>
            </a:r>
          </a:p>
          <a:p>
            <a:pPr algn="ctr"/>
            <a:r>
              <a:rPr lang="en-US" sz="2000" b="1" dirty="0" smtClean="0">
                <a:solidFill>
                  <a:schemeClr val="tx2"/>
                </a:solidFill>
              </a:rPr>
              <a:t>(180nm CMOS) </a:t>
            </a:r>
            <a:endParaRPr lang="en-US" sz="2000" b="1" dirty="0">
              <a:solidFill>
                <a:schemeClr val="tx2"/>
              </a:solidFill>
            </a:endParaRPr>
          </a:p>
        </p:txBody>
      </p:sp>
      <p:grpSp>
        <p:nvGrpSpPr>
          <p:cNvPr id="29" name="Group 28"/>
          <p:cNvGrpSpPr/>
          <p:nvPr/>
        </p:nvGrpSpPr>
        <p:grpSpPr>
          <a:xfrm>
            <a:off x="3200400" y="2489538"/>
            <a:ext cx="2819400" cy="2666999"/>
            <a:chOff x="4953000" y="1828800"/>
            <a:chExt cx="3657600" cy="3052763"/>
          </a:xfrm>
        </p:grpSpPr>
        <p:grpSp>
          <p:nvGrpSpPr>
            <p:cNvPr id="24" name="Group 711"/>
            <p:cNvGrpSpPr>
              <a:grpSpLocks/>
            </p:cNvGrpSpPr>
            <p:nvPr/>
          </p:nvGrpSpPr>
          <p:grpSpPr bwMode="auto">
            <a:xfrm>
              <a:off x="4953000" y="1828800"/>
              <a:ext cx="3657600" cy="3052763"/>
              <a:chOff x="3120" y="1152"/>
              <a:chExt cx="2304" cy="1923"/>
            </a:xfrm>
          </p:grpSpPr>
          <p:graphicFrame>
            <p:nvGraphicFramePr>
              <p:cNvPr id="25" name="Object 686"/>
              <p:cNvGraphicFramePr>
                <a:graphicFrameLocks noChangeAspect="1"/>
              </p:cNvGraphicFramePr>
              <p:nvPr/>
            </p:nvGraphicFramePr>
            <p:xfrm>
              <a:off x="3120" y="1152"/>
              <a:ext cx="2304" cy="1923"/>
            </p:xfrm>
            <a:graphic>
              <a:graphicData uri="http://schemas.openxmlformats.org/presentationml/2006/ole">
                <p:oleObj spid="_x0000_s32771" name="Visio" r:id="rId5" imgW="2612517" imgH="2180463" progId="Visio.Drawing.11">
                  <p:embed/>
                </p:oleObj>
              </a:graphicData>
            </a:graphic>
          </p:graphicFrame>
          <p:sp>
            <p:nvSpPr>
              <p:cNvPr id="26" name="Text Box 693"/>
              <p:cNvSpPr txBox="1">
                <a:spLocks noChangeArrowheads="1"/>
              </p:cNvSpPr>
              <p:nvPr/>
            </p:nvSpPr>
            <p:spPr bwMode="auto">
              <a:xfrm>
                <a:off x="3910" y="1704"/>
                <a:ext cx="510" cy="288"/>
              </a:xfrm>
              <a:prstGeom prst="rect">
                <a:avLst/>
              </a:prstGeom>
              <a:noFill/>
              <a:ln w="9525">
                <a:noFill/>
                <a:miter lim="800000"/>
                <a:headEnd/>
                <a:tailEnd/>
              </a:ln>
              <a:effectLst/>
            </p:spPr>
            <p:txBody>
              <a:bodyPr wrap="none">
                <a:spAutoFit/>
              </a:bodyPr>
              <a:lstStyle/>
              <a:p>
                <a:r>
                  <a:rPr lang="en-US" sz="2000" b="1" dirty="0">
                    <a:solidFill>
                      <a:schemeClr val="bg1"/>
                    </a:solidFill>
                  </a:rPr>
                  <a:t>CPU</a:t>
                </a:r>
              </a:p>
            </p:txBody>
          </p:sp>
          <p:sp>
            <p:nvSpPr>
              <p:cNvPr id="27" name="Text Box 694"/>
              <p:cNvSpPr txBox="1">
                <a:spLocks noChangeArrowheads="1"/>
              </p:cNvSpPr>
              <p:nvPr/>
            </p:nvSpPr>
            <p:spPr bwMode="auto">
              <a:xfrm>
                <a:off x="4739" y="1400"/>
                <a:ext cx="576" cy="407"/>
              </a:xfrm>
              <a:prstGeom prst="rect">
                <a:avLst/>
              </a:prstGeom>
              <a:noFill/>
              <a:ln w="9525">
                <a:noFill/>
                <a:miter lim="800000"/>
                <a:headEnd/>
                <a:tailEnd/>
              </a:ln>
              <a:effectLst/>
            </p:spPr>
            <p:txBody>
              <a:bodyPr>
                <a:spAutoFit/>
              </a:bodyPr>
              <a:lstStyle/>
              <a:p>
                <a:r>
                  <a:rPr lang="en-US" b="1" dirty="0" smtClean="0">
                    <a:solidFill>
                      <a:schemeClr val="bg1"/>
                    </a:solidFill>
                  </a:rPr>
                  <a:t>DC-</a:t>
                </a:r>
              </a:p>
              <a:p>
                <a:r>
                  <a:rPr lang="en-US" b="1" dirty="0" smtClean="0">
                    <a:solidFill>
                      <a:schemeClr val="bg1"/>
                    </a:solidFill>
                  </a:rPr>
                  <a:t>DC</a:t>
                </a:r>
                <a:endParaRPr lang="en-US" b="1" dirty="0">
                  <a:solidFill>
                    <a:schemeClr val="bg1"/>
                  </a:solidFill>
                </a:endParaRPr>
              </a:p>
            </p:txBody>
          </p:sp>
        </p:grpSp>
        <p:sp>
          <p:nvSpPr>
            <p:cNvPr id="28" name="Text Box 693"/>
            <p:cNvSpPr txBox="1">
              <a:spLocks noChangeArrowheads="1"/>
            </p:cNvSpPr>
            <p:nvPr/>
          </p:nvSpPr>
          <p:spPr bwMode="auto">
            <a:xfrm>
              <a:off x="5743832" y="3486014"/>
              <a:ext cx="1741182" cy="446276"/>
            </a:xfrm>
            <a:prstGeom prst="rect">
              <a:avLst/>
            </a:prstGeom>
            <a:noFill/>
            <a:ln w="9525">
              <a:noFill/>
              <a:miter lim="800000"/>
              <a:headEnd/>
              <a:tailEnd/>
            </a:ln>
            <a:effectLst/>
          </p:spPr>
          <p:txBody>
            <a:bodyPr wrap="none">
              <a:spAutoFit/>
            </a:bodyPr>
            <a:lstStyle/>
            <a:p>
              <a:r>
                <a:rPr lang="en-US" sz="2300" b="1" dirty="0" smtClean="0">
                  <a:solidFill>
                    <a:schemeClr val="bg1"/>
                  </a:solidFill>
                </a:rPr>
                <a:t>128kb SRAM</a:t>
              </a:r>
              <a:endParaRPr lang="en-US" sz="2300" b="1" dirty="0">
                <a:solidFill>
                  <a:schemeClr val="bg1"/>
                </a:solidFill>
              </a:endParaRPr>
            </a:p>
          </p:txBody>
        </p:sp>
      </p:grpSp>
      <p:sp>
        <p:nvSpPr>
          <p:cNvPr id="30" name="TextBox 29"/>
          <p:cNvSpPr txBox="1"/>
          <p:nvPr/>
        </p:nvSpPr>
        <p:spPr>
          <a:xfrm>
            <a:off x="3505200" y="5232737"/>
            <a:ext cx="2590800" cy="1015663"/>
          </a:xfrm>
          <a:prstGeom prst="rect">
            <a:avLst/>
          </a:prstGeom>
          <a:noFill/>
        </p:spPr>
        <p:txBody>
          <a:bodyPr wrap="square" rtlCol="0">
            <a:spAutoFit/>
          </a:bodyPr>
          <a:lstStyle/>
          <a:p>
            <a:pPr algn="ctr"/>
            <a:r>
              <a:rPr lang="en-US" sz="2000" b="1" dirty="0" smtClean="0">
                <a:solidFill>
                  <a:schemeClr val="tx2"/>
                </a:solidFill>
              </a:rPr>
              <a:t>0.3V biomedical microprocessor/SRAM</a:t>
            </a:r>
          </a:p>
          <a:p>
            <a:pPr algn="ctr"/>
            <a:r>
              <a:rPr lang="en-US" sz="2000" b="1" dirty="0" smtClean="0">
                <a:solidFill>
                  <a:schemeClr val="tx2"/>
                </a:solidFill>
              </a:rPr>
              <a:t>(65nm CMOS) </a:t>
            </a:r>
            <a:endParaRPr lang="en-US" sz="2000" b="1" dirty="0">
              <a:solidFill>
                <a:schemeClr val="tx2"/>
              </a:solidFill>
            </a:endParaRPr>
          </a:p>
        </p:txBody>
      </p:sp>
      <p:sp>
        <p:nvSpPr>
          <p:cNvPr id="34" name="TextBox 33"/>
          <p:cNvSpPr txBox="1"/>
          <p:nvPr/>
        </p:nvSpPr>
        <p:spPr>
          <a:xfrm>
            <a:off x="6096000" y="5232737"/>
            <a:ext cx="3048000" cy="1015663"/>
          </a:xfrm>
          <a:prstGeom prst="rect">
            <a:avLst/>
          </a:prstGeom>
          <a:noFill/>
        </p:spPr>
        <p:txBody>
          <a:bodyPr wrap="square" rtlCol="0">
            <a:spAutoFit/>
          </a:bodyPr>
          <a:lstStyle/>
          <a:p>
            <a:pPr algn="ctr"/>
            <a:r>
              <a:rPr lang="en-US" sz="2000" b="1" dirty="0" smtClean="0">
                <a:solidFill>
                  <a:schemeClr val="tx2"/>
                </a:solidFill>
              </a:rPr>
              <a:t>30</a:t>
            </a:r>
            <a:r>
              <a:rPr lang="el-GR" sz="2000" b="1" dirty="0" smtClean="0">
                <a:solidFill>
                  <a:schemeClr val="tx2"/>
                </a:solidFill>
              </a:rPr>
              <a:t>μ</a:t>
            </a:r>
            <a:r>
              <a:rPr lang="en-US" sz="2000" b="1" dirty="0" smtClean="0">
                <a:solidFill>
                  <a:schemeClr val="tx2"/>
                </a:solidFill>
              </a:rPr>
              <a:t>W ECG acquisition and processing ASIC</a:t>
            </a:r>
          </a:p>
          <a:p>
            <a:pPr algn="ctr"/>
            <a:r>
              <a:rPr lang="en-US" sz="2000" b="1" dirty="0" smtClean="0">
                <a:solidFill>
                  <a:schemeClr val="tx2"/>
                </a:solidFill>
              </a:rPr>
              <a:t>(500nm CMOS) </a:t>
            </a:r>
            <a:endParaRPr lang="en-US" sz="2000" b="1" dirty="0">
              <a:solidFill>
                <a:schemeClr val="tx2"/>
              </a:solidFill>
            </a:endParaRPr>
          </a:p>
        </p:txBody>
      </p:sp>
      <p:pic>
        <p:nvPicPr>
          <p:cNvPr id="32772" name="Picture 4"/>
          <p:cNvPicPr>
            <a:picLocks noChangeAspect="1" noChangeArrowheads="1"/>
          </p:cNvPicPr>
          <p:nvPr/>
        </p:nvPicPr>
        <p:blipFill>
          <a:blip r:embed="rId6" cstate="print"/>
          <a:srcRect/>
          <a:stretch>
            <a:fillRect/>
          </a:stretch>
        </p:blipFill>
        <p:spPr bwMode="auto">
          <a:xfrm>
            <a:off x="6248400" y="2208616"/>
            <a:ext cx="2895600" cy="291810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kinetra.jpg"/>
          <p:cNvPicPr>
            <a:picLocks noChangeAspect="1"/>
          </p:cNvPicPr>
          <p:nvPr/>
        </p:nvPicPr>
        <p:blipFill>
          <a:blip r:embed="rId3" cstate="print"/>
          <a:stretch>
            <a:fillRect/>
          </a:stretch>
        </p:blipFill>
        <p:spPr>
          <a:xfrm>
            <a:off x="5181600" y="1447800"/>
            <a:ext cx="3562350" cy="3585333"/>
          </a:xfrm>
          <a:prstGeom prst="rect">
            <a:avLst/>
          </a:prstGeom>
        </p:spPr>
      </p:pic>
      <p:pic>
        <p:nvPicPr>
          <p:cNvPr id="7" name="Picture 6" descr="e05711296c.jpg"/>
          <p:cNvPicPr>
            <a:picLocks noChangeAspect="1"/>
          </p:cNvPicPr>
          <p:nvPr/>
        </p:nvPicPr>
        <p:blipFill>
          <a:blip r:embed="rId4" cstate="print"/>
          <a:stretch>
            <a:fillRect/>
          </a:stretch>
        </p:blipFill>
        <p:spPr>
          <a:xfrm>
            <a:off x="228600" y="1447800"/>
            <a:ext cx="4495800" cy="3512344"/>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
          <p:cNvGrpSpPr>
            <a:grpSpLocks noChangeAspect="1"/>
          </p:cNvGrpSpPr>
          <p:nvPr/>
        </p:nvGrpSpPr>
        <p:grpSpPr bwMode="auto">
          <a:xfrm>
            <a:off x="228600" y="1600201"/>
            <a:ext cx="4488559" cy="3124200"/>
            <a:chOff x="3544" y="617"/>
            <a:chExt cx="2083" cy="1450"/>
          </a:xfrm>
        </p:grpSpPr>
        <p:pic>
          <p:nvPicPr>
            <p:cNvPr id="5" name="Picture 5" descr="DSCN2547"/>
            <p:cNvPicPr>
              <a:picLocks noChangeAspect="1" noChangeArrowheads="1"/>
            </p:cNvPicPr>
            <p:nvPr/>
          </p:nvPicPr>
          <p:blipFill>
            <a:blip r:embed="rId3" cstate="print"/>
            <a:srcRect l="15256" b="21324"/>
            <a:stretch>
              <a:fillRect/>
            </a:stretch>
          </p:blipFill>
          <p:spPr bwMode="auto">
            <a:xfrm>
              <a:off x="3544" y="617"/>
              <a:ext cx="2083" cy="1450"/>
            </a:xfrm>
            <a:prstGeom prst="rect">
              <a:avLst/>
            </a:prstGeom>
            <a:noFill/>
          </p:spPr>
        </p:pic>
        <p:sp>
          <p:nvSpPr>
            <p:cNvPr id="6" name="Text Box 6"/>
            <p:cNvSpPr txBox="1">
              <a:spLocks noChangeAspect="1" noChangeArrowheads="1"/>
            </p:cNvSpPr>
            <p:nvPr/>
          </p:nvSpPr>
          <p:spPr bwMode="auto">
            <a:xfrm>
              <a:off x="3585" y="722"/>
              <a:ext cx="659" cy="143"/>
            </a:xfrm>
            <a:prstGeom prst="rect">
              <a:avLst/>
            </a:prstGeom>
            <a:noFill/>
            <a:ln w="9525">
              <a:noFill/>
              <a:miter lim="800000"/>
              <a:headEnd/>
              <a:tailEnd/>
            </a:ln>
            <a:effectLst/>
          </p:spPr>
          <p:txBody>
            <a:bodyPr>
              <a:spAutoFit/>
            </a:bodyPr>
            <a:lstStyle/>
            <a:p>
              <a:pPr eaLnBrk="1" hangingPunct="1">
                <a:spcBef>
                  <a:spcPct val="50000"/>
                </a:spcBef>
              </a:pPr>
              <a:r>
                <a:rPr lang="en-US" sz="1400" dirty="0">
                  <a:cs typeface="Arial" charset="0"/>
                </a:rPr>
                <a:t>silicone</a:t>
              </a:r>
            </a:p>
          </p:txBody>
        </p:sp>
        <p:sp>
          <p:nvSpPr>
            <p:cNvPr id="7" name="Line 7"/>
            <p:cNvSpPr>
              <a:spLocks noChangeAspect="1" noChangeShapeType="1"/>
            </p:cNvSpPr>
            <p:nvPr/>
          </p:nvSpPr>
          <p:spPr bwMode="auto">
            <a:xfrm>
              <a:off x="3749" y="860"/>
              <a:ext cx="182" cy="302"/>
            </a:xfrm>
            <a:prstGeom prst="line">
              <a:avLst/>
            </a:prstGeom>
            <a:noFill/>
            <a:ln w="9525">
              <a:solidFill>
                <a:schemeClr val="tx1"/>
              </a:solidFill>
              <a:round/>
              <a:headEnd/>
              <a:tailEnd type="triangle" w="med" len="med"/>
            </a:ln>
            <a:effectLst/>
          </p:spPr>
          <p:txBody>
            <a:bodyPr/>
            <a:lstStyle/>
            <a:p>
              <a:endParaRPr lang="en-US"/>
            </a:p>
          </p:txBody>
        </p:sp>
        <p:sp>
          <p:nvSpPr>
            <p:cNvPr id="8" name="Text Box 8"/>
            <p:cNvSpPr txBox="1">
              <a:spLocks noChangeAspect="1" noChangeArrowheads="1"/>
            </p:cNvSpPr>
            <p:nvPr/>
          </p:nvSpPr>
          <p:spPr bwMode="auto">
            <a:xfrm>
              <a:off x="3544" y="1816"/>
              <a:ext cx="814" cy="109"/>
            </a:xfrm>
            <a:prstGeom prst="rect">
              <a:avLst/>
            </a:prstGeom>
            <a:noFill/>
            <a:ln w="9525">
              <a:noFill/>
              <a:miter lim="800000"/>
              <a:headEnd/>
              <a:tailEnd/>
            </a:ln>
            <a:effectLst/>
          </p:spPr>
          <p:txBody>
            <a:bodyPr>
              <a:spAutoFit/>
            </a:bodyPr>
            <a:lstStyle/>
            <a:p>
              <a:pPr eaLnBrk="1" hangingPunct="1">
                <a:spcBef>
                  <a:spcPct val="50000"/>
                </a:spcBef>
              </a:pPr>
              <a:r>
                <a:rPr lang="en-US" sz="1400" dirty="0">
                  <a:cs typeface="Arial" charset="0"/>
                </a:rPr>
                <a:t>gold film</a:t>
              </a:r>
            </a:p>
          </p:txBody>
        </p:sp>
        <p:sp>
          <p:nvSpPr>
            <p:cNvPr id="9" name="Line 9"/>
            <p:cNvSpPr>
              <a:spLocks noChangeAspect="1" noChangeShapeType="1"/>
            </p:cNvSpPr>
            <p:nvPr/>
          </p:nvSpPr>
          <p:spPr bwMode="auto">
            <a:xfrm flipV="1">
              <a:off x="3794" y="1546"/>
              <a:ext cx="311" cy="283"/>
            </a:xfrm>
            <a:prstGeom prst="line">
              <a:avLst/>
            </a:prstGeom>
            <a:noFill/>
            <a:ln w="9525">
              <a:solidFill>
                <a:schemeClr val="tx1"/>
              </a:solidFill>
              <a:round/>
              <a:headEnd/>
              <a:tailEnd type="triangle" w="med" len="med"/>
            </a:ln>
            <a:effectLst/>
          </p:spPr>
          <p:txBody>
            <a:bodyPr/>
            <a:lstStyle/>
            <a:p>
              <a:endParaRPr lang="en-US"/>
            </a:p>
          </p:txBody>
        </p:sp>
      </p:grpSp>
      <p:pic>
        <p:nvPicPr>
          <p:cNvPr id="10" name="Picture 9" descr="contact-lens-circuit-human.jpg"/>
          <p:cNvPicPr>
            <a:picLocks noChangeAspect="1"/>
          </p:cNvPicPr>
          <p:nvPr/>
        </p:nvPicPr>
        <p:blipFill>
          <a:blip r:embed="rId4" cstate="print"/>
          <a:stretch>
            <a:fillRect/>
          </a:stretch>
        </p:blipFill>
        <p:spPr>
          <a:xfrm>
            <a:off x="4953000" y="1295400"/>
            <a:ext cx="4017421" cy="3505200"/>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srcRect/>
          <a:stretch>
            <a:fillRect/>
          </a:stretch>
        </p:blipFill>
        <p:spPr bwMode="auto">
          <a:xfrm>
            <a:off x="152400" y="609600"/>
            <a:ext cx="8705695" cy="2667000"/>
          </a:xfrm>
          <a:prstGeom prst="rect">
            <a:avLst/>
          </a:prstGeom>
          <a:noFill/>
          <a:ln w="9525">
            <a:noFill/>
            <a:miter lim="800000"/>
            <a:headEnd/>
            <a:tailEnd/>
          </a:ln>
        </p:spPr>
      </p:pic>
      <p:pic>
        <p:nvPicPr>
          <p:cNvPr id="5" name="Picture 4" descr="904feature_willis1_2.jpg"/>
          <p:cNvPicPr/>
          <p:nvPr/>
        </p:nvPicPr>
        <p:blipFill>
          <a:blip r:embed="rId4" cstate="print"/>
          <a:stretch>
            <a:fillRect/>
          </a:stretch>
        </p:blipFill>
        <p:spPr>
          <a:xfrm>
            <a:off x="609600" y="3733800"/>
            <a:ext cx="3810000" cy="2743200"/>
          </a:xfrm>
          <a:prstGeom prst="rect">
            <a:avLst/>
          </a:prstGeom>
        </p:spPr>
      </p:pic>
      <p:pic>
        <p:nvPicPr>
          <p:cNvPr id="4" name="Picture 3"/>
          <p:cNvPicPr/>
          <p:nvPr/>
        </p:nvPicPr>
        <p:blipFill>
          <a:blip r:embed="rId5" cstate="print"/>
          <a:srcRect/>
          <a:stretch>
            <a:fillRect/>
          </a:stretch>
        </p:blipFill>
        <p:spPr bwMode="auto">
          <a:xfrm>
            <a:off x="4572000" y="3810000"/>
            <a:ext cx="4202076" cy="2514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plant.jpg"/>
          <p:cNvPicPr>
            <a:picLocks noChangeAspect="1"/>
          </p:cNvPicPr>
          <p:nvPr/>
        </p:nvPicPr>
        <p:blipFill>
          <a:blip r:embed="rId3" cstate="print"/>
          <a:stretch>
            <a:fillRect/>
          </a:stretch>
        </p:blipFill>
        <p:spPr>
          <a:xfrm>
            <a:off x="152400" y="1905000"/>
            <a:ext cx="6640286" cy="4648200"/>
          </a:xfrm>
          <a:prstGeom prst="rect">
            <a:avLst/>
          </a:prstGeom>
        </p:spPr>
      </p:pic>
      <p:sp>
        <p:nvSpPr>
          <p:cNvPr id="6" name="Rectangular Callout 5"/>
          <p:cNvSpPr/>
          <p:nvPr/>
        </p:nvSpPr>
        <p:spPr>
          <a:xfrm>
            <a:off x="6172200" y="228600"/>
            <a:ext cx="2819400" cy="2819400"/>
          </a:xfrm>
          <a:prstGeom prst="wedgeRectCallout">
            <a:avLst>
              <a:gd name="adj1" fmla="val -60117"/>
              <a:gd name="adj2" fmla="val 10726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proc-electrode-bdy.jpg"/>
          <p:cNvPicPr>
            <a:picLocks noChangeAspect="1"/>
          </p:cNvPicPr>
          <p:nvPr/>
        </p:nvPicPr>
        <p:blipFill>
          <a:blip r:embed="rId4" cstate="print"/>
          <a:stretch>
            <a:fillRect/>
          </a:stretch>
        </p:blipFill>
        <p:spPr>
          <a:xfrm>
            <a:off x="6172200" y="228600"/>
            <a:ext cx="2819400" cy="2819400"/>
          </a:xfrm>
          <a:prstGeom prst="rect">
            <a:avLst/>
          </a:prstGeom>
        </p:spPr>
      </p:pic>
      <p:pic>
        <p:nvPicPr>
          <p:cNvPr id="7" name="Picture 6" descr="PRO052HR.jpg"/>
          <p:cNvPicPr>
            <a:picLocks noChangeAspect="1"/>
          </p:cNvPicPr>
          <p:nvPr/>
        </p:nvPicPr>
        <p:blipFill>
          <a:blip r:embed="rId5" cstate="print"/>
          <a:stretch>
            <a:fillRect/>
          </a:stretch>
        </p:blipFill>
        <p:spPr>
          <a:xfrm>
            <a:off x="6604000" y="2362200"/>
            <a:ext cx="2540000" cy="1905000"/>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ochlear_implant[1].jpg"/>
          <p:cNvPicPr>
            <a:picLocks noChangeAspect="1"/>
          </p:cNvPicPr>
          <p:nvPr/>
        </p:nvPicPr>
        <p:blipFill>
          <a:blip r:embed="rId3" cstate="print"/>
          <a:stretch>
            <a:fillRect/>
          </a:stretch>
        </p:blipFill>
        <p:spPr>
          <a:xfrm>
            <a:off x="2590800" y="152400"/>
            <a:ext cx="3695700" cy="3810000"/>
          </a:xfrm>
          <a:prstGeom prst="rect">
            <a:avLst/>
          </a:prstGeom>
        </p:spPr>
      </p:pic>
      <p:pic>
        <p:nvPicPr>
          <p:cNvPr id="29699" name="Picture 3"/>
          <p:cNvPicPr>
            <a:picLocks noChangeAspect="1" noChangeArrowheads="1"/>
          </p:cNvPicPr>
          <p:nvPr/>
        </p:nvPicPr>
        <p:blipFill>
          <a:blip r:embed="rId4" cstate="print"/>
          <a:srcRect/>
          <a:stretch>
            <a:fillRect/>
          </a:stretch>
        </p:blipFill>
        <p:spPr bwMode="auto">
          <a:xfrm>
            <a:off x="381000" y="3810000"/>
            <a:ext cx="8201025" cy="28289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21276.jpg"/>
          <p:cNvPicPr>
            <a:picLocks noChangeAspect="1"/>
          </p:cNvPicPr>
          <p:nvPr/>
        </p:nvPicPr>
        <p:blipFill>
          <a:blip r:embed="rId3" cstate="print"/>
          <a:stretch>
            <a:fillRect/>
          </a:stretch>
        </p:blipFill>
        <p:spPr>
          <a:xfrm>
            <a:off x="152400" y="304800"/>
            <a:ext cx="4038600" cy="6316370"/>
          </a:xfrm>
          <a:prstGeom prst="rect">
            <a:avLst/>
          </a:prstGeom>
        </p:spPr>
      </p:pic>
      <p:sp>
        <p:nvSpPr>
          <p:cNvPr id="5" name="Rectangle 4"/>
          <p:cNvSpPr/>
          <p:nvPr/>
        </p:nvSpPr>
        <p:spPr>
          <a:xfrm>
            <a:off x="1828800" y="6096000"/>
            <a:ext cx="2743200" cy="533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p:cNvPicPr>
            <a:picLocks noChangeAspect="1" noChangeArrowheads="1"/>
          </p:cNvPicPr>
          <p:nvPr/>
        </p:nvPicPr>
        <p:blipFill>
          <a:blip r:embed="rId4" cstate="print"/>
          <a:srcRect/>
          <a:stretch>
            <a:fillRect/>
          </a:stretch>
        </p:blipFill>
        <p:spPr bwMode="auto">
          <a:xfrm>
            <a:off x="2590800" y="1371600"/>
            <a:ext cx="6330859" cy="2047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retina1_2.jpg"/>
          <p:cNvPicPr>
            <a:picLocks noChangeAspect="1"/>
          </p:cNvPicPr>
          <p:nvPr/>
        </p:nvPicPr>
        <p:blipFill>
          <a:blip r:embed="rId3" cstate="print"/>
          <a:stretch>
            <a:fillRect/>
          </a:stretch>
        </p:blipFill>
        <p:spPr>
          <a:xfrm>
            <a:off x="228600" y="2286000"/>
            <a:ext cx="6019800" cy="4286098"/>
          </a:xfrm>
          <a:prstGeom prst="rect">
            <a:avLst/>
          </a:prstGeom>
        </p:spPr>
      </p:pic>
      <p:pic>
        <p:nvPicPr>
          <p:cNvPr id="5" name="Picture 4" descr="bmeschip_500.jpg"/>
          <p:cNvPicPr>
            <a:picLocks noChangeAspect="1"/>
          </p:cNvPicPr>
          <p:nvPr/>
        </p:nvPicPr>
        <p:blipFill>
          <a:blip r:embed="rId4" cstate="print"/>
          <a:stretch>
            <a:fillRect/>
          </a:stretch>
        </p:blipFill>
        <p:spPr>
          <a:xfrm>
            <a:off x="5638800" y="304800"/>
            <a:ext cx="3276600" cy="3106217"/>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19638</TotalTime>
  <Words>1216</Words>
  <Application>Microsoft Office PowerPoint</Application>
  <PresentationFormat>On-screen Show (4:3)</PresentationFormat>
  <Paragraphs>160</Paragraphs>
  <Slides>23</Slides>
  <Notes>17</Notes>
  <HiddenSlides>0</HiddenSlides>
  <MMClips>3</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23</vt:i4>
      </vt:variant>
    </vt:vector>
  </HeadingPairs>
  <TitlesOfParts>
    <vt:vector size="26" baseType="lpstr">
      <vt:lpstr>Office Theme</vt:lpstr>
      <vt:lpstr>Bitmap Image</vt:lpstr>
      <vt:lpstr>Visio</vt:lpstr>
      <vt:lpstr>ELE404: Electronic circuits for biomedical applications</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vector>
  </TitlesOfParts>
  <Company>Princeton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nverma</dc:creator>
  <cp:lastModifiedBy>nverma</cp:lastModifiedBy>
  <cp:revision>71</cp:revision>
  <dcterms:created xsi:type="dcterms:W3CDTF">2010-02-05T18:53:25Z</dcterms:created>
  <dcterms:modified xsi:type="dcterms:W3CDTF">2011-12-15T12:50:10Z</dcterms:modified>
</cp:coreProperties>
</file>