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88" r:id="rId4"/>
    <p:sldId id="289" r:id="rId5"/>
    <p:sldId id="290" r:id="rId6"/>
    <p:sldId id="291" r:id="rId7"/>
    <p:sldId id="292" r:id="rId8"/>
    <p:sldId id="293" r:id="rId9"/>
    <p:sldId id="295" r:id="rId10"/>
    <p:sldId id="301" r:id="rId11"/>
    <p:sldId id="296" r:id="rId12"/>
    <p:sldId id="310" r:id="rId13"/>
    <p:sldId id="297" r:id="rId14"/>
    <p:sldId id="298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27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1" autoAdjust="0"/>
    <p:restoredTop sz="90924" autoAdjust="0"/>
  </p:normalViewPr>
  <p:slideViewPr>
    <p:cSldViewPr>
      <p:cViewPr>
        <p:scale>
          <a:sx n="75" d="100"/>
          <a:sy n="75" d="100"/>
        </p:scale>
        <p:origin x="-10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C1264-5CA4-4AB5-914B-7F351C4757F5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CA129D-F441-4D30-A7B6-FBB9A1713A7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850454-17E3-46A9-825D-1D31B3C01B22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F960E0-B6DD-42CF-B2C6-890EB0813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960E0-B6DD-42CF-B2C6-890EB081314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960E0-B6DD-42CF-B2C6-890EB081314B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B2FE-6B41-4D2A-B95E-08346008B3B0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0589-7295-42F5-8CF4-9DD730ABC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B2FE-6B41-4D2A-B95E-08346008B3B0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0589-7295-42F5-8CF4-9DD730ABC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B2FE-6B41-4D2A-B95E-08346008B3B0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0589-7295-42F5-8CF4-9DD730ABC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B2FE-6B41-4D2A-B95E-08346008B3B0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0589-7295-42F5-8CF4-9DD730ABC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B2FE-6B41-4D2A-B95E-08346008B3B0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0589-7295-42F5-8CF4-9DD730ABC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B2FE-6B41-4D2A-B95E-08346008B3B0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0589-7295-42F5-8CF4-9DD730ABC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B2FE-6B41-4D2A-B95E-08346008B3B0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0589-7295-42F5-8CF4-9DD730ABC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>
            <a:lvl1pPr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B2FE-6B41-4D2A-B95E-08346008B3B0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0589-7295-42F5-8CF4-9DD730ABC45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04800" y="990600"/>
            <a:ext cx="853440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B2FE-6B41-4D2A-B95E-08346008B3B0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0589-7295-42F5-8CF4-9DD730ABC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B2FE-6B41-4D2A-B95E-08346008B3B0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0589-7295-42F5-8CF4-9DD730ABC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B2FE-6B41-4D2A-B95E-08346008B3B0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0589-7295-42F5-8CF4-9DD730ABC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EB2FE-6B41-4D2A-B95E-08346008B3B0}" type="datetimeFigureOut">
              <a:rPr lang="en-US" smtClean="0"/>
              <a:pPr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C0589-7295-42F5-8CF4-9DD730ABC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Microsoft_Office_Excel_97-2003_Worksheet3.xls"/><Relationship Id="rId4" Type="http://schemas.openxmlformats.org/officeDocument/2006/relationships/oleObject" Target="../embeddings/Microsoft_Office_Excel_97-2003_Worksheet2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1.png"/><Relationship Id="rId2" Type="http://schemas.openxmlformats.org/officeDocument/2006/relationships/video" Target="file:///C:\Documents%20and%20Settings\nverma\My%20Documents\Princeton%20Research\talks\MatheyFF\figs\Woodardon_small.mpg" TargetMode="External"/><Relationship Id="rId1" Type="http://schemas.openxmlformats.org/officeDocument/2006/relationships/video" Target="file:///C:\Documents%20and%20Settings\nverma\My%20Documents\Princeton%20Research\talks\MatheyFF\figs\Woodardoff_small.mpg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nverma\My%20Documents\Princeton%20Research\talks\MatheyFF\figs\monkey.wmv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838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Monitoring Neurological Processes: something you now know how to do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724400"/>
            <a:ext cx="7162800" cy="1219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ELE404 Seminar</a:t>
            </a:r>
          </a:p>
          <a:p>
            <a:endParaRPr lang="en-US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0" y="2971800"/>
            <a:ext cx="1234440" cy="137160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609600" y="2743200"/>
            <a:ext cx="79248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829174" y="4407694"/>
            <a:ext cx="200025" cy="88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838200" y="5181600"/>
            <a:ext cx="7162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Naveen Verma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all about the signal modeling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610600" y="6505575"/>
            <a:ext cx="533400" cy="476250"/>
          </a:xfrm>
          <a:noFill/>
        </p:spPr>
        <p:txBody>
          <a:bodyPr/>
          <a:lstStyle/>
          <a:p>
            <a:fld id="{1B589F6C-7A52-444C-A44D-8E501FC54E98}" type="slidenum">
              <a:rPr lang="en-US" smtClean="0"/>
              <a:pPr/>
              <a:t>10</a:t>
            </a:fld>
            <a:endParaRPr lang="en-US" smtClean="0"/>
          </a:p>
        </p:txBody>
      </p: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76200" y="1143000"/>
            <a:ext cx="6121400" cy="6096000"/>
            <a:chOff x="25399" y="990600"/>
            <a:chExt cx="6121401" cy="6096001"/>
          </a:xfrm>
        </p:grpSpPr>
        <p:graphicFrame>
          <p:nvGraphicFramePr>
            <p:cNvPr id="5" name="Object 2"/>
            <p:cNvGraphicFramePr>
              <a:graphicFrameLocks noChangeAspect="1"/>
            </p:cNvGraphicFramePr>
            <p:nvPr/>
          </p:nvGraphicFramePr>
          <p:xfrm>
            <a:off x="320675" y="990600"/>
            <a:ext cx="5715000" cy="2698750"/>
          </p:xfrm>
          <a:graphic>
            <a:graphicData uri="http://schemas.openxmlformats.org/presentationml/2006/ole">
              <p:oleObj spid="_x0000_s70658" name="Chart" r:id="rId3" imgW="4048125" imgH="2057400" progId="Excel.Sheet.8">
                <p:embed/>
              </p:oleObj>
            </a:graphicData>
          </a:graphic>
        </p:graphicFrame>
        <p:graphicFrame>
          <p:nvGraphicFramePr>
            <p:cNvPr id="6" name="Object 3"/>
            <p:cNvGraphicFramePr>
              <a:graphicFrameLocks noChangeAspect="1"/>
            </p:cNvGraphicFramePr>
            <p:nvPr/>
          </p:nvGraphicFramePr>
          <p:xfrm>
            <a:off x="396875" y="2527300"/>
            <a:ext cx="5638800" cy="2830513"/>
          </p:xfrm>
          <a:graphic>
            <a:graphicData uri="http://schemas.openxmlformats.org/presentationml/2006/ole">
              <p:oleObj spid="_x0000_s70659" name="Chart" r:id="rId4" imgW="4095750" imgH="2114550" progId="Excel.Sheet.8">
                <p:embed/>
              </p:oleObj>
            </a:graphicData>
          </a:graphic>
        </p:graphicFrame>
        <p:graphicFrame>
          <p:nvGraphicFramePr>
            <p:cNvPr id="7" name="Object 4"/>
            <p:cNvGraphicFramePr>
              <a:graphicFrameLocks noChangeAspect="1"/>
            </p:cNvGraphicFramePr>
            <p:nvPr/>
          </p:nvGraphicFramePr>
          <p:xfrm>
            <a:off x="320675" y="4443413"/>
            <a:ext cx="5715000" cy="2643188"/>
          </p:xfrm>
          <a:graphic>
            <a:graphicData uri="http://schemas.openxmlformats.org/presentationml/2006/ole">
              <p:oleObj spid="_x0000_s70660" name="Chart" r:id="rId5" imgW="3933825" imgH="1562100" progId="Excel.Sheet.8">
                <p:embed/>
              </p:oleObj>
            </a:graphicData>
          </a:graphic>
        </p:graphicFrame>
        <p:sp>
          <p:nvSpPr>
            <p:cNvPr id="8" name="Rectangle 23"/>
            <p:cNvSpPr>
              <a:spLocks noChangeArrowheads="1"/>
            </p:cNvSpPr>
            <p:nvPr/>
          </p:nvSpPr>
          <p:spPr bwMode="auto">
            <a:xfrm>
              <a:off x="1235075" y="1503363"/>
              <a:ext cx="1524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Rectangle 26"/>
            <p:cNvSpPr>
              <a:spLocks noChangeArrowheads="1"/>
            </p:cNvSpPr>
            <p:nvPr/>
          </p:nvSpPr>
          <p:spPr bwMode="auto">
            <a:xfrm>
              <a:off x="1236663" y="1779588"/>
              <a:ext cx="152400" cy="152400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Rectangle 30"/>
            <p:cNvSpPr>
              <a:spLocks noChangeArrowheads="1"/>
            </p:cNvSpPr>
            <p:nvPr/>
          </p:nvSpPr>
          <p:spPr bwMode="auto">
            <a:xfrm>
              <a:off x="601663" y="1166813"/>
              <a:ext cx="381000" cy="546258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Rectangle 31"/>
            <p:cNvSpPr>
              <a:spLocks noChangeArrowheads="1"/>
            </p:cNvSpPr>
            <p:nvPr/>
          </p:nvSpPr>
          <p:spPr bwMode="auto">
            <a:xfrm>
              <a:off x="854075" y="6424613"/>
              <a:ext cx="5029200" cy="2047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Rectangle 32"/>
            <p:cNvSpPr>
              <a:spLocks noChangeArrowheads="1"/>
            </p:cNvSpPr>
            <p:nvPr/>
          </p:nvSpPr>
          <p:spPr bwMode="auto">
            <a:xfrm>
              <a:off x="625475" y="4672013"/>
              <a:ext cx="5029200" cy="23018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33"/>
            <p:cNvSpPr>
              <a:spLocks noChangeArrowheads="1"/>
            </p:cNvSpPr>
            <p:nvPr/>
          </p:nvSpPr>
          <p:spPr bwMode="auto">
            <a:xfrm>
              <a:off x="1117600" y="3019425"/>
              <a:ext cx="5029200" cy="2413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Text Box 18"/>
            <p:cNvSpPr txBox="1">
              <a:spLocks noChangeArrowheads="1"/>
            </p:cNvSpPr>
            <p:nvPr/>
          </p:nvSpPr>
          <p:spPr bwMode="auto">
            <a:xfrm rot="-5400000">
              <a:off x="-400050" y="2024063"/>
              <a:ext cx="180657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/>
                <a:t>Latency (sec)</a:t>
              </a:r>
            </a:p>
          </p:txBody>
        </p: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 rot="-5400000">
              <a:off x="-477838" y="3663950"/>
              <a:ext cx="1708150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/>
                <a:t>False </a:t>
              </a:r>
            </a:p>
            <a:p>
              <a:pPr algn="ctr"/>
              <a:r>
                <a:rPr lang="en-US" sz="2000" dirty="0"/>
                <a:t>Alarms/Hour</a:t>
              </a:r>
            </a:p>
          </p:txBody>
        </p:sp>
        <p:sp>
          <p:nvSpPr>
            <p:cNvPr id="18" name="Text Box 21"/>
            <p:cNvSpPr txBox="1">
              <a:spLocks noChangeArrowheads="1"/>
            </p:cNvSpPr>
            <p:nvPr/>
          </p:nvSpPr>
          <p:spPr bwMode="auto">
            <a:xfrm rot="-5400000">
              <a:off x="-223838" y="5429250"/>
              <a:ext cx="1452563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/>
                <a:t>Sensitivity</a:t>
              </a:r>
            </a:p>
          </p:txBody>
        </p:sp>
        <p:sp>
          <p:nvSpPr>
            <p:cNvPr id="19" name="Text Box 22"/>
            <p:cNvSpPr txBox="1">
              <a:spLocks noChangeArrowheads="1"/>
            </p:cNvSpPr>
            <p:nvPr/>
          </p:nvSpPr>
          <p:spPr bwMode="auto">
            <a:xfrm>
              <a:off x="2530475" y="6338888"/>
              <a:ext cx="18732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Patient Number</a:t>
              </a:r>
            </a:p>
          </p:txBody>
        </p:sp>
        <p:sp>
          <p:nvSpPr>
            <p:cNvPr id="20" name="Text Box 34"/>
            <p:cNvSpPr txBox="1">
              <a:spLocks noChangeArrowheads="1"/>
            </p:cNvSpPr>
            <p:nvPr/>
          </p:nvSpPr>
          <p:spPr bwMode="auto">
            <a:xfrm>
              <a:off x="720725" y="1257300"/>
              <a:ext cx="4381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60</a:t>
              </a:r>
            </a:p>
          </p:txBody>
        </p:sp>
        <p:sp>
          <p:nvSpPr>
            <p:cNvPr id="21" name="Text Box 35"/>
            <p:cNvSpPr txBox="1">
              <a:spLocks noChangeArrowheads="1"/>
            </p:cNvSpPr>
            <p:nvPr/>
          </p:nvSpPr>
          <p:spPr bwMode="auto">
            <a:xfrm>
              <a:off x="701675" y="1776413"/>
              <a:ext cx="4381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40</a:t>
              </a:r>
            </a:p>
          </p:txBody>
        </p:sp>
        <p:sp>
          <p:nvSpPr>
            <p:cNvPr id="22" name="Text Box 36"/>
            <p:cNvSpPr txBox="1">
              <a:spLocks noChangeArrowheads="1"/>
            </p:cNvSpPr>
            <p:nvPr/>
          </p:nvSpPr>
          <p:spPr bwMode="auto">
            <a:xfrm>
              <a:off x="720725" y="2309813"/>
              <a:ext cx="4381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20</a:t>
              </a:r>
            </a:p>
          </p:txBody>
        </p:sp>
        <p:sp>
          <p:nvSpPr>
            <p:cNvPr id="23" name="Text Box 37"/>
            <p:cNvSpPr txBox="1">
              <a:spLocks noChangeArrowheads="1"/>
            </p:cNvSpPr>
            <p:nvPr/>
          </p:nvSpPr>
          <p:spPr bwMode="auto">
            <a:xfrm>
              <a:off x="847725" y="2781300"/>
              <a:ext cx="3111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0</a:t>
              </a:r>
            </a:p>
          </p:txBody>
        </p:sp>
        <p:sp>
          <p:nvSpPr>
            <p:cNvPr id="24" name="Text Box 38"/>
            <p:cNvSpPr txBox="1">
              <a:spLocks noChangeArrowheads="1"/>
            </p:cNvSpPr>
            <p:nvPr/>
          </p:nvSpPr>
          <p:spPr bwMode="auto">
            <a:xfrm>
              <a:off x="835025" y="3251200"/>
              <a:ext cx="3111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6</a:t>
              </a:r>
            </a:p>
          </p:txBody>
        </p:sp>
        <p:sp>
          <p:nvSpPr>
            <p:cNvPr id="25" name="Text Box 39"/>
            <p:cNvSpPr txBox="1">
              <a:spLocks noChangeArrowheads="1"/>
            </p:cNvSpPr>
            <p:nvPr/>
          </p:nvSpPr>
          <p:spPr bwMode="auto">
            <a:xfrm>
              <a:off x="828675" y="3651250"/>
              <a:ext cx="3111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4</a:t>
              </a:r>
            </a:p>
          </p:txBody>
        </p:sp>
        <p:sp>
          <p:nvSpPr>
            <p:cNvPr id="26" name="Text Box 40"/>
            <p:cNvSpPr txBox="1">
              <a:spLocks noChangeArrowheads="1"/>
            </p:cNvSpPr>
            <p:nvPr/>
          </p:nvSpPr>
          <p:spPr bwMode="auto">
            <a:xfrm>
              <a:off x="823913" y="4025900"/>
              <a:ext cx="3111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2</a:t>
              </a:r>
            </a:p>
          </p:txBody>
        </p:sp>
        <p:sp>
          <p:nvSpPr>
            <p:cNvPr id="27" name="Text Box 41"/>
            <p:cNvSpPr txBox="1">
              <a:spLocks noChangeArrowheads="1"/>
            </p:cNvSpPr>
            <p:nvPr/>
          </p:nvSpPr>
          <p:spPr bwMode="auto">
            <a:xfrm>
              <a:off x="822325" y="4418013"/>
              <a:ext cx="3111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0</a:t>
              </a:r>
            </a:p>
          </p:txBody>
        </p:sp>
        <p:sp>
          <p:nvSpPr>
            <p:cNvPr id="28" name="Text Box 42"/>
            <p:cNvSpPr txBox="1">
              <a:spLocks noChangeArrowheads="1"/>
            </p:cNvSpPr>
            <p:nvPr/>
          </p:nvSpPr>
          <p:spPr bwMode="auto">
            <a:xfrm>
              <a:off x="827088" y="4805363"/>
              <a:ext cx="3111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1</a:t>
              </a:r>
            </a:p>
          </p:txBody>
        </p:sp>
        <p:sp>
          <p:nvSpPr>
            <p:cNvPr id="29" name="Text Box 43"/>
            <p:cNvSpPr txBox="1">
              <a:spLocks noChangeArrowheads="1"/>
            </p:cNvSpPr>
            <p:nvPr/>
          </p:nvSpPr>
          <p:spPr bwMode="auto">
            <a:xfrm>
              <a:off x="630238" y="5332413"/>
              <a:ext cx="5016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0.6</a:t>
              </a:r>
            </a:p>
          </p:txBody>
        </p:sp>
        <p:sp>
          <p:nvSpPr>
            <p:cNvPr id="30" name="Text Box 44"/>
            <p:cNvSpPr txBox="1">
              <a:spLocks noChangeArrowheads="1"/>
            </p:cNvSpPr>
            <p:nvPr/>
          </p:nvSpPr>
          <p:spPr bwMode="auto">
            <a:xfrm>
              <a:off x="635000" y="5880100"/>
              <a:ext cx="5016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0.2</a:t>
              </a:r>
            </a:p>
          </p:txBody>
        </p:sp>
      </p:grpSp>
      <p:sp>
        <p:nvSpPr>
          <p:cNvPr id="31" name="TextBox 31"/>
          <p:cNvSpPr txBox="1">
            <a:spLocks noChangeArrowheads="1"/>
          </p:cNvSpPr>
          <p:nvPr/>
        </p:nvSpPr>
        <p:spPr bwMode="auto">
          <a:xfrm>
            <a:off x="114300" y="1000125"/>
            <a:ext cx="36560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u="sng"/>
              <a:t>536 hrs of patient tests</a:t>
            </a:r>
            <a:r>
              <a:rPr lang="en-US" sz="2800" b="1" u="sng"/>
              <a:t>:</a:t>
            </a:r>
          </a:p>
        </p:txBody>
      </p:sp>
      <p:sp>
        <p:nvSpPr>
          <p:cNvPr id="32" name="TextBox 32"/>
          <p:cNvSpPr txBox="1">
            <a:spLocks noChangeArrowheads="1"/>
          </p:cNvSpPr>
          <p:nvPr/>
        </p:nvSpPr>
        <p:spPr bwMode="auto">
          <a:xfrm>
            <a:off x="1600200" y="1536700"/>
            <a:ext cx="285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tx2"/>
                </a:solidFill>
              </a:rPr>
              <a:t>Patient-specific learning</a:t>
            </a:r>
          </a:p>
        </p:txBody>
      </p:sp>
      <p:sp>
        <p:nvSpPr>
          <p:cNvPr id="33" name="TextBox 33"/>
          <p:cNvSpPr txBox="1">
            <a:spLocks noChangeArrowheads="1"/>
          </p:cNvSpPr>
          <p:nvPr/>
        </p:nvSpPr>
        <p:spPr bwMode="auto">
          <a:xfrm>
            <a:off x="1600200" y="1816100"/>
            <a:ext cx="27479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tx2"/>
                </a:solidFill>
              </a:rPr>
              <a:t>No learning [Wilson’04]</a:t>
            </a:r>
          </a:p>
        </p:txBody>
      </p:sp>
      <p:sp>
        <p:nvSpPr>
          <p:cNvPr id="34" name="Text Box 27"/>
          <p:cNvSpPr txBox="1">
            <a:spLocks noChangeArrowheads="1"/>
          </p:cNvSpPr>
          <p:nvPr/>
        </p:nvSpPr>
        <p:spPr bwMode="auto">
          <a:xfrm>
            <a:off x="6096000" y="1741488"/>
            <a:ext cx="2514600" cy="10772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u="sng" dirty="0">
                <a:solidFill>
                  <a:srgbClr val="C00000"/>
                </a:solidFill>
              </a:rPr>
              <a:t>Latency:</a:t>
            </a:r>
          </a:p>
          <a:p>
            <a:endParaRPr lang="en-US" sz="800" b="1" u="sng" dirty="0">
              <a:solidFill>
                <a:srgbClr val="C00000"/>
              </a:solidFill>
            </a:endParaRPr>
          </a:p>
          <a:p>
            <a:r>
              <a:rPr lang="en-US" sz="1800" b="1" dirty="0">
                <a:solidFill>
                  <a:srgbClr val="C00000"/>
                </a:solidFill>
              </a:rPr>
              <a:t>• Specific: 6.77 ± 3.0 sec</a:t>
            </a:r>
          </a:p>
          <a:p>
            <a:r>
              <a:rPr lang="en-US" sz="1800" b="1" dirty="0">
                <a:solidFill>
                  <a:srgbClr val="C00000"/>
                </a:solidFill>
              </a:rPr>
              <a:t>• Non-sp.: 30.1 ±1 5 sec</a:t>
            </a:r>
          </a:p>
        </p:txBody>
      </p:sp>
      <p:sp>
        <p:nvSpPr>
          <p:cNvPr id="35" name="Text Box 28"/>
          <p:cNvSpPr txBox="1">
            <a:spLocks noChangeArrowheads="1"/>
          </p:cNvSpPr>
          <p:nvPr/>
        </p:nvSpPr>
        <p:spPr bwMode="auto">
          <a:xfrm>
            <a:off x="6096000" y="3570288"/>
            <a:ext cx="2514600" cy="107791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u="sng">
                <a:solidFill>
                  <a:srgbClr val="C00000"/>
                </a:solidFill>
              </a:rPr>
              <a:t>Specificity:</a:t>
            </a:r>
          </a:p>
          <a:p>
            <a:endParaRPr lang="en-US" sz="800" b="1" u="sng">
              <a:solidFill>
                <a:srgbClr val="C00000"/>
              </a:solidFill>
            </a:endParaRPr>
          </a:p>
          <a:p>
            <a:r>
              <a:rPr lang="en-US" sz="1800" b="1">
                <a:solidFill>
                  <a:srgbClr val="C00000"/>
                </a:solidFill>
              </a:rPr>
              <a:t>• Specific: 0.3 ± 0.7 /hr</a:t>
            </a:r>
          </a:p>
          <a:p>
            <a:r>
              <a:rPr lang="en-US" sz="1800" b="1">
                <a:solidFill>
                  <a:srgbClr val="C00000"/>
                </a:solidFill>
              </a:rPr>
              <a:t>• Non-sp.: 2.0 ± 5.3 /hr</a:t>
            </a:r>
          </a:p>
        </p:txBody>
      </p:sp>
      <p:sp>
        <p:nvSpPr>
          <p:cNvPr id="36" name="Text Box 29"/>
          <p:cNvSpPr txBox="1">
            <a:spLocks noChangeArrowheads="1"/>
          </p:cNvSpPr>
          <p:nvPr/>
        </p:nvSpPr>
        <p:spPr bwMode="auto">
          <a:xfrm>
            <a:off x="6096000" y="5246688"/>
            <a:ext cx="2514600" cy="107791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u="sng">
                <a:solidFill>
                  <a:srgbClr val="C00000"/>
                </a:solidFill>
              </a:rPr>
              <a:t>Sensitivity:</a:t>
            </a:r>
            <a:endParaRPr lang="en-US" sz="2000" b="1">
              <a:solidFill>
                <a:srgbClr val="C00000"/>
              </a:solidFill>
            </a:endParaRPr>
          </a:p>
          <a:p>
            <a:endParaRPr lang="en-US" sz="800" b="1">
              <a:solidFill>
                <a:srgbClr val="C00000"/>
              </a:solidFill>
            </a:endParaRPr>
          </a:p>
          <a:p>
            <a:r>
              <a:rPr lang="en-US" sz="1800" b="1">
                <a:solidFill>
                  <a:srgbClr val="C00000"/>
                </a:solidFill>
              </a:rPr>
              <a:t>• Specific: 0.93</a:t>
            </a:r>
          </a:p>
          <a:p>
            <a:r>
              <a:rPr lang="en-US" sz="1800" b="1">
                <a:solidFill>
                  <a:srgbClr val="C00000"/>
                </a:solidFill>
              </a:rPr>
              <a:t>• Non-sp.: 0.66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019800" y="6443663"/>
            <a:ext cx="18988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[</a:t>
            </a:r>
            <a:r>
              <a:rPr lang="en-US" b="1" i="1" dirty="0">
                <a:solidFill>
                  <a:schemeClr val="tx2"/>
                </a:solidFill>
              </a:rPr>
              <a:t>Shoeb, EMBC’07</a:t>
            </a:r>
            <a:r>
              <a:rPr lang="en-US" b="1" dirty="0">
                <a:solidFill>
                  <a:schemeClr val="tx2"/>
                </a:solidFill>
              </a:rPr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the modeling work?</a:t>
            </a:r>
            <a:endParaRPr lang="en-US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8403" y="2416314"/>
            <a:ext cx="4086997" cy="3276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492514"/>
            <a:ext cx="433911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>
            <a:off x="2743200" y="3102114"/>
            <a:ext cx="4495800" cy="762794"/>
            <a:chOff x="2437606" y="2438400"/>
            <a:chExt cx="3886994" cy="991394"/>
          </a:xfrm>
          <a:scene3d>
            <a:camera prst="orthographicFront">
              <a:rot lat="0" lon="10800000" rev="0"/>
            </a:camera>
            <a:lightRig rig="threePt" dir="t"/>
          </a:scene3d>
        </p:grpSpPr>
        <p:cxnSp>
          <p:nvCxnSpPr>
            <p:cNvPr id="7" name="Straight Connector 6"/>
            <p:cNvCxnSpPr/>
            <p:nvPr/>
          </p:nvCxnSpPr>
          <p:spPr>
            <a:xfrm rot="10800000">
              <a:off x="2438400" y="2438400"/>
              <a:ext cx="3886200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rot="5400000">
              <a:off x="1943100" y="2933700"/>
              <a:ext cx="990600" cy="1588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228600" y="1066800"/>
            <a:ext cx="85533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 smtClean="0"/>
              <a:t>Two concerns:</a:t>
            </a:r>
            <a:r>
              <a:rPr lang="en-US" sz="2000" b="1" dirty="0" smtClean="0"/>
              <a:t>	   1) Viability of </a:t>
            </a:r>
            <a:r>
              <a:rPr lang="en-US" sz="2000" b="1" i="1" dirty="0" smtClean="0"/>
              <a:t>constructing</a:t>
            </a:r>
            <a:r>
              <a:rPr lang="en-US" sz="2000" b="1" dirty="0" smtClean="0"/>
              <a:t> models (i.e., data availability, …)</a:t>
            </a:r>
          </a:p>
          <a:p>
            <a:r>
              <a:rPr lang="en-US" sz="2000" b="1" dirty="0" smtClean="0"/>
              <a:t>		   2) Viability of </a:t>
            </a:r>
            <a:r>
              <a:rPr lang="en-US" sz="2000" b="1" i="1" dirty="0" smtClean="0"/>
              <a:t>applying</a:t>
            </a:r>
            <a:r>
              <a:rPr lang="en-US" sz="2000" b="1" dirty="0" smtClean="0"/>
              <a:t> models (i.e., computation energy, … )</a:t>
            </a: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0" y="2035314"/>
            <a:ext cx="2804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 smtClean="0">
                <a:solidFill>
                  <a:srgbClr val="C00000"/>
                </a:solidFill>
              </a:rPr>
              <a:t>(B) Generative Approach</a:t>
            </a:r>
            <a:endParaRPr lang="en-US" sz="2000" b="1" u="sng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6710" y="2035314"/>
            <a:ext cx="43851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 smtClean="0">
                <a:solidFill>
                  <a:srgbClr val="C00000"/>
                </a:solidFill>
              </a:rPr>
              <a:t>(A) Discriminative Approach (e.g., SVM)</a:t>
            </a:r>
            <a:endParaRPr lang="en-US" sz="2000" b="1" u="sng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7800" y="5997714"/>
            <a:ext cx="2667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Provides actionable inference</a:t>
            </a:r>
            <a:endParaRPr lang="en-US" sz="2000" b="1" dirty="0">
              <a:solidFill>
                <a:srgbClr val="C0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1447800" y="5007114"/>
            <a:ext cx="1588" cy="132245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Spike classification</a:t>
            </a:r>
            <a:endParaRPr 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1066800"/>
            <a:ext cx="2317750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5788025" y="6488113"/>
            <a:ext cx="33559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[R. Segev, M. Berry, </a:t>
            </a:r>
            <a:r>
              <a:rPr lang="en-US" sz="1800" i="1"/>
              <a:t>Nature</a:t>
            </a:r>
            <a:r>
              <a:rPr lang="en-US" sz="1800"/>
              <a:t>’04]</a:t>
            </a:r>
          </a:p>
        </p:txBody>
      </p: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52400" y="3733800"/>
            <a:ext cx="8001000" cy="2743200"/>
            <a:chOff x="1981200" y="4038600"/>
            <a:chExt cx="7010399" cy="2438401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04862" y="4114801"/>
              <a:ext cx="6786737" cy="236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>
            <a:xfrm>
              <a:off x="5486400" y="4038600"/>
              <a:ext cx="457624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Right Arrow 7"/>
            <p:cNvSpPr/>
            <p:nvPr/>
          </p:nvSpPr>
          <p:spPr>
            <a:xfrm>
              <a:off x="5562902" y="5029200"/>
              <a:ext cx="685739" cy="484012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981200" y="4038600"/>
              <a:ext cx="609237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low-power seizure detection chip</a:t>
            </a:r>
            <a:endParaRPr lang="en-US" dirty="0"/>
          </a:p>
        </p:txBody>
      </p:sp>
      <p:graphicFrame>
        <p:nvGraphicFramePr>
          <p:cNvPr id="3" name="Group 786"/>
          <p:cNvGraphicFramePr>
            <a:graphicFrameLocks/>
          </p:cNvGraphicFramePr>
          <p:nvPr/>
        </p:nvGraphicFramePr>
        <p:xfrm>
          <a:off x="4495800" y="1371600"/>
          <a:ext cx="4343400" cy="4920950"/>
        </p:xfrm>
        <a:graphic>
          <a:graphicData uri="http://schemas.openxmlformats.org/drawingml/2006/table">
            <a:tbl>
              <a:tblPr/>
              <a:tblGrid>
                <a:gridCol w="3091912"/>
                <a:gridCol w="1251488"/>
              </a:tblGrid>
              <a:tr h="2864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Supply voltage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1V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64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I-amp LNA power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3.5μW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64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I-amp input impedance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&gt;700MΩ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29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I-amp noise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(input referred, 0.5Hz-100Hz)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1.3μVrms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8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I-amp electrode offset  tolerance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&gt;1V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64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I-amp CMRR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&gt;60dB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51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ADC resolution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12b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8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ADC energy per conversion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250pJ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64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ADC max. sampling rate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100kS/s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413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ADC INL/DNL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0.68/0.66LSB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64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ADC SNDR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65dB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64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Digital energy per feature-vector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234nJ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4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Feature vector computation rate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0.5Hz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09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Total energy/feature-vector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0" marB="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</a:rPr>
                        <a:t>9μJ</a:t>
                      </a:r>
                    </a:p>
                  </a:txBody>
                  <a:tcPr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152400" y="2133600"/>
            <a:ext cx="3962400" cy="3385920"/>
            <a:chOff x="1674519" y="1031628"/>
            <a:chExt cx="5493925" cy="4555535"/>
          </a:xfrm>
        </p:grpSpPr>
        <p:graphicFrame>
          <p:nvGraphicFramePr>
            <p:cNvPr id="8" name="Object 55"/>
            <p:cNvGraphicFramePr>
              <a:graphicFrameLocks noChangeAspect="1"/>
            </p:cNvGraphicFramePr>
            <p:nvPr/>
          </p:nvGraphicFramePr>
          <p:xfrm>
            <a:off x="1674519" y="1031628"/>
            <a:ext cx="5493925" cy="4262055"/>
          </p:xfrm>
          <a:graphic>
            <a:graphicData uri="http://schemas.openxmlformats.org/presentationml/2006/ole">
              <p:oleObj spid="_x0000_s68610" name="Visio" r:id="rId3" imgW="3699891" imgH="2969133" progId="Visio.Drawing.11">
                <p:embed/>
              </p:oleObj>
            </a:graphicData>
          </a:graphic>
        </p:graphicFrame>
        <p:sp>
          <p:nvSpPr>
            <p:cNvPr id="9" name="Rectangle 60"/>
            <p:cNvSpPr>
              <a:spLocks noChangeArrowheads="1"/>
            </p:cNvSpPr>
            <p:nvPr/>
          </p:nvSpPr>
          <p:spPr bwMode="auto">
            <a:xfrm>
              <a:off x="3028576" y="1613481"/>
              <a:ext cx="1957294" cy="582223"/>
            </a:xfrm>
            <a:prstGeom prst="rect">
              <a:avLst/>
            </a:prstGeom>
            <a:noFill/>
            <a:ln w="444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Rectangle 61"/>
            <p:cNvSpPr>
              <a:spLocks noChangeArrowheads="1"/>
            </p:cNvSpPr>
            <p:nvPr/>
          </p:nvSpPr>
          <p:spPr bwMode="auto">
            <a:xfrm>
              <a:off x="5060576" y="1613481"/>
              <a:ext cx="903941" cy="1383149"/>
            </a:xfrm>
            <a:prstGeom prst="rect">
              <a:avLst/>
            </a:prstGeom>
            <a:noFill/>
            <a:ln w="444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1" name="Group 62"/>
            <p:cNvGrpSpPr>
              <a:grpSpLocks/>
            </p:cNvGrpSpPr>
            <p:nvPr/>
          </p:nvGrpSpPr>
          <p:grpSpPr bwMode="auto">
            <a:xfrm>
              <a:off x="1975942" y="2269591"/>
              <a:ext cx="1925" cy="2328892"/>
              <a:chOff x="718" y="1584"/>
              <a:chExt cx="1925" cy="1536"/>
            </a:xfrm>
          </p:grpSpPr>
          <p:sp>
            <p:nvSpPr>
              <p:cNvPr id="19" name="Line 63"/>
              <p:cNvSpPr>
                <a:spLocks noChangeShapeType="1"/>
              </p:cNvSpPr>
              <p:nvPr/>
            </p:nvSpPr>
            <p:spPr bwMode="auto">
              <a:xfrm>
                <a:off x="718" y="1584"/>
                <a:ext cx="0" cy="1536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Line 64"/>
              <p:cNvSpPr>
                <a:spLocks noChangeShapeType="1"/>
              </p:cNvSpPr>
              <p:nvPr/>
            </p:nvSpPr>
            <p:spPr bwMode="auto">
              <a:xfrm>
                <a:off x="723" y="3120"/>
                <a:ext cx="1920" cy="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Line 65"/>
              <p:cNvSpPr>
                <a:spLocks noChangeShapeType="1"/>
              </p:cNvSpPr>
              <p:nvPr/>
            </p:nvSpPr>
            <p:spPr bwMode="auto">
              <a:xfrm flipV="1">
                <a:off x="2643" y="2112"/>
                <a:ext cx="0" cy="1008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Line 66"/>
              <p:cNvSpPr>
                <a:spLocks noChangeShapeType="1"/>
              </p:cNvSpPr>
              <p:nvPr/>
            </p:nvSpPr>
            <p:spPr bwMode="auto">
              <a:xfrm flipH="1">
                <a:off x="1971" y="2112"/>
                <a:ext cx="672" cy="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Line 67"/>
              <p:cNvSpPr>
                <a:spLocks noChangeShapeType="1"/>
              </p:cNvSpPr>
              <p:nvPr/>
            </p:nvSpPr>
            <p:spPr bwMode="auto">
              <a:xfrm>
                <a:off x="723" y="1584"/>
                <a:ext cx="1248" cy="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Line 68"/>
              <p:cNvSpPr>
                <a:spLocks noChangeShapeType="1"/>
              </p:cNvSpPr>
              <p:nvPr/>
            </p:nvSpPr>
            <p:spPr bwMode="auto">
              <a:xfrm>
                <a:off x="1971" y="1584"/>
                <a:ext cx="0" cy="528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" name="Text Box 69"/>
            <p:cNvSpPr txBox="1">
              <a:spLocks noChangeArrowheads="1"/>
            </p:cNvSpPr>
            <p:nvPr/>
          </p:nvSpPr>
          <p:spPr bwMode="auto">
            <a:xfrm>
              <a:off x="3322697" y="2967360"/>
              <a:ext cx="2395290" cy="1214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Feature Extraction Processor</a:t>
              </a:r>
            </a:p>
          </p:txBody>
        </p:sp>
        <p:sp>
          <p:nvSpPr>
            <p:cNvPr id="13" name="Text Box 70"/>
            <p:cNvSpPr txBox="1">
              <a:spLocks noChangeArrowheads="1"/>
            </p:cNvSpPr>
            <p:nvPr/>
          </p:nvSpPr>
          <p:spPr bwMode="auto">
            <a:xfrm>
              <a:off x="2879165" y="1688844"/>
              <a:ext cx="2257612" cy="485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Inst. Amp.</a:t>
              </a:r>
            </a:p>
          </p:txBody>
        </p:sp>
        <p:sp>
          <p:nvSpPr>
            <p:cNvPr id="14" name="Text Box 71"/>
            <p:cNvSpPr txBox="1">
              <a:spLocks noChangeArrowheads="1"/>
            </p:cNvSpPr>
            <p:nvPr/>
          </p:nvSpPr>
          <p:spPr bwMode="auto">
            <a:xfrm>
              <a:off x="4383741" y="2341999"/>
              <a:ext cx="2257612" cy="485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ADC</a:t>
              </a:r>
            </a:p>
          </p:txBody>
        </p:sp>
        <p:sp>
          <p:nvSpPr>
            <p:cNvPr id="15" name="Line 72"/>
            <p:cNvSpPr>
              <a:spLocks noChangeShapeType="1"/>
            </p:cNvSpPr>
            <p:nvPr/>
          </p:nvSpPr>
          <p:spPr bwMode="auto">
            <a:xfrm>
              <a:off x="2653553" y="5180706"/>
              <a:ext cx="3836894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73"/>
            <p:cNvSpPr>
              <a:spLocks noChangeShapeType="1"/>
            </p:cNvSpPr>
            <p:nvPr/>
          </p:nvSpPr>
          <p:spPr bwMode="auto">
            <a:xfrm>
              <a:off x="6641353" y="1249962"/>
              <a:ext cx="0" cy="378445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 Box 74"/>
            <p:cNvSpPr txBox="1">
              <a:spLocks noChangeArrowheads="1"/>
            </p:cNvSpPr>
            <p:nvPr/>
          </p:nvSpPr>
          <p:spPr bwMode="auto">
            <a:xfrm>
              <a:off x="4083423" y="5182183"/>
              <a:ext cx="1013944" cy="404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2.5mm</a:t>
              </a:r>
            </a:p>
          </p:txBody>
        </p:sp>
        <p:sp>
          <p:nvSpPr>
            <p:cNvPr id="18" name="Text Box 75"/>
            <p:cNvSpPr txBox="1">
              <a:spLocks noChangeArrowheads="1"/>
            </p:cNvSpPr>
            <p:nvPr/>
          </p:nvSpPr>
          <p:spPr bwMode="auto">
            <a:xfrm rot="16200000">
              <a:off x="6389577" y="2861581"/>
              <a:ext cx="962248" cy="42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2.5mm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 should we do all of this locally</a:t>
            </a:r>
            <a:endParaRPr lang="en-US" dirty="0"/>
          </a:p>
        </p:txBody>
      </p:sp>
      <p:graphicFrame>
        <p:nvGraphicFramePr>
          <p:cNvPr id="3" name="Object 38"/>
          <p:cNvGraphicFramePr>
            <a:graphicFrameLocks noChangeAspect="1"/>
          </p:cNvGraphicFramePr>
          <p:nvPr/>
        </p:nvGraphicFramePr>
        <p:xfrm>
          <a:off x="838200" y="1311275"/>
          <a:ext cx="2125663" cy="1773238"/>
        </p:xfrm>
        <a:graphic>
          <a:graphicData uri="http://schemas.openxmlformats.org/presentationml/2006/ole">
            <p:oleObj spid="_x0000_s69634" name="Visio" r:id="rId3" imgW="2126361" imgH="1773555" progId="Visio.Drawing.11">
              <p:embed/>
            </p:oleObj>
          </a:graphicData>
        </a:graphic>
      </p:graphicFrame>
      <p:graphicFrame>
        <p:nvGraphicFramePr>
          <p:cNvPr id="4" name="Group 7"/>
          <p:cNvGraphicFramePr>
            <a:graphicFrameLocks noGrp="1"/>
          </p:cNvGraphicFramePr>
          <p:nvPr/>
        </p:nvGraphicFramePr>
        <p:xfrm>
          <a:off x="609600" y="3489960"/>
          <a:ext cx="8001000" cy="2377440"/>
        </p:xfrm>
        <a:graphic>
          <a:graphicData uri="http://schemas.openxmlformats.org/drawingml/2006/table">
            <a:tbl>
              <a:tblPr/>
              <a:tblGrid>
                <a:gridCol w="2667000"/>
                <a:gridCol w="2209800"/>
                <a:gridCol w="31242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Wireless EEG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Local feature extraction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Inst. amps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72 </a:t>
                      </a:r>
                      <a:r>
                        <a:rPr kumimoji="0" lang="el-G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μ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</a:t>
                      </a:r>
                      <a:endParaRPr kumimoji="0" lang="el-G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72 </a:t>
                      </a:r>
                      <a:r>
                        <a:rPr kumimoji="0" lang="el-G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μ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</a:t>
                      </a:r>
                      <a:endParaRPr kumimoji="0" lang="el-G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ADCs (12b, 11kS/s)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 </a:t>
                      </a:r>
                      <a:r>
                        <a:rPr kumimoji="0" lang="el-G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μ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 </a:t>
                      </a:r>
                      <a:r>
                        <a:rPr kumimoji="0" lang="el-G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μ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Digital processing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</a:rPr>
                        <a:t>2.1 </a:t>
                      </a:r>
                      <a:r>
                        <a:rPr kumimoji="0" lang="el-G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μ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Radio (CC2550)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</a:rPr>
                        <a:t>1733 </a:t>
                      </a:r>
                      <a:r>
                        <a:rPr kumimoji="0" lang="el-G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μ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</a:rPr>
                        <a:t>43 </a:t>
                      </a:r>
                      <a:r>
                        <a:rPr kumimoji="0" lang="el-G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μ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</a:rPr>
                        <a:t>Total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</a:rPr>
                        <a:t>1808 </a:t>
                      </a:r>
                      <a:r>
                        <a:rPr kumimoji="0" lang="el-G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μ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</a:rPr>
                        <a:t>120 </a:t>
                      </a:r>
                      <a:r>
                        <a:rPr kumimoji="0" lang="el-G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μ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Box 37"/>
          <p:cNvSpPr txBox="1">
            <a:spLocks noChangeArrowheads="1"/>
          </p:cNvSpPr>
          <p:nvPr/>
        </p:nvSpPr>
        <p:spPr bwMode="auto">
          <a:xfrm>
            <a:off x="381000" y="5943600"/>
            <a:ext cx="8382000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Local feature extraction reduces 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data-rate </a:t>
            </a:r>
            <a:r>
              <a:rPr lang="en-US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by 43x, </a:t>
            </a:r>
            <a:endParaRPr lang="en-US" sz="2400" b="1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total </a:t>
            </a:r>
            <a:r>
              <a:rPr lang="en-US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system power by 14x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733800" y="1219200"/>
            <a:ext cx="4724400" cy="2133600"/>
            <a:chOff x="3733800" y="1082675"/>
            <a:chExt cx="4724400" cy="2133600"/>
          </a:xfrm>
        </p:grpSpPr>
        <p:sp>
          <p:nvSpPr>
            <p:cNvPr id="7" name="AutoShape 39"/>
            <p:cNvSpPr>
              <a:spLocks noChangeArrowheads="1"/>
            </p:cNvSpPr>
            <p:nvPr/>
          </p:nvSpPr>
          <p:spPr bwMode="auto">
            <a:xfrm>
              <a:off x="3733800" y="1082675"/>
              <a:ext cx="4724400" cy="2133600"/>
            </a:xfrm>
            <a:prstGeom prst="wedgeRectCallout">
              <a:avLst>
                <a:gd name="adj1" fmla="val -82199"/>
                <a:gd name="adj2" fmla="val -26258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en-US"/>
            </a:p>
          </p:txBody>
        </p:sp>
        <p:graphicFrame>
          <p:nvGraphicFramePr>
            <p:cNvPr id="8" name="Object 40"/>
            <p:cNvGraphicFramePr>
              <a:graphicFrameLocks noChangeAspect="1"/>
            </p:cNvGraphicFramePr>
            <p:nvPr/>
          </p:nvGraphicFramePr>
          <p:xfrm>
            <a:off x="3770454" y="1122744"/>
            <a:ext cx="4662668" cy="2068009"/>
          </p:xfrm>
          <a:graphic>
            <a:graphicData uri="http://schemas.openxmlformats.org/presentationml/2006/ole">
              <p:oleObj spid="_x0000_s69635" name="Visio" r:id="rId4" imgW="4790099" imgH="2050756" progId="Visio.Drawing.11">
                <p:embed/>
              </p:oleObj>
            </a:graphicData>
          </a:graphic>
        </p:graphicFrame>
      </p:grpSp>
      <p:sp>
        <p:nvSpPr>
          <p:cNvPr id="9" name="TextBox 8"/>
          <p:cNvSpPr txBox="1"/>
          <p:nvPr/>
        </p:nvSpPr>
        <p:spPr>
          <a:xfrm>
            <a:off x="381000" y="3048000"/>
            <a:ext cx="1544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 smtClean="0"/>
              <a:t>18 Channels:</a:t>
            </a:r>
            <a:endParaRPr lang="en-US" sz="2000" b="1" u="sng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instrumentation amplifier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533400" y="1143000"/>
            <a:ext cx="8448043" cy="2895600"/>
            <a:chOff x="311150" y="990600"/>
            <a:chExt cx="8825645" cy="2923803"/>
          </a:xfrm>
        </p:grpSpPr>
        <p:sp>
          <p:nvSpPr>
            <p:cNvPr id="4" name="Text Box 19"/>
            <p:cNvSpPr txBox="1">
              <a:spLocks noChangeArrowheads="1"/>
            </p:cNvSpPr>
            <p:nvPr/>
          </p:nvSpPr>
          <p:spPr bwMode="auto">
            <a:xfrm>
              <a:off x="5181600" y="1268350"/>
              <a:ext cx="3671888" cy="822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457200" indent="-457200">
                <a:buFontTx/>
                <a:buAutoNum type="arabicParenR"/>
              </a:pPr>
              <a:r>
                <a:rPr lang="en-US" sz="2400" dirty="0">
                  <a:cs typeface="Arial" pitchFamily="34" charset="0"/>
                </a:rPr>
                <a:t>Electrode offset (EO)</a:t>
              </a:r>
            </a:p>
            <a:p>
              <a:pPr marL="457200" indent="-457200"/>
              <a:r>
                <a:rPr lang="en-US" sz="2400" dirty="0">
                  <a:cs typeface="Arial" pitchFamily="34" charset="0"/>
                </a:rPr>
                <a:t>      </a:t>
              </a:r>
              <a:r>
                <a:rPr lang="en-US" sz="2400" i="1" dirty="0">
                  <a:cs typeface="Arial" pitchFamily="34" charset="0"/>
                </a:rPr>
                <a:t>differential-mode</a:t>
              </a:r>
            </a:p>
          </p:txBody>
        </p:sp>
        <p:sp>
          <p:nvSpPr>
            <p:cNvPr id="5" name="Text Box 20"/>
            <p:cNvSpPr txBox="1">
              <a:spLocks noChangeArrowheads="1"/>
            </p:cNvSpPr>
            <p:nvPr/>
          </p:nvSpPr>
          <p:spPr bwMode="auto">
            <a:xfrm>
              <a:off x="5191125" y="2124013"/>
              <a:ext cx="3876675" cy="822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dirty="0">
                  <a:cs typeface="Arial" pitchFamily="34" charset="0"/>
                </a:rPr>
                <a:t>2)  Signal reference, 60Hz</a:t>
              </a:r>
            </a:p>
            <a:p>
              <a:r>
                <a:rPr lang="en-US" sz="2400" dirty="0">
                  <a:cs typeface="Arial" pitchFamily="34" charset="0"/>
                </a:rPr>
                <a:t>      </a:t>
              </a:r>
              <a:r>
                <a:rPr lang="en-US" sz="2400" i="1" dirty="0">
                  <a:cs typeface="Arial" pitchFamily="34" charset="0"/>
                </a:rPr>
                <a:t>common-mode</a:t>
              </a:r>
            </a:p>
          </p:txBody>
        </p:sp>
        <p:sp>
          <p:nvSpPr>
            <p:cNvPr id="6" name="Text Box 21"/>
            <p:cNvSpPr txBox="1">
              <a:spLocks noChangeArrowheads="1"/>
            </p:cNvSpPr>
            <p:nvPr/>
          </p:nvSpPr>
          <p:spPr bwMode="auto">
            <a:xfrm>
              <a:off x="5181600" y="2837212"/>
              <a:ext cx="3955195" cy="8390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457200" indent="-457200">
                <a:buAutoNum type="arabicParenR" startAt="3"/>
              </a:pPr>
              <a:r>
                <a:rPr lang="en-US" sz="2400" dirty="0" smtClean="0">
                  <a:cs typeface="Arial" pitchFamily="34" charset="0"/>
                </a:rPr>
                <a:t>1/f </a:t>
              </a:r>
              <a:r>
                <a:rPr lang="en-US" sz="2400" dirty="0">
                  <a:cs typeface="Arial" pitchFamily="34" charset="0"/>
                </a:rPr>
                <a:t>noise, </a:t>
              </a:r>
              <a:r>
                <a:rPr lang="en-US" sz="2400" dirty="0" smtClean="0">
                  <a:cs typeface="Arial" pitchFamily="34" charset="0"/>
                </a:rPr>
                <a:t>shot noise, etc.</a:t>
              </a:r>
            </a:p>
            <a:p>
              <a:pPr marL="457200" indent="-457200"/>
              <a:r>
                <a:rPr lang="en-US" sz="2400" dirty="0" smtClean="0">
                  <a:cs typeface="Arial" pitchFamily="34" charset="0"/>
                </a:rPr>
                <a:t>	</a:t>
              </a:r>
              <a:r>
                <a:rPr lang="en-US" sz="2400" i="1" dirty="0" smtClean="0">
                  <a:cs typeface="Arial" pitchFamily="34" charset="0"/>
                </a:rPr>
                <a:t>differential mode</a:t>
              </a:r>
              <a:endParaRPr lang="en-US" sz="2400" dirty="0">
                <a:cs typeface="Arial" pitchFamily="34" charset="0"/>
              </a:endParaRPr>
            </a:p>
          </p:txBody>
        </p:sp>
        <p:sp>
          <p:nvSpPr>
            <p:cNvPr id="7" name="Line 22"/>
            <p:cNvSpPr>
              <a:spLocks noChangeShapeType="1"/>
            </p:cNvSpPr>
            <p:nvPr/>
          </p:nvSpPr>
          <p:spPr bwMode="auto">
            <a:xfrm flipH="1" flipV="1">
              <a:off x="1831975" y="1447800"/>
              <a:ext cx="3375025" cy="1588"/>
            </a:xfrm>
            <a:prstGeom prst="line">
              <a:avLst/>
            </a:prstGeom>
            <a:noFill/>
            <a:ln w="57150">
              <a:solidFill>
                <a:srgbClr val="C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23"/>
            <p:cNvSpPr>
              <a:spLocks noChangeShapeType="1"/>
            </p:cNvSpPr>
            <p:nvPr/>
          </p:nvSpPr>
          <p:spPr bwMode="auto">
            <a:xfrm flipH="1">
              <a:off x="4033838" y="2225675"/>
              <a:ext cx="1219200" cy="293688"/>
            </a:xfrm>
            <a:prstGeom prst="line">
              <a:avLst/>
            </a:prstGeom>
            <a:noFill/>
            <a:ln w="57150">
              <a:solidFill>
                <a:srgbClr val="C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9" name="Object 24"/>
            <p:cNvGraphicFramePr>
              <a:graphicFrameLocks noChangeAspect="1"/>
            </p:cNvGraphicFramePr>
            <p:nvPr/>
          </p:nvGraphicFramePr>
          <p:xfrm>
            <a:off x="311150" y="990600"/>
            <a:ext cx="4641850" cy="2923803"/>
          </p:xfrm>
          <a:graphic>
            <a:graphicData uri="http://schemas.openxmlformats.org/presentationml/2006/ole">
              <p:oleObj spid="_x0000_s71682" name="Visio" r:id="rId3" imgW="5776722" imgH="3922990" progId="Visio.Drawing.11">
                <p:embed/>
              </p:oleObj>
            </a:graphicData>
          </a:graphic>
        </p:graphicFrame>
        <p:sp>
          <p:nvSpPr>
            <p:cNvPr id="10" name="Line 30"/>
            <p:cNvSpPr>
              <a:spLocks noChangeShapeType="1"/>
            </p:cNvSpPr>
            <p:nvPr/>
          </p:nvSpPr>
          <p:spPr bwMode="auto">
            <a:xfrm flipH="1" flipV="1">
              <a:off x="3581400" y="2133600"/>
              <a:ext cx="1660525" cy="103188"/>
            </a:xfrm>
            <a:prstGeom prst="line">
              <a:avLst/>
            </a:prstGeom>
            <a:noFill/>
            <a:ln w="57150">
              <a:solidFill>
                <a:srgbClr val="C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Line 31"/>
            <p:cNvSpPr>
              <a:spLocks noChangeShapeType="1"/>
            </p:cNvSpPr>
            <p:nvPr/>
          </p:nvSpPr>
          <p:spPr bwMode="auto">
            <a:xfrm flipH="1">
              <a:off x="4851400" y="3036145"/>
              <a:ext cx="381000" cy="0"/>
            </a:xfrm>
            <a:prstGeom prst="line">
              <a:avLst/>
            </a:prstGeom>
            <a:noFill/>
            <a:ln w="57150">
              <a:solidFill>
                <a:srgbClr val="C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1589314" y="2852057"/>
            <a:ext cx="3102429" cy="0"/>
          </a:xfrm>
          <a:prstGeom prst="line">
            <a:avLst/>
          </a:prstGeom>
          <a:ln w="381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4495800"/>
            <a:ext cx="63627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343400"/>
            <a:ext cx="1828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Line 31"/>
          <p:cNvSpPr>
            <a:spLocks noChangeShapeType="1"/>
          </p:cNvSpPr>
          <p:nvPr/>
        </p:nvSpPr>
        <p:spPr bwMode="auto">
          <a:xfrm>
            <a:off x="1860550" y="4895850"/>
            <a:ext cx="625901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Dealing with 1/f noise</a:t>
            </a:r>
            <a:endParaRPr lang="en-US" dirty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066800"/>
            <a:ext cx="6477000" cy="2181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764917"/>
            <a:ext cx="7391400" cy="3093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04800" y="3486090"/>
            <a:ext cx="25092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 smtClean="0">
                <a:solidFill>
                  <a:srgbClr val="C00000"/>
                </a:solidFill>
              </a:rPr>
              <a:t>Chopper stabilization:</a:t>
            </a:r>
            <a:endParaRPr lang="en-US" sz="2000" b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Dealing with 1/f noise and DC offset</a:t>
            </a:r>
            <a:endParaRPr lang="en-US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148516"/>
            <a:ext cx="5313743" cy="1899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322" y="1066800"/>
            <a:ext cx="2841381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ular Callout 15"/>
          <p:cNvSpPr/>
          <p:nvPr/>
        </p:nvSpPr>
        <p:spPr>
          <a:xfrm>
            <a:off x="3352800" y="3200400"/>
            <a:ext cx="2895600" cy="3568702"/>
          </a:xfrm>
          <a:prstGeom prst="wedgeRectCallout">
            <a:avLst>
              <a:gd name="adj1" fmla="val 14298"/>
              <a:gd name="adj2" fmla="val -7389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51101" y="3200400"/>
            <a:ext cx="5092700" cy="353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317499" y="3200400"/>
            <a:ext cx="2200275" cy="35433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/>
          <p:nvPr/>
        </p:nvCxnSpPr>
        <p:spPr>
          <a:xfrm rot="5400000" flipH="1" flipV="1">
            <a:off x="3594100" y="6096002"/>
            <a:ext cx="914400" cy="1588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419600" y="4876800"/>
            <a:ext cx="6858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536700" y="5689939"/>
            <a:ext cx="2362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rgbClr val="0000FF"/>
                </a:solidFill>
              </a:rPr>
              <a:t>AC coupling passively rejects electrode offset</a:t>
            </a:r>
            <a:endParaRPr lang="en-US" sz="2200" b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900" y="4267202"/>
            <a:ext cx="228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rgbClr val="C00000"/>
                </a:solidFill>
              </a:rPr>
              <a:t>Electrode signal causes no swing at virtual-ground</a:t>
            </a:r>
            <a:endParaRPr lang="en-US" sz="2200" b="1" dirty="0">
              <a:solidFill>
                <a:srgbClr val="C0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467600" y="3200400"/>
            <a:ext cx="1143000" cy="35147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6"/>
          <p:cNvGrpSpPr>
            <a:grpSpLocks/>
          </p:cNvGrpSpPr>
          <p:nvPr/>
        </p:nvGrpSpPr>
        <p:grpSpPr bwMode="auto">
          <a:xfrm>
            <a:off x="1460500" y="3505202"/>
            <a:ext cx="1295400" cy="914400"/>
            <a:chOff x="528" y="1467"/>
            <a:chExt cx="417" cy="264"/>
          </a:xfrm>
        </p:grpSpPr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28" y="1467"/>
              <a:ext cx="216" cy="144"/>
            </a:xfrm>
            <a:custGeom>
              <a:avLst/>
              <a:gdLst/>
              <a:ahLst/>
              <a:cxnLst>
                <a:cxn ang="0">
                  <a:pos x="0" y="240"/>
                </a:cxn>
                <a:cxn ang="0">
                  <a:pos x="192" y="0"/>
                </a:cxn>
                <a:cxn ang="0">
                  <a:pos x="384" y="240"/>
                </a:cxn>
              </a:cxnLst>
              <a:rect l="0" t="0" r="r" b="b"/>
              <a:pathLst>
                <a:path w="384" h="240">
                  <a:moveTo>
                    <a:pt x="0" y="240"/>
                  </a:moveTo>
                  <a:cubicBezTo>
                    <a:pt x="64" y="120"/>
                    <a:pt x="128" y="0"/>
                    <a:pt x="192" y="0"/>
                  </a:cubicBezTo>
                  <a:cubicBezTo>
                    <a:pt x="256" y="0"/>
                    <a:pt x="352" y="200"/>
                    <a:pt x="384" y="240"/>
                  </a:cubicBezTo>
                </a:path>
              </a:pathLst>
            </a:custGeom>
            <a:noFill/>
            <a:ln w="57150" cmpd="sng">
              <a:solidFill>
                <a:srgbClr val="C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 rot="10800000">
              <a:off x="729" y="1587"/>
              <a:ext cx="216" cy="144"/>
            </a:xfrm>
            <a:custGeom>
              <a:avLst/>
              <a:gdLst/>
              <a:ahLst/>
              <a:cxnLst>
                <a:cxn ang="0">
                  <a:pos x="0" y="240"/>
                </a:cxn>
                <a:cxn ang="0">
                  <a:pos x="192" y="0"/>
                </a:cxn>
                <a:cxn ang="0">
                  <a:pos x="384" y="240"/>
                </a:cxn>
              </a:cxnLst>
              <a:rect l="0" t="0" r="r" b="b"/>
              <a:pathLst>
                <a:path w="384" h="240">
                  <a:moveTo>
                    <a:pt x="0" y="240"/>
                  </a:moveTo>
                  <a:cubicBezTo>
                    <a:pt x="64" y="120"/>
                    <a:pt x="128" y="0"/>
                    <a:pt x="192" y="0"/>
                  </a:cubicBezTo>
                  <a:cubicBezTo>
                    <a:pt x="256" y="0"/>
                    <a:pt x="352" y="200"/>
                    <a:pt x="384" y="240"/>
                  </a:cubicBezTo>
                </a:path>
              </a:pathLst>
            </a:custGeom>
            <a:noFill/>
            <a:ln w="57150" cmpd="sng">
              <a:solidFill>
                <a:srgbClr val="C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Dealing with offset (</a:t>
            </a:r>
            <a:r>
              <a:rPr lang="en-US" dirty="0" err="1" smtClean="0"/>
              <a:t>con’t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851400" y="3242441"/>
            <a:ext cx="4140200" cy="224395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27000" y="2590800"/>
            <a:ext cx="4523757" cy="4038600"/>
            <a:chOff x="533400" y="1143000"/>
            <a:chExt cx="4523757" cy="40386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" y="1143000"/>
              <a:ext cx="4523757" cy="403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Arrow Connector 5"/>
            <p:cNvCxnSpPr/>
            <p:nvPr/>
          </p:nvCxnSpPr>
          <p:spPr>
            <a:xfrm rot="10800000">
              <a:off x="2350294" y="2755107"/>
              <a:ext cx="914400" cy="1588"/>
            </a:xfrm>
            <a:prstGeom prst="straightConnector1">
              <a:avLst/>
            </a:prstGeom>
            <a:ln w="38100">
              <a:solidFill>
                <a:srgbClr val="0000FF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10800000">
              <a:off x="1905000" y="1676400"/>
              <a:ext cx="45720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rot="5400000">
              <a:off x="1600994" y="1980406"/>
              <a:ext cx="609600" cy="1588"/>
            </a:xfrm>
            <a:prstGeom prst="straightConnector1">
              <a:avLst/>
            </a:prstGeom>
            <a:ln w="38100">
              <a:solidFill>
                <a:srgbClr val="0000FF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rot="5400000">
              <a:off x="2836863" y="3711575"/>
              <a:ext cx="533400" cy="1588"/>
            </a:xfrm>
            <a:prstGeom prst="straightConnector1">
              <a:avLst/>
            </a:prstGeom>
            <a:ln w="38100">
              <a:solidFill>
                <a:srgbClr val="0000FF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24"/>
            <p:cNvGrpSpPr/>
            <p:nvPr/>
          </p:nvGrpSpPr>
          <p:grpSpPr>
            <a:xfrm>
              <a:off x="2612231" y="2652713"/>
              <a:ext cx="457200" cy="207168"/>
              <a:chOff x="5181600" y="4572000"/>
              <a:chExt cx="457200" cy="152400"/>
            </a:xfrm>
          </p:grpSpPr>
          <p:cxnSp>
            <p:nvCxnSpPr>
              <p:cNvPr id="13" name="Straight Connector 12"/>
              <p:cNvCxnSpPr/>
              <p:nvPr/>
            </p:nvCxnSpPr>
            <p:spPr>
              <a:xfrm>
                <a:off x="5181600" y="4572000"/>
                <a:ext cx="457200" cy="152400"/>
              </a:xfrm>
              <a:prstGeom prst="line">
                <a:avLst/>
              </a:prstGeom>
              <a:ln w="571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rot="10800000" flipV="1">
                <a:off x="5181600" y="4572000"/>
                <a:ext cx="457200" cy="152400"/>
              </a:xfrm>
              <a:prstGeom prst="line">
                <a:avLst/>
              </a:prstGeom>
              <a:ln w="571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 Box 19"/>
            <p:cNvSpPr txBox="1">
              <a:spLocks noChangeArrowheads="1"/>
            </p:cNvSpPr>
            <p:nvPr/>
          </p:nvSpPr>
          <p:spPr bwMode="auto">
            <a:xfrm>
              <a:off x="533400" y="1447800"/>
              <a:ext cx="16764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0000FF"/>
                  </a:solidFill>
                </a:rPr>
                <a:t>I</a:t>
              </a:r>
              <a:r>
                <a:rPr lang="en-US" sz="2400" b="1" baseline="-25000" dirty="0" smtClean="0">
                  <a:solidFill>
                    <a:srgbClr val="0000FF"/>
                  </a:solidFill>
                </a:rPr>
                <a:t>OS,CHOP</a:t>
              </a:r>
              <a:endParaRPr lang="en-US" sz="2400" b="1" dirty="0">
                <a:solidFill>
                  <a:srgbClr val="0000FF"/>
                </a:solidFill>
              </a:endParaRPr>
            </a:p>
          </p:txBody>
        </p:sp>
        <p:sp>
          <p:nvSpPr>
            <p:cNvPr id="12" name="Text Box 19"/>
            <p:cNvSpPr txBox="1">
              <a:spLocks noChangeArrowheads="1"/>
            </p:cNvSpPr>
            <p:nvPr/>
          </p:nvSpPr>
          <p:spPr bwMode="auto">
            <a:xfrm>
              <a:off x="1762245" y="3440574"/>
              <a:ext cx="16764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0000FF"/>
                  </a:solidFill>
                </a:rPr>
                <a:t>I</a:t>
              </a:r>
              <a:r>
                <a:rPr lang="en-US" sz="2400" b="1" baseline="-25000" dirty="0" smtClean="0">
                  <a:solidFill>
                    <a:srgbClr val="0000FF"/>
                  </a:solidFill>
                </a:rPr>
                <a:t>OS,CHOP</a:t>
              </a:r>
              <a:endParaRPr lang="en-US" sz="24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15" name="Rectangular Callout 14"/>
          <p:cNvSpPr/>
          <p:nvPr/>
        </p:nvSpPr>
        <p:spPr>
          <a:xfrm>
            <a:off x="4851400" y="5333999"/>
            <a:ext cx="4138613" cy="1371601"/>
          </a:xfrm>
          <a:prstGeom prst="wedgeRectCallout">
            <a:avLst>
              <a:gd name="adj1" fmla="val -70637"/>
              <a:gd name="adj2" fmla="val -5450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978400" y="3352800"/>
            <a:ext cx="3898900" cy="32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3492500"/>
            <a:ext cx="3837214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832600" y="6248400"/>
            <a:ext cx="2043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[Denison, </a:t>
            </a:r>
            <a:r>
              <a:rPr lang="en-US" b="1" i="1" dirty="0" smtClean="0"/>
              <a:t>ISSCC’07</a:t>
            </a:r>
            <a:r>
              <a:rPr lang="en-US" b="1" dirty="0" smtClean="0"/>
              <a:t>]</a:t>
            </a:r>
            <a:endParaRPr lang="en-US" b="1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1011161"/>
            <a:ext cx="4495800" cy="150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Noise analysis</a:t>
            </a:r>
            <a:endParaRPr lang="en-US" dirty="0"/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066800"/>
            <a:ext cx="5334000" cy="329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4343400"/>
            <a:ext cx="5606759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9067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Big system question: what does this mean?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 descr="neuralFieldPotentia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571" y="4038600"/>
            <a:ext cx="2595081" cy="2667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413571" y="2643883"/>
            <a:ext cx="6654229" cy="375691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9771" y="2720083"/>
            <a:ext cx="6517154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ular Callout 14"/>
          <p:cNvSpPr/>
          <p:nvPr/>
        </p:nvSpPr>
        <p:spPr>
          <a:xfrm>
            <a:off x="127571" y="2209800"/>
            <a:ext cx="2133600" cy="1447800"/>
          </a:xfrm>
          <a:prstGeom prst="wedgeRectCallout">
            <a:avLst>
              <a:gd name="adj1" fmla="val 31834"/>
              <a:gd name="adj2" fmla="val 12871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 descr="neurons_brai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571" y="2209800"/>
            <a:ext cx="2122546" cy="1447800"/>
          </a:xfrm>
          <a:prstGeom prst="rect">
            <a:avLst/>
          </a:prstGeom>
        </p:spPr>
      </p:pic>
      <p:sp>
        <p:nvSpPr>
          <p:cNvPr id="18" name="Rectangular Callout 17"/>
          <p:cNvSpPr/>
          <p:nvPr/>
        </p:nvSpPr>
        <p:spPr>
          <a:xfrm>
            <a:off x="152400" y="1019175"/>
            <a:ext cx="1981679" cy="1419225"/>
          </a:xfrm>
          <a:prstGeom prst="wedgeRectCallout">
            <a:avLst>
              <a:gd name="adj1" fmla="val -10106"/>
              <a:gd name="adj2" fmla="val 10121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6216" y="1066799"/>
            <a:ext cx="1905000" cy="1343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990600"/>
            <a:ext cx="990600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52600" y="2286000"/>
            <a:ext cx="28194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Group 30"/>
          <p:cNvGrpSpPr/>
          <p:nvPr/>
        </p:nvGrpSpPr>
        <p:grpSpPr>
          <a:xfrm>
            <a:off x="4267200" y="1295400"/>
            <a:ext cx="4876800" cy="5410200"/>
            <a:chOff x="4267200" y="1295400"/>
            <a:chExt cx="4876800" cy="5410200"/>
          </a:xfrm>
        </p:grpSpPr>
        <p:cxnSp>
          <p:nvCxnSpPr>
            <p:cNvPr id="23" name="Straight Connector 22"/>
            <p:cNvCxnSpPr/>
            <p:nvPr/>
          </p:nvCxnSpPr>
          <p:spPr>
            <a:xfrm rot="5400000" flipH="1" flipV="1">
              <a:off x="1752600" y="4191000"/>
              <a:ext cx="5029200" cy="0"/>
            </a:xfrm>
            <a:prstGeom prst="line">
              <a:avLst/>
            </a:prstGeom>
            <a:ln w="3175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5400000" flipH="1" flipV="1">
              <a:off x="4876800" y="4191000"/>
              <a:ext cx="5029200" cy="0"/>
            </a:xfrm>
            <a:prstGeom prst="line">
              <a:avLst/>
            </a:prstGeom>
            <a:ln w="3175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4267200" y="1295400"/>
              <a:ext cx="1752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Electrographic onset</a:t>
              </a:r>
              <a:endParaRPr lang="en-US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391400" y="1295400"/>
              <a:ext cx="1752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Symptomatic </a:t>
              </a:r>
            </a:p>
            <a:p>
              <a:r>
                <a:rPr lang="en-US" sz="2000" b="1" dirty="0" smtClean="0">
                  <a:solidFill>
                    <a:srgbClr val="C00000"/>
                  </a:solidFill>
                </a:rPr>
                <a:t>onset</a:t>
              </a:r>
              <a:endParaRPr lang="en-US" sz="2000" b="1" dirty="0">
                <a:solidFill>
                  <a:srgbClr val="C00000"/>
                </a:solidFill>
              </a:endParaRPr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>
              <a:off x="4267200" y="3657600"/>
              <a:ext cx="3124200" cy="1588"/>
            </a:xfrm>
            <a:prstGeom prst="straightConnector1">
              <a:avLst/>
            </a:prstGeom>
            <a:ln w="317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486400" y="3276600"/>
              <a:ext cx="76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7 sec</a:t>
              </a:r>
              <a:endParaRPr lang="en-US" sz="20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measurements</a:t>
            </a:r>
            <a:endParaRPr lang="en-US" dirty="0"/>
          </a:p>
        </p:txBody>
      </p:sp>
      <p:grpSp>
        <p:nvGrpSpPr>
          <p:cNvPr id="3" name="Group 608"/>
          <p:cNvGrpSpPr>
            <a:grpSpLocks/>
          </p:cNvGrpSpPr>
          <p:nvPr/>
        </p:nvGrpSpPr>
        <p:grpSpPr bwMode="auto">
          <a:xfrm>
            <a:off x="4497388" y="2516188"/>
            <a:ext cx="4646612" cy="4189412"/>
            <a:chOff x="2833" y="1489"/>
            <a:chExt cx="2927" cy="2639"/>
          </a:xfrm>
        </p:grpSpPr>
        <p:grpSp>
          <p:nvGrpSpPr>
            <p:cNvPr id="4" name="Group 607"/>
            <p:cNvGrpSpPr>
              <a:grpSpLocks/>
            </p:cNvGrpSpPr>
            <p:nvPr/>
          </p:nvGrpSpPr>
          <p:grpSpPr bwMode="auto">
            <a:xfrm>
              <a:off x="3019" y="1489"/>
              <a:ext cx="2741" cy="2463"/>
              <a:chOff x="3019" y="1489"/>
              <a:chExt cx="2741" cy="2463"/>
            </a:xfrm>
          </p:grpSpPr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3256" y="1595"/>
                <a:ext cx="2378" cy="215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3256" y="1595"/>
                <a:ext cx="2378" cy="2157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3256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3849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4442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5035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5634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3256" y="3752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3256" y="3439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3256" y="3132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3256" y="2824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3256" y="2517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3256" y="2210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3256" y="1903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3256" y="1595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Line 23"/>
              <p:cNvSpPr>
                <a:spLocks noChangeShapeType="1"/>
              </p:cNvSpPr>
              <p:nvPr/>
            </p:nvSpPr>
            <p:spPr bwMode="auto">
              <a:xfrm>
                <a:off x="3256" y="1595"/>
                <a:ext cx="237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>
                <a:off x="3256" y="3752"/>
                <a:ext cx="237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Line 25"/>
              <p:cNvSpPr>
                <a:spLocks noChangeShapeType="1"/>
              </p:cNvSpPr>
              <p:nvPr/>
            </p:nvSpPr>
            <p:spPr bwMode="auto">
              <a:xfrm flipV="1">
                <a:off x="5634" y="1595"/>
                <a:ext cx="0" cy="21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Line 26"/>
              <p:cNvSpPr>
                <a:spLocks noChangeShapeType="1"/>
              </p:cNvSpPr>
              <p:nvPr/>
            </p:nvSpPr>
            <p:spPr bwMode="auto">
              <a:xfrm flipV="1">
                <a:off x="3256" y="1595"/>
                <a:ext cx="0" cy="21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Line 27"/>
              <p:cNvSpPr>
                <a:spLocks noChangeShapeType="1"/>
              </p:cNvSpPr>
              <p:nvPr/>
            </p:nvSpPr>
            <p:spPr bwMode="auto">
              <a:xfrm>
                <a:off x="3256" y="3752"/>
                <a:ext cx="237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Line 28"/>
              <p:cNvSpPr>
                <a:spLocks noChangeShapeType="1"/>
              </p:cNvSpPr>
              <p:nvPr/>
            </p:nvSpPr>
            <p:spPr bwMode="auto">
              <a:xfrm flipV="1">
                <a:off x="3256" y="1595"/>
                <a:ext cx="0" cy="21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Line 29"/>
              <p:cNvSpPr>
                <a:spLocks noChangeShapeType="1"/>
              </p:cNvSpPr>
              <p:nvPr/>
            </p:nvSpPr>
            <p:spPr bwMode="auto">
              <a:xfrm flipV="1">
                <a:off x="3256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Line 30"/>
              <p:cNvSpPr>
                <a:spLocks noChangeShapeType="1"/>
              </p:cNvSpPr>
              <p:nvPr/>
            </p:nvSpPr>
            <p:spPr bwMode="auto">
              <a:xfrm>
                <a:off x="3256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3256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Line 32"/>
              <p:cNvSpPr>
                <a:spLocks noChangeShapeType="1"/>
              </p:cNvSpPr>
              <p:nvPr/>
            </p:nvSpPr>
            <p:spPr bwMode="auto">
              <a:xfrm flipV="1">
                <a:off x="3256" y="3720"/>
                <a:ext cx="0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Line 33"/>
              <p:cNvSpPr>
                <a:spLocks noChangeShapeType="1"/>
              </p:cNvSpPr>
              <p:nvPr/>
            </p:nvSpPr>
            <p:spPr bwMode="auto">
              <a:xfrm>
                <a:off x="3256" y="1595"/>
                <a:ext cx="0" cy="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Rectangle 34"/>
              <p:cNvSpPr>
                <a:spLocks noChangeArrowheads="1"/>
              </p:cNvSpPr>
              <p:nvPr/>
            </p:nvSpPr>
            <p:spPr bwMode="auto">
              <a:xfrm>
                <a:off x="3182" y="3798"/>
                <a:ext cx="1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>
                    <a:solidFill>
                      <a:schemeClr val="tx1"/>
                    </a:solidFill>
                    <a:latin typeface="Helvetica" charset="0"/>
                  </a:rPr>
                  <a:t>10</a:t>
                </a: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rrowheads="1"/>
              </p:cNvSpPr>
              <p:nvPr/>
            </p:nvSpPr>
            <p:spPr bwMode="auto">
              <a:xfrm>
                <a:off x="3319" y="3744"/>
                <a:ext cx="85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latin typeface="Helvetica" charset="0"/>
                  </a:rPr>
                  <a:t>-1</a:t>
                </a:r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Line 36"/>
              <p:cNvSpPr>
                <a:spLocks noChangeShapeType="1"/>
              </p:cNvSpPr>
              <p:nvPr/>
            </p:nvSpPr>
            <p:spPr bwMode="auto">
              <a:xfrm flipV="1">
                <a:off x="3433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Line 37"/>
              <p:cNvSpPr>
                <a:spLocks noChangeShapeType="1"/>
              </p:cNvSpPr>
              <p:nvPr/>
            </p:nvSpPr>
            <p:spPr bwMode="auto">
              <a:xfrm>
                <a:off x="3433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3433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Line 39"/>
              <p:cNvSpPr>
                <a:spLocks noChangeShapeType="1"/>
              </p:cNvSpPr>
              <p:nvPr/>
            </p:nvSpPr>
            <p:spPr bwMode="auto">
              <a:xfrm flipV="1">
                <a:off x="3539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Line 40"/>
              <p:cNvSpPr>
                <a:spLocks noChangeShapeType="1"/>
              </p:cNvSpPr>
              <p:nvPr/>
            </p:nvSpPr>
            <p:spPr bwMode="auto">
              <a:xfrm>
                <a:off x="3539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3539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Line 42"/>
              <p:cNvSpPr>
                <a:spLocks noChangeShapeType="1"/>
              </p:cNvSpPr>
              <p:nvPr/>
            </p:nvSpPr>
            <p:spPr bwMode="auto">
              <a:xfrm flipV="1">
                <a:off x="3612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Line 43"/>
              <p:cNvSpPr>
                <a:spLocks noChangeShapeType="1"/>
              </p:cNvSpPr>
              <p:nvPr/>
            </p:nvSpPr>
            <p:spPr bwMode="auto">
              <a:xfrm>
                <a:off x="3612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Freeform 44"/>
              <p:cNvSpPr>
                <a:spLocks/>
              </p:cNvSpPr>
              <p:nvPr/>
            </p:nvSpPr>
            <p:spPr bwMode="auto">
              <a:xfrm>
                <a:off x="3612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Line 45"/>
              <p:cNvSpPr>
                <a:spLocks noChangeShapeType="1"/>
              </p:cNvSpPr>
              <p:nvPr/>
            </p:nvSpPr>
            <p:spPr bwMode="auto">
              <a:xfrm flipV="1">
                <a:off x="3671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Line 46"/>
              <p:cNvSpPr>
                <a:spLocks noChangeShapeType="1"/>
              </p:cNvSpPr>
              <p:nvPr/>
            </p:nvSpPr>
            <p:spPr bwMode="auto">
              <a:xfrm>
                <a:off x="3671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3671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Line 48"/>
              <p:cNvSpPr>
                <a:spLocks noChangeShapeType="1"/>
              </p:cNvSpPr>
              <p:nvPr/>
            </p:nvSpPr>
            <p:spPr bwMode="auto">
              <a:xfrm flipV="1">
                <a:off x="3716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Line 49"/>
              <p:cNvSpPr>
                <a:spLocks noChangeShapeType="1"/>
              </p:cNvSpPr>
              <p:nvPr/>
            </p:nvSpPr>
            <p:spPr bwMode="auto">
              <a:xfrm>
                <a:off x="3716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auto">
              <a:xfrm>
                <a:off x="3716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Line 51"/>
              <p:cNvSpPr>
                <a:spLocks noChangeShapeType="1"/>
              </p:cNvSpPr>
              <p:nvPr/>
            </p:nvSpPr>
            <p:spPr bwMode="auto">
              <a:xfrm flipV="1">
                <a:off x="3758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Line 52"/>
              <p:cNvSpPr>
                <a:spLocks noChangeShapeType="1"/>
              </p:cNvSpPr>
              <p:nvPr/>
            </p:nvSpPr>
            <p:spPr bwMode="auto">
              <a:xfrm>
                <a:off x="3758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3758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Line 54"/>
              <p:cNvSpPr>
                <a:spLocks noChangeShapeType="1"/>
              </p:cNvSpPr>
              <p:nvPr/>
            </p:nvSpPr>
            <p:spPr bwMode="auto">
              <a:xfrm flipV="1">
                <a:off x="3789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Line 55"/>
              <p:cNvSpPr>
                <a:spLocks noChangeShapeType="1"/>
              </p:cNvSpPr>
              <p:nvPr/>
            </p:nvSpPr>
            <p:spPr bwMode="auto">
              <a:xfrm>
                <a:off x="3789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Freeform 56"/>
              <p:cNvSpPr>
                <a:spLocks/>
              </p:cNvSpPr>
              <p:nvPr/>
            </p:nvSpPr>
            <p:spPr bwMode="auto">
              <a:xfrm>
                <a:off x="3789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Line 57"/>
              <p:cNvSpPr>
                <a:spLocks noChangeShapeType="1"/>
              </p:cNvSpPr>
              <p:nvPr/>
            </p:nvSpPr>
            <p:spPr bwMode="auto">
              <a:xfrm flipV="1">
                <a:off x="3822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>
                <a:off x="3822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3822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Line 60"/>
              <p:cNvSpPr>
                <a:spLocks noChangeShapeType="1"/>
              </p:cNvSpPr>
              <p:nvPr/>
            </p:nvSpPr>
            <p:spPr bwMode="auto">
              <a:xfrm flipV="1">
                <a:off x="3849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Line 61"/>
              <p:cNvSpPr>
                <a:spLocks noChangeShapeType="1"/>
              </p:cNvSpPr>
              <p:nvPr/>
            </p:nvSpPr>
            <p:spPr bwMode="auto">
              <a:xfrm>
                <a:off x="3849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Freeform 62"/>
              <p:cNvSpPr>
                <a:spLocks/>
              </p:cNvSpPr>
              <p:nvPr/>
            </p:nvSpPr>
            <p:spPr bwMode="auto">
              <a:xfrm>
                <a:off x="3849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Line 63"/>
              <p:cNvSpPr>
                <a:spLocks noChangeShapeType="1"/>
              </p:cNvSpPr>
              <p:nvPr/>
            </p:nvSpPr>
            <p:spPr bwMode="auto">
              <a:xfrm flipV="1">
                <a:off x="3849" y="3720"/>
                <a:ext cx="0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Line 64"/>
              <p:cNvSpPr>
                <a:spLocks noChangeShapeType="1"/>
              </p:cNvSpPr>
              <p:nvPr/>
            </p:nvSpPr>
            <p:spPr bwMode="auto">
              <a:xfrm>
                <a:off x="3849" y="1595"/>
                <a:ext cx="0" cy="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Rectangle 65"/>
              <p:cNvSpPr>
                <a:spLocks noChangeArrowheads="1"/>
              </p:cNvSpPr>
              <p:nvPr/>
            </p:nvSpPr>
            <p:spPr bwMode="auto">
              <a:xfrm>
                <a:off x="3785" y="3798"/>
                <a:ext cx="1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>
                    <a:solidFill>
                      <a:schemeClr val="tx1"/>
                    </a:solidFill>
                    <a:latin typeface="Helvetica" charset="0"/>
                  </a:rPr>
                  <a:t>10</a:t>
                </a: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rrowheads="1"/>
              </p:cNvSpPr>
              <p:nvPr/>
            </p:nvSpPr>
            <p:spPr bwMode="auto">
              <a:xfrm>
                <a:off x="3923" y="3744"/>
                <a:ext cx="53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latin typeface="Helvetica" charset="0"/>
                  </a:rPr>
                  <a:t>0</a:t>
                </a:r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Line 67"/>
              <p:cNvSpPr>
                <a:spLocks noChangeShapeType="1"/>
              </p:cNvSpPr>
              <p:nvPr/>
            </p:nvSpPr>
            <p:spPr bwMode="auto">
              <a:xfrm flipV="1">
                <a:off x="4027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Line 68"/>
              <p:cNvSpPr>
                <a:spLocks noChangeShapeType="1"/>
              </p:cNvSpPr>
              <p:nvPr/>
            </p:nvSpPr>
            <p:spPr bwMode="auto">
              <a:xfrm>
                <a:off x="4027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4027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Line 70"/>
              <p:cNvSpPr>
                <a:spLocks noChangeShapeType="1"/>
              </p:cNvSpPr>
              <p:nvPr/>
            </p:nvSpPr>
            <p:spPr bwMode="auto">
              <a:xfrm flipV="1">
                <a:off x="4132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Line 71"/>
              <p:cNvSpPr>
                <a:spLocks noChangeShapeType="1"/>
              </p:cNvSpPr>
              <p:nvPr/>
            </p:nvSpPr>
            <p:spPr bwMode="auto">
              <a:xfrm>
                <a:off x="4132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Freeform 72"/>
              <p:cNvSpPr>
                <a:spLocks/>
              </p:cNvSpPr>
              <p:nvPr/>
            </p:nvSpPr>
            <p:spPr bwMode="auto">
              <a:xfrm>
                <a:off x="4132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Line 73"/>
              <p:cNvSpPr>
                <a:spLocks noChangeShapeType="1"/>
              </p:cNvSpPr>
              <p:nvPr/>
            </p:nvSpPr>
            <p:spPr bwMode="auto">
              <a:xfrm flipV="1">
                <a:off x="4205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Line 74"/>
              <p:cNvSpPr>
                <a:spLocks noChangeShapeType="1"/>
              </p:cNvSpPr>
              <p:nvPr/>
            </p:nvSpPr>
            <p:spPr bwMode="auto">
              <a:xfrm>
                <a:off x="4205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Freeform 75"/>
              <p:cNvSpPr>
                <a:spLocks/>
              </p:cNvSpPr>
              <p:nvPr/>
            </p:nvSpPr>
            <p:spPr bwMode="auto">
              <a:xfrm>
                <a:off x="4205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Line 76"/>
              <p:cNvSpPr>
                <a:spLocks noChangeShapeType="1"/>
              </p:cNvSpPr>
              <p:nvPr/>
            </p:nvSpPr>
            <p:spPr bwMode="auto">
              <a:xfrm flipV="1">
                <a:off x="4265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Line 77"/>
              <p:cNvSpPr>
                <a:spLocks noChangeShapeType="1"/>
              </p:cNvSpPr>
              <p:nvPr/>
            </p:nvSpPr>
            <p:spPr bwMode="auto">
              <a:xfrm>
                <a:off x="4265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4265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Line 79"/>
              <p:cNvSpPr>
                <a:spLocks noChangeShapeType="1"/>
              </p:cNvSpPr>
              <p:nvPr/>
            </p:nvSpPr>
            <p:spPr bwMode="auto">
              <a:xfrm flipV="1">
                <a:off x="4310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Line 80"/>
              <p:cNvSpPr>
                <a:spLocks noChangeShapeType="1"/>
              </p:cNvSpPr>
              <p:nvPr/>
            </p:nvSpPr>
            <p:spPr bwMode="auto">
              <a:xfrm>
                <a:off x="4310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4310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Line 82"/>
              <p:cNvSpPr>
                <a:spLocks noChangeShapeType="1"/>
              </p:cNvSpPr>
              <p:nvPr/>
            </p:nvSpPr>
            <p:spPr bwMode="auto">
              <a:xfrm flipV="1">
                <a:off x="4350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Line 83"/>
              <p:cNvSpPr>
                <a:spLocks noChangeShapeType="1"/>
              </p:cNvSpPr>
              <p:nvPr/>
            </p:nvSpPr>
            <p:spPr bwMode="auto">
              <a:xfrm>
                <a:off x="4350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Freeform 84"/>
              <p:cNvSpPr>
                <a:spLocks/>
              </p:cNvSpPr>
              <p:nvPr/>
            </p:nvSpPr>
            <p:spPr bwMode="auto">
              <a:xfrm>
                <a:off x="4350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Line 85"/>
              <p:cNvSpPr>
                <a:spLocks noChangeShapeType="1"/>
              </p:cNvSpPr>
              <p:nvPr/>
            </p:nvSpPr>
            <p:spPr bwMode="auto">
              <a:xfrm flipV="1">
                <a:off x="4383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Line 86"/>
              <p:cNvSpPr>
                <a:spLocks noChangeShapeType="1"/>
              </p:cNvSpPr>
              <p:nvPr/>
            </p:nvSpPr>
            <p:spPr bwMode="auto">
              <a:xfrm>
                <a:off x="4383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Freeform 87"/>
              <p:cNvSpPr>
                <a:spLocks/>
              </p:cNvSpPr>
              <p:nvPr/>
            </p:nvSpPr>
            <p:spPr bwMode="auto">
              <a:xfrm>
                <a:off x="4383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Line 88"/>
              <p:cNvSpPr>
                <a:spLocks noChangeShapeType="1"/>
              </p:cNvSpPr>
              <p:nvPr/>
            </p:nvSpPr>
            <p:spPr bwMode="auto">
              <a:xfrm flipV="1">
                <a:off x="4416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" name="Line 89"/>
              <p:cNvSpPr>
                <a:spLocks noChangeShapeType="1"/>
              </p:cNvSpPr>
              <p:nvPr/>
            </p:nvSpPr>
            <p:spPr bwMode="auto">
              <a:xfrm>
                <a:off x="4416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Freeform 90"/>
              <p:cNvSpPr>
                <a:spLocks/>
              </p:cNvSpPr>
              <p:nvPr/>
            </p:nvSpPr>
            <p:spPr bwMode="auto">
              <a:xfrm>
                <a:off x="4416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Line 91"/>
              <p:cNvSpPr>
                <a:spLocks noChangeShapeType="1"/>
              </p:cNvSpPr>
              <p:nvPr/>
            </p:nvSpPr>
            <p:spPr bwMode="auto">
              <a:xfrm flipV="1">
                <a:off x="4442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Line 92"/>
              <p:cNvSpPr>
                <a:spLocks noChangeShapeType="1"/>
              </p:cNvSpPr>
              <p:nvPr/>
            </p:nvSpPr>
            <p:spPr bwMode="auto">
              <a:xfrm>
                <a:off x="4442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Freeform 93"/>
              <p:cNvSpPr>
                <a:spLocks/>
              </p:cNvSpPr>
              <p:nvPr/>
            </p:nvSpPr>
            <p:spPr bwMode="auto">
              <a:xfrm>
                <a:off x="4442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Line 94"/>
              <p:cNvSpPr>
                <a:spLocks noChangeShapeType="1"/>
              </p:cNvSpPr>
              <p:nvPr/>
            </p:nvSpPr>
            <p:spPr bwMode="auto">
              <a:xfrm flipV="1">
                <a:off x="4442" y="3720"/>
                <a:ext cx="0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Line 95"/>
              <p:cNvSpPr>
                <a:spLocks noChangeShapeType="1"/>
              </p:cNvSpPr>
              <p:nvPr/>
            </p:nvSpPr>
            <p:spPr bwMode="auto">
              <a:xfrm>
                <a:off x="4442" y="1595"/>
                <a:ext cx="0" cy="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Rectangle 96"/>
              <p:cNvSpPr>
                <a:spLocks noChangeArrowheads="1"/>
              </p:cNvSpPr>
              <p:nvPr/>
            </p:nvSpPr>
            <p:spPr bwMode="auto">
              <a:xfrm>
                <a:off x="4378" y="3798"/>
                <a:ext cx="1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>
                    <a:solidFill>
                      <a:schemeClr val="tx1"/>
                    </a:solidFill>
                    <a:latin typeface="Helvetica" charset="0"/>
                  </a:rPr>
                  <a:t>10</a:t>
                </a: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rrowheads="1"/>
              </p:cNvSpPr>
              <p:nvPr/>
            </p:nvSpPr>
            <p:spPr bwMode="auto">
              <a:xfrm>
                <a:off x="4516" y="3744"/>
                <a:ext cx="53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latin typeface="Helvetica" charset="0"/>
                  </a:rPr>
                  <a:t>1</a:t>
                </a:r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Line 98"/>
              <p:cNvSpPr>
                <a:spLocks noChangeShapeType="1"/>
              </p:cNvSpPr>
              <p:nvPr/>
            </p:nvSpPr>
            <p:spPr bwMode="auto">
              <a:xfrm flipV="1">
                <a:off x="4620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Line 99"/>
              <p:cNvSpPr>
                <a:spLocks noChangeShapeType="1"/>
              </p:cNvSpPr>
              <p:nvPr/>
            </p:nvSpPr>
            <p:spPr bwMode="auto">
              <a:xfrm>
                <a:off x="4620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Freeform 100"/>
              <p:cNvSpPr>
                <a:spLocks/>
              </p:cNvSpPr>
              <p:nvPr/>
            </p:nvSpPr>
            <p:spPr bwMode="auto">
              <a:xfrm>
                <a:off x="4620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" name="Line 101"/>
              <p:cNvSpPr>
                <a:spLocks noChangeShapeType="1"/>
              </p:cNvSpPr>
              <p:nvPr/>
            </p:nvSpPr>
            <p:spPr bwMode="auto">
              <a:xfrm flipV="1">
                <a:off x="4726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Line 102"/>
              <p:cNvSpPr>
                <a:spLocks noChangeShapeType="1"/>
              </p:cNvSpPr>
              <p:nvPr/>
            </p:nvSpPr>
            <p:spPr bwMode="auto">
              <a:xfrm>
                <a:off x="4726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Freeform 103"/>
              <p:cNvSpPr>
                <a:spLocks/>
              </p:cNvSpPr>
              <p:nvPr/>
            </p:nvSpPr>
            <p:spPr bwMode="auto">
              <a:xfrm>
                <a:off x="4726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Line 104"/>
              <p:cNvSpPr>
                <a:spLocks noChangeShapeType="1"/>
              </p:cNvSpPr>
              <p:nvPr/>
            </p:nvSpPr>
            <p:spPr bwMode="auto">
              <a:xfrm flipV="1">
                <a:off x="4799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Line 105"/>
              <p:cNvSpPr>
                <a:spLocks noChangeShapeType="1"/>
              </p:cNvSpPr>
              <p:nvPr/>
            </p:nvSpPr>
            <p:spPr bwMode="auto">
              <a:xfrm>
                <a:off x="4799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Freeform 106"/>
              <p:cNvSpPr>
                <a:spLocks/>
              </p:cNvSpPr>
              <p:nvPr/>
            </p:nvSpPr>
            <p:spPr bwMode="auto">
              <a:xfrm>
                <a:off x="4799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" name="Line 107"/>
              <p:cNvSpPr>
                <a:spLocks noChangeShapeType="1"/>
              </p:cNvSpPr>
              <p:nvPr/>
            </p:nvSpPr>
            <p:spPr bwMode="auto">
              <a:xfrm flipV="1">
                <a:off x="4858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" name="Line 108"/>
              <p:cNvSpPr>
                <a:spLocks noChangeShapeType="1"/>
              </p:cNvSpPr>
              <p:nvPr/>
            </p:nvSpPr>
            <p:spPr bwMode="auto">
              <a:xfrm>
                <a:off x="4858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Freeform 109"/>
              <p:cNvSpPr>
                <a:spLocks/>
              </p:cNvSpPr>
              <p:nvPr/>
            </p:nvSpPr>
            <p:spPr bwMode="auto">
              <a:xfrm>
                <a:off x="4858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Line 110"/>
              <p:cNvSpPr>
                <a:spLocks noChangeShapeType="1"/>
              </p:cNvSpPr>
              <p:nvPr/>
            </p:nvSpPr>
            <p:spPr bwMode="auto">
              <a:xfrm flipV="1">
                <a:off x="4903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Line 111"/>
              <p:cNvSpPr>
                <a:spLocks noChangeShapeType="1"/>
              </p:cNvSpPr>
              <p:nvPr/>
            </p:nvSpPr>
            <p:spPr bwMode="auto">
              <a:xfrm>
                <a:off x="4903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Freeform 112"/>
              <p:cNvSpPr>
                <a:spLocks/>
              </p:cNvSpPr>
              <p:nvPr/>
            </p:nvSpPr>
            <p:spPr bwMode="auto">
              <a:xfrm>
                <a:off x="4903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Line 113"/>
              <p:cNvSpPr>
                <a:spLocks noChangeShapeType="1"/>
              </p:cNvSpPr>
              <p:nvPr/>
            </p:nvSpPr>
            <p:spPr bwMode="auto">
              <a:xfrm flipV="1">
                <a:off x="4944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" name="Line 114"/>
              <p:cNvSpPr>
                <a:spLocks noChangeShapeType="1"/>
              </p:cNvSpPr>
              <p:nvPr/>
            </p:nvSpPr>
            <p:spPr bwMode="auto">
              <a:xfrm>
                <a:off x="4944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" name="Freeform 115"/>
              <p:cNvSpPr>
                <a:spLocks/>
              </p:cNvSpPr>
              <p:nvPr/>
            </p:nvSpPr>
            <p:spPr bwMode="auto">
              <a:xfrm>
                <a:off x="4944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" name="Line 116"/>
              <p:cNvSpPr>
                <a:spLocks noChangeShapeType="1"/>
              </p:cNvSpPr>
              <p:nvPr/>
            </p:nvSpPr>
            <p:spPr bwMode="auto">
              <a:xfrm flipV="1">
                <a:off x="4981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" name="Line 117"/>
              <p:cNvSpPr>
                <a:spLocks noChangeShapeType="1"/>
              </p:cNvSpPr>
              <p:nvPr/>
            </p:nvSpPr>
            <p:spPr bwMode="auto">
              <a:xfrm>
                <a:off x="4981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Freeform 118"/>
              <p:cNvSpPr>
                <a:spLocks/>
              </p:cNvSpPr>
              <p:nvPr/>
            </p:nvSpPr>
            <p:spPr bwMode="auto">
              <a:xfrm>
                <a:off x="4981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" name="Line 119"/>
              <p:cNvSpPr>
                <a:spLocks noChangeShapeType="1"/>
              </p:cNvSpPr>
              <p:nvPr/>
            </p:nvSpPr>
            <p:spPr bwMode="auto">
              <a:xfrm flipV="1">
                <a:off x="5009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" name="Line 120"/>
              <p:cNvSpPr>
                <a:spLocks noChangeShapeType="1"/>
              </p:cNvSpPr>
              <p:nvPr/>
            </p:nvSpPr>
            <p:spPr bwMode="auto">
              <a:xfrm>
                <a:off x="5009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Freeform 121"/>
              <p:cNvSpPr>
                <a:spLocks/>
              </p:cNvSpPr>
              <p:nvPr/>
            </p:nvSpPr>
            <p:spPr bwMode="auto">
              <a:xfrm>
                <a:off x="5009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Line 122"/>
              <p:cNvSpPr>
                <a:spLocks noChangeShapeType="1"/>
              </p:cNvSpPr>
              <p:nvPr/>
            </p:nvSpPr>
            <p:spPr bwMode="auto">
              <a:xfrm flipV="1">
                <a:off x="5035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" name="Line 123"/>
              <p:cNvSpPr>
                <a:spLocks noChangeShapeType="1"/>
              </p:cNvSpPr>
              <p:nvPr/>
            </p:nvSpPr>
            <p:spPr bwMode="auto">
              <a:xfrm>
                <a:off x="5035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Freeform 124"/>
              <p:cNvSpPr>
                <a:spLocks/>
              </p:cNvSpPr>
              <p:nvPr/>
            </p:nvSpPr>
            <p:spPr bwMode="auto">
              <a:xfrm>
                <a:off x="5035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Line 125"/>
              <p:cNvSpPr>
                <a:spLocks noChangeShapeType="1"/>
              </p:cNvSpPr>
              <p:nvPr/>
            </p:nvSpPr>
            <p:spPr bwMode="auto">
              <a:xfrm flipV="1">
                <a:off x="5035" y="3720"/>
                <a:ext cx="0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Line 126"/>
              <p:cNvSpPr>
                <a:spLocks noChangeShapeType="1"/>
              </p:cNvSpPr>
              <p:nvPr/>
            </p:nvSpPr>
            <p:spPr bwMode="auto">
              <a:xfrm>
                <a:off x="5035" y="1595"/>
                <a:ext cx="0" cy="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" name="Rectangle 127"/>
              <p:cNvSpPr>
                <a:spLocks noChangeArrowheads="1"/>
              </p:cNvSpPr>
              <p:nvPr/>
            </p:nvSpPr>
            <p:spPr bwMode="auto">
              <a:xfrm>
                <a:off x="4971" y="3798"/>
                <a:ext cx="1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>
                    <a:solidFill>
                      <a:schemeClr val="tx1"/>
                    </a:solidFill>
                    <a:latin typeface="Helvetica" charset="0"/>
                  </a:rPr>
                  <a:t>10</a:t>
                </a: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Rectangle 128"/>
              <p:cNvSpPr>
                <a:spLocks noChangeArrowheads="1"/>
              </p:cNvSpPr>
              <p:nvPr/>
            </p:nvSpPr>
            <p:spPr bwMode="auto">
              <a:xfrm>
                <a:off x="5109" y="3744"/>
                <a:ext cx="53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latin typeface="Helvetica" charset="0"/>
                  </a:rPr>
                  <a:t>2</a:t>
                </a:r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Line 129"/>
              <p:cNvSpPr>
                <a:spLocks noChangeShapeType="1"/>
              </p:cNvSpPr>
              <p:nvPr/>
            </p:nvSpPr>
            <p:spPr bwMode="auto">
              <a:xfrm flipV="1">
                <a:off x="5213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Line 130"/>
              <p:cNvSpPr>
                <a:spLocks noChangeShapeType="1"/>
              </p:cNvSpPr>
              <p:nvPr/>
            </p:nvSpPr>
            <p:spPr bwMode="auto">
              <a:xfrm>
                <a:off x="5213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5213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" name="Line 132"/>
              <p:cNvSpPr>
                <a:spLocks noChangeShapeType="1"/>
              </p:cNvSpPr>
              <p:nvPr/>
            </p:nvSpPr>
            <p:spPr bwMode="auto">
              <a:xfrm flipV="1">
                <a:off x="5318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" name="Line 133"/>
              <p:cNvSpPr>
                <a:spLocks noChangeShapeType="1"/>
              </p:cNvSpPr>
              <p:nvPr/>
            </p:nvSpPr>
            <p:spPr bwMode="auto">
              <a:xfrm>
                <a:off x="5318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Freeform 134"/>
              <p:cNvSpPr>
                <a:spLocks/>
              </p:cNvSpPr>
              <p:nvPr/>
            </p:nvSpPr>
            <p:spPr bwMode="auto">
              <a:xfrm>
                <a:off x="5318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Line 135"/>
              <p:cNvSpPr>
                <a:spLocks noChangeShapeType="1"/>
              </p:cNvSpPr>
              <p:nvPr/>
            </p:nvSpPr>
            <p:spPr bwMode="auto">
              <a:xfrm flipV="1">
                <a:off x="5396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" name="Line 136"/>
              <p:cNvSpPr>
                <a:spLocks noChangeShapeType="1"/>
              </p:cNvSpPr>
              <p:nvPr/>
            </p:nvSpPr>
            <p:spPr bwMode="auto">
              <a:xfrm>
                <a:off x="5396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>
                <a:off x="5396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" name="Line 138"/>
              <p:cNvSpPr>
                <a:spLocks noChangeShapeType="1"/>
              </p:cNvSpPr>
              <p:nvPr/>
            </p:nvSpPr>
            <p:spPr bwMode="auto">
              <a:xfrm flipV="1">
                <a:off x="5452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" name="Line 139"/>
              <p:cNvSpPr>
                <a:spLocks noChangeShapeType="1"/>
              </p:cNvSpPr>
              <p:nvPr/>
            </p:nvSpPr>
            <p:spPr bwMode="auto">
              <a:xfrm>
                <a:off x="5452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" name="Freeform 140"/>
              <p:cNvSpPr>
                <a:spLocks/>
              </p:cNvSpPr>
              <p:nvPr/>
            </p:nvSpPr>
            <p:spPr bwMode="auto">
              <a:xfrm>
                <a:off x="5452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Line 141"/>
              <p:cNvSpPr>
                <a:spLocks noChangeShapeType="1"/>
              </p:cNvSpPr>
              <p:nvPr/>
            </p:nvSpPr>
            <p:spPr bwMode="auto">
              <a:xfrm flipV="1">
                <a:off x="5502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" name="Line 142"/>
              <p:cNvSpPr>
                <a:spLocks noChangeShapeType="1"/>
              </p:cNvSpPr>
              <p:nvPr/>
            </p:nvSpPr>
            <p:spPr bwMode="auto">
              <a:xfrm>
                <a:off x="5502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5502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" name="Line 144"/>
              <p:cNvSpPr>
                <a:spLocks noChangeShapeType="1"/>
              </p:cNvSpPr>
              <p:nvPr/>
            </p:nvSpPr>
            <p:spPr bwMode="auto">
              <a:xfrm flipV="1">
                <a:off x="5538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" name="Line 145"/>
              <p:cNvSpPr>
                <a:spLocks noChangeShapeType="1"/>
              </p:cNvSpPr>
              <p:nvPr/>
            </p:nvSpPr>
            <p:spPr bwMode="auto">
              <a:xfrm>
                <a:off x="5538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" name="Freeform 146"/>
              <p:cNvSpPr>
                <a:spLocks/>
              </p:cNvSpPr>
              <p:nvPr/>
            </p:nvSpPr>
            <p:spPr bwMode="auto">
              <a:xfrm>
                <a:off x="5538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" name="Line 147"/>
              <p:cNvSpPr>
                <a:spLocks noChangeShapeType="1"/>
              </p:cNvSpPr>
              <p:nvPr/>
            </p:nvSpPr>
            <p:spPr bwMode="auto">
              <a:xfrm flipV="1">
                <a:off x="5575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" name="Line 148"/>
              <p:cNvSpPr>
                <a:spLocks noChangeShapeType="1"/>
              </p:cNvSpPr>
              <p:nvPr/>
            </p:nvSpPr>
            <p:spPr bwMode="auto">
              <a:xfrm>
                <a:off x="5575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5575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" name="Line 150"/>
              <p:cNvSpPr>
                <a:spLocks noChangeShapeType="1"/>
              </p:cNvSpPr>
              <p:nvPr/>
            </p:nvSpPr>
            <p:spPr bwMode="auto">
              <a:xfrm flipV="1">
                <a:off x="5606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" name="Line 151"/>
              <p:cNvSpPr>
                <a:spLocks noChangeShapeType="1"/>
              </p:cNvSpPr>
              <p:nvPr/>
            </p:nvSpPr>
            <p:spPr bwMode="auto">
              <a:xfrm>
                <a:off x="5606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" name="Freeform 152"/>
              <p:cNvSpPr>
                <a:spLocks/>
              </p:cNvSpPr>
              <p:nvPr/>
            </p:nvSpPr>
            <p:spPr bwMode="auto">
              <a:xfrm>
                <a:off x="5606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" name="Line 153"/>
              <p:cNvSpPr>
                <a:spLocks noChangeShapeType="1"/>
              </p:cNvSpPr>
              <p:nvPr/>
            </p:nvSpPr>
            <p:spPr bwMode="auto">
              <a:xfrm flipV="1">
                <a:off x="5634" y="3736"/>
                <a:ext cx="0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" name="Line 154"/>
              <p:cNvSpPr>
                <a:spLocks noChangeShapeType="1"/>
              </p:cNvSpPr>
              <p:nvPr/>
            </p:nvSpPr>
            <p:spPr bwMode="auto">
              <a:xfrm>
                <a:off x="5634" y="15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" name="Freeform 155"/>
              <p:cNvSpPr>
                <a:spLocks/>
              </p:cNvSpPr>
              <p:nvPr/>
            </p:nvSpPr>
            <p:spPr bwMode="auto">
              <a:xfrm>
                <a:off x="5634" y="1595"/>
                <a:ext cx="0" cy="2157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14">
                    <a:moveTo>
                      <a:pt x="0" y="414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" name="Line 156"/>
              <p:cNvSpPr>
                <a:spLocks noChangeShapeType="1"/>
              </p:cNvSpPr>
              <p:nvPr/>
            </p:nvSpPr>
            <p:spPr bwMode="auto">
              <a:xfrm flipV="1">
                <a:off x="5634" y="3720"/>
                <a:ext cx="0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" name="Line 157"/>
              <p:cNvSpPr>
                <a:spLocks noChangeShapeType="1"/>
              </p:cNvSpPr>
              <p:nvPr/>
            </p:nvSpPr>
            <p:spPr bwMode="auto">
              <a:xfrm>
                <a:off x="5634" y="1595"/>
                <a:ext cx="0" cy="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" name="Rectangle 158"/>
              <p:cNvSpPr>
                <a:spLocks noChangeArrowheads="1"/>
              </p:cNvSpPr>
              <p:nvPr/>
            </p:nvSpPr>
            <p:spPr bwMode="auto">
              <a:xfrm>
                <a:off x="5570" y="3798"/>
                <a:ext cx="1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>
                    <a:solidFill>
                      <a:schemeClr val="tx1"/>
                    </a:solidFill>
                    <a:latin typeface="Helvetica" charset="0"/>
                  </a:rPr>
                  <a:t>10</a:t>
                </a: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Rectangle 159"/>
              <p:cNvSpPr>
                <a:spLocks noChangeArrowheads="1"/>
              </p:cNvSpPr>
              <p:nvPr/>
            </p:nvSpPr>
            <p:spPr bwMode="auto">
              <a:xfrm>
                <a:off x="5707" y="3744"/>
                <a:ext cx="53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latin typeface="Helvetica" charset="0"/>
                  </a:rPr>
                  <a:t>3</a:t>
                </a:r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Line 160"/>
              <p:cNvSpPr>
                <a:spLocks noChangeShapeType="1"/>
              </p:cNvSpPr>
              <p:nvPr/>
            </p:nvSpPr>
            <p:spPr bwMode="auto">
              <a:xfrm>
                <a:off x="3256" y="3752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2" name="Line 161"/>
              <p:cNvSpPr>
                <a:spLocks noChangeShapeType="1"/>
              </p:cNvSpPr>
              <p:nvPr/>
            </p:nvSpPr>
            <p:spPr bwMode="auto">
              <a:xfrm flipH="1">
                <a:off x="5620" y="3752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" name="Freeform 162"/>
              <p:cNvSpPr>
                <a:spLocks/>
              </p:cNvSpPr>
              <p:nvPr/>
            </p:nvSpPr>
            <p:spPr bwMode="auto">
              <a:xfrm>
                <a:off x="3256" y="3752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" name="Line 163"/>
              <p:cNvSpPr>
                <a:spLocks noChangeShapeType="1"/>
              </p:cNvSpPr>
              <p:nvPr/>
            </p:nvSpPr>
            <p:spPr bwMode="auto">
              <a:xfrm>
                <a:off x="3256" y="3752"/>
                <a:ext cx="2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" name="Line 164"/>
              <p:cNvSpPr>
                <a:spLocks noChangeShapeType="1"/>
              </p:cNvSpPr>
              <p:nvPr/>
            </p:nvSpPr>
            <p:spPr bwMode="auto">
              <a:xfrm flipH="1">
                <a:off x="5606" y="3752"/>
                <a:ext cx="2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" name="Rectangle 165"/>
              <p:cNvSpPr>
                <a:spLocks noChangeArrowheads="1"/>
              </p:cNvSpPr>
              <p:nvPr/>
            </p:nvSpPr>
            <p:spPr bwMode="auto">
              <a:xfrm>
                <a:off x="3019" y="3694"/>
                <a:ext cx="1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>
                    <a:solidFill>
                      <a:schemeClr val="tx1"/>
                    </a:solidFill>
                    <a:latin typeface="Helvetica" charset="0"/>
                  </a:rPr>
                  <a:t>10</a:t>
                </a: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rrowheads="1"/>
              </p:cNvSpPr>
              <p:nvPr/>
            </p:nvSpPr>
            <p:spPr bwMode="auto">
              <a:xfrm>
                <a:off x="3146" y="3645"/>
                <a:ext cx="138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latin typeface="Helvetica" charset="0"/>
                  </a:rPr>
                  <a:t>-10</a:t>
                </a:r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Line 167"/>
              <p:cNvSpPr>
                <a:spLocks noChangeShapeType="1"/>
              </p:cNvSpPr>
              <p:nvPr/>
            </p:nvSpPr>
            <p:spPr bwMode="auto">
              <a:xfrm>
                <a:off x="3256" y="3658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" name="Line 168"/>
              <p:cNvSpPr>
                <a:spLocks noChangeShapeType="1"/>
              </p:cNvSpPr>
              <p:nvPr/>
            </p:nvSpPr>
            <p:spPr bwMode="auto">
              <a:xfrm flipH="1">
                <a:off x="5620" y="3658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" name="Freeform 169"/>
              <p:cNvSpPr>
                <a:spLocks/>
              </p:cNvSpPr>
              <p:nvPr/>
            </p:nvSpPr>
            <p:spPr bwMode="auto">
              <a:xfrm>
                <a:off x="3256" y="3658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" name="Line 170"/>
              <p:cNvSpPr>
                <a:spLocks noChangeShapeType="1"/>
              </p:cNvSpPr>
              <p:nvPr/>
            </p:nvSpPr>
            <p:spPr bwMode="auto">
              <a:xfrm>
                <a:off x="3256" y="3601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" name="Line 171"/>
              <p:cNvSpPr>
                <a:spLocks noChangeShapeType="1"/>
              </p:cNvSpPr>
              <p:nvPr/>
            </p:nvSpPr>
            <p:spPr bwMode="auto">
              <a:xfrm flipH="1">
                <a:off x="5620" y="3601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" name="Freeform 172"/>
              <p:cNvSpPr>
                <a:spLocks/>
              </p:cNvSpPr>
              <p:nvPr/>
            </p:nvSpPr>
            <p:spPr bwMode="auto">
              <a:xfrm>
                <a:off x="3256" y="3601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" name="Line 173"/>
              <p:cNvSpPr>
                <a:spLocks noChangeShapeType="1"/>
              </p:cNvSpPr>
              <p:nvPr/>
            </p:nvSpPr>
            <p:spPr bwMode="auto">
              <a:xfrm>
                <a:off x="3256" y="3564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" name="Line 174"/>
              <p:cNvSpPr>
                <a:spLocks noChangeShapeType="1"/>
              </p:cNvSpPr>
              <p:nvPr/>
            </p:nvSpPr>
            <p:spPr bwMode="auto">
              <a:xfrm flipH="1">
                <a:off x="5620" y="3564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" name="Freeform 175"/>
              <p:cNvSpPr>
                <a:spLocks/>
              </p:cNvSpPr>
              <p:nvPr/>
            </p:nvSpPr>
            <p:spPr bwMode="auto">
              <a:xfrm>
                <a:off x="3256" y="3564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" name="Line 176"/>
              <p:cNvSpPr>
                <a:spLocks noChangeShapeType="1"/>
              </p:cNvSpPr>
              <p:nvPr/>
            </p:nvSpPr>
            <p:spPr bwMode="auto">
              <a:xfrm>
                <a:off x="3256" y="3533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" name="Line 177"/>
              <p:cNvSpPr>
                <a:spLocks noChangeShapeType="1"/>
              </p:cNvSpPr>
              <p:nvPr/>
            </p:nvSpPr>
            <p:spPr bwMode="auto">
              <a:xfrm flipH="1">
                <a:off x="5620" y="3533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" name="Freeform 178"/>
              <p:cNvSpPr>
                <a:spLocks/>
              </p:cNvSpPr>
              <p:nvPr/>
            </p:nvSpPr>
            <p:spPr bwMode="auto">
              <a:xfrm>
                <a:off x="3256" y="3533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" name="Line 179"/>
              <p:cNvSpPr>
                <a:spLocks noChangeShapeType="1"/>
              </p:cNvSpPr>
              <p:nvPr/>
            </p:nvSpPr>
            <p:spPr bwMode="auto">
              <a:xfrm>
                <a:off x="3256" y="3507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" name="Line 180"/>
              <p:cNvSpPr>
                <a:spLocks noChangeShapeType="1"/>
              </p:cNvSpPr>
              <p:nvPr/>
            </p:nvSpPr>
            <p:spPr bwMode="auto">
              <a:xfrm flipH="1">
                <a:off x="5620" y="3507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" name="Freeform 181"/>
              <p:cNvSpPr>
                <a:spLocks/>
              </p:cNvSpPr>
              <p:nvPr/>
            </p:nvSpPr>
            <p:spPr bwMode="auto">
              <a:xfrm>
                <a:off x="3256" y="3507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" name="Line 182"/>
              <p:cNvSpPr>
                <a:spLocks noChangeShapeType="1"/>
              </p:cNvSpPr>
              <p:nvPr/>
            </p:nvSpPr>
            <p:spPr bwMode="auto">
              <a:xfrm>
                <a:off x="3256" y="3491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" name="Line 183"/>
              <p:cNvSpPr>
                <a:spLocks noChangeShapeType="1"/>
              </p:cNvSpPr>
              <p:nvPr/>
            </p:nvSpPr>
            <p:spPr bwMode="auto">
              <a:xfrm flipH="1">
                <a:off x="5620" y="3491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" name="Freeform 184"/>
              <p:cNvSpPr>
                <a:spLocks/>
              </p:cNvSpPr>
              <p:nvPr/>
            </p:nvSpPr>
            <p:spPr bwMode="auto">
              <a:xfrm>
                <a:off x="3256" y="3491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" name="Line 185"/>
              <p:cNvSpPr>
                <a:spLocks noChangeShapeType="1"/>
              </p:cNvSpPr>
              <p:nvPr/>
            </p:nvSpPr>
            <p:spPr bwMode="auto">
              <a:xfrm>
                <a:off x="3256" y="3471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" name="Line 186"/>
              <p:cNvSpPr>
                <a:spLocks noChangeShapeType="1"/>
              </p:cNvSpPr>
              <p:nvPr/>
            </p:nvSpPr>
            <p:spPr bwMode="auto">
              <a:xfrm flipH="1">
                <a:off x="5620" y="3471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" name="Freeform 187"/>
              <p:cNvSpPr>
                <a:spLocks/>
              </p:cNvSpPr>
              <p:nvPr/>
            </p:nvSpPr>
            <p:spPr bwMode="auto">
              <a:xfrm>
                <a:off x="3256" y="3471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" name="Line 188"/>
              <p:cNvSpPr>
                <a:spLocks noChangeShapeType="1"/>
              </p:cNvSpPr>
              <p:nvPr/>
            </p:nvSpPr>
            <p:spPr bwMode="auto">
              <a:xfrm>
                <a:off x="3256" y="3455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" name="Line 189"/>
              <p:cNvSpPr>
                <a:spLocks noChangeShapeType="1"/>
              </p:cNvSpPr>
              <p:nvPr/>
            </p:nvSpPr>
            <p:spPr bwMode="auto">
              <a:xfrm flipH="1">
                <a:off x="5620" y="3455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" name="Freeform 190"/>
              <p:cNvSpPr>
                <a:spLocks/>
              </p:cNvSpPr>
              <p:nvPr/>
            </p:nvSpPr>
            <p:spPr bwMode="auto">
              <a:xfrm>
                <a:off x="3256" y="3455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" name="Line 191"/>
              <p:cNvSpPr>
                <a:spLocks noChangeShapeType="1"/>
              </p:cNvSpPr>
              <p:nvPr/>
            </p:nvSpPr>
            <p:spPr bwMode="auto">
              <a:xfrm>
                <a:off x="3256" y="3439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" name="Line 192"/>
              <p:cNvSpPr>
                <a:spLocks noChangeShapeType="1"/>
              </p:cNvSpPr>
              <p:nvPr/>
            </p:nvSpPr>
            <p:spPr bwMode="auto">
              <a:xfrm flipH="1">
                <a:off x="5620" y="3439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" name="Freeform 193"/>
              <p:cNvSpPr>
                <a:spLocks/>
              </p:cNvSpPr>
              <p:nvPr/>
            </p:nvSpPr>
            <p:spPr bwMode="auto">
              <a:xfrm>
                <a:off x="3256" y="3439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" name="Line 194"/>
              <p:cNvSpPr>
                <a:spLocks noChangeShapeType="1"/>
              </p:cNvSpPr>
              <p:nvPr/>
            </p:nvSpPr>
            <p:spPr bwMode="auto">
              <a:xfrm>
                <a:off x="3256" y="3439"/>
                <a:ext cx="2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" name="Line 195"/>
              <p:cNvSpPr>
                <a:spLocks noChangeShapeType="1"/>
              </p:cNvSpPr>
              <p:nvPr/>
            </p:nvSpPr>
            <p:spPr bwMode="auto">
              <a:xfrm flipH="1">
                <a:off x="5606" y="3439"/>
                <a:ext cx="2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" name="Rectangle 196"/>
              <p:cNvSpPr>
                <a:spLocks noChangeArrowheads="1"/>
              </p:cNvSpPr>
              <p:nvPr/>
            </p:nvSpPr>
            <p:spPr bwMode="auto">
              <a:xfrm>
                <a:off x="3019" y="3382"/>
                <a:ext cx="1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>
                    <a:solidFill>
                      <a:schemeClr val="tx1"/>
                    </a:solidFill>
                    <a:latin typeface="Helvetica" charset="0"/>
                  </a:rPr>
                  <a:t>10</a:t>
                </a: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rrowheads="1"/>
              </p:cNvSpPr>
              <p:nvPr/>
            </p:nvSpPr>
            <p:spPr bwMode="auto">
              <a:xfrm>
                <a:off x="3132" y="3332"/>
                <a:ext cx="85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latin typeface="Helvetica" charset="0"/>
                  </a:rPr>
                  <a:t>-9</a:t>
                </a:r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Line 198"/>
              <p:cNvSpPr>
                <a:spLocks noChangeShapeType="1"/>
              </p:cNvSpPr>
              <p:nvPr/>
            </p:nvSpPr>
            <p:spPr bwMode="auto">
              <a:xfrm>
                <a:off x="3256" y="3350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0" name="Line 199"/>
              <p:cNvSpPr>
                <a:spLocks noChangeShapeType="1"/>
              </p:cNvSpPr>
              <p:nvPr/>
            </p:nvSpPr>
            <p:spPr bwMode="auto">
              <a:xfrm flipH="1">
                <a:off x="5620" y="3350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" name="Freeform 200"/>
              <p:cNvSpPr>
                <a:spLocks/>
              </p:cNvSpPr>
              <p:nvPr/>
            </p:nvSpPr>
            <p:spPr bwMode="auto">
              <a:xfrm>
                <a:off x="3256" y="3350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" name="Line 201"/>
              <p:cNvSpPr>
                <a:spLocks noChangeShapeType="1"/>
              </p:cNvSpPr>
              <p:nvPr/>
            </p:nvSpPr>
            <p:spPr bwMode="auto">
              <a:xfrm>
                <a:off x="3256" y="3294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" name="Line 202"/>
              <p:cNvSpPr>
                <a:spLocks noChangeShapeType="1"/>
              </p:cNvSpPr>
              <p:nvPr/>
            </p:nvSpPr>
            <p:spPr bwMode="auto">
              <a:xfrm flipH="1">
                <a:off x="5620" y="3294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4" name="Freeform 203"/>
              <p:cNvSpPr>
                <a:spLocks/>
              </p:cNvSpPr>
              <p:nvPr/>
            </p:nvSpPr>
            <p:spPr bwMode="auto">
              <a:xfrm>
                <a:off x="3256" y="3294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" name="Line 204"/>
              <p:cNvSpPr>
                <a:spLocks noChangeShapeType="1"/>
              </p:cNvSpPr>
              <p:nvPr/>
            </p:nvSpPr>
            <p:spPr bwMode="auto">
              <a:xfrm>
                <a:off x="3256" y="3257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" name="Line 205"/>
              <p:cNvSpPr>
                <a:spLocks noChangeShapeType="1"/>
              </p:cNvSpPr>
              <p:nvPr/>
            </p:nvSpPr>
            <p:spPr bwMode="auto">
              <a:xfrm flipH="1">
                <a:off x="5620" y="3257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" name="Freeform 206"/>
              <p:cNvSpPr>
                <a:spLocks/>
              </p:cNvSpPr>
              <p:nvPr/>
            </p:nvSpPr>
            <p:spPr bwMode="auto">
              <a:xfrm>
                <a:off x="3256" y="3257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" name="Line 208"/>
              <p:cNvSpPr>
                <a:spLocks noChangeShapeType="1"/>
              </p:cNvSpPr>
              <p:nvPr/>
            </p:nvSpPr>
            <p:spPr bwMode="auto">
              <a:xfrm>
                <a:off x="3256" y="3226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" name="Line 209"/>
              <p:cNvSpPr>
                <a:spLocks noChangeShapeType="1"/>
              </p:cNvSpPr>
              <p:nvPr/>
            </p:nvSpPr>
            <p:spPr bwMode="auto">
              <a:xfrm flipH="1">
                <a:off x="5620" y="3226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" name="Freeform 210"/>
              <p:cNvSpPr>
                <a:spLocks/>
              </p:cNvSpPr>
              <p:nvPr/>
            </p:nvSpPr>
            <p:spPr bwMode="auto">
              <a:xfrm>
                <a:off x="3256" y="3226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" name="Line 211"/>
              <p:cNvSpPr>
                <a:spLocks noChangeShapeType="1"/>
              </p:cNvSpPr>
              <p:nvPr/>
            </p:nvSpPr>
            <p:spPr bwMode="auto">
              <a:xfrm>
                <a:off x="3256" y="3200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" name="Line 212"/>
              <p:cNvSpPr>
                <a:spLocks noChangeShapeType="1"/>
              </p:cNvSpPr>
              <p:nvPr/>
            </p:nvSpPr>
            <p:spPr bwMode="auto">
              <a:xfrm flipH="1">
                <a:off x="5620" y="3200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" name="Freeform 213"/>
              <p:cNvSpPr>
                <a:spLocks/>
              </p:cNvSpPr>
              <p:nvPr/>
            </p:nvSpPr>
            <p:spPr bwMode="auto">
              <a:xfrm>
                <a:off x="3256" y="3200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" name="Line 214"/>
              <p:cNvSpPr>
                <a:spLocks noChangeShapeType="1"/>
              </p:cNvSpPr>
              <p:nvPr/>
            </p:nvSpPr>
            <p:spPr bwMode="auto">
              <a:xfrm>
                <a:off x="3256" y="3179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" name="Line 215"/>
              <p:cNvSpPr>
                <a:spLocks noChangeShapeType="1"/>
              </p:cNvSpPr>
              <p:nvPr/>
            </p:nvSpPr>
            <p:spPr bwMode="auto">
              <a:xfrm flipH="1">
                <a:off x="5620" y="3179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" name="Freeform 216"/>
              <p:cNvSpPr>
                <a:spLocks/>
              </p:cNvSpPr>
              <p:nvPr/>
            </p:nvSpPr>
            <p:spPr bwMode="auto">
              <a:xfrm>
                <a:off x="3256" y="3179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" name="Line 217"/>
              <p:cNvSpPr>
                <a:spLocks noChangeShapeType="1"/>
              </p:cNvSpPr>
              <p:nvPr/>
            </p:nvSpPr>
            <p:spPr bwMode="auto">
              <a:xfrm>
                <a:off x="3256" y="3163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" name="Line 218"/>
              <p:cNvSpPr>
                <a:spLocks noChangeShapeType="1"/>
              </p:cNvSpPr>
              <p:nvPr/>
            </p:nvSpPr>
            <p:spPr bwMode="auto">
              <a:xfrm flipH="1">
                <a:off x="5620" y="3163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" name="Freeform 219"/>
              <p:cNvSpPr>
                <a:spLocks/>
              </p:cNvSpPr>
              <p:nvPr/>
            </p:nvSpPr>
            <p:spPr bwMode="auto">
              <a:xfrm>
                <a:off x="3256" y="3163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" name="Line 220"/>
              <p:cNvSpPr>
                <a:spLocks noChangeShapeType="1"/>
              </p:cNvSpPr>
              <p:nvPr/>
            </p:nvSpPr>
            <p:spPr bwMode="auto">
              <a:xfrm>
                <a:off x="3256" y="3147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" name="Line 221"/>
              <p:cNvSpPr>
                <a:spLocks noChangeShapeType="1"/>
              </p:cNvSpPr>
              <p:nvPr/>
            </p:nvSpPr>
            <p:spPr bwMode="auto">
              <a:xfrm flipH="1">
                <a:off x="5620" y="3147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" name="Freeform 222"/>
              <p:cNvSpPr>
                <a:spLocks/>
              </p:cNvSpPr>
              <p:nvPr/>
            </p:nvSpPr>
            <p:spPr bwMode="auto">
              <a:xfrm>
                <a:off x="3256" y="3147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" name="Line 223"/>
              <p:cNvSpPr>
                <a:spLocks noChangeShapeType="1"/>
              </p:cNvSpPr>
              <p:nvPr/>
            </p:nvSpPr>
            <p:spPr bwMode="auto">
              <a:xfrm>
                <a:off x="3256" y="3132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" name="Line 224"/>
              <p:cNvSpPr>
                <a:spLocks noChangeShapeType="1"/>
              </p:cNvSpPr>
              <p:nvPr/>
            </p:nvSpPr>
            <p:spPr bwMode="auto">
              <a:xfrm flipH="1">
                <a:off x="5620" y="3132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" name="Freeform 225"/>
              <p:cNvSpPr>
                <a:spLocks/>
              </p:cNvSpPr>
              <p:nvPr/>
            </p:nvSpPr>
            <p:spPr bwMode="auto">
              <a:xfrm>
                <a:off x="3256" y="3132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" name="Line 226"/>
              <p:cNvSpPr>
                <a:spLocks noChangeShapeType="1"/>
              </p:cNvSpPr>
              <p:nvPr/>
            </p:nvSpPr>
            <p:spPr bwMode="auto">
              <a:xfrm>
                <a:off x="3256" y="3132"/>
                <a:ext cx="2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" name="Line 227"/>
              <p:cNvSpPr>
                <a:spLocks noChangeShapeType="1"/>
              </p:cNvSpPr>
              <p:nvPr/>
            </p:nvSpPr>
            <p:spPr bwMode="auto">
              <a:xfrm flipH="1">
                <a:off x="5606" y="3132"/>
                <a:ext cx="2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" name="Rectangle 228"/>
              <p:cNvSpPr>
                <a:spLocks noChangeArrowheads="1"/>
              </p:cNvSpPr>
              <p:nvPr/>
            </p:nvSpPr>
            <p:spPr bwMode="auto">
              <a:xfrm>
                <a:off x="3019" y="3075"/>
                <a:ext cx="1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>
                    <a:solidFill>
                      <a:schemeClr val="tx1"/>
                    </a:solidFill>
                    <a:latin typeface="Helvetica" charset="0"/>
                  </a:rPr>
                  <a:t>10</a:t>
                </a: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tangle 229"/>
              <p:cNvSpPr>
                <a:spLocks noChangeArrowheads="1"/>
              </p:cNvSpPr>
              <p:nvPr/>
            </p:nvSpPr>
            <p:spPr bwMode="auto">
              <a:xfrm>
                <a:off x="3132" y="3025"/>
                <a:ext cx="85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latin typeface="Helvetica" charset="0"/>
                  </a:rPr>
                  <a:t>-8</a:t>
                </a:r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Line 230"/>
              <p:cNvSpPr>
                <a:spLocks noChangeShapeType="1"/>
              </p:cNvSpPr>
              <p:nvPr/>
            </p:nvSpPr>
            <p:spPr bwMode="auto">
              <a:xfrm>
                <a:off x="3256" y="3038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" name="Line 231"/>
              <p:cNvSpPr>
                <a:spLocks noChangeShapeType="1"/>
              </p:cNvSpPr>
              <p:nvPr/>
            </p:nvSpPr>
            <p:spPr bwMode="auto">
              <a:xfrm flipH="1">
                <a:off x="5620" y="3038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" name="Freeform 232"/>
              <p:cNvSpPr>
                <a:spLocks/>
              </p:cNvSpPr>
              <p:nvPr/>
            </p:nvSpPr>
            <p:spPr bwMode="auto">
              <a:xfrm>
                <a:off x="3256" y="3038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" name="Line 233"/>
              <p:cNvSpPr>
                <a:spLocks noChangeShapeType="1"/>
              </p:cNvSpPr>
              <p:nvPr/>
            </p:nvSpPr>
            <p:spPr bwMode="auto">
              <a:xfrm>
                <a:off x="3256" y="2986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" name="Line 234"/>
              <p:cNvSpPr>
                <a:spLocks noChangeShapeType="1"/>
              </p:cNvSpPr>
              <p:nvPr/>
            </p:nvSpPr>
            <p:spPr bwMode="auto">
              <a:xfrm flipH="1">
                <a:off x="5620" y="2986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" name="Freeform 235"/>
              <p:cNvSpPr>
                <a:spLocks/>
              </p:cNvSpPr>
              <p:nvPr/>
            </p:nvSpPr>
            <p:spPr bwMode="auto">
              <a:xfrm>
                <a:off x="3256" y="2986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" name="Line 236"/>
              <p:cNvSpPr>
                <a:spLocks noChangeShapeType="1"/>
              </p:cNvSpPr>
              <p:nvPr/>
            </p:nvSpPr>
            <p:spPr bwMode="auto">
              <a:xfrm>
                <a:off x="3256" y="2950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" name="Line 237"/>
              <p:cNvSpPr>
                <a:spLocks noChangeShapeType="1"/>
              </p:cNvSpPr>
              <p:nvPr/>
            </p:nvSpPr>
            <p:spPr bwMode="auto">
              <a:xfrm flipH="1">
                <a:off x="5620" y="2950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" name="Freeform 238"/>
              <p:cNvSpPr>
                <a:spLocks/>
              </p:cNvSpPr>
              <p:nvPr/>
            </p:nvSpPr>
            <p:spPr bwMode="auto">
              <a:xfrm>
                <a:off x="3256" y="2950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" name="Line 239"/>
              <p:cNvSpPr>
                <a:spLocks noChangeShapeType="1"/>
              </p:cNvSpPr>
              <p:nvPr/>
            </p:nvSpPr>
            <p:spPr bwMode="auto">
              <a:xfrm>
                <a:off x="3256" y="2918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0" name="Line 240"/>
              <p:cNvSpPr>
                <a:spLocks noChangeShapeType="1"/>
              </p:cNvSpPr>
              <p:nvPr/>
            </p:nvSpPr>
            <p:spPr bwMode="auto">
              <a:xfrm flipH="1">
                <a:off x="5620" y="2918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1" name="Freeform 241"/>
              <p:cNvSpPr>
                <a:spLocks/>
              </p:cNvSpPr>
              <p:nvPr/>
            </p:nvSpPr>
            <p:spPr bwMode="auto">
              <a:xfrm>
                <a:off x="3256" y="2918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2" name="Line 242"/>
              <p:cNvSpPr>
                <a:spLocks noChangeShapeType="1"/>
              </p:cNvSpPr>
              <p:nvPr/>
            </p:nvSpPr>
            <p:spPr bwMode="auto">
              <a:xfrm>
                <a:off x="3256" y="2892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3" name="Line 243"/>
              <p:cNvSpPr>
                <a:spLocks noChangeShapeType="1"/>
              </p:cNvSpPr>
              <p:nvPr/>
            </p:nvSpPr>
            <p:spPr bwMode="auto">
              <a:xfrm flipH="1">
                <a:off x="5620" y="2892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" name="Freeform 244"/>
              <p:cNvSpPr>
                <a:spLocks/>
              </p:cNvSpPr>
              <p:nvPr/>
            </p:nvSpPr>
            <p:spPr bwMode="auto">
              <a:xfrm>
                <a:off x="3256" y="2892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" name="Line 245"/>
              <p:cNvSpPr>
                <a:spLocks noChangeShapeType="1"/>
              </p:cNvSpPr>
              <p:nvPr/>
            </p:nvSpPr>
            <p:spPr bwMode="auto">
              <a:xfrm>
                <a:off x="3256" y="2872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6" name="Line 246"/>
              <p:cNvSpPr>
                <a:spLocks noChangeShapeType="1"/>
              </p:cNvSpPr>
              <p:nvPr/>
            </p:nvSpPr>
            <p:spPr bwMode="auto">
              <a:xfrm flipH="1">
                <a:off x="5620" y="2872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" name="Freeform 247"/>
              <p:cNvSpPr>
                <a:spLocks/>
              </p:cNvSpPr>
              <p:nvPr/>
            </p:nvSpPr>
            <p:spPr bwMode="auto">
              <a:xfrm>
                <a:off x="3256" y="2872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" name="Line 248"/>
              <p:cNvSpPr>
                <a:spLocks noChangeShapeType="1"/>
              </p:cNvSpPr>
              <p:nvPr/>
            </p:nvSpPr>
            <p:spPr bwMode="auto">
              <a:xfrm>
                <a:off x="3256" y="2856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" name="Line 249"/>
              <p:cNvSpPr>
                <a:spLocks noChangeShapeType="1"/>
              </p:cNvSpPr>
              <p:nvPr/>
            </p:nvSpPr>
            <p:spPr bwMode="auto">
              <a:xfrm flipH="1">
                <a:off x="5620" y="2856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0" name="Freeform 250"/>
              <p:cNvSpPr>
                <a:spLocks/>
              </p:cNvSpPr>
              <p:nvPr/>
            </p:nvSpPr>
            <p:spPr bwMode="auto">
              <a:xfrm>
                <a:off x="3256" y="2856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1" name="Line 251"/>
              <p:cNvSpPr>
                <a:spLocks noChangeShapeType="1"/>
              </p:cNvSpPr>
              <p:nvPr/>
            </p:nvSpPr>
            <p:spPr bwMode="auto">
              <a:xfrm>
                <a:off x="3256" y="2840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" name="Line 252"/>
              <p:cNvSpPr>
                <a:spLocks noChangeShapeType="1"/>
              </p:cNvSpPr>
              <p:nvPr/>
            </p:nvSpPr>
            <p:spPr bwMode="auto">
              <a:xfrm flipH="1">
                <a:off x="5620" y="2840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3" name="Freeform 253"/>
              <p:cNvSpPr>
                <a:spLocks/>
              </p:cNvSpPr>
              <p:nvPr/>
            </p:nvSpPr>
            <p:spPr bwMode="auto">
              <a:xfrm>
                <a:off x="3256" y="2840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4" name="Line 254"/>
              <p:cNvSpPr>
                <a:spLocks noChangeShapeType="1"/>
              </p:cNvSpPr>
              <p:nvPr/>
            </p:nvSpPr>
            <p:spPr bwMode="auto">
              <a:xfrm>
                <a:off x="3256" y="2824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5" name="Line 255"/>
              <p:cNvSpPr>
                <a:spLocks noChangeShapeType="1"/>
              </p:cNvSpPr>
              <p:nvPr/>
            </p:nvSpPr>
            <p:spPr bwMode="auto">
              <a:xfrm flipH="1">
                <a:off x="5620" y="2824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" name="Freeform 256"/>
              <p:cNvSpPr>
                <a:spLocks/>
              </p:cNvSpPr>
              <p:nvPr/>
            </p:nvSpPr>
            <p:spPr bwMode="auto">
              <a:xfrm>
                <a:off x="3256" y="2824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" name="Line 257"/>
              <p:cNvSpPr>
                <a:spLocks noChangeShapeType="1"/>
              </p:cNvSpPr>
              <p:nvPr/>
            </p:nvSpPr>
            <p:spPr bwMode="auto">
              <a:xfrm>
                <a:off x="3256" y="2824"/>
                <a:ext cx="2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" name="Line 258"/>
              <p:cNvSpPr>
                <a:spLocks noChangeShapeType="1"/>
              </p:cNvSpPr>
              <p:nvPr/>
            </p:nvSpPr>
            <p:spPr bwMode="auto">
              <a:xfrm flipH="1">
                <a:off x="5606" y="2824"/>
                <a:ext cx="2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" name="Rectangle 259"/>
              <p:cNvSpPr>
                <a:spLocks noChangeArrowheads="1"/>
              </p:cNvSpPr>
              <p:nvPr/>
            </p:nvSpPr>
            <p:spPr bwMode="auto">
              <a:xfrm>
                <a:off x="3019" y="2769"/>
                <a:ext cx="1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>
                    <a:solidFill>
                      <a:schemeClr val="tx1"/>
                    </a:solidFill>
                    <a:latin typeface="Helvetica" charset="0"/>
                  </a:rPr>
                  <a:t>10</a:t>
                </a: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60"/>
              <p:cNvSpPr>
                <a:spLocks noChangeArrowheads="1"/>
              </p:cNvSpPr>
              <p:nvPr/>
            </p:nvSpPr>
            <p:spPr bwMode="auto">
              <a:xfrm>
                <a:off x="3132" y="2718"/>
                <a:ext cx="85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latin typeface="Helvetica" charset="0"/>
                  </a:rPr>
                  <a:t>-7</a:t>
                </a:r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Line 261"/>
              <p:cNvSpPr>
                <a:spLocks noChangeShapeType="1"/>
              </p:cNvSpPr>
              <p:nvPr/>
            </p:nvSpPr>
            <p:spPr bwMode="auto">
              <a:xfrm>
                <a:off x="3256" y="2731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" name="Line 262"/>
              <p:cNvSpPr>
                <a:spLocks noChangeShapeType="1"/>
              </p:cNvSpPr>
              <p:nvPr/>
            </p:nvSpPr>
            <p:spPr bwMode="auto">
              <a:xfrm flipH="1">
                <a:off x="5620" y="2731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" name="Freeform 263"/>
              <p:cNvSpPr>
                <a:spLocks/>
              </p:cNvSpPr>
              <p:nvPr/>
            </p:nvSpPr>
            <p:spPr bwMode="auto">
              <a:xfrm>
                <a:off x="3256" y="2731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" name="Line 264"/>
              <p:cNvSpPr>
                <a:spLocks noChangeShapeType="1"/>
              </p:cNvSpPr>
              <p:nvPr/>
            </p:nvSpPr>
            <p:spPr bwMode="auto">
              <a:xfrm>
                <a:off x="3256" y="2679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" name="Line 265"/>
              <p:cNvSpPr>
                <a:spLocks noChangeShapeType="1"/>
              </p:cNvSpPr>
              <p:nvPr/>
            </p:nvSpPr>
            <p:spPr bwMode="auto">
              <a:xfrm flipH="1">
                <a:off x="5620" y="2679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" name="Freeform 266"/>
              <p:cNvSpPr>
                <a:spLocks/>
              </p:cNvSpPr>
              <p:nvPr/>
            </p:nvSpPr>
            <p:spPr bwMode="auto">
              <a:xfrm>
                <a:off x="3256" y="2679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" name="Line 267"/>
              <p:cNvSpPr>
                <a:spLocks noChangeShapeType="1"/>
              </p:cNvSpPr>
              <p:nvPr/>
            </p:nvSpPr>
            <p:spPr bwMode="auto">
              <a:xfrm>
                <a:off x="3256" y="2637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" name="Line 268"/>
              <p:cNvSpPr>
                <a:spLocks noChangeShapeType="1"/>
              </p:cNvSpPr>
              <p:nvPr/>
            </p:nvSpPr>
            <p:spPr bwMode="auto">
              <a:xfrm flipH="1">
                <a:off x="5620" y="2637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" name="Freeform 269"/>
              <p:cNvSpPr>
                <a:spLocks/>
              </p:cNvSpPr>
              <p:nvPr/>
            </p:nvSpPr>
            <p:spPr bwMode="auto">
              <a:xfrm>
                <a:off x="3256" y="2637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" name="Line 270"/>
              <p:cNvSpPr>
                <a:spLocks noChangeShapeType="1"/>
              </p:cNvSpPr>
              <p:nvPr/>
            </p:nvSpPr>
            <p:spPr bwMode="auto">
              <a:xfrm>
                <a:off x="3256" y="2611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" name="Line 271"/>
              <p:cNvSpPr>
                <a:spLocks noChangeShapeType="1"/>
              </p:cNvSpPr>
              <p:nvPr/>
            </p:nvSpPr>
            <p:spPr bwMode="auto">
              <a:xfrm flipH="1">
                <a:off x="5620" y="2611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" name="Freeform 272"/>
              <p:cNvSpPr>
                <a:spLocks/>
              </p:cNvSpPr>
              <p:nvPr/>
            </p:nvSpPr>
            <p:spPr bwMode="auto">
              <a:xfrm>
                <a:off x="3256" y="2611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" name="Line 273"/>
              <p:cNvSpPr>
                <a:spLocks noChangeShapeType="1"/>
              </p:cNvSpPr>
              <p:nvPr/>
            </p:nvSpPr>
            <p:spPr bwMode="auto">
              <a:xfrm>
                <a:off x="3256" y="2585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" name="Line 274"/>
              <p:cNvSpPr>
                <a:spLocks noChangeShapeType="1"/>
              </p:cNvSpPr>
              <p:nvPr/>
            </p:nvSpPr>
            <p:spPr bwMode="auto">
              <a:xfrm flipH="1">
                <a:off x="5620" y="2585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" name="Freeform 275"/>
              <p:cNvSpPr>
                <a:spLocks/>
              </p:cNvSpPr>
              <p:nvPr/>
            </p:nvSpPr>
            <p:spPr bwMode="auto">
              <a:xfrm>
                <a:off x="3256" y="2585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" name="Line 276"/>
              <p:cNvSpPr>
                <a:spLocks noChangeShapeType="1"/>
              </p:cNvSpPr>
              <p:nvPr/>
            </p:nvSpPr>
            <p:spPr bwMode="auto">
              <a:xfrm>
                <a:off x="3256" y="2564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" name="Line 277"/>
              <p:cNvSpPr>
                <a:spLocks noChangeShapeType="1"/>
              </p:cNvSpPr>
              <p:nvPr/>
            </p:nvSpPr>
            <p:spPr bwMode="auto">
              <a:xfrm flipH="1">
                <a:off x="5620" y="2564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" name="Freeform 278"/>
              <p:cNvSpPr>
                <a:spLocks/>
              </p:cNvSpPr>
              <p:nvPr/>
            </p:nvSpPr>
            <p:spPr bwMode="auto">
              <a:xfrm>
                <a:off x="3256" y="2564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" name="Line 279"/>
              <p:cNvSpPr>
                <a:spLocks noChangeShapeType="1"/>
              </p:cNvSpPr>
              <p:nvPr/>
            </p:nvSpPr>
            <p:spPr bwMode="auto">
              <a:xfrm>
                <a:off x="3256" y="2549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" name="Line 280"/>
              <p:cNvSpPr>
                <a:spLocks noChangeShapeType="1"/>
              </p:cNvSpPr>
              <p:nvPr/>
            </p:nvSpPr>
            <p:spPr bwMode="auto">
              <a:xfrm flipH="1">
                <a:off x="5620" y="2549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" name="Freeform 281"/>
              <p:cNvSpPr>
                <a:spLocks/>
              </p:cNvSpPr>
              <p:nvPr/>
            </p:nvSpPr>
            <p:spPr bwMode="auto">
              <a:xfrm>
                <a:off x="3256" y="2549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" name="Line 282"/>
              <p:cNvSpPr>
                <a:spLocks noChangeShapeType="1"/>
              </p:cNvSpPr>
              <p:nvPr/>
            </p:nvSpPr>
            <p:spPr bwMode="auto">
              <a:xfrm>
                <a:off x="3256" y="2533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" name="Line 283"/>
              <p:cNvSpPr>
                <a:spLocks noChangeShapeType="1"/>
              </p:cNvSpPr>
              <p:nvPr/>
            </p:nvSpPr>
            <p:spPr bwMode="auto">
              <a:xfrm flipH="1">
                <a:off x="5620" y="2533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" name="Freeform 284"/>
              <p:cNvSpPr>
                <a:spLocks/>
              </p:cNvSpPr>
              <p:nvPr/>
            </p:nvSpPr>
            <p:spPr bwMode="auto">
              <a:xfrm>
                <a:off x="3256" y="2533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" name="Line 285"/>
              <p:cNvSpPr>
                <a:spLocks noChangeShapeType="1"/>
              </p:cNvSpPr>
              <p:nvPr/>
            </p:nvSpPr>
            <p:spPr bwMode="auto">
              <a:xfrm>
                <a:off x="3256" y="2517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" name="Line 286"/>
              <p:cNvSpPr>
                <a:spLocks noChangeShapeType="1"/>
              </p:cNvSpPr>
              <p:nvPr/>
            </p:nvSpPr>
            <p:spPr bwMode="auto">
              <a:xfrm flipH="1">
                <a:off x="5620" y="2517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" name="Freeform 287"/>
              <p:cNvSpPr>
                <a:spLocks/>
              </p:cNvSpPr>
              <p:nvPr/>
            </p:nvSpPr>
            <p:spPr bwMode="auto">
              <a:xfrm>
                <a:off x="3256" y="2517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8" name="Line 288"/>
              <p:cNvSpPr>
                <a:spLocks noChangeShapeType="1"/>
              </p:cNvSpPr>
              <p:nvPr/>
            </p:nvSpPr>
            <p:spPr bwMode="auto">
              <a:xfrm>
                <a:off x="3256" y="2517"/>
                <a:ext cx="2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9" name="Line 289"/>
              <p:cNvSpPr>
                <a:spLocks noChangeShapeType="1"/>
              </p:cNvSpPr>
              <p:nvPr/>
            </p:nvSpPr>
            <p:spPr bwMode="auto">
              <a:xfrm flipH="1">
                <a:off x="5606" y="2517"/>
                <a:ext cx="2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0" name="Rectangle 290"/>
              <p:cNvSpPr>
                <a:spLocks noChangeArrowheads="1"/>
              </p:cNvSpPr>
              <p:nvPr/>
            </p:nvSpPr>
            <p:spPr bwMode="auto">
              <a:xfrm>
                <a:off x="3019" y="2460"/>
                <a:ext cx="1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>
                    <a:solidFill>
                      <a:schemeClr val="tx1"/>
                    </a:solidFill>
                    <a:latin typeface="Helvetica" charset="0"/>
                  </a:rPr>
                  <a:t>10</a:t>
                </a: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291" name="Rectangle 291"/>
              <p:cNvSpPr>
                <a:spLocks noChangeArrowheads="1"/>
              </p:cNvSpPr>
              <p:nvPr/>
            </p:nvSpPr>
            <p:spPr bwMode="auto">
              <a:xfrm>
                <a:off x="3132" y="2411"/>
                <a:ext cx="85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latin typeface="Helvetica" charset="0"/>
                  </a:rPr>
                  <a:t>-6</a:t>
                </a:r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Line 292"/>
              <p:cNvSpPr>
                <a:spLocks noChangeShapeType="1"/>
              </p:cNvSpPr>
              <p:nvPr/>
            </p:nvSpPr>
            <p:spPr bwMode="auto">
              <a:xfrm>
                <a:off x="3256" y="2424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" name="Line 293"/>
              <p:cNvSpPr>
                <a:spLocks noChangeShapeType="1"/>
              </p:cNvSpPr>
              <p:nvPr/>
            </p:nvSpPr>
            <p:spPr bwMode="auto">
              <a:xfrm flipH="1">
                <a:off x="5620" y="2424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" name="Freeform 294"/>
              <p:cNvSpPr>
                <a:spLocks/>
              </p:cNvSpPr>
              <p:nvPr/>
            </p:nvSpPr>
            <p:spPr bwMode="auto">
              <a:xfrm>
                <a:off x="3256" y="2424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" name="Line 295"/>
              <p:cNvSpPr>
                <a:spLocks noChangeShapeType="1"/>
              </p:cNvSpPr>
              <p:nvPr/>
            </p:nvSpPr>
            <p:spPr bwMode="auto">
              <a:xfrm>
                <a:off x="3256" y="2372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6" name="Line 296"/>
              <p:cNvSpPr>
                <a:spLocks noChangeShapeType="1"/>
              </p:cNvSpPr>
              <p:nvPr/>
            </p:nvSpPr>
            <p:spPr bwMode="auto">
              <a:xfrm flipH="1">
                <a:off x="5620" y="2372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" name="Freeform 297"/>
              <p:cNvSpPr>
                <a:spLocks/>
              </p:cNvSpPr>
              <p:nvPr/>
            </p:nvSpPr>
            <p:spPr bwMode="auto">
              <a:xfrm>
                <a:off x="3256" y="2372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" name="Line 298"/>
              <p:cNvSpPr>
                <a:spLocks noChangeShapeType="1"/>
              </p:cNvSpPr>
              <p:nvPr/>
            </p:nvSpPr>
            <p:spPr bwMode="auto">
              <a:xfrm>
                <a:off x="3256" y="2329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9" name="Line 299"/>
              <p:cNvSpPr>
                <a:spLocks noChangeShapeType="1"/>
              </p:cNvSpPr>
              <p:nvPr/>
            </p:nvSpPr>
            <p:spPr bwMode="auto">
              <a:xfrm flipH="1">
                <a:off x="5620" y="2329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0" name="Freeform 300"/>
              <p:cNvSpPr>
                <a:spLocks/>
              </p:cNvSpPr>
              <p:nvPr/>
            </p:nvSpPr>
            <p:spPr bwMode="auto">
              <a:xfrm>
                <a:off x="3256" y="2329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1" name="Line 301"/>
              <p:cNvSpPr>
                <a:spLocks noChangeShapeType="1"/>
              </p:cNvSpPr>
              <p:nvPr/>
            </p:nvSpPr>
            <p:spPr bwMode="auto">
              <a:xfrm>
                <a:off x="3256" y="2303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2" name="Line 302"/>
              <p:cNvSpPr>
                <a:spLocks noChangeShapeType="1"/>
              </p:cNvSpPr>
              <p:nvPr/>
            </p:nvSpPr>
            <p:spPr bwMode="auto">
              <a:xfrm flipH="1">
                <a:off x="5620" y="2303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" name="Freeform 303"/>
              <p:cNvSpPr>
                <a:spLocks/>
              </p:cNvSpPr>
              <p:nvPr/>
            </p:nvSpPr>
            <p:spPr bwMode="auto">
              <a:xfrm>
                <a:off x="3256" y="2303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" name="Line 304"/>
              <p:cNvSpPr>
                <a:spLocks noChangeShapeType="1"/>
              </p:cNvSpPr>
              <p:nvPr/>
            </p:nvSpPr>
            <p:spPr bwMode="auto">
              <a:xfrm>
                <a:off x="3256" y="2277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" name="Line 305"/>
              <p:cNvSpPr>
                <a:spLocks noChangeShapeType="1"/>
              </p:cNvSpPr>
              <p:nvPr/>
            </p:nvSpPr>
            <p:spPr bwMode="auto">
              <a:xfrm flipH="1">
                <a:off x="5620" y="2277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" name="Freeform 306"/>
              <p:cNvSpPr>
                <a:spLocks/>
              </p:cNvSpPr>
              <p:nvPr/>
            </p:nvSpPr>
            <p:spPr bwMode="auto">
              <a:xfrm>
                <a:off x="3256" y="2277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" name="Line 307"/>
              <p:cNvSpPr>
                <a:spLocks noChangeShapeType="1"/>
              </p:cNvSpPr>
              <p:nvPr/>
            </p:nvSpPr>
            <p:spPr bwMode="auto">
              <a:xfrm>
                <a:off x="3256" y="2257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" name="Line 308"/>
              <p:cNvSpPr>
                <a:spLocks noChangeShapeType="1"/>
              </p:cNvSpPr>
              <p:nvPr/>
            </p:nvSpPr>
            <p:spPr bwMode="auto">
              <a:xfrm flipH="1">
                <a:off x="5620" y="2257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" name="Freeform 309"/>
              <p:cNvSpPr>
                <a:spLocks/>
              </p:cNvSpPr>
              <p:nvPr/>
            </p:nvSpPr>
            <p:spPr bwMode="auto">
              <a:xfrm>
                <a:off x="3256" y="2257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" name="Line 310"/>
              <p:cNvSpPr>
                <a:spLocks noChangeShapeType="1"/>
              </p:cNvSpPr>
              <p:nvPr/>
            </p:nvSpPr>
            <p:spPr bwMode="auto">
              <a:xfrm>
                <a:off x="3256" y="2241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" name="Line 311"/>
              <p:cNvSpPr>
                <a:spLocks noChangeShapeType="1"/>
              </p:cNvSpPr>
              <p:nvPr/>
            </p:nvSpPr>
            <p:spPr bwMode="auto">
              <a:xfrm flipH="1">
                <a:off x="5620" y="2241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" name="Freeform 312"/>
              <p:cNvSpPr>
                <a:spLocks/>
              </p:cNvSpPr>
              <p:nvPr/>
            </p:nvSpPr>
            <p:spPr bwMode="auto">
              <a:xfrm>
                <a:off x="3256" y="2241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" name="Line 313"/>
              <p:cNvSpPr>
                <a:spLocks noChangeShapeType="1"/>
              </p:cNvSpPr>
              <p:nvPr/>
            </p:nvSpPr>
            <p:spPr bwMode="auto">
              <a:xfrm>
                <a:off x="3256" y="2221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" name="Line 314"/>
              <p:cNvSpPr>
                <a:spLocks noChangeShapeType="1"/>
              </p:cNvSpPr>
              <p:nvPr/>
            </p:nvSpPr>
            <p:spPr bwMode="auto">
              <a:xfrm flipH="1">
                <a:off x="5620" y="2221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" name="Freeform 315"/>
              <p:cNvSpPr>
                <a:spLocks/>
              </p:cNvSpPr>
              <p:nvPr/>
            </p:nvSpPr>
            <p:spPr bwMode="auto">
              <a:xfrm>
                <a:off x="3256" y="2221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" name="Line 316"/>
              <p:cNvSpPr>
                <a:spLocks noChangeShapeType="1"/>
              </p:cNvSpPr>
              <p:nvPr/>
            </p:nvSpPr>
            <p:spPr bwMode="auto">
              <a:xfrm>
                <a:off x="3256" y="2210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" name="Line 317"/>
              <p:cNvSpPr>
                <a:spLocks noChangeShapeType="1"/>
              </p:cNvSpPr>
              <p:nvPr/>
            </p:nvSpPr>
            <p:spPr bwMode="auto">
              <a:xfrm flipH="1">
                <a:off x="5620" y="2210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" name="Freeform 318"/>
              <p:cNvSpPr>
                <a:spLocks/>
              </p:cNvSpPr>
              <p:nvPr/>
            </p:nvSpPr>
            <p:spPr bwMode="auto">
              <a:xfrm>
                <a:off x="3256" y="2210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" name="Line 319"/>
              <p:cNvSpPr>
                <a:spLocks noChangeShapeType="1"/>
              </p:cNvSpPr>
              <p:nvPr/>
            </p:nvSpPr>
            <p:spPr bwMode="auto">
              <a:xfrm>
                <a:off x="3256" y="2210"/>
                <a:ext cx="2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" name="Line 320"/>
              <p:cNvSpPr>
                <a:spLocks noChangeShapeType="1"/>
              </p:cNvSpPr>
              <p:nvPr/>
            </p:nvSpPr>
            <p:spPr bwMode="auto">
              <a:xfrm flipH="1">
                <a:off x="5606" y="2210"/>
                <a:ext cx="2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" name="Rectangle 321"/>
              <p:cNvSpPr>
                <a:spLocks noChangeArrowheads="1"/>
              </p:cNvSpPr>
              <p:nvPr/>
            </p:nvSpPr>
            <p:spPr bwMode="auto">
              <a:xfrm>
                <a:off x="3019" y="2153"/>
                <a:ext cx="1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>
                    <a:solidFill>
                      <a:schemeClr val="tx1"/>
                    </a:solidFill>
                    <a:latin typeface="Helvetica" charset="0"/>
                  </a:rPr>
                  <a:t>10</a:t>
                </a: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2"/>
              <p:cNvSpPr>
                <a:spLocks noChangeArrowheads="1"/>
              </p:cNvSpPr>
              <p:nvPr/>
            </p:nvSpPr>
            <p:spPr bwMode="auto">
              <a:xfrm>
                <a:off x="3132" y="2103"/>
                <a:ext cx="85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latin typeface="Helvetica" charset="0"/>
                  </a:rPr>
                  <a:t>-5</a:t>
                </a:r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Line 323"/>
              <p:cNvSpPr>
                <a:spLocks noChangeShapeType="1"/>
              </p:cNvSpPr>
              <p:nvPr/>
            </p:nvSpPr>
            <p:spPr bwMode="auto">
              <a:xfrm>
                <a:off x="3256" y="2117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" name="Line 324"/>
              <p:cNvSpPr>
                <a:spLocks noChangeShapeType="1"/>
              </p:cNvSpPr>
              <p:nvPr/>
            </p:nvSpPr>
            <p:spPr bwMode="auto">
              <a:xfrm flipH="1">
                <a:off x="5620" y="2117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" name="Freeform 325"/>
              <p:cNvSpPr>
                <a:spLocks/>
              </p:cNvSpPr>
              <p:nvPr/>
            </p:nvSpPr>
            <p:spPr bwMode="auto">
              <a:xfrm>
                <a:off x="3256" y="2117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" name="Line 326"/>
              <p:cNvSpPr>
                <a:spLocks noChangeShapeType="1"/>
              </p:cNvSpPr>
              <p:nvPr/>
            </p:nvSpPr>
            <p:spPr bwMode="auto">
              <a:xfrm>
                <a:off x="3256" y="2065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" name="Line 327"/>
              <p:cNvSpPr>
                <a:spLocks noChangeShapeType="1"/>
              </p:cNvSpPr>
              <p:nvPr/>
            </p:nvSpPr>
            <p:spPr bwMode="auto">
              <a:xfrm flipH="1">
                <a:off x="5620" y="2065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" name="Freeform 328"/>
              <p:cNvSpPr>
                <a:spLocks/>
              </p:cNvSpPr>
              <p:nvPr/>
            </p:nvSpPr>
            <p:spPr bwMode="auto">
              <a:xfrm>
                <a:off x="3256" y="2065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" name="Line 329"/>
              <p:cNvSpPr>
                <a:spLocks noChangeShapeType="1"/>
              </p:cNvSpPr>
              <p:nvPr/>
            </p:nvSpPr>
            <p:spPr bwMode="auto">
              <a:xfrm>
                <a:off x="3256" y="2022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" name="Line 330"/>
              <p:cNvSpPr>
                <a:spLocks noChangeShapeType="1"/>
              </p:cNvSpPr>
              <p:nvPr/>
            </p:nvSpPr>
            <p:spPr bwMode="auto">
              <a:xfrm flipH="1">
                <a:off x="5620" y="2022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" name="Freeform 331"/>
              <p:cNvSpPr>
                <a:spLocks/>
              </p:cNvSpPr>
              <p:nvPr/>
            </p:nvSpPr>
            <p:spPr bwMode="auto">
              <a:xfrm>
                <a:off x="3256" y="2022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" name="Line 332"/>
              <p:cNvSpPr>
                <a:spLocks noChangeShapeType="1"/>
              </p:cNvSpPr>
              <p:nvPr/>
            </p:nvSpPr>
            <p:spPr bwMode="auto">
              <a:xfrm>
                <a:off x="3256" y="1991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" name="Line 333"/>
              <p:cNvSpPr>
                <a:spLocks noChangeShapeType="1"/>
              </p:cNvSpPr>
              <p:nvPr/>
            </p:nvSpPr>
            <p:spPr bwMode="auto">
              <a:xfrm flipH="1">
                <a:off x="5620" y="1991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4" name="Freeform 334"/>
              <p:cNvSpPr>
                <a:spLocks/>
              </p:cNvSpPr>
              <p:nvPr/>
            </p:nvSpPr>
            <p:spPr bwMode="auto">
              <a:xfrm>
                <a:off x="3256" y="1991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" name="Line 335"/>
              <p:cNvSpPr>
                <a:spLocks noChangeShapeType="1"/>
              </p:cNvSpPr>
              <p:nvPr/>
            </p:nvSpPr>
            <p:spPr bwMode="auto">
              <a:xfrm>
                <a:off x="3256" y="1970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6" name="Line 336"/>
              <p:cNvSpPr>
                <a:spLocks noChangeShapeType="1"/>
              </p:cNvSpPr>
              <p:nvPr/>
            </p:nvSpPr>
            <p:spPr bwMode="auto">
              <a:xfrm flipH="1">
                <a:off x="5620" y="1970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7" name="Freeform 337"/>
              <p:cNvSpPr>
                <a:spLocks/>
              </p:cNvSpPr>
              <p:nvPr/>
            </p:nvSpPr>
            <p:spPr bwMode="auto">
              <a:xfrm>
                <a:off x="3256" y="1970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" name="Line 338"/>
              <p:cNvSpPr>
                <a:spLocks noChangeShapeType="1"/>
              </p:cNvSpPr>
              <p:nvPr/>
            </p:nvSpPr>
            <p:spPr bwMode="auto">
              <a:xfrm>
                <a:off x="3256" y="1950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" name="Line 339"/>
              <p:cNvSpPr>
                <a:spLocks noChangeShapeType="1"/>
              </p:cNvSpPr>
              <p:nvPr/>
            </p:nvSpPr>
            <p:spPr bwMode="auto">
              <a:xfrm flipH="1">
                <a:off x="5620" y="1950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" name="Freeform 340"/>
              <p:cNvSpPr>
                <a:spLocks/>
              </p:cNvSpPr>
              <p:nvPr/>
            </p:nvSpPr>
            <p:spPr bwMode="auto">
              <a:xfrm>
                <a:off x="3256" y="1950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" name="Line 341"/>
              <p:cNvSpPr>
                <a:spLocks noChangeShapeType="1"/>
              </p:cNvSpPr>
              <p:nvPr/>
            </p:nvSpPr>
            <p:spPr bwMode="auto">
              <a:xfrm>
                <a:off x="3256" y="1929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2" name="Line 342"/>
              <p:cNvSpPr>
                <a:spLocks noChangeShapeType="1"/>
              </p:cNvSpPr>
              <p:nvPr/>
            </p:nvSpPr>
            <p:spPr bwMode="auto">
              <a:xfrm flipH="1">
                <a:off x="5620" y="1929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3" name="Freeform 343"/>
              <p:cNvSpPr>
                <a:spLocks/>
              </p:cNvSpPr>
              <p:nvPr/>
            </p:nvSpPr>
            <p:spPr bwMode="auto">
              <a:xfrm>
                <a:off x="3256" y="1929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4" name="Line 344"/>
              <p:cNvSpPr>
                <a:spLocks noChangeShapeType="1"/>
              </p:cNvSpPr>
              <p:nvPr/>
            </p:nvSpPr>
            <p:spPr bwMode="auto">
              <a:xfrm>
                <a:off x="3256" y="1913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5" name="Line 345"/>
              <p:cNvSpPr>
                <a:spLocks noChangeShapeType="1"/>
              </p:cNvSpPr>
              <p:nvPr/>
            </p:nvSpPr>
            <p:spPr bwMode="auto">
              <a:xfrm flipH="1">
                <a:off x="5620" y="1913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6" name="Freeform 346"/>
              <p:cNvSpPr>
                <a:spLocks/>
              </p:cNvSpPr>
              <p:nvPr/>
            </p:nvSpPr>
            <p:spPr bwMode="auto">
              <a:xfrm>
                <a:off x="3256" y="1913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7" name="Line 347"/>
              <p:cNvSpPr>
                <a:spLocks noChangeShapeType="1"/>
              </p:cNvSpPr>
              <p:nvPr/>
            </p:nvSpPr>
            <p:spPr bwMode="auto">
              <a:xfrm>
                <a:off x="3256" y="1903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" name="Line 348"/>
              <p:cNvSpPr>
                <a:spLocks noChangeShapeType="1"/>
              </p:cNvSpPr>
              <p:nvPr/>
            </p:nvSpPr>
            <p:spPr bwMode="auto">
              <a:xfrm flipH="1">
                <a:off x="5620" y="1903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" name="Freeform 349"/>
              <p:cNvSpPr>
                <a:spLocks/>
              </p:cNvSpPr>
              <p:nvPr/>
            </p:nvSpPr>
            <p:spPr bwMode="auto">
              <a:xfrm>
                <a:off x="3256" y="1903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" name="Line 350"/>
              <p:cNvSpPr>
                <a:spLocks noChangeShapeType="1"/>
              </p:cNvSpPr>
              <p:nvPr/>
            </p:nvSpPr>
            <p:spPr bwMode="auto">
              <a:xfrm>
                <a:off x="3256" y="1903"/>
                <a:ext cx="2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" name="Line 351"/>
              <p:cNvSpPr>
                <a:spLocks noChangeShapeType="1"/>
              </p:cNvSpPr>
              <p:nvPr/>
            </p:nvSpPr>
            <p:spPr bwMode="auto">
              <a:xfrm flipH="1">
                <a:off x="5606" y="1903"/>
                <a:ext cx="2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" name="Rectangle 352"/>
              <p:cNvSpPr>
                <a:spLocks noChangeArrowheads="1"/>
              </p:cNvSpPr>
              <p:nvPr/>
            </p:nvSpPr>
            <p:spPr bwMode="auto">
              <a:xfrm>
                <a:off x="3019" y="1845"/>
                <a:ext cx="1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>
                    <a:solidFill>
                      <a:schemeClr val="tx1"/>
                    </a:solidFill>
                    <a:latin typeface="Helvetica" charset="0"/>
                  </a:rPr>
                  <a:t>10</a:t>
                </a: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353" name="Rectangle 353"/>
              <p:cNvSpPr>
                <a:spLocks noChangeArrowheads="1"/>
              </p:cNvSpPr>
              <p:nvPr/>
            </p:nvSpPr>
            <p:spPr bwMode="auto">
              <a:xfrm>
                <a:off x="3132" y="1796"/>
                <a:ext cx="85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latin typeface="Helvetica" charset="0"/>
                  </a:rPr>
                  <a:t>-4</a:t>
                </a:r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354" name="Line 354"/>
              <p:cNvSpPr>
                <a:spLocks noChangeShapeType="1"/>
              </p:cNvSpPr>
              <p:nvPr/>
            </p:nvSpPr>
            <p:spPr bwMode="auto">
              <a:xfrm>
                <a:off x="3256" y="1809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" name="Line 355"/>
              <p:cNvSpPr>
                <a:spLocks noChangeShapeType="1"/>
              </p:cNvSpPr>
              <p:nvPr/>
            </p:nvSpPr>
            <p:spPr bwMode="auto">
              <a:xfrm flipH="1">
                <a:off x="5620" y="1809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" name="Freeform 356"/>
              <p:cNvSpPr>
                <a:spLocks/>
              </p:cNvSpPr>
              <p:nvPr/>
            </p:nvSpPr>
            <p:spPr bwMode="auto">
              <a:xfrm>
                <a:off x="3256" y="1809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" name="Line 357"/>
              <p:cNvSpPr>
                <a:spLocks noChangeShapeType="1"/>
              </p:cNvSpPr>
              <p:nvPr/>
            </p:nvSpPr>
            <p:spPr bwMode="auto">
              <a:xfrm>
                <a:off x="3256" y="1751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" name="Line 358"/>
              <p:cNvSpPr>
                <a:spLocks noChangeShapeType="1"/>
              </p:cNvSpPr>
              <p:nvPr/>
            </p:nvSpPr>
            <p:spPr bwMode="auto">
              <a:xfrm flipH="1">
                <a:off x="5620" y="1751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" name="Freeform 359"/>
              <p:cNvSpPr>
                <a:spLocks/>
              </p:cNvSpPr>
              <p:nvPr/>
            </p:nvSpPr>
            <p:spPr bwMode="auto">
              <a:xfrm>
                <a:off x="3256" y="1751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" name="Line 360"/>
              <p:cNvSpPr>
                <a:spLocks noChangeShapeType="1"/>
              </p:cNvSpPr>
              <p:nvPr/>
            </p:nvSpPr>
            <p:spPr bwMode="auto">
              <a:xfrm>
                <a:off x="3256" y="1715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" name="Line 361"/>
              <p:cNvSpPr>
                <a:spLocks noChangeShapeType="1"/>
              </p:cNvSpPr>
              <p:nvPr/>
            </p:nvSpPr>
            <p:spPr bwMode="auto">
              <a:xfrm flipH="1">
                <a:off x="5620" y="1715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" name="Freeform 362"/>
              <p:cNvSpPr>
                <a:spLocks/>
              </p:cNvSpPr>
              <p:nvPr/>
            </p:nvSpPr>
            <p:spPr bwMode="auto">
              <a:xfrm>
                <a:off x="3256" y="1715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" name="Line 363"/>
              <p:cNvSpPr>
                <a:spLocks noChangeShapeType="1"/>
              </p:cNvSpPr>
              <p:nvPr/>
            </p:nvSpPr>
            <p:spPr bwMode="auto">
              <a:xfrm>
                <a:off x="3256" y="1684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" name="Line 364"/>
              <p:cNvSpPr>
                <a:spLocks noChangeShapeType="1"/>
              </p:cNvSpPr>
              <p:nvPr/>
            </p:nvSpPr>
            <p:spPr bwMode="auto">
              <a:xfrm flipH="1">
                <a:off x="5620" y="1684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" name="Freeform 365"/>
              <p:cNvSpPr>
                <a:spLocks/>
              </p:cNvSpPr>
              <p:nvPr/>
            </p:nvSpPr>
            <p:spPr bwMode="auto">
              <a:xfrm>
                <a:off x="3256" y="1684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" name="Line 366"/>
              <p:cNvSpPr>
                <a:spLocks noChangeShapeType="1"/>
              </p:cNvSpPr>
              <p:nvPr/>
            </p:nvSpPr>
            <p:spPr bwMode="auto">
              <a:xfrm>
                <a:off x="3256" y="1663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" name="Line 367"/>
              <p:cNvSpPr>
                <a:spLocks noChangeShapeType="1"/>
              </p:cNvSpPr>
              <p:nvPr/>
            </p:nvSpPr>
            <p:spPr bwMode="auto">
              <a:xfrm flipH="1">
                <a:off x="5620" y="1663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" name="Freeform 368"/>
              <p:cNvSpPr>
                <a:spLocks/>
              </p:cNvSpPr>
              <p:nvPr/>
            </p:nvSpPr>
            <p:spPr bwMode="auto">
              <a:xfrm>
                <a:off x="3256" y="1663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" name="Line 369"/>
              <p:cNvSpPr>
                <a:spLocks noChangeShapeType="1"/>
              </p:cNvSpPr>
              <p:nvPr/>
            </p:nvSpPr>
            <p:spPr bwMode="auto">
              <a:xfrm>
                <a:off x="3256" y="1643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0" name="Line 370"/>
              <p:cNvSpPr>
                <a:spLocks noChangeShapeType="1"/>
              </p:cNvSpPr>
              <p:nvPr/>
            </p:nvSpPr>
            <p:spPr bwMode="auto">
              <a:xfrm flipH="1">
                <a:off x="5620" y="1643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" name="Freeform 371"/>
              <p:cNvSpPr>
                <a:spLocks/>
              </p:cNvSpPr>
              <p:nvPr/>
            </p:nvSpPr>
            <p:spPr bwMode="auto">
              <a:xfrm>
                <a:off x="3256" y="1643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" name="Line 372"/>
              <p:cNvSpPr>
                <a:spLocks noChangeShapeType="1"/>
              </p:cNvSpPr>
              <p:nvPr/>
            </p:nvSpPr>
            <p:spPr bwMode="auto">
              <a:xfrm>
                <a:off x="3256" y="1621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" name="Line 373"/>
              <p:cNvSpPr>
                <a:spLocks noChangeShapeType="1"/>
              </p:cNvSpPr>
              <p:nvPr/>
            </p:nvSpPr>
            <p:spPr bwMode="auto">
              <a:xfrm flipH="1">
                <a:off x="5620" y="1621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" name="Freeform 374"/>
              <p:cNvSpPr>
                <a:spLocks/>
              </p:cNvSpPr>
              <p:nvPr/>
            </p:nvSpPr>
            <p:spPr bwMode="auto">
              <a:xfrm>
                <a:off x="3256" y="1621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" name="Line 375"/>
              <p:cNvSpPr>
                <a:spLocks noChangeShapeType="1"/>
              </p:cNvSpPr>
              <p:nvPr/>
            </p:nvSpPr>
            <p:spPr bwMode="auto">
              <a:xfrm>
                <a:off x="3256" y="1606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" name="Line 376"/>
              <p:cNvSpPr>
                <a:spLocks noChangeShapeType="1"/>
              </p:cNvSpPr>
              <p:nvPr/>
            </p:nvSpPr>
            <p:spPr bwMode="auto">
              <a:xfrm flipH="1">
                <a:off x="5620" y="1606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" name="Freeform 377"/>
              <p:cNvSpPr>
                <a:spLocks/>
              </p:cNvSpPr>
              <p:nvPr/>
            </p:nvSpPr>
            <p:spPr bwMode="auto">
              <a:xfrm>
                <a:off x="3256" y="1606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" name="Line 378"/>
              <p:cNvSpPr>
                <a:spLocks noChangeShapeType="1"/>
              </p:cNvSpPr>
              <p:nvPr/>
            </p:nvSpPr>
            <p:spPr bwMode="auto">
              <a:xfrm>
                <a:off x="3256" y="1595"/>
                <a:ext cx="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" name="Line 379"/>
              <p:cNvSpPr>
                <a:spLocks noChangeShapeType="1"/>
              </p:cNvSpPr>
              <p:nvPr/>
            </p:nvSpPr>
            <p:spPr bwMode="auto">
              <a:xfrm flipH="1">
                <a:off x="5620" y="1595"/>
                <a:ext cx="1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" name="Freeform 380"/>
              <p:cNvSpPr>
                <a:spLocks/>
              </p:cNvSpPr>
              <p:nvPr/>
            </p:nvSpPr>
            <p:spPr bwMode="auto">
              <a:xfrm>
                <a:off x="3256" y="1595"/>
                <a:ext cx="2378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1" y="0"/>
                  </a:cxn>
                  <a:cxn ang="0">
                    <a:pos x="521" y="0"/>
                  </a:cxn>
                </a:cxnLst>
                <a:rect l="0" t="0" r="r" b="b"/>
                <a:pathLst>
                  <a:path w="521">
                    <a:moveTo>
                      <a:pt x="0" y="0"/>
                    </a:moveTo>
                    <a:lnTo>
                      <a:pt x="521" y="0"/>
                    </a:lnTo>
                    <a:lnTo>
                      <a:pt x="52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1" name="Line 381"/>
              <p:cNvSpPr>
                <a:spLocks noChangeShapeType="1"/>
              </p:cNvSpPr>
              <p:nvPr/>
            </p:nvSpPr>
            <p:spPr bwMode="auto">
              <a:xfrm>
                <a:off x="3256" y="1595"/>
                <a:ext cx="2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" name="Line 382"/>
              <p:cNvSpPr>
                <a:spLocks noChangeShapeType="1"/>
              </p:cNvSpPr>
              <p:nvPr/>
            </p:nvSpPr>
            <p:spPr bwMode="auto">
              <a:xfrm flipH="1">
                <a:off x="5606" y="1595"/>
                <a:ext cx="2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" name="Rectangle 383"/>
              <p:cNvSpPr>
                <a:spLocks noChangeArrowheads="1"/>
              </p:cNvSpPr>
              <p:nvPr/>
            </p:nvSpPr>
            <p:spPr bwMode="auto">
              <a:xfrm>
                <a:off x="3019" y="1538"/>
                <a:ext cx="1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>
                    <a:solidFill>
                      <a:schemeClr val="tx1"/>
                    </a:solidFill>
                    <a:latin typeface="Helvetica" charset="0"/>
                  </a:rPr>
                  <a:t>10</a:t>
                </a: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Rectangle 384"/>
              <p:cNvSpPr>
                <a:spLocks noChangeArrowheads="1"/>
              </p:cNvSpPr>
              <p:nvPr/>
            </p:nvSpPr>
            <p:spPr bwMode="auto">
              <a:xfrm>
                <a:off x="3132" y="1489"/>
                <a:ext cx="85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latin typeface="Helvetica" charset="0"/>
                  </a:rPr>
                  <a:t>-3</a:t>
                </a:r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385" name="Line 385"/>
              <p:cNvSpPr>
                <a:spLocks noChangeShapeType="1"/>
              </p:cNvSpPr>
              <p:nvPr/>
            </p:nvSpPr>
            <p:spPr bwMode="auto">
              <a:xfrm>
                <a:off x="3256" y="1595"/>
                <a:ext cx="237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6" name="Line 386"/>
              <p:cNvSpPr>
                <a:spLocks noChangeShapeType="1"/>
              </p:cNvSpPr>
              <p:nvPr/>
            </p:nvSpPr>
            <p:spPr bwMode="auto">
              <a:xfrm>
                <a:off x="3256" y="3752"/>
                <a:ext cx="237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7" name="Line 387"/>
              <p:cNvSpPr>
                <a:spLocks noChangeShapeType="1"/>
              </p:cNvSpPr>
              <p:nvPr/>
            </p:nvSpPr>
            <p:spPr bwMode="auto">
              <a:xfrm flipV="1">
                <a:off x="5634" y="1595"/>
                <a:ext cx="0" cy="21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8" name="Line 388"/>
              <p:cNvSpPr>
                <a:spLocks noChangeShapeType="1"/>
              </p:cNvSpPr>
              <p:nvPr/>
            </p:nvSpPr>
            <p:spPr bwMode="auto">
              <a:xfrm flipV="1">
                <a:off x="3252" y="1595"/>
                <a:ext cx="0" cy="21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" name="Freeform 389"/>
              <p:cNvSpPr>
                <a:spLocks/>
              </p:cNvSpPr>
              <p:nvPr/>
            </p:nvSpPr>
            <p:spPr bwMode="auto">
              <a:xfrm>
                <a:off x="3256" y="1892"/>
                <a:ext cx="1132" cy="1193"/>
              </a:xfrm>
              <a:custGeom>
                <a:avLst/>
                <a:gdLst/>
                <a:ahLst/>
                <a:cxnLst>
                  <a:cxn ang="0">
                    <a:pos x="203" y="482"/>
                  </a:cxn>
                  <a:cxn ang="0">
                    <a:pos x="430" y="777"/>
                  </a:cxn>
                  <a:cxn ang="0">
                    <a:pos x="563" y="563"/>
                  </a:cxn>
                  <a:cxn ang="0">
                    <a:pos x="656" y="667"/>
                  </a:cxn>
                  <a:cxn ang="0">
                    <a:pos x="732" y="580"/>
                  </a:cxn>
                  <a:cxn ang="0">
                    <a:pos x="790" y="824"/>
                  </a:cxn>
                  <a:cxn ang="0">
                    <a:pos x="842" y="609"/>
                  </a:cxn>
                  <a:cxn ang="0">
                    <a:pos x="889" y="656"/>
                  </a:cxn>
                  <a:cxn ang="0">
                    <a:pos x="924" y="783"/>
                  </a:cxn>
                  <a:cxn ang="0">
                    <a:pos x="958" y="957"/>
                  </a:cxn>
                  <a:cxn ang="0">
                    <a:pos x="993" y="830"/>
                  </a:cxn>
                  <a:cxn ang="0">
                    <a:pos x="1022" y="806"/>
                  </a:cxn>
                  <a:cxn ang="0">
                    <a:pos x="1046" y="801"/>
                  </a:cxn>
                  <a:cxn ang="0">
                    <a:pos x="1069" y="685"/>
                  </a:cxn>
                  <a:cxn ang="0">
                    <a:pos x="1092" y="719"/>
                  </a:cxn>
                  <a:cxn ang="0">
                    <a:pos x="1115" y="888"/>
                  </a:cxn>
                  <a:cxn ang="0">
                    <a:pos x="1133" y="963"/>
                  </a:cxn>
                  <a:cxn ang="0">
                    <a:pos x="1156" y="830"/>
                  </a:cxn>
                  <a:cxn ang="0">
                    <a:pos x="1173" y="748"/>
                  </a:cxn>
                  <a:cxn ang="0">
                    <a:pos x="1191" y="847"/>
                  </a:cxn>
                  <a:cxn ang="0">
                    <a:pos x="1202" y="917"/>
                  </a:cxn>
                  <a:cxn ang="0">
                    <a:pos x="1220" y="818"/>
                  </a:cxn>
                  <a:cxn ang="0">
                    <a:pos x="1231" y="795"/>
                  </a:cxn>
                  <a:cxn ang="0">
                    <a:pos x="1249" y="777"/>
                  </a:cxn>
                  <a:cxn ang="0">
                    <a:pos x="1261" y="911"/>
                  </a:cxn>
                  <a:cxn ang="0">
                    <a:pos x="1272" y="830"/>
                  </a:cxn>
                  <a:cxn ang="0">
                    <a:pos x="1284" y="853"/>
                  </a:cxn>
                  <a:cxn ang="0">
                    <a:pos x="1301" y="934"/>
                  </a:cxn>
                  <a:cxn ang="0">
                    <a:pos x="1313" y="1009"/>
                  </a:cxn>
                  <a:cxn ang="0">
                    <a:pos x="1319" y="853"/>
                  </a:cxn>
                  <a:cxn ang="0">
                    <a:pos x="1330" y="847"/>
                  </a:cxn>
                  <a:cxn ang="0">
                    <a:pos x="1342" y="789"/>
                  </a:cxn>
                  <a:cxn ang="0">
                    <a:pos x="1354" y="888"/>
                  </a:cxn>
                  <a:cxn ang="0">
                    <a:pos x="1365" y="980"/>
                  </a:cxn>
                  <a:cxn ang="0">
                    <a:pos x="1371" y="859"/>
                  </a:cxn>
                  <a:cxn ang="0">
                    <a:pos x="1383" y="824"/>
                  </a:cxn>
                  <a:cxn ang="0">
                    <a:pos x="1388" y="922"/>
                  </a:cxn>
                  <a:cxn ang="0">
                    <a:pos x="1400" y="986"/>
                  </a:cxn>
                  <a:cxn ang="0">
                    <a:pos x="1406" y="1079"/>
                  </a:cxn>
                  <a:cxn ang="0">
                    <a:pos x="1417" y="806"/>
                  </a:cxn>
                  <a:cxn ang="0">
                    <a:pos x="1423" y="998"/>
                  </a:cxn>
                  <a:cxn ang="0">
                    <a:pos x="1435" y="766"/>
                  </a:cxn>
                </a:cxnLst>
                <a:rect l="0" t="0" r="r" b="b"/>
                <a:pathLst>
                  <a:path w="1441" h="1328">
                    <a:moveTo>
                      <a:pt x="0" y="0"/>
                    </a:moveTo>
                    <a:lnTo>
                      <a:pt x="69" y="64"/>
                    </a:lnTo>
                    <a:lnTo>
                      <a:pt x="203" y="482"/>
                    </a:lnTo>
                    <a:lnTo>
                      <a:pt x="296" y="429"/>
                    </a:lnTo>
                    <a:lnTo>
                      <a:pt x="371" y="476"/>
                    </a:lnTo>
                    <a:lnTo>
                      <a:pt x="430" y="777"/>
                    </a:lnTo>
                    <a:lnTo>
                      <a:pt x="482" y="534"/>
                    </a:lnTo>
                    <a:lnTo>
                      <a:pt x="528" y="522"/>
                    </a:lnTo>
                    <a:lnTo>
                      <a:pt x="563" y="563"/>
                    </a:lnTo>
                    <a:lnTo>
                      <a:pt x="598" y="638"/>
                    </a:lnTo>
                    <a:lnTo>
                      <a:pt x="633" y="696"/>
                    </a:lnTo>
                    <a:lnTo>
                      <a:pt x="656" y="667"/>
                    </a:lnTo>
                    <a:lnTo>
                      <a:pt x="685" y="702"/>
                    </a:lnTo>
                    <a:lnTo>
                      <a:pt x="709" y="708"/>
                    </a:lnTo>
                    <a:lnTo>
                      <a:pt x="732" y="580"/>
                    </a:lnTo>
                    <a:lnTo>
                      <a:pt x="755" y="557"/>
                    </a:lnTo>
                    <a:lnTo>
                      <a:pt x="772" y="638"/>
                    </a:lnTo>
                    <a:lnTo>
                      <a:pt x="790" y="824"/>
                    </a:lnTo>
                    <a:lnTo>
                      <a:pt x="807" y="818"/>
                    </a:lnTo>
                    <a:lnTo>
                      <a:pt x="825" y="690"/>
                    </a:lnTo>
                    <a:lnTo>
                      <a:pt x="842" y="609"/>
                    </a:lnTo>
                    <a:lnTo>
                      <a:pt x="860" y="603"/>
                    </a:lnTo>
                    <a:lnTo>
                      <a:pt x="871" y="632"/>
                    </a:lnTo>
                    <a:lnTo>
                      <a:pt x="889" y="656"/>
                    </a:lnTo>
                    <a:lnTo>
                      <a:pt x="900" y="656"/>
                    </a:lnTo>
                    <a:lnTo>
                      <a:pt x="912" y="685"/>
                    </a:lnTo>
                    <a:lnTo>
                      <a:pt x="924" y="783"/>
                    </a:lnTo>
                    <a:lnTo>
                      <a:pt x="935" y="1038"/>
                    </a:lnTo>
                    <a:lnTo>
                      <a:pt x="947" y="859"/>
                    </a:lnTo>
                    <a:lnTo>
                      <a:pt x="958" y="957"/>
                    </a:lnTo>
                    <a:lnTo>
                      <a:pt x="970" y="853"/>
                    </a:lnTo>
                    <a:lnTo>
                      <a:pt x="982" y="853"/>
                    </a:lnTo>
                    <a:lnTo>
                      <a:pt x="993" y="830"/>
                    </a:lnTo>
                    <a:lnTo>
                      <a:pt x="999" y="754"/>
                    </a:lnTo>
                    <a:lnTo>
                      <a:pt x="1011" y="748"/>
                    </a:lnTo>
                    <a:lnTo>
                      <a:pt x="1022" y="806"/>
                    </a:lnTo>
                    <a:lnTo>
                      <a:pt x="1028" y="998"/>
                    </a:lnTo>
                    <a:lnTo>
                      <a:pt x="1040" y="911"/>
                    </a:lnTo>
                    <a:lnTo>
                      <a:pt x="1046" y="801"/>
                    </a:lnTo>
                    <a:lnTo>
                      <a:pt x="1057" y="725"/>
                    </a:lnTo>
                    <a:lnTo>
                      <a:pt x="1063" y="685"/>
                    </a:lnTo>
                    <a:lnTo>
                      <a:pt x="1069" y="685"/>
                    </a:lnTo>
                    <a:lnTo>
                      <a:pt x="1080" y="696"/>
                    </a:lnTo>
                    <a:lnTo>
                      <a:pt x="1086" y="725"/>
                    </a:lnTo>
                    <a:lnTo>
                      <a:pt x="1092" y="719"/>
                    </a:lnTo>
                    <a:lnTo>
                      <a:pt x="1098" y="719"/>
                    </a:lnTo>
                    <a:lnTo>
                      <a:pt x="1109" y="777"/>
                    </a:lnTo>
                    <a:lnTo>
                      <a:pt x="1115" y="888"/>
                    </a:lnTo>
                    <a:lnTo>
                      <a:pt x="1121" y="951"/>
                    </a:lnTo>
                    <a:lnTo>
                      <a:pt x="1127" y="899"/>
                    </a:lnTo>
                    <a:lnTo>
                      <a:pt x="1133" y="963"/>
                    </a:lnTo>
                    <a:lnTo>
                      <a:pt x="1139" y="957"/>
                    </a:lnTo>
                    <a:lnTo>
                      <a:pt x="1150" y="870"/>
                    </a:lnTo>
                    <a:lnTo>
                      <a:pt x="1156" y="830"/>
                    </a:lnTo>
                    <a:lnTo>
                      <a:pt x="1162" y="824"/>
                    </a:lnTo>
                    <a:lnTo>
                      <a:pt x="1168" y="801"/>
                    </a:lnTo>
                    <a:lnTo>
                      <a:pt x="1173" y="748"/>
                    </a:lnTo>
                    <a:lnTo>
                      <a:pt x="1179" y="731"/>
                    </a:lnTo>
                    <a:lnTo>
                      <a:pt x="1185" y="795"/>
                    </a:lnTo>
                    <a:lnTo>
                      <a:pt x="1191" y="847"/>
                    </a:lnTo>
                    <a:lnTo>
                      <a:pt x="1191" y="743"/>
                    </a:lnTo>
                    <a:lnTo>
                      <a:pt x="1197" y="818"/>
                    </a:lnTo>
                    <a:lnTo>
                      <a:pt x="1202" y="917"/>
                    </a:lnTo>
                    <a:lnTo>
                      <a:pt x="1208" y="783"/>
                    </a:lnTo>
                    <a:lnTo>
                      <a:pt x="1214" y="795"/>
                    </a:lnTo>
                    <a:lnTo>
                      <a:pt x="1220" y="818"/>
                    </a:lnTo>
                    <a:lnTo>
                      <a:pt x="1226" y="783"/>
                    </a:lnTo>
                    <a:lnTo>
                      <a:pt x="1231" y="777"/>
                    </a:lnTo>
                    <a:lnTo>
                      <a:pt x="1231" y="795"/>
                    </a:lnTo>
                    <a:lnTo>
                      <a:pt x="1237" y="830"/>
                    </a:lnTo>
                    <a:lnTo>
                      <a:pt x="1243" y="830"/>
                    </a:lnTo>
                    <a:lnTo>
                      <a:pt x="1249" y="777"/>
                    </a:lnTo>
                    <a:lnTo>
                      <a:pt x="1255" y="789"/>
                    </a:lnTo>
                    <a:lnTo>
                      <a:pt x="1255" y="864"/>
                    </a:lnTo>
                    <a:lnTo>
                      <a:pt x="1261" y="911"/>
                    </a:lnTo>
                    <a:lnTo>
                      <a:pt x="1266" y="928"/>
                    </a:lnTo>
                    <a:lnTo>
                      <a:pt x="1272" y="853"/>
                    </a:lnTo>
                    <a:lnTo>
                      <a:pt x="1272" y="830"/>
                    </a:lnTo>
                    <a:lnTo>
                      <a:pt x="1278" y="864"/>
                    </a:lnTo>
                    <a:lnTo>
                      <a:pt x="1284" y="882"/>
                    </a:lnTo>
                    <a:lnTo>
                      <a:pt x="1284" y="853"/>
                    </a:lnTo>
                    <a:lnTo>
                      <a:pt x="1290" y="888"/>
                    </a:lnTo>
                    <a:lnTo>
                      <a:pt x="1295" y="1328"/>
                    </a:lnTo>
                    <a:lnTo>
                      <a:pt x="1301" y="934"/>
                    </a:lnTo>
                    <a:lnTo>
                      <a:pt x="1301" y="969"/>
                    </a:lnTo>
                    <a:lnTo>
                      <a:pt x="1307" y="986"/>
                    </a:lnTo>
                    <a:lnTo>
                      <a:pt x="1313" y="1009"/>
                    </a:lnTo>
                    <a:lnTo>
                      <a:pt x="1313" y="928"/>
                    </a:lnTo>
                    <a:lnTo>
                      <a:pt x="1319" y="830"/>
                    </a:lnTo>
                    <a:lnTo>
                      <a:pt x="1319" y="853"/>
                    </a:lnTo>
                    <a:lnTo>
                      <a:pt x="1324" y="899"/>
                    </a:lnTo>
                    <a:lnTo>
                      <a:pt x="1330" y="911"/>
                    </a:lnTo>
                    <a:lnTo>
                      <a:pt x="1330" y="847"/>
                    </a:lnTo>
                    <a:lnTo>
                      <a:pt x="1336" y="818"/>
                    </a:lnTo>
                    <a:lnTo>
                      <a:pt x="1342" y="795"/>
                    </a:lnTo>
                    <a:lnTo>
                      <a:pt x="1342" y="789"/>
                    </a:lnTo>
                    <a:lnTo>
                      <a:pt x="1348" y="847"/>
                    </a:lnTo>
                    <a:lnTo>
                      <a:pt x="1348" y="917"/>
                    </a:lnTo>
                    <a:lnTo>
                      <a:pt x="1354" y="888"/>
                    </a:lnTo>
                    <a:lnTo>
                      <a:pt x="1354" y="911"/>
                    </a:lnTo>
                    <a:lnTo>
                      <a:pt x="1359" y="969"/>
                    </a:lnTo>
                    <a:lnTo>
                      <a:pt x="1365" y="980"/>
                    </a:lnTo>
                    <a:lnTo>
                      <a:pt x="1365" y="1004"/>
                    </a:lnTo>
                    <a:lnTo>
                      <a:pt x="1371" y="882"/>
                    </a:lnTo>
                    <a:lnTo>
                      <a:pt x="1371" y="859"/>
                    </a:lnTo>
                    <a:lnTo>
                      <a:pt x="1377" y="998"/>
                    </a:lnTo>
                    <a:lnTo>
                      <a:pt x="1377" y="975"/>
                    </a:lnTo>
                    <a:lnTo>
                      <a:pt x="1383" y="824"/>
                    </a:lnTo>
                    <a:lnTo>
                      <a:pt x="1383" y="766"/>
                    </a:lnTo>
                    <a:lnTo>
                      <a:pt x="1388" y="801"/>
                    </a:lnTo>
                    <a:lnTo>
                      <a:pt x="1388" y="922"/>
                    </a:lnTo>
                    <a:lnTo>
                      <a:pt x="1394" y="1044"/>
                    </a:lnTo>
                    <a:lnTo>
                      <a:pt x="1394" y="992"/>
                    </a:lnTo>
                    <a:lnTo>
                      <a:pt x="1400" y="986"/>
                    </a:lnTo>
                    <a:lnTo>
                      <a:pt x="1400" y="992"/>
                    </a:lnTo>
                    <a:lnTo>
                      <a:pt x="1406" y="922"/>
                    </a:lnTo>
                    <a:lnTo>
                      <a:pt x="1406" y="1079"/>
                    </a:lnTo>
                    <a:lnTo>
                      <a:pt x="1412" y="818"/>
                    </a:lnTo>
                    <a:lnTo>
                      <a:pt x="1412" y="766"/>
                    </a:lnTo>
                    <a:lnTo>
                      <a:pt x="1417" y="806"/>
                    </a:lnTo>
                    <a:lnTo>
                      <a:pt x="1417" y="934"/>
                    </a:lnTo>
                    <a:lnTo>
                      <a:pt x="1423" y="899"/>
                    </a:lnTo>
                    <a:lnTo>
                      <a:pt x="1423" y="998"/>
                    </a:lnTo>
                    <a:lnTo>
                      <a:pt x="1429" y="882"/>
                    </a:lnTo>
                    <a:lnTo>
                      <a:pt x="1429" y="766"/>
                    </a:lnTo>
                    <a:lnTo>
                      <a:pt x="1435" y="766"/>
                    </a:lnTo>
                    <a:lnTo>
                      <a:pt x="1435" y="801"/>
                    </a:lnTo>
                    <a:lnTo>
                      <a:pt x="1441" y="789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" name="Freeform 390"/>
              <p:cNvSpPr>
                <a:spLocks/>
              </p:cNvSpPr>
              <p:nvPr/>
            </p:nvSpPr>
            <p:spPr bwMode="auto">
              <a:xfrm>
                <a:off x="4388" y="2575"/>
                <a:ext cx="219" cy="453"/>
              </a:xfrm>
              <a:custGeom>
                <a:avLst/>
                <a:gdLst/>
                <a:ahLst/>
                <a:cxnLst>
                  <a:cxn ang="0">
                    <a:pos x="5" y="41"/>
                  </a:cxn>
                  <a:cxn ang="0">
                    <a:pos x="11" y="203"/>
                  </a:cxn>
                  <a:cxn ang="0">
                    <a:pos x="23" y="354"/>
                  </a:cxn>
                  <a:cxn ang="0">
                    <a:pos x="29" y="151"/>
                  </a:cxn>
                  <a:cxn ang="0">
                    <a:pos x="40" y="87"/>
                  </a:cxn>
                  <a:cxn ang="0">
                    <a:pos x="46" y="46"/>
                  </a:cxn>
                  <a:cxn ang="0">
                    <a:pos x="52" y="104"/>
                  </a:cxn>
                  <a:cxn ang="0">
                    <a:pos x="64" y="383"/>
                  </a:cxn>
                  <a:cxn ang="0">
                    <a:pos x="69" y="0"/>
                  </a:cxn>
                  <a:cxn ang="0">
                    <a:pos x="75" y="180"/>
                  </a:cxn>
                  <a:cxn ang="0">
                    <a:pos x="81" y="151"/>
                  </a:cxn>
                  <a:cxn ang="0">
                    <a:pos x="87" y="296"/>
                  </a:cxn>
                  <a:cxn ang="0">
                    <a:pos x="93" y="139"/>
                  </a:cxn>
                  <a:cxn ang="0">
                    <a:pos x="98" y="174"/>
                  </a:cxn>
                  <a:cxn ang="0">
                    <a:pos x="110" y="93"/>
                  </a:cxn>
                  <a:cxn ang="0">
                    <a:pos x="116" y="139"/>
                  </a:cxn>
                  <a:cxn ang="0">
                    <a:pos x="122" y="23"/>
                  </a:cxn>
                  <a:cxn ang="0">
                    <a:pos x="128" y="133"/>
                  </a:cxn>
                  <a:cxn ang="0">
                    <a:pos x="133" y="307"/>
                  </a:cxn>
                  <a:cxn ang="0">
                    <a:pos x="139" y="273"/>
                  </a:cxn>
                  <a:cxn ang="0">
                    <a:pos x="151" y="180"/>
                  </a:cxn>
                  <a:cxn ang="0">
                    <a:pos x="157" y="70"/>
                  </a:cxn>
                  <a:cxn ang="0">
                    <a:pos x="162" y="168"/>
                  </a:cxn>
                  <a:cxn ang="0">
                    <a:pos x="168" y="174"/>
                  </a:cxn>
                  <a:cxn ang="0">
                    <a:pos x="174" y="180"/>
                  </a:cxn>
                  <a:cxn ang="0">
                    <a:pos x="180" y="87"/>
                  </a:cxn>
                  <a:cxn ang="0">
                    <a:pos x="191" y="116"/>
                  </a:cxn>
                  <a:cxn ang="0">
                    <a:pos x="197" y="162"/>
                  </a:cxn>
                  <a:cxn ang="0">
                    <a:pos x="203" y="46"/>
                  </a:cxn>
                  <a:cxn ang="0">
                    <a:pos x="209" y="122"/>
                  </a:cxn>
                  <a:cxn ang="0">
                    <a:pos x="215" y="203"/>
                  </a:cxn>
                  <a:cxn ang="0">
                    <a:pos x="221" y="64"/>
                  </a:cxn>
                  <a:cxn ang="0">
                    <a:pos x="226" y="348"/>
                  </a:cxn>
                  <a:cxn ang="0">
                    <a:pos x="232" y="145"/>
                  </a:cxn>
                  <a:cxn ang="0">
                    <a:pos x="238" y="104"/>
                  </a:cxn>
                  <a:cxn ang="0">
                    <a:pos x="244" y="186"/>
                  </a:cxn>
                  <a:cxn ang="0">
                    <a:pos x="250" y="87"/>
                  </a:cxn>
                  <a:cxn ang="0">
                    <a:pos x="255" y="157"/>
                  </a:cxn>
                  <a:cxn ang="0">
                    <a:pos x="261" y="168"/>
                  </a:cxn>
                  <a:cxn ang="0">
                    <a:pos x="267" y="238"/>
                  </a:cxn>
                  <a:cxn ang="0">
                    <a:pos x="273" y="157"/>
                  </a:cxn>
                  <a:cxn ang="0">
                    <a:pos x="273" y="110"/>
                  </a:cxn>
                </a:cxnLst>
                <a:rect l="0" t="0" r="r" b="b"/>
                <a:pathLst>
                  <a:path w="279" h="505">
                    <a:moveTo>
                      <a:pt x="0" y="29"/>
                    </a:moveTo>
                    <a:lnTo>
                      <a:pt x="0" y="17"/>
                    </a:lnTo>
                    <a:lnTo>
                      <a:pt x="5" y="41"/>
                    </a:lnTo>
                    <a:lnTo>
                      <a:pt x="5" y="128"/>
                    </a:lnTo>
                    <a:lnTo>
                      <a:pt x="11" y="244"/>
                    </a:lnTo>
                    <a:lnTo>
                      <a:pt x="11" y="203"/>
                    </a:lnTo>
                    <a:lnTo>
                      <a:pt x="17" y="174"/>
                    </a:lnTo>
                    <a:lnTo>
                      <a:pt x="17" y="180"/>
                    </a:lnTo>
                    <a:lnTo>
                      <a:pt x="23" y="354"/>
                    </a:lnTo>
                    <a:lnTo>
                      <a:pt x="23" y="41"/>
                    </a:lnTo>
                    <a:lnTo>
                      <a:pt x="29" y="75"/>
                    </a:lnTo>
                    <a:lnTo>
                      <a:pt x="29" y="151"/>
                    </a:lnTo>
                    <a:lnTo>
                      <a:pt x="35" y="133"/>
                    </a:lnTo>
                    <a:lnTo>
                      <a:pt x="35" y="29"/>
                    </a:lnTo>
                    <a:lnTo>
                      <a:pt x="40" y="87"/>
                    </a:lnTo>
                    <a:lnTo>
                      <a:pt x="40" y="458"/>
                    </a:lnTo>
                    <a:lnTo>
                      <a:pt x="46" y="87"/>
                    </a:lnTo>
                    <a:lnTo>
                      <a:pt x="46" y="46"/>
                    </a:lnTo>
                    <a:lnTo>
                      <a:pt x="46" y="151"/>
                    </a:lnTo>
                    <a:lnTo>
                      <a:pt x="52" y="249"/>
                    </a:lnTo>
                    <a:lnTo>
                      <a:pt x="52" y="104"/>
                    </a:lnTo>
                    <a:lnTo>
                      <a:pt x="58" y="46"/>
                    </a:lnTo>
                    <a:lnTo>
                      <a:pt x="58" y="122"/>
                    </a:lnTo>
                    <a:lnTo>
                      <a:pt x="64" y="383"/>
                    </a:lnTo>
                    <a:lnTo>
                      <a:pt x="64" y="41"/>
                    </a:lnTo>
                    <a:lnTo>
                      <a:pt x="69" y="12"/>
                    </a:lnTo>
                    <a:lnTo>
                      <a:pt x="69" y="0"/>
                    </a:lnTo>
                    <a:lnTo>
                      <a:pt x="69" y="17"/>
                    </a:lnTo>
                    <a:lnTo>
                      <a:pt x="75" y="64"/>
                    </a:lnTo>
                    <a:lnTo>
                      <a:pt x="75" y="180"/>
                    </a:lnTo>
                    <a:lnTo>
                      <a:pt x="75" y="168"/>
                    </a:lnTo>
                    <a:lnTo>
                      <a:pt x="81" y="145"/>
                    </a:lnTo>
                    <a:lnTo>
                      <a:pt x="81" y="151"/>
                    </a:lnTo>
                    <a:lnTo>
                      <a:pt x="81" y="116"/>
                    </a:lnTo>
                    <a:lnTo>
                      <a:pt x="87" y="139"/>
                    </a:lnTo>
                    <a:lnTo>
                      <a:pt x="87" y="296"/>
                    </a:lnTo>
                    <a:lnTo>
                      <a:pt x="93" y="151"/>
                    </a:lnTo>
                    <a:lnTo>
                      <a:pt x="93" y="99"/>
                    </a:lnTo>
                    <a:lnTo>
                      <a:pt x="93" y="139"/>
                    </a:lnTo>
                    <a:lnTo>
                      <a:pt x="98" y="505"/>
                    </a:lnTo>
                    <a:lnTo>
                      <a:pt x="98" y="145"/>
                    </a:lnTo>
                    <a:lnTo>
                      <a:pt x="98" y="174"/>
                    </a:lnTo>
                    <a:lnTo>
                      <a:pt x="104" y="313"/>
                    </a:lnTo>
                    <a:lnTo>
                      <a:pt x="104" y="133"/>
                    </a:lnTo>
                    <a:lnTo>
                      <a:pt x="110" y="93"/>
                    </a:lnTo>
                    <a:lnTo>
                      <a:pt x="110" y="278"/>
                    </a:lnTo>
                    <a:lnTo>
                      <a:pt x="116" y="215"/>
                    </a:lnTo>
                    <a:lnTo>
                      <a:pt x="116" y="139"/>
                    </a:lnTo>
                    <a:lnTo>
                      <a:pt x="116" y="186"/>
                    </a:lnTo>
                    <a:lnTo>
                      <a:pt x="122" y="267"/>
                    </a:lnTo>
                    <a:lnTo>
                      <a:pt x="122" y="23"/>
                    </a:lnTo>
                    <a:lnTo>
                      <a:pt x="128" y="110"/>
                    </a:lnTo>
                    <a:lnTo>
                      <a:pt x="128" y="151"/>
                    </a:lnTo>
                    <a:lnTo>
                      <a:pt x="128" y="133"/>
                    </a:lnTo>
                    <a:lnTo>
                      <a:pt x="133" y="104"/>
                    </a:lnTo>
                    <a:lnTo>
                      <a:pt x="133" y="452"/>
                    </a:lnTo>
                    <a:lnTo>
                      <a:pt x="133" y="307"/>
                    </a:lnTo>
                    <a:lnTo>
                      <a:pt x="139" y="220"/>
                    </a:lnTo>
                    <a:lnTo>
                      <a:pt x="139" y="168"/>
                    </a:lnTo>
                    <a:lnTo>
                      <a:pt x="139" y="273"/>
                    </a:lnTo>
                    <a:lnTo>
                      <a:pt x="145" y="302"/>
                    </a:lnTo>
                    <a:lnTo>
                      <a:pt x="145" y="93"/>
                    </a:lnTo>
                    <a:lnTo>
                      <a:pt x="151" y="180"/>
                    </a:lnTo>
                    <a:lnTo>
                      <a:pt x="151" y="232"/>
                    </a:lnTo>
                    <a:lnTo>
                      <a:pt x="157" y="331"/>
                    </a:lnTo>
                    <a:lnTo>
                      <a:pt x="157" y="70"/>
                    </a:lnTo>
                    <a:lnTo>
                      <a:pt x="162" y="58"/>
                    </a:lnTo>
                    <a:lnTo>
                      <a:pt x="162" y="174"/>
                    </a:lnTo>
                    <a:lnTo>
                      <a:pt x="162" y="168"/>
                    </a:lnTo>
                    <a:lnTo>
                      <a:pt x="168" y="186"/>
                    </a:lnTo>
                    <a:lnTo>
                      <a:pt x="168" y="278"/>
                    </a:lnTo>
                    <a:lnTo>
                      <a:pt x="168" y="174"/>
                    </a:lnTo>
                    <a:lnTo>
                      <a:pt x="174" y="232"/>
                    </a:lnTo>
                    <a:lnTo>
                      <a:pt x="174" y="261"/>
                    </a:lnTo>
                    <a:lnTo>
                      <a:pt x="174" y="180"/>
                    </a:lnTo>
                    <a:lnTo>
                      <a:pt x="180" y="128"/>
                    </a:lnTo>
                    <a:lnTo>
                      <a:pt x="180" y="75"/>
                    </a:lnTo>
                    <a:lnTo>
                      <a:pt x="180" y="87"/>
                    </a:lnTo>
                    <a:lnTo>
                      <a:pt x="186" y="133"/>
                    </a:lnTo>
                    <a:lnTo>
                      <a:pt x="186" y="249"/>
                    </a:lnTo>
                    <a:lnTo>
                      <a:pt x="191" y="116"/>
                    </a:lnTo>
                    <a:lnTo>
                      <a:pt x="191" y="41"/>
                    </a:lnTo>
                    <a:lnTo>
                      <a:pt x="191" y="99"/>
                    </a:lnTo>
                    <a:lnTo>
                      <a:pt x="197" y="162"/>
                    </a:lnTo>
                    <a:lnTo>
                      <a:pt x="197" y="273"/>
                    </a:lnTo>
                    <a:lnTo>
                      <a:pt x="197" y="93"/>
                    </a:lnTo>
                    <a:lnTo>
                      <a:pt x="203" y="46"/>
                    </a:lnTo>
                    <a:lnTo>
                      <a:pt x="203" y="244"/>
                    </a:lnTo>
                    <a:lnTo>
                      <a:pt x="209" y="145"/>
                    </a:lnTo>
                    <a:lnTo>
                      <a:pt x="209" y="122"/>
                    </a:lnTo>
                    <a:lnTo>
                      <a:pt x="209" y="336"/>
                    </a:lnTo>
                    <a:lnTo>
                      <a:pt x="215" y="383"/>
                    </a:lnTo>
                    <a:lnTo>
                      <a:pt x="215" y="203"/>
                    </a:lnTo>
                    <a:lnTo>
                      <a:pt x="215" y="319"/>
                    </a:lnTo>
                    <a:lnTo>
                      <a:pt x="221" y="168"/>
                    </a:lnTo>
                    <a:lnTo>
                      <a:pt x="221" y="64"/>
                    </a:lnTo>
                    <a:lnTo>
                      <a:pt x="221" y="209"/>
                    </a:lnTo>
                    <a:lnTo>
                      <a:pt x="226" y="273"/>
                    </a:lnTo>
                    <a:lnTo>
                      <a:pt x="226" y="348"/>
                    </a:lnTo>
                    <a:lnTo>
                      <a:pt x="226" y="41"/>
                    </a:lnTo>
                    <a:lnTo>
                      <a:pt x="226" y="58"/>
                    </a:lnTo>
                    <a:lnTo>
                      <a:pt x="232" y="145"/>
                    </a:lnTo>
                    <a:lnTo>
                      <a:pt x="232" y="186"/>
                    </a:lnTo>
                    <a:lnTo>
                      <a:pt x="232" y="58"/>
                    </a:lnTo>
                    <a:lnTo>
                      <a:pt x="238" y="104"/>
                    </a:lnTo>
                    <a:lnTo>
                      <a:pt x="238" y="423"/>
                    </a:lnTo>
                    <a:lnTo>
                      <a:pt x="238" y="128"/>
                    </a:lnTo>
                    <a:lnTo>
                      <a:pt x="244" y="186"/>
                    </a:lnTo>
                    <a:lnTo>
                      <a:pt x="244" y="371"/>
                    </a:lnTo>
                    <a:lnTo>
                      <a:pt x="244" y="70"/>
                    </a:lnTo>
                    <a:lnTo>
                      <a:pt x="250" y="87"/>
                    </a:lnTo>
                    <a:lnTo>
                      <a:pt x="250" y="476"/>
                    </a:lnTo>
                    <a:lnTo>
                      <a:pt x="250" y="104"/>
                    </a:lnTo>
                    <a:lnTo>
                      <a:pt x="255" y="157"/>
                    </a:lnTo>
                    <a:lnTo>
                      <a:pt x="255" y="365"/>
                    </a:lnTo>
                    <a:lnTo>
                      <a:pt x="255" y="203"/>
                    </a:lnTo>
                    <a:lnTo>
                      <a:pt x="261" y="168"/>
                    </a:lnTo>
                    <a:lnTo>
                      <a:pt x="261" y="116"/>
                    </a:lnTo>
                    <a:lnTo>
                      <a:pt x="261" y="238"/>
                    </a:lnTo>
                    <a:lnTo>
                      <a:pt x="267" y="238"/>
                    </a:lnTo>
                    <a:lnTo>
                      <a:pt x="267" y="302"/>
                    </a:lnTo>
                    <a:lnTo>
                      <a:pt x="267" y="197"/>
                    </a:lnTo>
                    <a:lnTo>
                      <a:pt x="273" y="157"/>
                    </a:lnTo>
                    <a:lnTo>
                      <a:pt x="273" y="174"/>
                    </a:lnTo>
                    <a:lnTo>
                      <a:pt x="273" y="52"/>
                    </a:lnTo>
                    <a:lnTo>
                      <a:pt x="273" y="110"/>
                    </a:lnTo>
                    <a:lnTo>
                      <a:pt x="279" y="139"/>
                    </a:lnTo>
                    <a:lnTo>
                      <a:pt x="279" y="342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1" name="Freeform 391"/>
              <p:cNvSpPr>
                <a:spLocks/>
              </p:cNvSpPr>
              <p:nvPr/>
            </p:nvSpPr>
            <p:spPr bwMode="auto">
              <a:xfrm>
                <a:off x="4607" y="2601"/>
                <a:ext cx="73" cy="573"/>
              </a:xfrm>
              <a:custGeom>
                <a:avLst/>
                <a:gdLst/>
                <a:ahLst/>
                <a:cxnLst>
                  <a:cxn ang="0">
                    <a:pos x="0" y="313"/>
                  </a:cxn>
                  <a:cxn ang="0">
                    <a:pos x="0" y="64"/>
                  </a:cxn>
                  <a:cxn ang="0">
                    <a:pos x="5" y="87"/>
                  </a:cxn>
                  <a:cxn ang="0">
                    <a:pos x="5" y="6"/>
                  </a:cxn>
                  <a:cxn ang="0">
                    <a:pos x="5" y="23"/>
                  </a:cxn>
                  <a:cxn ang="0">
                    <a:pos x="11" y="157"/>
                  </a:cxn>
                  <a:cxn ang="0">
                    <a:pos x="11" y="261"/>
                  </a:cxn>
                  <a:cxn ang="0">
                    <a:pos x="11" y="75"/>
                  </a:cxn>
                  <a:cxn ang="0">
                    <a:pos x="17" y="46"/>
                  </a:cxn>
                  <a:cxn ang="0">
                    <a:pos x="17" y="162"/>
                  </a:cxn>
                  <a:cxn ang="0">
                    <a:pos x="23" y="93"/>
                  </a:cxn>
                  <a:cxn ang="0">
                    <a:pos x="23" y="0"/>
                  </a:cxn>
                  <a:cxn ang="0">
                    <a:pos x="23" y="41"/>
                  </a:cxn>
                  <a:cxn ang="0">
                    <a:pos x="29" y="64"/>
                  </a:cxn>
                  <a:cxn ang="0">
                    <a:pos x="29" y="220"/>
                  </a:cxn>
                  <a:cxn ang="0">
                    <a:pos x="29" y="145"/>
                  </a:cxn>
                  <a:cxn ang="0">
                    <a:pos x="34" y="99"/>
                  </a:cxn>
                  <a:cxn ang="0">
                    <a:pos x="34" y="365"/>
                  </a:cxn>
                  <a:cxn ang="0">
                    <a:pos x="34" y="116"/>
                  </a:cxn>
                  <a:cxn ang="0">
                    <a:pos x="40" y="191"/>
                  </a:cxn>
                  <a:cxn ang="0">
                    <a:pos x="40" y="400"/>
                  </a:cxn>
                  <a:cxn ang="0">
                    <a:pos x="40" y="99"/>
                  </a:cxn>
                  <a:cxn ang="0">
                    <a:pos x="40" y="325"/>
                  </a:cxn>
                  <a:cxn ang="0">
                    <a:pos x="46" y="238"/>
                  </a:cxn>
                  <a:cxn ang="0">
                    <a:pos x="46" y="99"/>
                  </a:cxn>
                  <a:cxn ang="0">
                    <a:pos x="46" y="116"/>
                  </a:cxn>
                  <a:cxn ang="0">
                    <a:pos x="52" y="116"/>
                  </a:cxn>
                  <a:cxn ang="0">
                    <a:pos x="52" y="104"/>
                  </a:cxn>
                  <a:cxn ang="0">
                    <a:pos x="52" y="244"/>
                  </a:cxn>
                  <a:cxn ang="0">
                    <a:pos x="58" y="418"/>
                  </a:cxn>
                  <a:cxn ang="0">
                    <a:pos x="58" y="104"/>
                  </a:cxn>
                  <a:cxn ang="0">
                    <a:pos x="58" y="174"/>
                  </a:cxn>
                  <a:cxn ang="0">
                    <a:pos x="64" y="110"/>
                  </a:cxn>
                  <a:cxn ang="0">
                    <a:pos x="64" y="203"/>
                  </a:cxn>
                  <a:cxn ang="0">
                    <a:pos x="64" y="128"/>
                  </a:cxn>
                  <a:cxn ang="0">
                    <a:pos x="69" y="162"/>
                  </a:cxn>
                  <a:cxn ang="0">
                    <a:pos x="69" y="284"/>
                  </a:cxn>
                  <a:cxn ang="0">
                    <a:pos x="69" y="186"/>
                  </a:cxn>
                  <a:cxn ang="0">
                    <a:pos x="75" y="284"/>
                  </a:cxn>
                  <a:cxn ang="0">
                    <a:pos x="75" y="441"/>
                  </a:cxn>
                  <a:cxn ang="0">
                    <a:pos x="75" y="377"/>
                  </a:cxn>
                  <a:cxn ang="0">
                    <a:pos x="81" y="336"/>
                  </a:cxn>
                  <a:cxn ang="0">
                    <a:pos x="81" y="638"/>
                  </a:cxn>
                  <a:cxn ang="0">
                    <a:pos x="81" y="29"/>
                  </a:cxn>
                  <a:cxn ang="0">
                    <a:pos x="87" y="29"/>
                  </a:cxn>
                  <a:cxn ang="0">
                    <a:pos x="87" y="197"/>
                  </a:cxn>
                  <a:cxn ang="0">
                    <a:pos x="87" y="81"/>
                  </a:cxn>
                  <a:cxn ang="0">
                    <a:pos x="93" y="249"/>
                  </a:cxn>
                  <a:cxn ang="0">
                    <a:pos x="93" y="400"/>
                  </a:cxn>
                </a:cxnLst>
                <a:rect l="0" t="0" r="r" b="b"/>
                <a:pathLst>
                  <a:path w="93" h="638">
                    <a:moveTo>
                      <a:pt x="0" y="313"/>
                    </a:moveTo>
                    <a:lnTo>
                      <a:pt x="0" y="64"/>
                    </a:lnTo>
                    <a:lnTo>
                      <a:pt x="5" y="87"/>
                    </a:lnTo>
                    <a:lnTo>
                      <a:pt x="5" y="6"/>
                    </a:lnTo>
                    <a:lnTo>
                      <a:pt x="5" y="23"/>
                    </a:lnTo>
                    <a:lnTo>
                      <a:pt x="11" y="157"/>
                    </a:lnTo>
                    <a:lnTo>
                      <a:pt x="11" y="261"/>
                    </a:lnTo>
                    <a:lnTo>
                      <a:pt x="11" y="75"/>
                    </a:lnTo>
                    <a:lnTo>
                      <a:pt x="17" y="46"/>
                    </a:lnTo>
                    <a:lnTo>
                      <a:pt x="17" y="162"/>
                    </a:lnTo>
                    <a:lnTo>
                      <a:pt x="23" y="93"/>
                    </a:lnTo>
                    <a:lnTo>
                      <a:pt x="23" y="0"/>
                    </a:lnTo>
                    <a:lnTo>
                      <a:pt x="23" y="41"/>
                    </a:lnTo>
                    <a:lnTo>
                      <a:pt x="29" y="64"/>
                    </a:lnTo>
                    <a:lnTo>
                      <a:pt x="29" y="220"/>
                    </a:lnTo>
                    <a:lnTo>
                      <a:pt x="29" y="145"/>
                    </a:lnTo>
                    <a:lnTo>
                      <a:pt x="34" y="99"/>
                    </a:lnTo>
                    <a:lnTo>
                      <a:pt x="34" y="365"/>
                    </a:lnTo>
                    <a:lnTo>
                      <a:pt x="34" y="116"/>
                    </a:lnTo>
                    <a:lnTo>
                      <a:pt x="40" y="191"/>
                    </a:lnTo>
                    <a:lnTo>
                      <a:pt x="40" y="400"/>
                    </a:lnTo>
                    <a:lnTo>
                      <a:pt x="40" y="99"/>
                    </a:lnTo>
                    <a:lnTo>
                      <a:pt x="40" y="325"/>
                    </a:lnTo>
                    <a:lnTo>
                      <a:pt x="46" y="238"/>
                    </a:lnTo>
                    <a:lnTo>
                      <a:pt x="46" y="99"/>
                    </a:lnTo>
                    <a:lnTo>
                      <a:pt x="46" y="116"/>
                    </a:lnTo>
                    <a:lnTo>
                      <a:pt x="52" y="116"/>
                    </a:lnTo>
                    <a:lnTo>
                      <a:pt x="52" y="104"/>
                    </a:lnTo>
                    <a:lnTo>
                      <a:pt x="52" y="244"/>
                    </a:lnTo>
                    <a:lnTo>
                      <a:pt x="58" y="418"/>
                    </a:lnTo>
                    <a:lnTo>
                      <a:pt x="58" y="104"/>
                    </a:lnTo>
                    <a:lnTo>
                      <a:pt x="58" y="174"/>
                    </a:lnTo>
                    <a:lnTo>
                      <a:pt x="64" y="110"/>
                    </a:lnTo>
                    <a:lnTo>
                      <a:pt x="64" y="203"/>
                    </a:lnTo>
                    <a:lnTo>
                      <a:pt x="64" y="128"/>
                    </a:lnTo>
                    <a:lnTo>
                      <a:pt x="69" y="162"/>
                    </a:lnTo>
                    <a:lnTo>
                      <a:pt x="69" y="284"/>
                    </a:lnTo>
                    <a:lnTo>
                      <a:pt x="69" y="186"/>
                    </a:lnTo>
                    <a:lnTo>
                      <a:pt x="75" y="284"/>
                    </a:lnTo>
                    <a:lnTo>
                      <a:pt x="75" y="441"/>
                    </a:lnTo>
                    <a:lnTo>
                      <a:pt x="75" y="377"/>
                    </a:lnTo>
                    <a:lnTo>
                      <a:pt x="81" y="336"/>
                    </a:lnTo>
                    <a:lnTo>
                      <a:pt x="81" y="638"/>
                    </a:lnTo>
                    <a:lnTo>
                      <a:pt x="81" y="29"/>
                    </a:lnTo>
                    <a:lnTo>
                      <a:pt x="87" y="29"/>
                    </a:lnTo>
                    <a:lnTo>
                      <a:pt x="87" y="197"/>
                    </a:lnTo>
                    <a:lnTo>
                      <a:pt x="87" y="81"/>
                    </a:lnTo>
                    <a:lnTo>
                      <a:pt x="93" y="249"/>
                    </a:lnTo>
                    <a:lnTo>
                      <a:pt x="93" y="400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2" name="Freeform 392"/>
              <p:cNvSpPr>
                <a:spLocks/>
              </p:cNvSpPr>
              <p:nvPr/>
            </p:nvSpPr>
            <p:spPr bwMode="auto">
              <a:xfrm>
                <a:off x="4620" y="2632"/>
                <a:ext cx="274" cy="505"/>
              </a:xfrm>
              <a:custGeom>
                <a:avLst/>
                <a:gdLst/>
                <a:ahLst/>
                <a:cxnLst>
                  <a:cxn ang="0">
                    <a:pos x="12" y="58"/>
                  </a:cxn>
                  <a:cxn ang="0">
                    <a:pos x="23" y="98"/>
                  </a:cxn>
                  <a:cxn ang="0">
                    <a:pos x="35" y="122"/>
                  </a:cxn>
                  <a:cxn ang="0">
                    <a:pos x="41" y="139"/>
                  </a:cxn>
                  <a:cxn ang="0">
                    <a:pos x="52" y="156"/>
                  </a:cxn>
                  <a:cxn ang="0">
                    <a:pos x="64" y="69"/>
                  </a:cxn>
                  <a:cxn ang="0">
                    <a:pos x="76" y="58"/>
                  </a:cxn>
                  <a:cxn ang="0">
                    <a:pos x="87" y="151"/>
                  </a:cxn>
                  <a:cxn ang="0">
                    <a:pos x="93" y="156"/>
                  </a:cxn>
                  <a:cxn ang="0">
                    <a:pos x="105" y="75"/>
                  </a:cxn>
                  <a:cxn ang="0">
                    <a:pos x="110" y="243"/>
                  </a:cxn>
                  <a:cxn ang="0">
                    <a:pos x="122" y="75"/>
                  </a:cxn>
                  <a:cxn ang="0">
                    <a:pos x="128" y="284"/>
                  </a:cxn>
                  <a:cxn ang="0">
                    <a:pos x="140" y="243"/>
                  </a:cxn>
                  <a:cxn ang="0">
                    <a:pos x="145" y="354"/>
                  </a:cxn>
                  <a:cxn ang="0">
                    <a:pos x="151" y="122"/>
                  </a:cxn>
                  <a:cxn ang="0">
                    <a:pos x="163" y="35"/>
                  </a:cxn>
                  <a:cxn ang="0">
                    <a:pos x="169" y="180"/>
                  </a:cxn>
                  <a:cxn ang="0">
                    <a:pos x="180" y="162"/>
                  </a:cxn>
                  <a:cxn ang="0">
                    <a:pos x="186" y="116"/>
                  </a:cxn>
                  <a:cxn ang="0">
                    <a:pos x="192" y="214"/>
                  </a:cxn>
                  <a:cxn ang="0">
                    <a:pos x="203" y="81"/>
                  </a:cxn>
                  <a:cxn ang="0">
                    <a:pos x="209" y="220"/>
                  </a:cxn>
                  <a:cxn ang="0">
                    <a:pos x="221" y="40"/>
                  </a:cxn>
                  <a:cxn ang="0">
                    <a:pos x="227" y="40"/>
                  </a:cxn>
                  <a:cxn ang="0">
                    <a:pos x="238" y="180"/>
                  </a:cxn>
                  <a:cxn ang="0">
                    <a:pos x="244" y="238"/>
                  </a:cxn>
                  <a:cxn ang="0">
                    <a:pos x="250" y="93"/>
                  </a:cxn>
                  <a:cxn ang="0">
                    <a:pos x="256" y="93"/>
                  </a:cxn>
                  <a:cxn ang="0">
                    <a:pos x="267" y="191"/>
                  </a:cxn>
                  <a:cxn ang="0">
                    <a:pos x="273" y="272"/>
                  </a:cxn>
                  <a:cxn ang="0">
                    <a:pos x="279" y="180"/>
                  </a:cxn>
                  <a:cxn ang="0">
                    <a:pos x="285" y="116"/>
                  </a:cxn>
                  <a:cxn ang="0">
                    <a:pos x="291" y="87"/>
                  </a:cxn>
                  <a:cxn ang="0">
                    <a:pos x="296" y="98"/>
                  </a:cxn>
                  <a:cxn ang="0">
                    <a:pos x="308" y="46"/>
                  </a:cxn>
                  <a:cxn ang="0">
                    <a:pos x="314" y="156"/>
                  </a:cxn>
                  <a:cxn ang="0">
                    <a:pos x="320" y="17"/>
                  </a:cxn>
                  <a:cxn ang="0">
                    <a:pos x="325" y="40"/>
                  </a:cxn>
                  <a:cxn ang="0">
                    <a:pos x="337" y="203"/>
                  </a:cxn>
                  <a:cxn ang="0">
                    <a:pos x="343" y="261"/>
                  </a:cxn>
                  <a:cxn ang="0">
                    <a:pos x="349" y="174"/>
                  </a:cxn>
                </a:cxnLst>
                <a:rect l="0" t="0" r="r" b="b"/>
                <a:pathLst>
                  <a:path w="349" h="562">
                    <a:moveTo>
                      <a:pt x="0" y="104"/>
                    </a:moveTo>
                    <a:lnTo>
                      <a:pt x="6" y="133"/>
                    </a:lnTo>
                    <a:lnTo>
                      <a:pt x="12" y="58"/>
                    </a:lnTo>
                    <a:lnTo>
                      <a:pt x="12" y="0"/>
                    </a:lnTo>
                    <a:lnTo>
                      <a:pt x="17" y="29"/>
                    </a:lnTo>
                    <a:lnTo>
                      <a:pt x="23" y="98"/>
                    </a:lnTo>
                    <a:lnTo>
                      <a:pt x="23" y="122"/>
                    </a:lnTo>
                    <a:lnTo>
                      <a:pt x="29" y="122"/>
                    </a:lnTo>
                    <a:lnTo>
                      <a:pt x="35" y="122"/>
                    </a:lnTo>
                    <a:lnTo>
                      <a:pt x="35" y="151"/>
                    </a:lnTo>
                    <a:lnTo>
                      <a:pt x="41" y="191"/>
                    </a:lnTo>
                    <a:lnTo>
                      <a:pt x="41" y="139"/>
                    </a:lnTo>
                    <a:lnTo>
                      <a:pt x="47" y="69"/>
                    </a:lnTo>
                    <a:lnTo>
                      <a:pt x="52" y="87"/>
                    </a:lnTo>
                    <a:lnTo>
                      <a:pt x="52" y="156"/>
                    </a:lnTo>
                    <a:lnTo>
                      <a:pt x="58" y="104"/>
                    </a:lnTo>
                    <a:lnTo>
                      <a:pt x="64" y="81"/>
                    </a:lnTo>
                    <a:lnTo>
                      <a:pt x="64" y="69"/>
                    </a:lnTo>
                    <a:lnTo>
                      <a:pt x="70" y="156"/>
                    </a:lnTo>
                    <a:lnTo>
                      <a:pt x="70" y="116"/>
                    </a:lnTo>
                    <a:lnTo>
                      <a:pt x="76" y="58"/>
                    </a:lnTo>
                    <a:lnTo>
                      <a:pt x="76" y="29"/>
                    </a:lnTo>
                    <a:lnTo>
                      <a:pt x="81" y="69"/>
                    </a:lnTo>
                    <a:lnTo>
                      <a:pt x="87" y="151"/>
                    </a:lnTo>
                    <a:lnTo>
                      <a:pt x="87" y="145"/>
                    </a:lnTo>
                    <a:lnTo>
                      <a:pt x="93" y="116"/>
                    </a:lnTo>
                    <a:lnTo>
                      <a:pt x="93" y="156"/>
                    </a:lnTo>
                    <a:lnTo>
                      <a:pt x="99" y="261"/>
                    </a:lnTo>
                    <a:lnTo>
                      <a:pt x="99" y="98"/>
                    </a:lnTo>
                    <a:lnTo>
                      <a:pt x="105" y="75"/>
                    </a:lnTo>
                    <a:lnTo>
                      <a:pt x="105" y="110"/>
                    </a:lnTo>
                    <a:lnTo>
                      <a:pt x="110" y="162"/>
                    </a:lnTo>
                    <a:lnTo>
                      <a:pt x="110" y="243"/>
                    </a:lnTo>
                    <a:lnTo>
                      <a:pt x="116" y="214"/>
                    </a:lnTo>
                    <a:lnTo>
                      <a:pt x="116" y="87"/>
                    </a:lnTo>
                    <a:lnTo>
                      <a:pt x="122" y="75"/>
                    </a:lnTo>
                    <a:lnTo>
                      <a:pt x="122" y="145"/>
                    </a:lnTo>
                    <a:lnTo>
                      <a:pt x="128" y="243"/>
                    </a:lnTo>
                    <a:lnTo>
                      <a:pt x="128" y="284"/>
                    </a:lnTo>
                    <a:lnTo>
                      <a:pt x="134" y="406"/>
                    </a:lnTo>
                    <a:lnTo>
                      <a:pt x="134" y="377"/>
                    </a:lnTo>
                    <a:lnTo>
                      <a:pt x="140" y="243"/>
                    </a:lnTo>
                    <a:lnTo>
                      <a:pt x="140" y="226"/>
                    </a:lnTo>
                    <a:lnTo>
                      <a:pt x="145" y="214"/>
                    </a:lnTo>
                    <a:lnTo>
                      <a:pt x="145" y="354"/>
                    </a:lnTo>
                    <a:lnTo>
                      <a:pt x="145" y="174"/>
                    </a:lnTo>
                    <a:lnTo>
                      <a:pt x="151" y="116"/>
                    </a:lnTo>
                    <a:lnTo>
                      <a:pt x="151" y="122"/>
                    </a:lnTo>
                    <a:lnTo>
                      <a:pt x="157" y="64"/>
                    </a:lnTo>
                    <a:lnTo>
                      <a:pt x="157" y="11"/>
                    </a:lnTo>
                    <a:lnTo>
                      <a:pt x="163" y="35"/>
                    </a:lnTo>
                    <a:lnTo>
                      <a:pt x="163" y="180"/>
                    </a:lnTo>
                    <a:lnTo>
                      <a:pt x="169" y="371"/>
                    </a:lnTo>
                    <a:lnTo>
                      <a:pt x="169" y="180"/>
                    </a:lnTo>
                    <a:lnTo>
                      <a:pt x="174" y="185"/>
                    </a:lnTo>
                    <a:lnTo>
                      <a:pt x="174" y="261"/>
                    </a:lnTo>
                    <a:lnTo>
                      <a:pt x="180" y="162"/>
                    </a:lnTo>
                    <a:lnTo>
                      <a:pt x="180" y="104"/>
                    </a:lnTo>
                    <a:lnTo>
                      <a:pt x="186" y="64"/>
                    </a:lnTo>
                    <a:lnTo>
                      <a:pt x="186" y="116"/>
                    </a:lnTo>
                    <a:lnTo>
                      <a:pt x="192" y="255"/>
                    </a:lnTo>
                    <a:lnTo>
                      <a:pt x="192" y="209"/>
                    </a:lnTo>
                    <a:lnTo>
                      <a:pt x="192" y="214"/>
                    </a:lnTo>
                    <a:lnTo>
                      <a:pt x="198" y="290"/>
                    </a:lnTo>
                    <a:lnTo>
                      <a:pt x="198" y="139"/>
                    </a:lnTo>
                    <a:lnTo>
                      <a:pt x="203" y="81"/>
                    </a:lnTo>
                    <a:lnTo>
                      <a:pt x="203" y="255"/>
                    </a:lnTo>
                    <a:lnTo>
                      <a:pt x="209" y="348"/>
                    </a:lnTo>
                    <a:lnTo>
                      <a:pt x="209" y="220"/>
                    </a:lnTo>
                    <a:lnTo>
                      <a:pt x="215" y="93"/>
                    </a:lnTo>
                    <a:lnTo>
                      <a:pt x="215" y="29"/>
                    </a:lnTo>
                    <a:lnTo>
                      <a:pt x="221" y="40"/>
                    </a:lnTo>
                    <a:lnTo>
                      <a:pt x="221" y="197"/>
                    </a:lnTo>
                    <a:lnTo>
                      <a:pt x="227" y="214"/>
                    </a:lnTo>
                    <a:lnTo>
                      <a:pt x="227" y="40"/>
                    </a:lnTo>
                    <a:lnTo>
                      <a:pt x="232" y="52"/>
                    </a:lnTo>
                    <a:lnTo>
                      <a:pt x="232" y="261"/>
                    </a:lnTo>
                    <a:lnTo>
                      <a:pt x="238" y="180"/>
                    </a:lnTo>
                    <a:lnTo>
                      <a:pt x="238" y="162"/>
                    </a:lnTo>
                    <a:lnTo>
                      <a:pt x="244" y="209"/>
                    </a:lnTo>
                    <a:lnTo>
                      <a:pt x="244" y="238"/>
                    </a:lnTo>
                    <a:lnTo>
                      <a:pt x="244" y="197"/>
                    </a:lnTo>
                    <a:lnTo>
                      <a:pt x="250" y="255"/>
                    </a:lnTo>
                    <a:lnTo>
                      <a:pt x="250" y="93"/>
                    </a:lnTo>
                    <a:lnTo>
                      <a:pt x="256" y="69"/>
                    </a:lnTo>
                    <a:lnTo>
                      <a:pt x="256" y="35"/>
                    </a:lnTo>
                    <a:lnTo>
                      <a:pt x="256" y="93"/>
                    </a:lnTo>
                    <a:lnTo>
                      <a:pt x="262" y="29"/>
                    </a:lnTo>
                    <a:lnTo>
                      <a:pt x="262" y="174"/>
                    </a:lnTo>
                    <a:lnTo>
                      <a:pt x="267" y="191"/>
                    </a:lnTo>
                    <a:lnTo>
                      <a:pt x="267" y="145"/>
                    </a:lnTo>
                    <a:lnTo>
                      <a:pt x="273" y="185"/>
                    </a:lnTo>
                    <a:lnTo>
                      <a:pt x="273" y="272"/>
                    </a:lnTo>
                    <a:lnTo>
                      <a:pt x="279" y="249"/>
                    </a:lnTo>
                    <a:lnTo>
                      <a:pt x="279" y="162"/>
                    </a:lnTo>
                    <a:lnTo>
                      <a:pt x="279" y="180"/>
                    </a:lnTo>
                    <a:lnTo>
                      <a:pt x="285" y="301"/>
                    </a:lnTo>
                    <a:lnTo>
                      <a:pt x="285" y="371"/>
                    </a:lnTo>
                    <a:lnTo>
                      <a:pt x="285" y="116"/>
                    </a:lnTo>
                    <a:lnTo>
                      <a:pt x="291" y="110"/>
                    </a:lnTo>
                    <a:lnTo>
                      <a:pt x="291" y="122"/>
                    </a:lnTo>
                    <a:lnTo>
                      <a:pt x="291" y="87"/>
                    </a:lnTo>
                    <a:lnTo>
                      <a:pt x="296" y="104"/>
                    </a:lnTo>
                    <a:lnTo>
                      <a:pt x="296" y="174"/>
                    </a:lnTo>
                    <a:lnTo>
                      <a:pt x="296" y="98"/>
                    </a:lnTo>
                    <a:lnTo>
                      <a:pt x="302" y="52"/>
                    </a:lnTo>
                    <a:lnTo>
                      <a:pt x="302" y="29"/>
                    </a:lnTo>
                    <a:lnTo>
                      <a:pt x="308" y="46"/>
                    </a:lnTo>
                    <a:lnTo>
                      <a:pt x="308" y="127"/>
                    </a:lnTo>
                    <a:lnTo>
                      <a:pt x="314" y="122"/>
                    </a:lnTo>
                    <a:lnTo>
                      <a:pt x="314" y="156"/>
                    </a:lnTo>
                    <a:lnTo>
                      <a:pt x="314" y="145"/>
                    </a:lnTo>
                    <a:lnTo>
                      <a:pt x="320" y="98"/>
                    </a:lnTo>
                    <a:lnTo>
                      <a:pt x="320" y="17"/>
                    </a:lnTo>
                    <a:lnTo>
                      <a:pt x="320" y="58"/>
                    </a:lnTo>
                    <a:lnTo>
                      <a:pt x="325" y="243"/>
                    </a:lnTo>
                    <a:lnTo>
                      <a:pt x="325" y="40"/>
                    </a:lnTo>
                    <a:lnTo>
                      <a:pt x="331" y="64"/>
                    </a:lnTo>
                    <a:lnTo>
                      <a:pt x="331" y="139"/>
                    </a:lnTo>
                    <a:lnTo>
                      <a:pt x="337" y="203"/>
                    </a:lnTo>
                    <a:lnTo>
                      <a:pt x="337" y="197"/>
                    </a:lnTo>
                    <a:lnTo>
                      <a:pt x="337" y="562"/>
                    </a:lnTo>
                    <a:lnTo>
                      <a:pt x="343" y="261"/>
                    </a:lnTo>
                    <a:lnTo>
                      <a:pt x="343" y="122"/>
                    </a:lnTo>
                    <a:lnTo>
                      <a:pt x="343" y="226"/>
                    </a:lnTo>
                    <a:lnTo>
                      <a:pt x="349" y="174"/>
                    </a:lnTo>
                    <a:lnTo>
                      <a:pt x="349" y="209"/>
                    </a:lnTo>
                    <a:lnTo>
                      <a:pt x="349" y="122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3" name="Freeform 393"/>
              <p:cNvSpPr>
                <a:spLocks/>
              </p:cNvSpPr>
              <p:nvPr/>
            </p:nvSpPr>
            <p:spPr bwMode="auto">
              <a:xfrm>
                <a:off x="4894" y="2684"/>
                <a:ext cx="187" cy="516"/>
              </a:xfrm>
              <a:custGeom>
                <a:avLst/>
                <a:gdLst/>
                <a:ahLst/>
                <a:cxnLst>
                  <a:cxn ang="0">
                    <a:pos x="6" y="122"/>
                  </a:cxn>
                  <a:cxn ang="0">
                    <a:pos x="17" y="191"/>
                  </a:cxn>
                  <a:cxn ang="0">
                    <a:pos x="23" y="261"/>
                  </a:cxn>
                  <a:cxn ang="0">
                    <a:pos x="29" y="98"/>
                  </a:cxn>
                  <a:cxn ang="0">
                    <a:pos x="35" y="35"/>
                  </a:cxn>
                  <a:cxn ang="0">
                    <a:pos x="35" y="23"/>
                  </a:cxn>
                  <a:cxn ang="0">
                    <a:pos x="40" y="98"/>
                  </a:cxn>
                  <a:cxn ang="0">
                    <a:pos x="46" y="197"/>
                  </a:cxn>
                  <a:cxn ang="0">
                    <a:pos x="52" y="46"/>
                  </a:cxn>
                  <a:cxn ang="0">
                    <a:pos x="58" y="98"/>
                  </a:cxn>
                  <a:cxn ang="0">
                    <a:pos x="64" y="17"/>
                  </a:cxn>
                  <a:cxn ang="0">
                    <a:pos x="75" y="116"/>
                  </a:cxn>
                  <a:cxn ang="0">
                    <a:pos x="81" y="156"/>
                  </a:cxn>
                  <a:cxn ang="0">
                    <a:pos x="87" y="23"/>
                  </a:cxn>
                  <a:cxn ang="0">
                    <a:pos x="87" y="168"/>
                  </a:cxn>
                  <a:cxn ang="0">
                    <a:pos x="93" y="81"/>
                  </a:cxn>
                  <a:cxn ang="0">
                    <a:pos x="98" y="122"/>
                  </a:cxn>
                  <a:cxn ang="0">
                    <a:pos x="104" y="75"/>
                  </a:cxn>
                  <a:cxn ang="0">
                    <a:pos x="110" y="122"/>
                  </a:cxn>
                  <a:cxn ang="0">
                    <a:pos x="116" y="58"/>
                  </a:cxn>
                  <a:cxn ang="0">
                    <a:pos x="122" y="191"/>
                  </a:cxn>
                  <a:cxn ang="0">
                    <a:pos x="128" y="46"/>
                  </a:cxn>
                  <a:cxn ang="0">
                    <a:pos x="133" y="446"/>
                  </a:cxn>
                  <a:cxn ang="0">
                    <a:pos x="139" y="278"/>
                  </a:cxn>
                  <a:cxn ang="0">
                    <a:pos x="145" y="122"/>
                  </a:cxn>
                  <a:cxn ang="0">
                    <a:pos x="151" y="417"/>
                  </a:cxn>
                  <a:cxn ang="0">
                    <a:pos x="157" y="180"/>
                  </a:cxn>
                  <a:cxn ang="0">
                    <a:pos x="162" y="185"/>
                  </a:cxn>
                  <a:cxn ang="0">
                    <a:pos x="162" y="174"/>
                  </a:cxn>
                  <a:cxn ang="0">
                    <a:pos x="174" y="46"/>
                  </a:cxn>
                  <a:cxn ang="0">
                    <a:pos x="180" y="301"/>
                  </a:cxn>
                  <a:cxn ang="0">
                    <a:pos x="186" y="151"/>
                  </a:cxn>
                  <a:cxn ang="0">
                    <a:pos x="191" y="116"/>
                  </a:cxn>
                  <a:cxn ang="0">
                    <a:pos x="191" y="98"/>
                  </a:cxn>
                  <a:cxn ang="0">
                    <a:pos x="197" y="81"/>
                  </a:cxn>
                  <a:cxn ang="0">
                    <a:pos x="203" y="249"/>
                  </a:cxn>
                  <a:cxn ang="0">
                    <a:pos x="209" y="116"/>
                  </a:cxn>
                  <a:cxn ang="0">
                    <a:pos x="215" y="93"/>
                  </a:cxn>
                  <a:cxn ang="0">
                    <a:pos x="221" y="336"/>
                  </a:cxn>
                  <a:cxn ang="0">
                    <a:pos x="226" y="23"/>
                  </a:cxn>
                  <a:cxn ang="0">
                    <a:pos x="226" y="156"/>
                  </a:cxn>
                  <a:cxn ang="0">
                    <a:pos x="232" y="104"/>
                  </a:cxn>
                </a:cxnLst>
                <a:rect l="0" t="0" r="r" b="b"/>
                <a:pathLst>
                  <a:path w="238" h="574">
                    <a:moveTo>
                      <a:pt x="0" y="64"/>
                    </a:moveTo>
                    <a:lnTo>
                      <a:pt x="6" y="69"/>
                    </a:lnTo>
                    <a:lnTo>
                      <a:pt x="6" y="122"/>
                    </a:lnTo>
                    <a:lnTo>
                      <a:pt x="11" y="116"/>
                    </a:lnTo>
                    <a:lnTo>
                      <a:pt x="11" y="255"/>
                    </a:lnTo>
                    <a:lnTo>
                      <a:pt x="17" y="191"/>
                    </a:lnTo>
                    <a:lnTo>
                      <a:pt x="17" y="133"/>
                    </a:lnTo>
                    <a:lnTo>
                      <a:pt x="17" y="180"/>
                    </a:lnTo>
                    <a:lnTo>
                      <a:pt x="23" y="261"/>
                    </a:lnTo>
                    <a:lnTo>
                      <a:pt x="23" y="180"/>
                    </a:lnTo>
                    <a:lnTo>
                      <a:pt x="23" y="203"/>
                    </a:lnTo>
                    <a:lnTo>
                      <a:pt x="29" y="98"/>
                    </a:lnTo>
                    <a:lnTo>
                      <a:pt x="29" y="0"/>
                    </a:lnTo>
                    <a:lnTo>
                      <a:pt x="29" y="6"/>
                    </a:lnTo>
                    <a:lnTo>
                      <a:pt x="35" y="35"/>
                    </a:lnTo>
                    <a:lnTo>
                      <a:pt x="35" y="46"/>
                    </a:lnTo>
                    <a:lnTo>
                      <a:pt x="35" y="0"/>
                    </a:lnTo>
                    <a:lnTo>
                      <a:pt x="35" y="23"/>
                    </a:lnTo>
                    <a:lnTo>
                      <a:pt x="40" y="156"/>
                    </a:lnTo>
                    <a:lnTo>
                      <a:pt x="40" y="354"/>
                    </a:lnTo>
                    <a:lnTo>
                      <a:pt x="40" y="98"/>
                    </a:lnTo>
                    <a:lnTo>
                      <a:pt x="46" y="93"/>
                    </a:lnTo>
                    <a:lnTo>
                      <a:pt x="46" y="238"/>
                    </a:lnTo>
                    <a:lnTo>
                      <a:pt x="46" y="197"/>
                    </a:lnTo>
                    <a:lnTo>
                      <a:pt x="52" y="238"/>
                    </a:lnTo>
                    <a:lnTo>
                      <a:pt x="52" y="336"/>
                    </a:lnTo>
                    <a:lnTo>
                      <a:pt x="52" y="46"/>
                    </a:lnTo>
                    <a:lnTo>
                      <a:pt x="58" y="162"/>
                    </a:lnTo>
                    <a:lnTo>
                      <a:pt x="58" y="220"/>
                    </a:lnTo>
                    <a:lnTo>
                      <a:pt x="58" y="98"/>
                    </a:lnTo>
                    <a:lnTo>
                      <a:pt x="58" y="145"/>
                    </a:lnTo>
                    <a:lnTo>
                      <a:pt x="64" y="168"/>
                    </a:lnTo>
                    <a:lnTo>
                      <a:pt x="64" y="17"/>
                    </a:lnTo>
                    <a:lnTo>
                      <a:pt x="69" y="64"/>
                    </a:lnTo>
                    <a:lnTo>
                      <a:pt x="69" y="93"/>
                    </a:lnTo>
                    <a:lnTo>
                      <a:pt x="75" y="116"/>
                    </a:lnTo>
                    <a:lnTo>
                      <a:pt x="75" y="261"/>
                    </a:lnTo>
                    <a:lnTo>
                      <a:pt x="75" y="209"/>
                    </a:lnTo>
                    <a:lnTo>
                      <a:pt x="81" y="156"/>
                    </a:lnTo>
                    <a:lnTo>
                      <a:pt x="81" y="180"/>
                    </a:lnTo>
                    <a:lnTo>
                      <a:pt x="81" y="29"/>
                    </a:lnTo>
                    <a:lnTo>
                      <a:pt x="87" y="23"/>
                    </a:lnTo>
                    <a:lnTo>
                      <a:pt x="87" y="220"/>
                    </a:lnTo>
                    <a:lnTo>
                      <a:pt x="87" y="11"/>
                    </a:lnTo>
                    <a:lnTo>
                      <a:pt x="87" y="168"/>
                    </a:lnTo>
                    <a:lnTo>
                      <a:pt x="93" y="168"/>
                    </a:lnTo>
                    <a:lnTo>
                      <a:pt x="93" y="203"/>
                    </a:lnTo>
                    <a:lnTo>
                      <a:pt x="93" y="81"/>
                    </a:lnTo>
                    <a:lnTo>
                      <a:pt x="98" y="145"/>
                    </a:lnTo>
                    <a:lnTo>
                      <a:pt x="98" y="180"/>
                    </a:lnTo>
                    <a:lnTo>
                      <a:pt x="98" y="122"/>
                    </a:lnTo>
                    <a:lnTo>
                      <a:pt x="104" y="139"/>
                    </a:lnTo>
                    <a:lnTo>
                      <a:pt x="104" y="214"/>
                    </a:lnTo>
                    <a:lnTo>
                      <a:pt x="104" y="75"/>
                    </a:lnTo>
                    <a:lnTo>
                      <a:pt x="104" y="203"/>
                    </a:lnTo>
                    <a:lnTo>
                      <a:pt x="110" y="203"/>
                    </a:lnTo>
                    <a:lnTo>
                      <a:pt x="110" y="122"/>
                    </a:lnTo>
                    <a:lnTo>
                      <a:pt x="110" y="261"/>
                    </a:lnTo>
                    <a:lnTo>
                      <a:pt x="116" y="168"/>
                    </a:lnTo>
                    <a:lnTo>
                      <a:pt x="116" y="58"/>
                    </a:lnTo>
                    <a:lnTo>
                      <a:pt x="116" y="133"/>
                    </a:lnTo>
                    <a:lnTo>
                      <a:pt x="122" y="93"/>
                    </a:lnTo>
                    <a:lnTo>
                      <a:pt x="122" y="191"/>
                    </a:lnTo>
                    <a:lnTo>
                      <a:pt x="122" y="40"/>
                    </a:lnTo>
                    <a:lnTo>
                      <a:pt x="128" y="75"/>
                    </a:lnTo>
                    <a:lnTo>
                      <a:pt x="128" y="46"/>
                    </a:lnTo>
                    <a:lnTo>
                      <a:pt x="128" y="180"/>
                    </a:lnTo>
                    <a:lnTo>
                      <a:pt x="133" y="359"/>
                    </a:lnTo>
                    <a:lnTo>
                      <a:pt x="133" y="446"/>
                    </a:lnTo>
                    <a:lnTo>
                      <a:pt x="133" y="52"/>
                    </a:lnTo>
                    <a:lnTo>
                      <a:pt x="139" y="98"/>
                    </a:lnTo>
                    <a:lnTo>
                      <a:pt x="139" y="278"/>
                    </a:lnTo>
                    <a:lnTo>
                      <a:pt x="139" y="232"/>
                    </a:lnTo>
                    <a:lnTo>
                      <a:pt x="145" y="168"/>
                    </a:lnTo>
                    <a:lnTo>
                      <a:pt x="145" y="122"/>
                    </a:lnTo>
                    <a:lnTo>
                      <a:pt x="145" y="336"/>
                    </a:lnTo>
                    <a:lnTo>
                      <a:pt x="151" y="359"/>
                    </a:lnTo>
                    <a:lnTo>
                      <a:pt x="151" y="417"/>
                    </a:lnTo>
                    <a:lnTo>
                      <a:pt x="151" y="116"/>
                    </a:lnTo>
                    <a:lnTo>
                      <a:pt x="157" y="145"/>
                    </a:lnTo>
                    <a:lnTo>
                      <a:pt x="157" y="180"/>
                    </a:lnTo>
                    <a:lnTo>
                      <a:pt x="157" y="0"/>
                    </a:lnTo>
                    <a:lnTo>
                      <a:pt x="157" y="127"/>
                    </a:lnTo>
                    <a:lnTo>
                      <a:pt x="162" y="185"/>
                    </a:lnTo>
                    <a:lnTo>
                      <a:pt x="162" y="319"/>
                    </a:lnTo>
                    <a:lnTo>
                      <a:pt x="162" y="145"/>
                    </a:lnTo>
                    <a:lnTo>
                      <a:pt x="162" y="174"/>
                    </a:lnTo>
                    <a:lnTo>
                      <a:pt x="168" y="354"/>
                    </a:lnTo>
                    <a:lnTo>
                      <a:pt x="168" y="17"/>
                    </a:lnTo>
                    <a:lnTo>
                      <a:pt x="174" y="46"/>
                    </a:lnTo>
                    <a:lnTo>
                      <a:pt x="174" y="290"/>
                    </a:lnTo>
                    <a:lnTo>
                      <a:pt x="174" y="156"/>
                    </a:lnTo>
                    <a:lnTo>
                      <a:pt x="180" y="301"/>
                    </a:lnTo>
                    <a:lnTo>
                      <a:pt x="180" y="145"/>
                    </a:lnTo>
                    <a:lnTo>
                      <a:pt x="180" y="197"/>
                    </a:lnTo>
                    <a:lnTo>
                      <a:pt x="186" y="151"/>
                    </a:lnTo>
                    <a:lnTo>
                      <a:pt x="186" y="52"/>
                    </a:lnTo>
                    <a:lnTo>
                      <a:pt x="186" y="110"/>
                    </a:lnTo>
                    <a:lnTo>
                      <a:pt x="191" y="116"/>
                    </a:lnTo>
                    <a:lnTo>
                      <a:pt x="191" y="296"/>
                    </a:lnTo>
                    <a:lnTo>
                      <a:pt x="191" y="93"/>
                    </a:lnTo>
                    <a:lnTo>
                      <a:pt x="191" y="98"/>
                    </a:lnTo>
                    <a:lnTo>
                      <a:pt x="197" y="98"/>
                    </a:lnTo>
                    <a:lnTo>
                      <a:pt x="197" y="481"/>
                    </a:lnTo>
                    <a:lnTo>
                      <a:pt x="197" y="81"/>
                    </a:lnTo>
                    <a:lnTo>
                      <a:pt x="203" y="46"/>
                    </a:lnTo>
                    <a:lnTo>
                      <a:pt x="203" y="6"/>
                    </a:lnTo>
                    <a:lnTo>
                      <a:pt x="203" y="249"/>
                    </a:lnTo>
                    <a:lnTo>
                      <a:pt x="209" y="197"/>
                    </a:lnTo>
                    <a:lnTo>
                      <a:pt x="209" y="284"/>
                    </a:lnTo>
                    <a:lnTo>
                      <a:pt x="209" y="116"/>
                    </a:lnTo>
                    <a:lnTo>
                      <a:pt x="209" y="220"/>
                    </a:lnTo>
                    <a:lnTo>
                      <a:pt x="215" y="574"/>
                    </a:lnTo>
                    <a:lnTo>
                      <a:pt x="215" y="93"/>
                    </a:lnTo>
                    <a:lnTo>
                      <a:pt x="215" y="98"/>
                    </a:lnTo>
                    <a:lnTo>
                      <a:pt x="221" y="98"/>
                    </a:lnTo>
                    <a:lnTo>
                      <a:pt x="221" y="336"/>
                    </a:lnTo>
                    <a:lnTo>
                      <a:pt x="221" y="40"/>
                    </a:lnTo>
                    <a:lnTo>
                      <a:pt x="221" y="40"/>
                    </a:lnTo>
                    <a:lnTo>
                      <a:pt x="226" y="23"/>
                    </a:lnTo>
                    <a:lnTo>
                      <a:pt x="226" y="307"/>
                    </a:lnTo>
                    <a:lnTo>
                      <a:pt x="226" y="11"/>
                    </a:lnTo>
                    <a:lnTo>
                      <a:pt x="226" y="156"/>
                    </a:lnTo>
                    <a:lnTo>
                      <a:pt x="232" y="180"/>
                    </a:lnTo>
                    <a:lnTo>
                      <a:pt x="232" y="255"/>
                    </a:lnTo>
                    <a:lnTo>
                      <a:pt x="232" y="104"/>
                    </a:lnTo>
                    <a:lnTo>
                      <a:pt x="232" y="168"/>
                    </a:lnTo>
                    <a:lnTo>
                      <a:pt x="238" y="232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4" name="Freeform 394"/>
              <p:cNvSpPr>
                <a:spLocks/>
              </p:cNvSpPr>
              <p:nvPr/>
            </p:nvSpPr>
            <p:spPr bwMode="auto">
              <a:xfrm>
                <a:off x="5081" y="2804"/>
                <a:ext cx="5" cy="219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0" y="244"/>
                  </a:cxn>
                  <a:cxn ang="0">
                    <a:pos x="0" y="70"/>
                  </a:cxn>
                  <a:cxn ang="0">
                    <a:pos x="6" y="0"/>
                  </a:cxn>
                </a:cxnLst>
                <a:rect l="0" t="0" r="r" b="b"/>
                <a:pathLst>
                  <a:path w="6" h="244">
                    <a:moveTo>
                      <a:pt x="0" y="99"/>
                    </a:moveTo>
                    <a:lnTo>
                      <a:pt x="0" y="244"/>
                    </a:lnTo>
                    <a:lnTo>
                      <a:pt x="0" y="70"/>
                    </a:lnTo>
                    <a:lnTo>
                      <a:pt x="6" y="0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5" name="Freeform 395"/>
              <p:cNvSpPr>
                <a:spLocks/>
              </p:cNvSpPr>
              <p:nvPr/>
            </p:nvSpPr>
            <p:spPr bwMode="auto">
              <a:xfrm>
                <a:off x="5035" y="2746"/>
                <a:ext cx="188" cy="578"/>
              </a:xfrm>
              <a:custGeom>
                <a:avLst/>
                <a:gdLst/>
                <a:ahLst/>
                <a:cxnLst>
                  <a:cxn ang="0">
                    <a:pos x="6" y="256"/>
                  </a:cxn>
                  <a:cxn ang="0">
                    <a:pos x="11" y="87"/>
                  </a:cxn>
                  <a:cxn ang="0">
                    <a:pos x="17" y="192"/>
                  </a:cxn>
                  <a:cxn ang="0">
                    <a:pos x="23" y="221"/>
                  </a:cxn>
                  <a:cxn ang="0">
                    <a:pos x="29" y="47"/>
                  </a:cxn>
                  <a:cxn ang="0">
                    <a:pos x="35" y="140"/>
                  </a:cxn>
                  <a:cxn ang="0">
                    <a:pos x="41" y="53"/>
                  </a:cxn>
                  <a:cxn ang="0">
                    <a:pos x="46" y="128"/>
                  </a:cxn>
                  <a:cxn ang="0">
                    <a:pos x="52" y="151"/>
                  </a:cxn>
                  <a:cxn ang="0">
                    <a:pos x="58" y="215"/>
                  </a:cxn>
                  <a:cxn ang="0">
                    <a:pos x="64" y="198"/>
                  </a:cxn>
                  <a:cxn ang="0">
                    <a:pos x="70" y="273"/>
                  </a:cxn>
                  <a:cxn ang="0">
                    <a:pos x="75" y="238"/>
                  </a:cxn>
                  <a:cxn ang="0">
                    <a:pos x="81" y="93"/>
                  </a:cxn>
                  <a:cxn ang="0">
                    <a:pos x="87" y="180"/>
                  </a:cxn>
                  <a:cxn ang="0">
                    <a:pos x="93" y="192"/>
                  </a:cxn>
                  <a:cxn ang="0">
                    <a:pos x="99" y="203"/>
                  </a:cxn>
                  <a:cxn ang="0">
                    <a:pos x="104" y="157"/>
                  </a:cxn>
                  <a:cxn ang="0">
                    <a:pos x="110" y="192"/>
                  </a:cxn>
                  <a:cxn ang="0">
                    <a:pos x="116" y="122"/>
                  </a:cxn>
                  <a:cxn ang="0">
                    <a:pos x="122" y="116"/>
                  </a:cxn>
                  <a:cxn ang="0">
                    <a:pos x="128" y="331"/>
                  </a:cxn>
                  <a:cxn ang="0">
                    <a:pos x="134" y="232"/>
                  </a:cxn>
                  <a:cxn ang="0">
                    <a:pos x="139" y="296"/>
                  </a:cxn>
                  <a:cxn ang="0">
                    <a:pos x="139" y="140"/>
                  </a:cxn>
                  <a:cxn ang="0">
                    <a:pos x="145" y="331"/>
                  </a:cxn>
                  <a:cxn ang="0">
                    <a:pos x="151" y="169"/>
                  </a:cxn>
                  <a:cxn ang="0">
                    <a:pos x="157" y="256"/>
                  </a:cxn>
                  <a:cxn ang="0">
                    <a:pos x="163" y="93"/>
                  </a:cxn>
                  <a:cxn ang="0">
                    <a:pos x="168" y="18"/>
                  </a:cxn>
                  <a:cxn ang="0">
                    <a:pos x="174" y="140"/>
                  </a:cxn>
                  <a:cxn ang="0">
                    <a:pos x="180" y="64"/>
                  </a:cxn>
                  <a:cxn ang="0">
                    <a:pos x="186" y="93"/>
                  </a:cxn>
                  <a:cxn ang="0">
                    <a:pos x="192" y="0"/>
                  </a:cxn>
                  <a:cxn ang="0">
                    <a:pos x="197" y="105"/>
                  </a:cxn>
                  <a:cxn ang="0">
                    <a:pos x="203" y="198"/>
                  </a:cxn>
                  <a:cxn ang="0">
                    <a:pos x="209" y="93"/>
                  </a:cxn>
                  <a:cxn ang="0">
                    <a:pos x="215" y="511"/>
                  </a:cxn>
                  <a:cxn ang="0">
                    <a:pos x="221" y="122"/>
                  </a:cxn>
                  <a:cxn ang="0">
                    <a:pos x="226" y="47"/>
                  </a:cxn>
                  <a:cxn ang="0">
                    <a:pos x="232" y="198"/>
                  </a:cxn>
                  <a:cxn ang="0">
                    <a:pos x="232" y="285"/>
                  </a:cxn>
                </a:cxnLst>
                <a:rect l="0" t="0" r="r" b="b"/>
                <a:pathLst>
                  <a:path w="238" h="644">
                    <a:moveTo>
                      <a:pt x="0" y="29"/>
                    </a:moveTo>
                    <a:lnTo>
                      <a:pt x="6" y="93"/>
                    </a:lnTo>
                    <a:lnTo>
                      <a:pt x="6" y="256"/>
                    </a:lnTo>
                    <a:lnTo>
                      <a:pt x="6" y="134"/>
                    </a:lnTo>
                    <a:lnTo>
                      <a:pt x="11" y="82"/>
                    </a:lnTo>
                    <a:lnTo>
                      <a:pt x="11" y="87"/>
                    </a:lnTo>
                    <a:lnTo>
                      <a:pt x="11" y="58"/>
                    </a:lnTo>
                    <a:lnTo>
                      <a:pt x="17" y="76"/>
                    </a:lnTo>
                    <a:lnTo>
                      <a:pt x="17" y="192"/>
                    </a:lnTo>
                    <a:lnTo>
                      <a:pt x="23" y="174"/>
                    </a:lnTo>
                    <a:lnTo>
                      <a:pt x="23" y="250"/>
                    </a:lnTo>
                    <a:lnTo>
                      <a:pt x="23" y="221"/>
                    </a:lnTo>
                    <a:lnTo>
                      <a:pt x="29" y="180"/>
                    </a:lnTo>
                    <a:lnTo>
                      <a:pt x="29" y="256"/>
                    </a:lnTo>
                    <a:lnTo>
                      <a:pt x="29" y="47"/>
                    </a:lnTo>
                    <a:lnTo>
                      <a:pt x="35" y="70"/>
                    </a:lnTo>
                    <a:lnTo>
                      <a:pt x="35" y="261"/>
                    </a:lnTo>
                    <a:lnTo>
                      <a:pt x="35" y="140"/>
                    </a:lnTo>
                    <a:lnTo>
                      <a:pt x="41" y="198"/>
                    </a:lnTo>
                    <a:lnTo>
                      <a:pt x="41" y="12"/>
                    </a:lnTo>
                    <a:lnTo>
                      <a:pt x="41" y="53"/>
                    </a:lnTo>
                    <a:lnTo>
                      <a:pt x="46" y="163"/>
                    </a:lnTo>
                    <a:lnTo>
                      <a:pt x="46" y="366"/>
                    </a:lnTo>
                    <a:lnTo>
                      <a:pt x="46" y="128"/>
                    </a:lnTo>
                    <a:lnTo>
                      <a:pt x="52" y="70"/>
                    </a:lnTo>
                    <a:lnTo>
                      <a:pt x="52" y="180"/>
                    </a:lnTo>
                    <a:lnTo>
                      <a:pt x="52" y="151"/>
                    </a:lnTo>
                    <a:lnTo>
                      <a:pt x="58" y="140"/>
                    </a:lnTo>
                    <a:lnTo>
                      <a:pt x="58" y="372"/>
                    </a:lnTo>
                    <a:lnTo>
                      <a:pt x="58" y="215"/>
                    </a:lnTo>
                    <a:lnTo>
                      <a:pt x="64" y="93"/>
                    </a:lnTo>
                    <a:lnTo>
                      <a:pt x="64" y="261"/>
                    </a:lnTo>
                    <a:lnTo>
                      <a:pt x="64" y="198"/>
                    </a:lnTo>
                    <a:lnTo>
                      <a:pt x="70" y="163"/>
                    </a:lnTo>
                    <a:lnTo>
                      <a:pt x="70" y="372"/>
                    </a:lnTo>
                    <a:lnTo>
                      <a:pt x="70" y="273"/>
                    </a:lnTo>
                    <a:lnTo>
                      <a:pt x="75" y="53"/>
                    </a:lnTo>
                    <a:lnTo>
                      <a:pt x="75" y="35"/>
                    </a:lnTo>
                    <a:lnTo>
                      <a:pt x="75" y="238"/>
                    </a:lnTo>
                    <a:lnTo>
                      <a:pt x="81" y="250"/>
                    </a:lnTo>
                    <a:lnTo>
                      <a:pt x="81" y="53"/>
                    </a:lnTo>
                    <a:lnTo>
                      <a:pt x="81" y="93"/>
                    </a:lnTo>
                    <a:lnTo>
                      <a:pt x="87" y="221"/>
                    </a:lnTo>
                    <a:lnTo>
                      <a:pt x="87" y="331"/>
                    </a:lnTo>
                    <a:lnTo>
                      <a:pt x="87" y="180"/>
                    </a:lnTo>
                    <a:lnTo>
                      <a:pt x="93" y="302"/>
                    </a:lnTo>
                    <a:lnTo>
                      <a:pt x="93" y="169"/>
                    </a:lnTo>
                    <a:lnTo>
                      <a:pt x="93" y="192"/>
                    </a:lnTo>
                    <a:lnTo>
                      <a:pt x="99" y="354"/>
                    </a:lnTo>
                    <a:lnTo>
                      <a:pt x="99" y="76"/>
                    </a:lnTo>
                    <a:lnTo>
                      <a:pt x="99" y="203"/>
                    </a:lnTo>
                    <a:lnTo>
                      <a:pt x="104" y="174"/>
                    </a:lnTo>
                    <a:lnTo>
                      <a:pt x="104" y="215"/>
                    </a:lnTo>
                    <a:lnTo>
                      <a:pt x="104" y="157"/>
                    </a:lnTo>
                    <a:lnTo>
                      <a:pt x="110" y="209"/>
                    </a:lnTo>
                    <a:lnTo>
                      <a:pt x="110" y="644"/>
                    </a:lnTo>
                    <a:lnTo>
                      <a:pt x="110" y="192"/>
                    </a:lnTo>
                    <a:lnTo>
                      <a:pt x="110" y="308"/>
                    </a:lnTo>
                    <a:lnTo>
                      <a:pt x="116" y="267"/>
                    </a:lnTo>
                    <a:lnTo>
                      <a:pt x="116" y="122"/>
                    </a:lnTo>
                    <a:lnTo>
                      <a:pt x="116" y="157"/>
                    </a:lnTo>
                    <a:lnTo>
                      <a:pt x="122" y="186"/>
                    </a:lnTo>
                    <a:lnTo>
                      <a:pt x="122" y="116"/>
                    </a:lnTo>
                    <a:lnTo>
                      <a:pt x="122" y="198"/>
                    </a:lnTo>
                    <a:lnTo>
                      <a:pt x="128" y="273"/>
                    </a:lnTo>
                    <a:lnTo>
                      <a:pt x="128" y="331"/>
                    </a:lnTo>
                    <a:lnTo>
                      <a:pt x="128" y="209"/>
                    </a:lnTo>
                    <a:lnTo>
                      <a:pt x="128" y="319"/>
                    </a:lnTo>
                    <a:lnTo>
                      <a:pt x="134" y="232"/>
                    </a:lnTo>
                    <a:lnTo>
                      <a:pt x="134" y="76"/>
                    </a:lnTo>
                    <a:lnTo>
                      <a:pt x="134" y="151"/>
                    </a:lnTo>
                    <a:lnTo>
                      <a:pt x="139" y="296"/>
                    </a:lnTo>
                    <a:lnTo>
                      <a:pt x="139" y="412"/>
                    </a:lnTo>
                    <a:lnTo>
                      <a:pt x="139" y="70"/>
                    </a:lnTo>
                    <a:lnTo>
                      <a:pt x="139" y="140"/>
                    </a:lnTo>
                    <a:lnTo>
                      <a:pt x="145" y="325"/>
                    </a:lnTo>
                    <a:lnTo>
                      <a:pt x="145" y="99"/>
                    </a:lnTo>
                    <a:lnTo>
                      <a:pt x="145" y="331"/>
                    </a:lnTo>
                    <a:lnTo>
                      <a:pt x="151" y="238"/>
                    </a:lnTo>
                    <a:lnTo>
                      <a:pt x="151" y="511"/>
                    </a:lnTo>
                    <a:lnTo>
                      <a:pt x="151" y="169"/>
                    </a:lnTo>
                    <a:lnTo>
                      <a:pt x="157" y="319"/>
                    </a:lnTo>
                    <a:lnTo>
                      <a:pt x="157" y="151"/>
                    </a:lnTo>
                    <a:lnTo>
                      <a:pt x="157" y="256"/>
                    </a:lnTo>
                    <a:lnTo>
                      <a:pt x="163" y="145"/>
                    </a:lnTo>
                    <a:lnTo>
                      <a:pt x="163" y="435"/>
                    </a:lnTo>
                    <a:lnTo>
                      <a:pt x="163" y="93"/>
                    </a:lnTo>
                    <a:lnTo>
                      <a:pt x="163" y="389"/>
                    </a:lnTo>
                    <a:lnTo>
                      <a:pt x="168" y="279"/>
                    </a:lnTo>
                    <a:lnTo>
                      <a:pt x="168" y="18"/>
                    </a:lnTo>
                    <a:lnTo>
                      <a:pt x="174" y="47"/>
                    </a:lnTo>
                    <a:lnTo>
                      <a:pt x="174" y="267"/>
                    </a:lnTo>
                    <a:lnTo>
                      <a:pt x="174" y="140"/>
                    </a:lnTo>
                    <a:lnTo>
                      <a:pt x="180" y="140"/>
                    </a:lnTo>
                    <a:lnTo>
                      <a:pt x="180" y="360"/>
                    </a:lnTo>
                    <a:lnTo>
                      <a:pt x="180" y="64"/>
                    </a:lnTo>
                    <a:lnTo>
                      <a:pt x="186" y="47"/>
                    </a:lnTo>
                    <a:lnTo>
                      <a:pt x="186" y="401"/>
                    </a:lnTo>
                    <a:lnTo>
                      <a:pt x="186" y="93"/>
                    </a:lnTo>
                    <a:lnTo>
                      <a:pt x="192" y="41"/>
                    </a:lnTo>
                    <a:lnTo>
                      <a:pt x="192" y="203"/>
                    </a:lnTo>
                    <a:lnTo>
                      <a:pt x="192" y="0"/>
                    </a:lnTo>
                    <a:lnTo>
                      <a:pt x="197" y="47"/>
                    </a:lnTo>
                    <a:lnTo>
                      <a:pt x="197" y="424"/>
                    </a:lnTo>
                    <a:lnTo>
                      <a:pt x="197" y="105"/>
                    </a:lnTo>
                    <a:lnTo>
                      <a:pt x="203" y="111"/>
                    </a:lnTo>
                    <a:lnTo>
                      <a:pt x="203" y="435"/>
                    </a:lnTo>
                    <a:lnTo>
                      <a:pt x="203" y="198"/>
                    </a:lnTo>
                    <a:lnTo>
                      <a:pt x="209" y="186"/>
                    </a:lnTo>
                    <a:lnTo>
                      <a:pt x="209" y="319"/>
                    </a:lnTo>
                    <a:lnTo>
                      <a:pt x="209" y="93"/>
                    </a:lnTo>
                    <a:lnTo>
                      <a:pt x="209" y="145"/>
                    </a:lnTo>
                    <a:lnTo>
                      <a:pt x="215" y="128"/>
                    </a:lnTo>
                    <a:lnTo>
                      <a:pt x="215" y="511"/>
                    </a:lnTo>
                    <a:lnTo>
                      <a:pt x="215" y="87"/>
                    </a:lnTo>
                    <a:lnTo>
                      <a:pt x="215" y="308"/>
                    </a:lnTo>
                    <a:lnTo>
                      <a:pt x="221" y="122"/>
                    </a:lnTo>
                    <a:lnTo>
                      <a:pt x="221" y="215"/>
                    </a:lnTo>
                    <a:lnTo>
                      <a:pt x="221" y="41"/>
                    </a:lnTo>
                    <a:lnTo>
                      <a:pt x="226" y="47"/>
                    </a:lnTo>
                    <a:lnTo>
                      <a:pt x="226" y="290"/>
                    </a:lnTo>
                    <a:lnTo>
                      <a:pt x="226" y="163"/>
                    </a:lnTo>
                    <a:lnTo>
                      <a:pt x="232" y="198"/>
                    </a:lnTo>
                    <a:lnTo>
                      <a:pt x="232" y="308"/>
                    </a:lnTo>
                    <a:lnTo>
                      <a:pt x="232" y="140"/>
                    </a:lnTo>
                    <a:lnTo>
                      <a:pt x="232" y="285"/>
                    </a:lnTo>
                    <a:lnTo>
                      <a:pt x="238" y="267"/>
                    </a:lnTo>
                    <a:lnTo>
                      <a:pt x="238" y="401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6" name="Freeform 396"/>
              <p:cNvSpPr>
                <a:spLocks/>
              </p:cNvSpPr>
              <p:nvPr/>
            </p:nvSpPr>
            <p:spPr bwMode="auto">
              <a:xfrm>
                <a:off x="5223" y="2804"/>
                <a:ext cx="95" cy="494"/>
              </a:xfrm>
              <a:custGeom>
                <a:avLst/>
                <a:gdLst/>
                <a:ahLst/>
                <a:cxnLst>
                  <a:cxn ang="0">
                    <a:pos x="0" y="134"/>
                  </a:cxn>
                  <a:cxn ang="0">
                    <a:pos x="6" y="284"/>
                  </a:cxn>
                  <a:cxn ang="0">
                    <a:pos x="12" y="139"/>
                  </a:cxn>
                  <a:cxn ang="0">
                    <a:pos x="12" y="255"/>
                  </a:cxn>
                  <a:cxn ang="0">
                    <a:pos x="18" y="371"/>
                  </a:cxn>
                  <a:cxn ang="0">
                    <a:pos x="18" y="64"/>
                  </a:cxn>
                  <a:cxn ang="0">
                    <a:pos x="23" y="377"/>
                  </a:cxn>
                  <a:cxn ang="0">
                    <a:pos x="29" y="308"/>
                  </a:cxn>
                  <a:cxn ang="0">
                    <a:pos x="29" y="128"/>
                  </a:cxn>
                  <a:cxn ang="0">
                    <a:pos x="35" y="134"/>
                  </a:cxn>
                  <a:cxn ang="0">
                    <a:pos x="35" y="116"/>
                  </a:cxn>
                  <a:cxn ang="0">
                    <a:pos x="41" y="302"/>
                  </a:cxn>
                  <a:cxn ang="0">
                    <a:pos x="41" y="99"/>
                  </a:cxn>
                  <a:cxn ang="0">
                    <a:pos x="47" y="360"/>
                  </a:cxn>
                  <a:cxn ang="0">
                    <a:pos x="47" y="128"/>
                  </a:cxn>
                  <a:cxn ang="0">
                    <a:pos x="52" y="395"/>
                  </a:cxn>
                  <a:cxn ang="0">
                    <a:pos x="52" y="238"/>
                  </a:cxn>
                  <a:cxn ang="0">
                    <a:pos x="58" y="354"/>
                  </a:cxn>
                  <a:cxn ang="0">
                    <a:pos x="64" y="244"/>
                  </a:cxn>
                  <a:cxn ang="0">
                    <a:pos x="64" y="29"/>
                  </a:cxn>
                  <a:cxn ang="0">
                    <a:pos x="70" y="93"/>
                  </a:cxn>
                  <a:cxn ang="0">
                    <a:pos x="70" y="41"/>
                  </a:cxn>
                  <a:cxn ang="0">
                    <a:pos x="76" y="400"/>
                  </a:cxn>
                  <a:cxn ang="0">
                    <a:pos x="81" y="58"/>
                  </a:cxn>
                  <a:cxn ang="0">
                    <a:pos x="87" y="203"/>
                  </a:cxn>
                  <a:cxn ang="0">
                    <a:pos x="87" y="122"/>
                  </a:cxn>
                  <a:cxn ang="0">
                    <a:pos x="93" y="168"/>
                  </a:cxn>
                  <a:cxn ang="0">
                    <a:pos x="93" y="406"/>
                  </a:cxn>
                  <a:cxn ang="0">
                    <a:pos x="99" y="447"/>
                  </a:cxn>
                  <a:cxn ang="0">
                    <a:pos x="99" y="273"/>
                  </a:cxn>
                  <a:cxn ang="0">
                    <a:pos x="105" y="430"/>
                  </a:cxn>
                  <a:cxn ang="0">
                    <a:pos x="105" y="157"/>
                  </a:cxn>
                  <a:cxn ang="0">
                    <a:pos x="111" y="540"/>
                  </a:cxn>
                  <a:cxn ang="0">
                    <a:pos x="116" y="157"/>
                  </a:cxn>
                  <a:cxn ang="0">
                    <a:pos x="116" y="76"/>
                  </a:cxn>
                  <a:cxn ang="0">
                    <a:pos x="122" y="110"/>
                  </a:cxn>
                  <a:cxn ang="0">
                    <a:pos x="122" y="0"/>
                  </a:cxn>
                </a:cxnLst>
                <a:rect l="0" t="0" r="r" b="b"/>
                <a:pathLst>
                  <a:path w="122" h="551">
                    <a:moveTo>
                      <a:pt x="0" y="337"/>
                    </a:moveTo>
                    <a:lnTo>
                      <a:pt x="0" y="134"/>
                    </a:lnTo>
                    <a:lnTo>
                      <a:pt x="6" y="35"/>
                    </a:lnTo>
                    <a:lnTo>
                      <a:pt x="6" y="284"/>
                    </a:lnTo>
                    <a:lnTo>
                      <a:pt x="6" y="174"/>
                    </a:lnTo>
                    <a:lnTo>
                      <a:pt x="12" y="139"/>
                    </a:lnTo>
                    <a:lnTo>
                      <a:pt x="12" y="105"/>
                    </a:lnTo>
                    <a:lnTo>
                      <a:pt x="12" y="255"/>
                    </a:lnTo>
                    <a:lnTo>
                      <a:pt x="18" y="209"/>
                    </a:lnTo>
                    <a:lnTo>
                      <a:pt x="18" y="371"/>
                    </a:lnTo>
                    <a:lnTo>
                      <a:pt x="18" y="47"/>
                    </a:lnTo>
                    <a:lnTo>
                      <a:pt x="18" y="64"/>
                    </a:lnTo>
                    <a:lnTo>
                      <a:pt x="23" y="122"/>
                    </a:lnTo>
                    <a:lnTo>
                      <a:pt x="23" y="377"/>
                    </a:lnTo>
                    <a:lnTo>
                      <a:pt x="23" y="180"/>
                    </a:lnTo>
                    <a:lnTo>
                      <a:pt x="29" y="308"/>
                    </a:lnTo>
                    <a:lnTo>
                      <a:pt x="29" y="366"/>
                    </a:lnTo>
                    <a:lnTo>
                      <a:pt x="29" y="128"/>
                    </a:lnTo>
                    <a:lnTo>
                      <a:pt x="29" y="163"/>
                    </a:lnTo>
                    <a:lnTo>
                      <a:pt x="35" y="134"/>
                    </a:lnTo>
                    <a:lnTo>
                      <a:pt x="35" y="441"/>
                    </a:lnTo>
                    <a:lnTo>
                      <a:pt x="35" y="116"/>
                    </a:lnTo>
                    <a:lnTo>
                      <a:pt x="41" y="186"/>
                    </a:lnTo>
                    <a:lnTo>
                      <a:pt x="41" y="302"/>
                    </a:lnTo>
                    <a:lnTo>
                      <a:pt x="41" y="47"/>
                    </a:lnTo>
                    <a:lnTo>
                      <a:pt x="41" y="99"/>
                    </a:lnTo>
                    <a:lnTo>
                      <a:pt x="47" y="255"/>
                    </a:lnTo>
                    <a:lnTo>
                      <a:pt x="47" y="360"/>
                    </a:lnTo>
                    <a:lnTo>
                      <a:pt x="47" y="128"/>
                    </a:lnTo>
                    <a:lnTo>
                      <a:pt x="47" y="128"/>
                    </a:lnTo>
                    <a:lnTo>
                      <a:pt x="52" y="180"/>
                    </a:lnTo>
                    <a:lnTo>
                      <a:pt x="52" y="395"/>
                    </a:lnTo>
                    <a:lnTo>
                      <a:pt x="52" y="134"/>
                    </a:lnTo>
                    <a:lnTo>
                      <a:pt x="52" y="238"/>
                    </a:lnTo>
                    <a:lnTo>
                      <a:pt x="58" y="180"/>
                    </a:lnTo>
                    <a:lnTo>
                      <a:pt x="58" y="354"/>
                    </a:lnTo>
                    <a:lnTo>
                      <a:pt x="58" y="325"/>
                    </a:lnTo>
                    <a:lnTo>
                      <a:pt x="64" y="244"/>
                    </a:lnTo>
                    <a:lnTo>
                      <a:pt x="64" y="476"/>
                    </a:lnTo>
                    <a:lnTo>
                      <a:pt x="64" y="29"/>
                    </a:lnTo>
                    <a:lnTo>
                      <a:pt x="64" y="52"/>
                    </a:lnTo>
                    <a:lnTo>
                      <a:pt x="70" y="93"/>
                    </a:lnTo>
                    <a:lnTo>
                      <a:pt x="70" y="551"/>
                    </a:lnTo>
                    <a:lnTo>
                      <a:pt x="70" y="41"/>
                    </a:lnTo>
                    <a:lnTo>
                      <a:pt x="70" y="128"/>
                    </a:lnTo>
                    <a:lnTo>
                      <a:pt x="76" y="400"/>
                    </a:lnTo>
                    <a:lnTo>
                      <a:pt x="76" y="64"/>
                    </a:lnTo>
                    <a:lnTo>
                      <a:pt x="81" y="58"/>
                    </a:lnTo>
                    <a:lnTo>
                      <a:pt x="81" y="290"/>
                    </a:lnTo>
                    <a:lnTo>
                      <a:pt x="87" y="203"/>
                    </a:lnTo>
                    <a:lnTo>
                      <a:pt x="87" y="308"/>
                    </a:lnTo>
                    <a:lnTo>
                      <a:pt x="87" y="122"/>
                    </a:lnTo>
                    <a:lnTo>
                      <a:pt x="87" y="128"/>
                    </a:lnTo>
                    <a:lnTo>
                      <a:pt x="93" y="168"/>
                    </a:lnTo>
                    <a:lnTo>
                      <a:pt x="93" y="52"/>
                    </a:lnTo>
                    <a:lnTo>
                      <a:pt x="93" y="406"/>
                    </a:lnTo>
                    <a:lnTo>
                      <a:pt x="99" y="197"/>
                    </a:lnTo>
                    <a:lnTo>
                      <a:pt x="99" y="447"/>
                    </a:lnTo>
                    <a:lnTo>
                      <a:pt x="99" y="110"/>
                    </a:lnTo>
                    <a:lnTo>
                      <a:pt x="99" y="273"/>
                    </a:lnTo>
                    <a:lnTo>
                      <a:pt x="105" y="226"/>
                    </a:lnTo>
                    <a:lnTo>
                      <a:pt x="105" y="430"/>
                    </a:lnTo>
                    <a:lnTo>
                      <a:pt x="105" y="151"/>
                    </a:lnTo>
                    <a:lnTo>
                      <a:pt x="105" y="157"/>
                    </a:lnTo>
                    <a:lnTo>
                      <a:pt x="111" y="192"/>
                    </a:lnTo>
                    <a:lnTo>
                      <a:pt x="111" y="540"/>
                    </a:lnTo>
                    <a:lnTo>
                      <a:pt x="111" y="267"/>
                    </a:lnTo>
                    <a:lnTo>
                      <a:pt x="116" y="157"/>
                    </a:lnTo>
                    <a:lnTo>
                      <a:pt x="116" y="238"/>
                    </a:lnTo>
                    <a:lnTo>
                      <a:pt x="116" y="76"/>
                    </a:lnTo>
                    <a:lnTo>
                      <a:pt x="116" y="180"/>
                    </a:lnTo>
                    <a:lnTo>
                      <a:pt x="122" y="110"/>
                    </a:lnTo>
                    <a:lnTo>
                      <a:pt x="122" y="464"/>
                    </a:lnTo>
                    <a:lnTo>
                      <a:pt x="122" y="0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7" name="Freeform 397"/>
              <p:cNvSpPr>
                <a:spLocks/>
              </p:cNvSpPr>
              <p:nvPr/>
            </p:nvSpPr>
            <p:spPr bwMode="auto">
              <a:xfrm>
                <a:off x="5318" y="2809"/>
                <a:ext cx="215" cy="708"/>
              </a:xfrm>
              <a:custGeom>
                <a:avLst/>
                <a:gdLst/>
                <a:ahLst/>
                <a:cxnLst>
                  <a:cxn ang="0">
                    <a:pos x="6" y="145"/>
                  </a:cxn>
                  <a:cxn ang="0">
                    <a:pos x="18" y="191"/>
                  </a:cxn>
                  <a:cxn ang="0">
                    <a:pos x="23" y="296"/>
                  </a:cxn>
                  <a:cxn ang="0">
                    <a:pos x="35" y="389"/>
                  </a:cxn>
                  <a:cxn ang="0">
                    <a:pos x="41" y="215"/>
                  </a:cxn>
                  <a:cxn ang="0">
                    <a:pos x="52" y="133"/>
                  </a:cxn>
                  <a:cxn ang="0">
                    <a:pos x="58" y="226"/>
                  </a:cxn>
                  <a:cxn ang="0">
                    <a:pos x="64" y="162"/>
                  </a:cxn>
                  <a:cxn ang="0">
                    <a:pos x="70" y="284"/>
                  </a:cxn>
                  <a:cxn ang="0">
                    <a:pos x="76" y="220"/>
                  </a:cxn>
                  <a:cxn ang="0">
                    <a:pos x="81" y="441"/>
                  </a:cxn>
                  <a:cxn ang="0">
                    <a:pos x="87" y="389"/>
                  </a:cxn>
                  <a:cxn ang="0">
                    <a:pos x="93" y="325"/>
                  </a:cxn>
                  <a:cxn ang="0">
                    <a:pos x="105" y="313"/>
                  </a:cxn>
                  <a:cxn ang="0">
                    <a:pos x="111" y="261"/>
                  </a:cxn>
                  <a:cxn ang="0">
                    <a:pos x="116" y="249"/>
                  </a:cxn>
                  <a:cxn ang="0">
                    <a:pos x="122" y="197"/>
                  </a:cxn>
                  <a:cxn ang="0">
                    <a:pos x="128" y="267"/>
                  </a:cxn>
                  <a:cxn ang="0">
                    <a:pos x="134" y="145"/>
                  </a:cxn>
                  <a:cxn ang="0">
                    <a:pos x="140" y="319"/>
                  </a:cxn>
                  <a:cxn ang="0">
                    <a:pos x="145" y="220"/>
                  </a:cxn>
                  <a:cxn ang="0">
                    <a:pos x="157" y="377"/>
                  </a:cxn>
                  <a:cxn ang="0">
                    <a:pos x="163" y="371"/>
                  </a:cxn>
                  <a:cxn ang="0">
                    <a:pos x="169" y="377"/>
                  </a:cxn>
                  <a:cxn ang="0">
                    <a:pos x="174" y="336"/>
                  </a:cxn>
                  <a:cxn ang="0">
                    <a:pos x="180" y="371"/>
                  </a:cxn>
                  <a:cxn ang="0">
                    <a:pos x="186" y="470"/>
                  </a:cxn>
                  <a:cxn ang="0">
                    <a:pos x="192" y="244"/>
                  </a:cxn>
                  <a:cxn ang="0">
                    <a:pos x="198" y="464"/>
                  </a:cxn>
                  <a:cxn ang="0">
                    <a:pos x="204" y="441"/>
                  </a:cxn>
                  <a:cxn ang="0">
                    <a:pos x="209" y="249"/>
                  </a:cxn>
                  <a:cxn ang="0">
                    <a:pos x="215" y="319"/>
                  </a:cxn>
                  <a:cxn ang="0">
                    <a:pos x="221" y="313"/>
                  </a:cxn>
                  <a:cxn ang="0">
                    <a:pos x="227" y="249"/>
                  </a:cxn>
                  <a:cxn ang="0">
                    <a:pos x="233" y="371"/>
                  </a:cxn>
                  <a:cxn ang="0">
                    <a:pos x="238" y="435"/>
                  </a:cxn>
                  <a:cxn ang="0">
                    <a:pos x="244" y="673"/>
                  </a:cxn>
                  <a:cxn ang="0">
                    <a:pos x="250" y="424"/>
                  </a:cxn>
                  <a:cxn ang="0">
                    <a:pos x="256" y="360"/>
                  </a:cxn>
                  <a:cxn ang="0">
                    <a:pos x="256" y="360"/>
                  </a:cxn>
                  <a:cxn ang="0">
                    <a:pos x="267" y="441"/>
                  </a:cxn>
                  <a:cxn ang="0">
                    <a:pos x="273" y="534"/>
                  </a:cxn>
                </a:cxnLst>
                <a:rect l="0" t="0" r="r" b="b"/>
                <a:pathLst>
                  <a:path w="273" h="789">
                    <a:moveTo>
                      <a:pt x="0" y="0"/>
                    </a:moveTo>
                    <a:lnTo>
                      <a:pt x="6" y="52"/>
                    </a:lnTo>
                    <a:lnTo>
                      <a:pt x="6" y="145"/>
                    </a:lnTo>
                    <a:lnTo>
                      <a:pt x="12" y="110"/>
                    </a:lnTo>
                    <a:lnTo>
                      <a:pt x="12" y="180"/>
                    </a:lnTo>
                    <a:lnTo>
                      <a:pt x="18" y="191"/>
                    </a:lnTo>
                    <a:lnTo>
                      <a:pt x="18" y="122"/>
                    </a:lnTo>
                    <a:lnTo>
                      <a:pt x="23" y="168"/>
                    </a:lnTo>
                    <a:lnTo>
                      <a:pt x="23" y="296"/>
                    </a:lnTo>
                    <a:lnTo>
                      <a:pt x="29" y="232"/>
                    </a:lnTo>
                    <a:lnTo>
                      <a:pt x="29" y="522"/>
                    </a:lnTo>
                    <a:lnTo>
                      <a:pt x="35" y="389"/>
                    </a:lnTo>
                    <a:lnTo>
                      <a:pt x="35" y="203"/>
                    </a:lnTo>
                    <a:lnTo>
                      <a:pt x="41" y="284"/>
                    </a:lnTo>
                    <a:lnTo>
                      <a:pt x="41" y="215"/>
                    </a:lnTo>
                    <a:lnTo>
                      <a:pt x="47" y="203"/>
                    </a:lnTo>
                    <a:lnTo>
                      <a:pt x="47" y="116"/>
                    </a:lnTo>
                    <a:lnTo>
                      <a:pt x="52" y="133"/>
                    </a:lnTo>
                    <a:lnTo>
                      <a:pt x="52" y="238"/>
                    </a:lnTo>
                    <a:lnTo>
                      <a:pt x="58" y="644"/>
                    </a:lnTo>
                    <a:lnTo>
                      <a:pt x="58" y="226"/>
                    </a:lnTo>
                    <a:lnTo>
                      <a:pt x="58" y="232"/>
                    </a:lnTo>
                    <a:lnTo>
                      <a:pt x="64" y="244"/>
                    </a:lnTo>
                    <a:lnTo>
                      <a:pt x="64" y="162"/>
                    </a:lnTo>
                    <a:lnTo>
                      <a:pt x="70" y="220"/>
                    </a:lnTo>
                    <a:lnTo>
                      <a:pt x="70" y="598"/>
                    </a:lnTo>
                    <a:lnTo>
                      <a:pt x="70" y="284"/>
                    </a:lnTo>
                    <a:lnTo>
                      <a:pt x="76" y="226"/>
                    </a:lnTo>
                    <a:lnTo>
                      <a:pt x="76" y="354"/>
                    </a:lnTo>
                    <a:lnTo>
                      <a:pt x="76" y="220"/>
                    </a:lnTo>
                    <a:lnTo>
                      <a:pt x="76" y="307"/>
                    </a:lnTo>
                    <a:lnTo>
                      <a:pt x="81" y="273"/>
                    </a:lnTo>
                    <a:lnTo>
                      <a:pt x="81" y="441"/>
                    </a:lnTo>
                    <a:lnTo>
                      <a:pt x="81" y="255"/>
                    </a:lnTo>
                    <a:lnTo>
                      <a:pt x="87" y="209"/>
                    </a:lnTo>
                    <a:lnTo>
                      <a:pt x="87" y="389"/>
                    </a:lnTo>
                    <a:lnTo>
                      <a:pt x="93" y="255"/>
                    </a:lnTo>
                    <a:lnTo>
                      <a:pt x="93" y="215"/>
                    </a:lnTo>
                    <a:lnTo>
                      <a:pt x="93" y="325"/>
                    </a:lnTo>
                    <a:lnTo>
                      <a:pt x="99" y="354"/>
                    </a:lnTo>
                    <a:lnTo>
                      <a:pt x="99" y="174"/>
                    </a:lnTo>
                    <a:lnTo>
                      <a:pt x="105" y="313"/>
                    </a:lnTo>
                    <a:lnTo>
                      <a:pt x="105" y="267"/>
                    </a:lnTo>
                    <a:lnTo>
                      <a:pt x="105" y="290"/>
                    </a:lnTo>
                    <a:lnTo>
                      <a:pt x="111" y="261"/>
                    </a:lnTo>
                    <a:lnTo>
                      <a:pt x="111" y="418"/>
                    </a:lnTo>
                    <a:lnTo>
                      <a:pt x="111" y="331"/>
                    </a:lnTo>
                    <a:lnTo>
                      <a:pt x="116" y="249"/>
                    </a:lnTo>
                    <a:lnTo>
                      <a:pt x="116" y="365"/>
                    </a:lnTo>
                    <a:lnTo>
                      <a:pt x="122" y="464"/>
                    </a:lnTo>
                    <a:lnTo>
                      <a:pt x="122" y="197"/>
                    </a:lnTo>
                    <a:lnTo>
                      <a:pt x="128" y="220"/>
                    </a:lnTo>
                    <a:lnTo>
                      <a:pt x="128" y="336"/>
                    </a:lnTo>
                    <a:lnTo>
                      <a:pt x="128" y="267"/>
                    </a:lnTo>
                    <a:lnTo>
                      <a:pt x="134" y="255"/>
                    </a:lnTo>
                    <a:lnTo>
                      <a:pt x="134" y="505"/>
                    </a:lnTo>
                    <a:lnTo>
                      <a:pt x="134" y="145"/>
                    </a:lnTo>
                    <a:lnTo>
                      <a:pt x="140" y="215"/>
                    </a:lnTo>
                    <a:lnTo>
                      <a:pt x="140" y="487"/>
                    </a:lnTo>
                    <a:lnTo>
                      <a:pt x="140" y="319"/>
                    </a:lnTo>
                    <a:lnTo>
                      <a:pt x="145" y="273"/>
                    </a:lnTo>
                    <a:lnTo>
                      <a:pt x="145" y="197"/>
                    </a:lnTo>
                    <a:lnTo>
                      <a:pt x="145" y="220"/>
                    </a:lnTo>
                    <a:lnTo>
                      <a:pt x="151" y="261"/>
                    </a:lnTo>
                    <a:lnTo>
                      <a:pt x="151" y="516"/>
                    </a:lnTo>
                    <a:lnTo>
                      <a:pt x="157" y="377"/>
                    </a:lnTo>
                    <a:lnTo>
                      <a:pt x="157" y="453"/>
                    </a:lnTo>
                    <a:lnTo>
                      <a:pt x="157" y="296"/>
                    </a:lnTo>
                    <a:lnTo>
                      <a:pt x="163" y="371"/>
                    </a:lnTo>
                    <a:lnTo>
                      <a:pt x="163" y="534"/>
                    </a:lnTo>
                    <a:lnTo>
                      <a:pt x="163" y="435"/>
                    </a:lnTo>
                    <a:lnTo>
                      <a:pt x="169" y="377"/>
                    </a:lnTo>
                    <a:lnTo>
                      <a:pt x="169" y="551"/>
                    </a:lnTo>
                    <a:lnTo>
                      <a:pt x="174" y="418"/>
                    </a:lnTo>
                    <a:lnTo>
                      <a:pt x="174" y="336"/>
                    </a:lnTo>
                    <a:lnTo>
                      <a:pt x="174" y="627"/>
                    </a:lnTo>
                    <a:lnTo>
                      <a:pt x="180" y="656"/>
                    </a:lnTo>
                    <a:lnTo>
                      <a:pt x="180" y="371"/>
                    </a:lnTo>
                    <a:lnTo>
                      <a:pt x="186" y="307"/>
                    </a:lnTo>
                    <a:lnTo>
                      <a:pt x="186" y="772"/>
                    </a:lnTo>
                    <a:lnTo>
                      <a:pt x="186" y="470"/>
                    </a:lnTo>
                    <a:lnTo>
                      <a:pt x="192" y="429"/>
                    </a:lnTo>
                    <a:lnTo>
                      <a:pt x="192" y="545"/>
                    </a:lnTo>
                    <a:lnTo>
                      <a:pt x="192" y="244"/>
                    </a:lnTo>
                    <a:lnTo>
                      <a:pt x="198" y="249"/>
                    </a:lnTo>
                    <a:lnTo>
                      <a:pt x="198" y="487"/>
                    </a:lnTo>
                    <a:lnTo>
                      <a:pt x="198" y="464"/>
                    </a:lnTo>
                    <a:lnTo>
                      <a:pt x="204" y="278"/>
                    </a:lnTo>
                    <a:lnTo>
                      <a:pt x="204" y="249"/>
                    </a:lnTo>
                    <a:lnTo>
                      <a:pt x="204" y="441"/>
                    </a:lnTo>
                    <a:lnTo>
                      <a:pt x="209" y="418"/>
                    </a:lnTo>
                    <a:lnTo>
                      <a:pt x="209" y="447"/>
                    </a:lnTo>
                    <a:lnTo>
                      <a:pt x="209" y="249"/>
                    </a:lnTo>
                    <a:lnTo>
                      <a:pt x="215" y="302"/>
                    </a:lnTo>
                    <a:lnTo>
                      <a:pt x="215" y="429"/>
                    </a:lnTo>
                    <a:lnTo>
                      <a:pt x="215" y="319"/>
                    </a:lnTo>
                    <a:lnTo>
                      <a:pt x="221" y="296"/>
                    </a:lnTo>
                    <a:lnTo>
                      <a:pt x="221" y="673"/>
                    </a:lnTo>
                    <a:lnTo>
                      <a:pt x="221" y="313"/>
                    </a:lnTo>
                    <a:lnTo>
                      <a:pt x="227" y="302"/>
                    </a:lnTo>
                    <a:lnTo>
                      <a:pt x="227" y="458"/>
                    </a:lnTo>
                    <a:lnTo>
                      <a:pt x="227" y="249"/>
                    </a:lnTo>
                    <a:lnTo>
                      <a:pt x="227" y="278"/>
                    </a:lnTo>
                    <a:lnTo>
                      <a:pt x="233" y="493"/>
                    </a:lnTo>
                    <a:lnTo>
                      <a:pt x="233" y="371"/>
                    </a:lnTo>
                    <a:lnTo>
                      <a:pt x="233" y="470"/>
                    </a:lnTo>
                    <a:lnTo>
                      <a:pt x="238" y="412"/>
                    </a:lnTo>
                    <a:lnTo>
                      <a:pt x="238" y="435"/>
                    </a:lnTo>
                    <a:lnTo>
                      <a:pt x="238" y="331"/>
                    </a:lnTo>
                    <a:lnTo>
                      <a:pt x="244" y="377"/>
                    </a:lnTo>
                    <a:lnTo>
                      <a:pt x="244" y="673"/>
                    </a:lnTo>
                    <a:lnTo>
                      <a:pt x="244" y="319"/>
                    </a:lnTo>
                    <a:lnTo>
                      <a:pt x="244" y="441"/>
                    </a:lnTo>
                    <a:lnTo>
                      <a:pt x="250" y="424"/>
                    </a:lnTo>
                    <a:lnTo>
                      <a:pt x="250" y="342"/>
                    </a:lnTo>
                    <a:lnTo>
                      <a:pt x="250" y="354"/>
                    </a:lnTo>
                    <a:lnTo>
                      <a:pt x="256" y="360"/>
                    </a:lnTo>
                    <a:lnTo>
                      <a:pt x="256" y="470"/>
                    </a:lnTo>
                    <a:lnTo>
                      <a:pt x="256" y="348"/>
                    </a:lnTo>
                    <a:lnTo>
                      <a:pt x="256" y="360"/>
                    </a:lnTo>
                    <a:lnTo>
                      <a:pt x="262" y="342"/>
                    </a:lnTo>
                    <a:lnTo>
                      <a:pt x="262" y="789"/>
                    </a:lnTo>
                    <a:lnTo>
                      <a:pt x="267" y="441"/>
                    </a:lnTo>
                    <a:lnTo>
                      <a:pt x="267" y="365"/>
                    </a:lnTo>
                    <a:lnTo>
                      <a:pt x="267" y="424"/>
                    </a:lnTo>
                    <a:lnTo>
                      <a:pt x="273" y="534"/>
                    </a:lnTo>
                    <a:lnTo>
                      <a:pt x="273" y="348"/>
                    </a:lnTo>
                    <a:lnTo>
                      <a:pt x="273" y="418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8" name="Freeform 398"/>
              <p:cNvSpPr>
                <a:spLocks/>
              </p:cNvSpPr>
              <p:nvPr/>
            </p:nvSpPr>
            <p:spPr bwMode="auto">
              <a:xfrm>
                <a:off x="5533" y="3059"/>
                <a:ext cx="105" cy="698"/>
              </a:xfrm>
              <a:custGeom>
                <a:avLst/>
                <a:gdLst/>
                <a:ahLst/>
                <a:cxnLst>
                  <a:cxn ang="0">
                    <a:pos x="6" y="331"/>
                  </a:cxn>
                  <a:cxn ang="0">
                    <a:pos x="6" y="180"/>
                  </a:cxn>
                  <a:cxn ang="0">
                    <a:pos x="12" y="87"/>
                  </a:cxn>
                  <a:cxn ang="0">
                    <a:pos x="18" y="256"/>
                  </a:cxn>
                  <a:cxn ang="0">
                    <a:pos x="18" y="546"/>
                  </a:cxn>
                  <a:cxn ang="0">
                    <a:pos x="23" y="198"/>
                  </a:cxn>
                  <a:cxn ang="0">
                    <a:pos x="23" y="186"/>
                  </a:cxn>
                  <a:cxn ang="0">
                    <a:pos x="29" y="209"/>
                  </a:cxn>
                  <a:cxn ang="0">
                    <a:pos x="29" y="116"/>
                  </a:cxn>
                  <a:cxn ang="0">
                    <a:pos x="35" y="24"/>
                  </a:cxn>
                  <a:cxn ang="0">
                    <a:pos x="41" y="279"/>
                  </a:cxn>
                  <a:cxn ang="0">
                    <a:pos x="47" y="99"/>
                  </a:cxn>
                  <a:cxn ang="0">
                    <a:pos x="47" y="192"/>
                  </a:cxn>
                  <a:cxn ang="0">
                    <a:pos x="53" y="93"/>
                  </a:cxn>
                  <a:cxn ang="0">
                    <a:pos x="58" y="424"/>
                  </a:cxn>
                  <a:cxn ang="0">
                    <a:pos x="64" y="134"/>
                  </a:cxn>
                  <a:cxn ang="0">
                    <a:pos x="64" y="128"/>
                  </a:cxn>
                  <a:cxn ang="0">
                    <a:pos x="70" y="180"/>
                  </a:cxn>
                  <a:cxn ang="0">
                    <a:pos x="76" y="186"/>
                  </a:cxn>
                  <a:cxn ang="0">
                    <a:pos x="76" y="76"/>
                  </a:cxn>
                  <a:cxn ang="0">
                    <a:pos x="82" y="116"/>
                  </a:cxn>
                  <a:cxn ang="0">
                    <a:pos x="82" y="296"/>
                  </a:cxn>
                  <a:cxn ang="0">
                    <a:pos x="87" y="778"/>
                  </a:cxn>
                  <a:cxn ang="0">
                    <a:pos x="87" y="325"/>
                  </a:cxn>
                  <a:cxn ang="0">
                    <a:pos x="93" y="528"/>
                  </a:cxn>
                  <a:cxn ang="0">
                    <a:pos x="93" y="331"/>
                  </a:cxn>
                  <a:cxn ang="0">
                    <a:pos x="99" y="169"/>
                  </a:cxn>
                  <a:cxn ang="0">
                    <a:pos x="105" y="459"/>
                  </a:cxn>
                  <a:cxn ang="0">
                    <a:pos x="105" y="279"/>
                  </a:cxn>
                  <a:cxn ang="0">
                    <a:pos x="111" y="476"/>
                  </a:cxn>
                  <a:cxn ang="0">
                    <a:pos x="116" y="186"/>
                  </a:cxn>
                  <a:cxn ang="0">
                    <a:pos x="116" y="134"/>
                  </a:cxn>
                  <a:cxn ang="0">
                    <a:pos x="122" y="644"/>
                  </a:cxn>
                  <a:cxn ang="0">
                    <a:pos x="128" y="244"/>
                  </a:cxn>
                  <a:cxn ang="0">
                    <a:pos x="128" y="163"/>
                  </a:cxn>
                  <a:cxn ang="0">
                    <a:pos x="134" y="146"/>
                  </a:cxn>
                </a:cxnLst>
                <a:rect l="0" t="0" r="r" b="b"/>
                <a:pathLst>
                  <a:path w="134" h="778">
                    <a:moveTo>
                      <a:pt x="0" y="140"/>
                    </a:moveTo>
                    <a:lnTo>
                      <a:pt x="6" y="331"/>
                    </a:lnTo>
                    <a:lnTo>
                      <a:pt x="6" y="76"/>
                    </a:lnTo>
                    <a:lnTo>
                      <a:pt x="6" y="180"/>
                    </a:lnTo>
                    <a:lnTo>
                      <a:pt x="12" y="343"/>
                    </a:lnTo>
                    <a:lnTo>
                      <a:pt x="12" y="87"/>
                    </a:lnTo>
                    <a:lnTo>
                      <a:pt x="12" y="227"/>
                    </a:lnTo>
                    <a:lnTo>
                      <a:pt x="18" y="256"/>
                    </a:lnTo>
                    <a:lnTo>
                      <a:pt x="18" y="87"/>
                    </a:lnTo>
                    <a:lnTo>
                      <a:pt x="18" y="546"/>
                    </a:lnTo>
                    <a:lnTo>
                      <a:pt x="23" y="134"/>
                    </a:lnTo>
                    <a:lnTo>
                      <a:pt x="23" y="198"/>
                    </a:lnTo>
                    <a:lnTo>
                      <a:pt x="23" y="0"/>
                    </a:lnTo>
                    <a:lnTo>
                      <a:pt x="23" y="186"/>
                    </a:lnTo>
                    <a:lnTo>
                      <a:pt x="29" y="163"/>
                    </a:lnTo>
                    <a:lnTo>
                      <a:pt x="29" y="209"/>
                    </a:lnTo>
                    <a:lnTo>
                      <a:pt x="29" y="47"/>
                    </a:lnTo>
                    <a:lnTo>
                      <a:pt x="29" y="116"/>
                    </a:lnTo>
                    <a:lnTo>
                      <a:pt x="35" y="499"/>
                    </a:lnTo>
                    <a:lnTo>
                      <a:pt x="35" y="24"/>
                    </a:lnTo>
                    <a:lnTo>
                      <a:pt x="41" y="53"/>
                    </a:lnTo>
                    <a:lnTo>
                      <a:pt x="41" y="279"/>
                    </a:lnTo>
                    <a:lnTo>
                      <a:pt x="41" y="140"/>
                    </a:lnTo>
                    <a:lnTo>
                      <a:pt x="47" y="99"/>
                    </a:lnTo>
                    <a:lnTo>
                      <a:pt x="47" y="53"/>
                    </a:lnTo>
                    <a:lnTo>
                      <a:pt x="47" y="192"/>
                    </a:lnTo>
                    <a:lnTo>
                      <a:pt x="53" y="291"/>
                    </a:lnTo>
                    <a:lnTo>
                      <a:pt x="53" y="93"/>
                    </a:lnTo>
                    <a:lnTo>
                      <a:pt x="58" y="87"/>
                    </a:lnTo>
                    <a:lnTo>
                      <a:pt x="58" y="424"/>
                    </a:lnTo>
                    <a:lnTo>
                      <a:pt x="58" y="134"/>
                    </a:lnTo>
                    <a:lnTo>
                      <a:pt x="64" y="134"/>
                    </a:lnTo>
                    <a:lnTo>
                      <a:pt x="64" y="58"/>
                    </a:lnTo>
                    <a:lnTo>
                      <a:pt x="64" y="128"/>
                    </a:lnTo>
                    <a:lnTo>
                      <a:pt x="70" y="366"/>
                    </a:lnTo>
                    <a:lnTo>
                      <a:pt x="70" y="180"/>
                    </a:lnTo>
                    <a:lnTo>
                      <a:pt x="70" y="314"/>
                    </a:lnTo>
                    <a:lnTo>
                      <a:pt x="76" y="186"/>
                    </a:lnTo>
                    <a:lnTo>
                      <a:pt x="76" y="285"/>
                    </a:lnTo>
                    <a:lnTo>
                      <a:pt x="76" y="76"/>
                    </a:lnTo>
                    <a:lnTo>
                      <a:pt x="76" y="140"/>
                    </a:lnTo>
                    <a:lnTo>
                      <a:pt x="82" y="116"/>
                    </a:lnTo>
                    <a:lnTo>
                      <a:pt x="82" y="308"/>
                    </a:lnTo>
                    <a:lnTo>
                      <a:pt x="82" y="296"/>
                    </a:lnTo>
                    <a:lnTo>
                      <a:pt x="87" y="279"/>
                    </a:lnTo>
                    <a:lnTo>
                      <a:pt x="87" y="778"/>
                    </a:lnTo>
                    <a:lnTo>
                      <a:pt x="87" y="238"/>
                    </a:lnTo>
                    <a:lnTo>
                      <a:pt x="87" y="325"/>
                    </a:lnTo>
                    <a:lnTo>
                      <a:pt x="93" y="476"/>
                    </a:lnTo>
                    <a:lnTo>
                      <a:pt x="93" y="528"/>
                    </a:lnTo>
                    <a:lnTo>
                      <a:pt x="93" y="116"/>
                    </a:lnTo>
                    <a:lnTo>
                      <a:pt x="93" y="331"/>
                    </a:lnTo>
                    <a:lnTo>
                      <a:pt x="99" y="668"/>
                    </a:lnTo>
                    <a:lnTo>
                      <a:pt x="99" y="169"/>
                    </a:lnTo>
                    <a:lnTo>
                      <a:pt x="99" y="325"/>
                    </a:lnTo>
                    <a:lnTo>
                      <a:pt x="105" y="459"/>
                    </a:lnTo>
                    <a:lnTo>
                      <a:pt x="105" y="146"/>
                    </a:lnTo>
                    <a:lnTo>
                      <a:pt x="105" y="279"/>
                    </a:lnTo>
                    <a:lnTo>
                      <a:pt x="111" y="320"/>
                    </a:lnTo>
                    <a:lnTo>
                      <a:pt x="111" y="476"/>
                    </a:lnTo>
                    <a:lnTo>
                      <a:pt x="111" y="256"/>
                    </a:lnTo>
                    <a:lnTo>
                      <a:pt x="116" y="186"/>
                    </a:lnTo>
                    <a:lnTo>
                      <a:pt x="116" y="337"/>
                    </a:lnTo>
                    <a:lnTo>
                      <a:pt x="116" y="134"/>
                    </a:lnTo>
                    <a:lnTo>
                      <a:pt x="122" y="134"/>
                    </a:lnTo>
                    <a:lnTo>
                      <a:pt x="122" y="644"/>
                    </a:lnTo>
                    <a:lnTo>
                      <a:pt x="122" y="331"/>
                    </a:lnTo>
                    <a:lnTo>
                      <a:pt x="128" y="244"/>
                    </a:lnTo>
                    <a:lnTo>
                      <a:pt x="128" y="372"/>
                    </a:lnTo>
                    <a:lnTo>
                      <a:pt x="128" y="163"/>
                    </a:lnTo>
                    <a:lnTo>
                      <a:pt x="128" y="169"/>
                    </a:lnTo>
                    <a:lnTo>
                      <a:pt x="134" y="146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" name="Line 401"/>
              <p:cNvSpPr>
                <a:spLocks noChangeShapeType="1"/>
              </p:cNvSpPr>
              <p:nvPr/>
            </p:nvSpPr>
            <p:spPr bwMode="auto">
              <a:xfrm>
                <a:off x="3269" y="2757"/>
                <a:ext cx="197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" name="Rectangle 406"/>
              <p:cNvSpPr>
                <a:spLocks noChangeArrowheads="1"/>
              </p:cNvSpPr>
              <p:nvPr/>
            </p:nvSpPr>
            <p:spPr bwMode="auto">
              <a:xfrm>
                <a:off x="3264" y="2784"/>
                <a:ext cx="862" cy="18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1" name="Text Box 403"/>
              <p:cNvSpPr txBox="1">
                <a:spLocks noChangeArrowheads="1"/>
              </p:cNvSpPr>
              <p:nvPr/>
            </p:nvSpPr>
            <p:spPr bwMode="auto">
              <a:xfrm>
                <a:off x="3355" y="2757"/>
                <a:ext cx="838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000" dirty="0"/>
                  <a:t>130nV/</a:t>
                </a:r>
                <a:r>
                  <a:rPr lang="en-US" sz="2000" dirty="0">
                    <a:cs typeface="Times New Roman" pitchFamily="18" charset="0"/>
                  </a:rPr>
                  <a:t>√Hz</a:t>
                </a:r>
              </a:p>
            </p:txBody>
          </p:sp>
          <p:sp>
            <p:nvSpPr>
              <p:cNvPr id="402" name="Line 404"/>
              <p:cNvSpPr>
                <a:spLocks noChangeShapeType="1"/>
              </p:cNvSpPr>
              <p:nvPr/>
            </p:nvSpPr>
            <p:spPr bwMode="auto">
              <a:xfrm flipV="1">
                <a:off x="3990" y="2795"/>
                <a:ext cx="12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" name="Text Box 407"/>
            <p:cNvSpPr txBox="1">
              <a:spLocks noChangeArrowheads="1"/>
            </p:cNvSpPr>
            <p:nvPr/>
          </p:nvSpPr>
          <p:spPr bwMode="auto">
            <a:xfrm>
              <a:off x="3912" y="3877"/>
              <a:ext cx="1272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Frequency (Hz)</a:t>
              </a:r>
            </a:p>
          </p:txBody>
        </p:sp>
        <p:grpSp>
          <p:nvGrpSpPr>
            <p:cNvPr id="6" name="Group 411"/>
            <p:cNvGrpSpPr>
              <a:grpSpLocks/>
            </p:cNvGrpSpPr>
            <p:nvPr/>
          </p:nvGrpSpPr>
          <p:grpSpPr bwMode="auto">
            <a:xfrm rot="16200000">
              <a:off x="2682" y="2594"/>
              <a:ext cx="551" cy="250"/>
              <a:chOff x="1680" y="3843"/>
              <a:chExt cx="614" cy="279"/>
            </a:xfrm>
          </p:grpSpPr>
          <p:sp>
            <p:nvSpPr>
              <p:cNvPr id="7" name="Text Box 409"/>
              <p:cNvSpPr txBox="1">
                <a:spLocks noChangeArrowheads="1"/>
              </p:cNvSpPr>
              <p:nvPr/>
            </p:nvSpPr>
            <p:spPr bwMode="auto">
              <a:xfrm>
                <a:off x="1680" y="3843"/>
                <a:ext cx="614" cy="2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solidFill>
                      <a:schemeClr val="tx1"/>
                    </a:solidFill>
                  </a:rPr>
                  <a:t>V/</a:t>
                </a:r>
                <a:r>
                  <a:rPr lang="en-US" sz="200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√</a:t>
                </a:r>
                <a:r>
                  <a:rPr lang="en-US" sz="2000">
                    <a:solidFill>
                      <a:schemeClr val="tx1"/>
                    </a:solidFill>
                  </a:rPr>
                  <a:t>Hz</a:t>
                </a:r>
              </a:p>
            </p:txBody>
          </p:sp>
          <p:sp>
            <p:nvSpPr>
              <p:cNvPr id="8" name="Line 410"/>
              <p:cNvSpPr>
                <a:spLocks noChangeShapeType="1"/>
              </p:cNvSpPr>
              <p:nvPr/>
            </p:nvSpPr>
            <p:spPr bwMode="auto">
              <a:xfrm>
                <a:off x="1999" y="3878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403" name="Group 603"/>
          <p:cNvGrpSpPr>
            <a:grpSpLocks/>
          </p:cNvGrpSpPr>
          <p:nvPr/>
        </p:nvGrpSpPr>
        <p:grpSpPr bwMode="auto">
          <a:xfrm>
            <a:off x="6350" y="2587625"/>
            <a:ext cx="4567238" cy="4100513"/>
            <a:chOff x="1" y="816"/>
            <a:chExt cx="2925" cy="2752"/>
          </a:xfrm>
        </p:grpSpPr>
        <p:sp>
          <p:nvSpPr>
            <p:cNvPr id="404" name="Rectangle 418"/>
            <p:cNvSpPr>
              <a:spLocks noChangeArrowheads="1"/>
            </p:cNvSpPr>
            <p:nvPr/>
          </p:nvSpPr>
          <p:spPr bwMode="auto">
            <a:xfrm>
              <a:off x="382" y="876"/>
              <a:ext cx="2404" cy="22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5" name="Rectangle 419"/>
            <p:cNvSpPr>
              <a:spLocks noChangeArrowheads="1"/>
            </p:cNvSpPr>
            <p:nvPr/>
          </p:nvSpPr>
          <p:spPr bwMode="auto">
            <a:xfrm>
              <a:off x="382" y="876"/>
              <a:ext cx="2404" cy="2287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6" name="Freeform 420"/>
            <p:cNvSpPr>
              <a:spLocks/>
            </p:cNvSpPr>
            <p:nvPr/>
          </p:nvSpPr>
          <p:spPr bwMode="auto">
            <a:xfrm>
              <a:off x="38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7" name="Freeform 421"/>
            <p:cNvSpPr>
              <a:spLocks/>
            </p:cNvSpPr>
            <p:nvPr/>
          </p:nvSpPr>
          <p:spPr bwMode="auto">
            <a:xfrm>
              <a:off x="98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8" name="Freeform 422"/>
            <p:cNvSpPr>
              <a:spLocks/>
            </p:cNvSpPr>
            <p:nvPr/>
          </p:nvSpPr>
          <p:spPr bwMode="auto">
            <a:xfrm>
              <a:off x="1581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" name="Freeform 423"/>
            <p:cNvSpPr>
              <a:spLocks/>
            </p:cNvSpPr>
            <p:nvPr/>
          </p:nvSpPr>
          <p:spPr bwMode="auto">
            <a:xfrm>
              <a:off x="218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" name="Freeform 424"/>
            <p:cNvSpPr>
              <a:spLocks/>
            </p:cNvSpPr>
            <p:nvPr/>
          </p:nvSpPr>
          <p:spPr bwMode="auto">
            <a:xfrm>
              <a:off x="2786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" name="Freeform 425"/>
            <p:cNvSpPr>
              <a:spLocks/>
            </p:cNvSpPr>
            <p:nvPr/>
          </p:nvSpPr>
          <p:spPr bwMode="auto">
            <a:xfrm>
              <a:off x="382" y="3163"/>
              <a:ext cx="2404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1" y="0"/>
                </a:cxn>
                <a:cxn ang="0">
                  <a:pos x="521" y="0"/>
                </a:cxn>
              </a:cxnLst>
              <a:rect l="0" t="0" r="r" b="b"/>
              <a:pathLst>
                <a:path w="521">
                  <a:moveTo>
                    <a:pt x="0" y="0"/>
                  </a:moveTo>
                  <a:lnTo>
                    <a:pt x="521" y="0"/>
                  </a:lnTo>
                  <a:lnTo>
                    <a:pt x="52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" name="Freeform 426"/>
            <p:cNvSpPr>
              <a:spLocks/>
            </p:cNvSpPr>
            <p:nvPr/>
          </p:nvSpPr>
          <p:spPr bwMode="auto">
            <a:xfrm>
              <a:off x="382" y="2831"/>
              <a:ext cx="2404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1" y="0"/>
                </a:cxn>
                <a:cxn ang="0">
                  <a:pos x="521" y="0"/>
                </a:cxn>
              </a:cxnLst>
              <a:rect l="0" t="0" r="r" b="b"/>
              <a:pathLst>
                <a:path w="521">
                  <a:moveTo>
                    <a:pt x="0" y="0"/>
                  </a:moveTo>
                  <a:lnTo>
                    <a:pt x="521" y="0"/>
                  </a:lnTo>
                  <a:lnTo>
                    <a:pt x="52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3" name="Freeform 427"/>
            <p:cNvSpPr>
              <a:spLocks/>
            </p:cNvSpPr>
            <p:nvPr/>
          </p:nvSpPr>
          <p:spPr bwMode="auto">
            <a:xfrm>
              <a:off x="382" y="2506"/>
              <a:ext cx="2404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1" y="0"/>
                </a:cxn>
                <a:cxn ang="0">
                  <a:pos x="521" y="0"/>
                </a:cxn>
              </a:cxnLst>
              <a:rect l="0" t="0" r="r" b="b"/>
              <a:pathLst>
                <a:path w="521">
                  <a:moveTo>
                    <a:pt x="0" y="0"/>
                  </a:moveTo>
                  <a:lnTo>
                    <a:pt x="521" y="0"/>
                  </a:lnTo>
                  <a:lnTo>
                    <a:pt x="52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4" name="Freeform 428"/>
            <p:cNvSpPr>
              <a:spLocks/>
            </p:cNvSpPr>
            <p:nvPr/>
          </p:nvSpPr>
          <p:spPr bwMode="auto">
            <a:xfrm>
              <a:off x="382" y="2179"/>
              <a:ext cx="2404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1" y="0"/>
                </a:cxn>
                <a:cxn ang="0">
                  <a:pos x="521" y="0"/>
                </a:cxn>
              </a:cxnLst>
              <a:rect l="0" t="0" r="r" b="b"/>
              <a:pathLst>
                <a:path w="521">
                  <a:moveTo>
                    <a:pt x="0" y="0"/>
                  </a:moveTo>
                  <a:lnTo>
                    <a:pt x="521" y="0"/>
                  </a:lnTo>
                  <a:lnTo>
                    <a:pt x="52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" name="Freeform 429"/>
            <p:cNvSpPr>
              <a:spLocks/>
            </p:cNvSpPr>
            <p:nvPr/>
          </p:nvSpPr>
          <p:spPr bwMode="auto">
            <a:xfrm>
              <a:off x="382" y="1854"/>
              <a:ext cx="2404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1" y="0"/>
                </a:cxn>
                <a:cxn ang="0">
                  <a:pos x="521" y="0"/>
                </a:cxn>
              </a:cxnLst>
              <a:rect l="0" t="0" r="r" b="b"/>
              <a:pathLst>
                <a:path w="521">
                  <a:moveTo>
                    <a:pt x="0" y="0"/>
                  </a:moveTo>
                  <a:lnTo>
                    <a:pt x="521" y="0"/>
                  </a:lnTo>
                  <a:lnTo>
                    <a:pt x="52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6" name="Freeform 430"/>
            <p:cNvSpPr>
              <a:spLocks/>
            </p:cNvSpPr>
            <p:nvPr/>
          </p:nvSpPr>
          <p:spPr bwMode="auto">
            <a:xfrm>
              <a:off x="382" y="1528"/>
              <a:ext cx="2404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1" y="0"/>
                </a:cxn>
                <a:cxn ang="0">
                  <a:pos x="521" y="0"/>
                </a:cxn>
              </a:cxnLst>
              <a:rect l="0" t="0" r="r" b="b"/>
              <a:pathLst>
                <a:path w="521">
                  <a:moveTo>
                    <a:pt x="0" y="0"/>
                  </a:moveTo>
                  <a:lnTo>
                    <a:pt x="521" y="0"/>
                  </a:lnTo>
                  <a:lnTo>
                    <a:pt x="52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7" name="Freeform 431"/>
            <p:cNvSpPr>
              <a:spLocks/>
            </p:cNvSpPr>
            <p:nvPr/>
          </p:nvSpPr>
          <p:spPr bwMode="auto">
            <a:xfrm>
              <a:off x="382" y="1203"/>
              <a:ext cx="2404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1" y="0"/>
                </a:cxn>
                <a:cxn ang="0">
                  <a:pos x="521" y="0"/>
                </a:cxn>
              </a:cxnLst>
              <a:rect l="0" t="0" r="r" b="b"/>
              <a:pathLst>
                <a:path w="521">
                  <a:moveTo>
                    <a:pt x="0" y="0"/>
                  </a:moveTo>
                  <a:lnTo>
                    <a:pt x="521" y="0"/>
                  </a:lnTo>
                  <a:lnTo>
                    <a:pt x="52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8" name="Freeform 432"/>
            <p:cNvSpPr>
              <a:spLocks/>
            </p:cNvSpPr>
            <p:nvPr/>
          </p:nvSpPr>
          <p:spPr bwMode="auto">
            <a:xfrm>
              <a:off x="382" y="876"/>
              <a:ext cx="2404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1" y="0"/>
                </a:cxn>
                <a:cxn ang="0">
                  <a:pos x="521" y="0"/>
                </a:cxn>
              </a:cxnLst>
              <a:rect l="0" t="0" r="r" b="b"/>
              <a:pathLst>
                <a:path w="521">
                  <a:moveTo>
                    <a:pt x="0" y="0"/>
                  </a:moveTo>
                  <a:lnTo>
                    <a:pt x="521" y="0"/>
                  </a:lnTo>
                  <a:lnTo>
                    <a:pt x="52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9" name="Line 433"/>
            <p:cNvSpPr>
              <a:spLocks noChangeShapeType="1"/>
            </p:cNvSpPr>
            <p:nvPr/>
          </p:nvSpPr>
          <p:spPr bwMode="auto">
            <a:xfrm>
              <a:off x="382" y="876"/>
              <a:ext cx="24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" name="Line 434"/>
            <p:cNvSpPr>
              <a:spLocks noChangeShapeType="1"/>
            </p:cNvSpPr>
            <p:nvPr/>
          </p:nvSpPr>
          <p:spPr bwMode="auto">
            <a:xfrm>
              <a:off x="382" y="3163"/>
              <a:ext cx="24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1" name="Line 435"/>
            <p:cNvSpPr>
              <a:spLocks noChangeShapeType="1"/>
            </p:cNvSpPr>
            <p:nvPr/>
          </p:nvSpPr>
          <p:spPr bwMode="auto">
            <a:xfrm flipV="1">
              <a:off x="2786" y="876"/>
              <a:ext cx="0" cy="2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2" name="Line 436"/>
            <p:cNvSpPr>
              <a:spLocks noChangeShapeType="1"/>
            </p:cNvSpPr>
            <p:nvPr/>
          </p:nvSpPr>
          <p:spPr bwMode="auto">
            <a:xfrm flipV="1">
              <a:off x="382" y="876"/>
              <a:ext cx="0" cy="2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3" name="Line 437"/>
            <p:cNvSpPr>
              <a:spLocks noChangeShapeType="1"/>
            </p:cNvSpPr>
            <p:nvPr/>
          </p:nvSpPr>
          <p:spPr bwMode="auto">
            <a:xfrm>
              <a:off x="382" y="3163"/>
              <a:ext cx="24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4" name="Line 438"/>
            <p:cNvSpPr>
              <a:spLocks noChangeShapeType="1"/>
            </p:cNvSpPr>
            <p:nvPr/>
          </p:nvSpPr>
          <p:spPr bwMode="auto">
            <a:xfrm flipV="1">
              <a:off x="382" y="876"/>
              <a:ext cx="0" cy="2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5" name="Line 439"/>
            <p:cNvSpPr>
              <a:spLocks noChangeShapeType="1"/>
            </p:cNvSpPr>
            <p:nvPr/>
          </p:nvSpPr>
          <p:spPr bwMode="auto">
            <a:xfrm flipV="1">
              <a:off x="382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6" name="Line 440"/>
            <p:cNvSpPr>
              <a:spLocks noChangeShapeType="1"/>
            </p:cNvSpPr>
            <p:nvPr/>
          </p:nvSpPr>
          <p:spPr bwMode="auto">
            <a:xfrm>
              <a:off x="382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7" name="Freeform 441"/>
            <p:cNvSpPr>
              <a:spLocks/>
            </p:cNvSpPr>
            <p:nvPr/>
          </p:nvSpPr>
          <p:spPr bwMode="auto">
            <a:xfrm>
              <a:off x="38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8" name="Line 442"/>
            <p:cNvSpPr>
              <a:spLocks noChangeShapeType="1"/>
            </p:cNvSpPr>
            <p:nvPr/>
          </p:nvSpPr>
          <p:spPr bwMode="auto">
            <a:xfrm flipV="1">
              <a:off x="382" y="3129"/>
              <a:ext cx="0" cy="3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9" name="Line 443"/>
            <p:cNvSpPr>
              <a:spLocks noChangeShapeType="1"/>
            </p:cNvSpPr>
            <p:nvPr/>
          </p:nvSpPr>
          <p:spPr bwMode="auto">
            <a:xfrm>
              <a:off x="382" y="876"/>
              <a:ext cx="0" cy="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" name="Rectangle 444"/>
            <p:cNvSpPr>
              <a:spLocks noChangeArrowheads="1"/>
            </p:cNvSpPr>
            <p:nvPr/>
          </p:nvSpPr>
          <p:spPr bwMode="auto">
            <a:xfrm>
              <a:off x="308" y="3212"/>
              <a:ext cx="14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Helvetica" charset="0"/>
                </a:rPr>
                <a:t>10</a:t>
              </a: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431" name="Rectangle 445"/>
            <p:cNvSpPr>
              <a:spLocks noChangeArrowheads="1"/>
            </p:cNvSpPr>
            <p:nvPr/>
          </p:nvSpPr>
          <p:spPr bwMode="auto">
            <a:xfrm>
              <a:off x="456" y="3162"/>
              <a:ext cx="8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chemeClr val="tx1"/>
                  </a:solidFill>
                  <a:latin typeface="Helvetica" charset="0"/>
                </a:rPr>
                <a:t>-1</a:t>
              </a:r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432" name="Line 446"/>
            <p:cNvSpPr>
              <a:spLocks noChangeShapeType="1"/>
            </p:cNvSpPr>
            <p:nvPr/>
          </p:nvSpPr>
          <p:spPr bwMode="auto">
            <a:xfrm flipV="1">
              <a:off x="561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3" name="Line 447"/>
            <p:cNvSpPr>
              <a:spLocks noChangeShapeType="1"/>
            </p:cNvSpPr>
            <p:nvPr/>
          </p:nvSpPr>
          <p:spPr bwMode="auto">
            <a:xfrm>
              <a:off x="561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4" name="Freeform 448"/>
            <p:cNvSpPr>
              <a:spLocks/>
            </p:cNvSpPr>
            <p:nvPr/>
          </p:nvSpPr>
          <p:spPr bwMode="auto">
            <a:xfrm>
              <a:off x="561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5" name="Line 449"/>
            <p:cNvSpPr>
              <a:spLocks noChangeShapeType="1"/>
            </p:cNvSpPr>
            <p:nvPr/>
          </p:nvSpPr>
          <p:spPr bwMode="auto">
            <a:xfrm flipV="1">
              <a:off x="668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6" name="Line 450"/>
            <p:cNvSpPr>
              <a:spLocks noChangeShapeType="1"/>
            </p:cNvSpPr>
            <p:nvPr/>
          </p:nvSpPr>
          <p:spPr bwMode="auto">
            <a:xfrm>
              <a:off x="668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7" name="Freeform 451"/>
            <p:cNvSpPr>
              <a:spLocks/>
            </p:cNvSpPr>
            <p:nvPr/>
          </p:nvSpPr>
          <p:spPr bwMode="auto">
            <a:xfrm>
              <a:off x="668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8" name="Line 452"/>
            <p:cNvSpPr>
              <a:spLocks noChangeShapeType="1"/>
            </p:cNvSpPr>
            <p:nvPr/>
          </p:nvSpPr>
          <p:spPr bwMode="auto">
            <a:xfrm flipV="1">
              <a:off x="742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9" name="Line 453"/>
            <p:cNvSpPr>
              <a:spLocks noChangeShapeType="1"/>
            </p:cNvSpPr>
            <p:nvPr/>
          </p:nvSpPr>
          <p:spPr bwMode="auto">
            <a:xfrm>
              <a:off x="742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" name="Freeform 454"/>
            <p:cNvSpPr>
              <a:spLocks/>
            </p:cNvSpPr>
            <p:nvPr/>
          </p:nvSpPr>
          <p:spPr bwMode="auto">
            <a:xfrm>
              <a:off x="74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" name="Line 455"/>
            <p:cNvSpPr>
              <a:spLocks noChangeShapeType="1"/>
            </p:cNvSpPr>
            <p:nvPr/>
          </p:nvSpPr>
          <p:spPr bwMode="auto">
            <a:xfrm flipV="1">
              <a:off x="801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2" name="Line 456"/>
            <p:cNvSpPr>
              <a:spLocks noChangeShapeType="1"/>
            </p:cNvSpPr>
            <p:nvPr/>
          </p:nvSpPr>
          <p:spPr bwMode="auto">
            <a:xfrm>
              <a:off x="801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3" name="Freeform 457"/>
            <p:cNvSpPr>
              <a:spLocks/>
            </p:cNvSpPr>
            <p:nvPr/>
          </p:nvSpPr>
          <p:spPr bwMode="auto">
            <a:xfrm>
              <a:off x="801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4" name="Line 458"/>
            <p:cNvSpPr>
              <a:spLocks noChangeShapeType="1"/>
            </p:cNvSpPr>
            <p:nvPr/>
          </p:nvSpPr>
          <p:spPr bwMode="auto">
            <a:xfrm flipV="1">
              <a:off x="847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5" name="Line 459"/>
            <p:cNvSpPr>
              <a:spLocks noChangeShapeType="1"/>
            </p:cNvSpPr>
            <p:nvPr/>
          </p:nvSpPr>
          <p:spPr bwMode="auto">
            <a:xfrm>
              <a:off x="847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6" name="Freeform 460"/>
            <p:cNvSpPr>
              <a:spLocks/>
            </p:cNvSpPr>
            <p:nvPr/>
          </p:nvSpPr>
          <p:spPr bwMode="auto">
            <a:xfrm>
              <a:off x="847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7" name="Line 461"/>
            <p:cNvSpPr>
              <a:spLocks noChangeShapeType="1"/>
            </p:cNvSpPr>
            <p:nvPr/>
          </p:nvSpPr>
          <p:spPr bwMode="auto">
            <a:xfrm flipV="1">
              <a:off x="890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8" name="Line 462"/>
            <p:cNvSpPr>
              <a:spLocks noChangeShapeType="1"/>
            </p:cNvSpPr>
            <p:nvPr/>
          </p:nvSpPr>
          <p:spPr bwMode="auto">
            <a:xfrm>
              <a:off x="890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9" name="Freeform 463"/>
            <p:cNvSpPr>
              <a:spLocks/>
            </p:cNvSpPr>
            <p:nvPr/>
          </p:nvSpPr>
          <p:spPr bwMode="auto">
            <a:xfrm>
              <a:off x="890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" name="Line 464"/>
            <p:cNvSpPr>
              <a:spLocks noChangeShapeType="1"/>
            </p:cNvSpPr>
            <p:nvPr/>
          </p:nvSpPr>
          <p:spPr bwMode="auto">
            <a:xfrm flipV="1">
              <a:off x="921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" name="Line 465"/>
            <p:cNvSpPr>
              <a:spLocks noChangeShapeType="1"/>
            </p:cNvSpPr>
            <p:nvPr/>
          </p:nvSpPr>
          <p:spPr bwMode="auto">
            <a:xfrm>
              <a:off x="921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2" name="Freeform 466"/>
            <p:cNvSpPr>
              <a:spLocks/>
            </p:cNvSpPr>
            <p:nvPr/>
          </p:nvSpPr>
          <p:spPr bwMode="auto">
            <a:xfrm>
              <a:off x="921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3" name="Line 467"/>
            <p:cNvSpPr>
              <a:spLocks noChangeShapeType="1"/>
            </p:cNvSpPr>
            <p:nvPr/>
          </p:nvSpPr>
          <p:spPr bwMode="auto">
            <a:xfrm flipV="1">
              <a:off x="954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4" name="Line 468"/>
            <p:cNvSpPr>
              <a:spLocks noChangeShapeType="1"/>
            </p:cNvSpPr>
            <p:nvPr/>
          </p:nvSpPr>
          <p:spPr bwMode="auto">
            <a:xfrm>
              <a:off x="954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5" name="Freeform 469"/>
            <p:cNvSpPr>
              <a:spLocks/>
            </p:cNvSpPr>
            <p:nvPr/>
          </p:nvSpPr>
          <p:spPr bwMode="auto">
            <a:xfrm>
              <a:off x="954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6" name="Line 470"/>
            <p:cNvSpPr>
              <a:spLocks noChangeShapeType="1"/>
            </p:cNvSpPr>
            <p:nvPr/>
          </p:nvSpPr>
          <p:spPr bwMode="auto">
            <a:xfrm flipV="1">
              <a:off x="982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7" name="Line 471"/>
            <p:cNvSpPr>
              <a:spLocks noChangeShapeType="1"/>
            </p:cNvSpPr>
            <p:nvPr/>
          </p:nvSpPr>
          <p:spPr bwMode="auto">
            <a:xfrm>
              <a:off x="982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8" name="Freeform 472"/>
            <p:cNvSpPr>
              <a:spLocks/>
            </p:cNvSpPr>
            <p:nvPr/>
          </p:nvSpPr>
          <p:spPr bwMode="auto">
            <a:xfrm>
              <a:off x="98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9" name="Line 473"/>
            <p:cNvSpPr>
              <a:spLocks noChangeShapeType="1"/>
            </p:cNvSpPr>
            <p:nvPr/>
          </p:nvSpPr>
          <p:spPr bwMode="auto">
            <a:xfrm flipV="1">
              <a:off x="982" y="3129"/>
              <a:ext cx="0" cy="3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0" name="Line 474"/>
            <p:cNvSpPr>
              <a:spLocks noChangeShapeType="1"/>
            </p:cNvSpPr>
            <p:nvPr/>
          </p:nvSpPr>
          <p:spPr bwMode="auto">
            <a:xfrm>
              <a:off x="982" y="876"/>
              <a:ext cx="0" cy="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" name="Rectangle 475"/>
            <p:cNvSpPr>
              <a:spLocks noChangeArrowheads="1"/>
            </p:cNvSpPr>
            <p:nvPr/>
          </p:nvSpPr>
          <p:spPr bwMode="auto">
            <a:xfrm>
              <a:off x="917" y="3212"/>
              <a:ext cx="14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Helvetica" charset="0"/>
                </a:rPr>
                <a:t>10</a:t>
              </a: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462" name="Rectangle 476"/>
            <p:cNvSpPr>
              <a:spLocks noChangeArrowheads="1"/>
            </p:cNvSpPr>
            <p:nvPr/>
          </p:nvSpPr>
          <p:spPr bwMode="auto">
            <a:xfrm>
              <a:off x="1068" y="3179"/>
              <a:ext cx="53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chemeClr val="tx1"/>
                  </a:solidFill>
                  <a:latin typeface="Helvetica" charset="0"/>
                </a:rPr>
                <a:t>0</a:t>
              </a:r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463" name="Line 477"/>
            <p:cNvSpPr>
              <a:spLocks noChangeShapeType="1"/>
            </p:cNvSpPr>
            <p:nvPr/>
          </p:nvSpPr>
          <p:spPr bwMode="auto">
            <a:xfrm flipV="1">
              <a:off x="1162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4" name="Line 478"/>
            <p:cNvSpPr>
              <a:spLocks noChangeShapeType="1"/>
            </p:cNvSpPr>
            <p:nvPr/>
          </p:nvSpPr>
          <p:spPr bwMode="auto">
            <a:xfrm>
              <a:off x="1162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" name="Freeform 479"/>
            <p:cNvSpPr>
              <a:spLocks/>
            </p:cNvSpPr>
            <p:nvPr/>
          </p:nvSpPr>
          <p:spPr bwMode="auto">
            <a:xfrm>
              <a:off x="116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6" name="Line 480"/>
            <p:cNvSpPr>
              <a:spLocks noChangeShapeType="1"/>
            </p:cNvSpPr>
            <p:nvPr/>
          </p:nvSpPr>
          <p:spPr bwMode="auto">
            <a:xfrm flipV="1">
              <a:off x="1268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7" name="Line 481"/>
            <p:cNvSpPr>
              <a:spLocks noChangeShapeType="1"/>
            </p:cNvSpPr>
            <p:nvPr/>
          </p:nvSpPr>
          <p:spPr bwMode="auto">
            <a:xfrm>
              <a:off x="1268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8" name="Freeform 482"/>
            <p:cNvSpPr>
              <a:spLocks/>
            </p:cNvSpPr>
            <p:nvPr/>
          </p:nvSpPr>
          <p:spPr bwMode="auto">
            <a:xfrm>
              <a:off x="1268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9" name="Line 483"/>
            <p:cNvSpPr>
              <a:spLocks noChangeShapeType="1"/>
            </p:cNvSpPr>
            <p:nvPr/>
          </p:nvSpPr>
          <p:spPr bwMode="auto">
            <a:xfrm flipV="1">
              <a:off x="1342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0" name="Line 484"/>
            <p:cNvSpPr>
              <a:spLocks noChangeShapeType="1"/>
            </p:cNvSpPr>
            <p:nvPr/>
          </p:nvSpPr>
          <p:spPr bwMode="auto">
            <a:xfrm>
              <a:off x="1342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" name="Freeform 485"/>
            <p:cNvSpPr>
              <a:spLocks/>
            </p:cNvSpPr>
            <p:nvPr/>
          </p:nvSpPr>
          <p:spPr bwMode="auto">
            <a:xfrm>
              <a:off x="134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2" name="Line 486"/>
            <p:cNvSpPr>
              <a:spLocks noChangeShapeType="1"/>
            </p:cNvSpPr>
            <p:nvPr/>
          </p:nvSpPr>
          <p:spPr bwMode="auto">
            <a:xfrm flipV="1">
              <a:off x="1402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3" name="Line 487"/>
            <p:cNvSpPr>
              <a:spLocks noChangeShapeType="1"/>
            </p:cNvSpPr>
            <p:nvPr/>
          </p:nvSpPr>
          <p:spPr bwMode="auto">
            <a:xfrm>
              <a:off x="1402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4" name="Freeform 488"/>
            <p:cNvSpPr>
              <a:spLocks/>
            </p:cNvSpPr>
            <p:nvPr/>
          </p:nvSpPr>
          <p:spPr bwMode="auto">
            <a:xfrm>
              <a:off x="140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" name="Line 489"/>
            <p:cNvSpPr>
              <a:spLocks noChangeShapeType="1"/>
            </p:cNvSpPr>
            <p:nvPr/>
          </p:nvSpPr>
          <p:spPr bwMode="auto">
            <a:xfrm flipV="1">
              <a:off x="1448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" name="Line 490"/>
            <p:cNvSpPr>
              <a:spLocks noChangeShapeType="1"/>
            </p:cNvSpPr>
            <p:nvPr/>
          </p:nvSpPr>
          <p:spPr bwMode="auto">
            <a:xfrm>
              <a:off x="1448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" name="Freeform 491"/>
            <p:cNvSpPr>
              <a:spLocks/>
            </p:cNvSpPr>
            <p:nvPr/>
          </p:nvSpPr>
          <p:spPr bwMode="auto">
            <a:xfrm>
              <a:off x="1448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8" name="Line 492"/>
            <p:cNvSpPr>
              <a:spLocks noChangeShapeType="1"/>
            </p:cNvSpPr>
            <p:nvPr/>
          </p:nvSpPr>
          <p:spPr bwMode="auto">
            <a:xfrm flipV="1">
              <a:off x="1489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9" name="Line 493"/>
            <p:cNvSpPr>
              <a:spLocks noChangeShapeType="1"/>
            </p:cNvSpPr>
            <p:nvPr/>
          </p:nvSpPr>
          <p:spPr bwMode="auto">
            <a:xfrm>
              <a:off x="1489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0" name="Freeform 494"/>
            <p:cNvSpPr>
              <a:spLocks/>
            </p:cNvSpPr>
            <p:nvPr/>
          </p:nvSpPr>
          <p:spPr bwMode="auto">
            <a:xfrm>
              <a:off x="1489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" name="Line 495"/>
            <p:cNvSpPr>
              <a:spLocks noChangeShapeType="1"/>
            </p:cNvSpPr>
            <p:nvPr/>
          </p:nvSpPr>
          <p:spPr bwMode="auto">
            <a:xfrm flipV="1">
              <a:off x="1522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" name="Line 496"/>
            <p:cNvSpPr>
              <a:spLocks noChangeShapeType="1"/>
            </p:cNvSpPr>
            <p:nvPr/>
          </p:nvSpPr>
          <p:spPr bwMode="auto">
            <a:xfrm>
              <a:off x="1522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" name="Freeform 497"/>
            <p:cNvSpPr>
              <a:spLocks/>
            </p:cNvSpPr>
            <p:nvPr/>
          </p:nvSpPr>
          <p:spPr bwMode="auto">
            <a:xfrm>
              <a:off x="152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4" name="Line 498"/>
            <p:cNvSpPr>
              <a:spLocks noChangeShapeType="1"/>
            </p:cNvSpPr>
            <p:nvPr/>
          </p:nvSpPr>
          <p:spPr bwMode="auto">
            <a:xfrm flipV="1">
              <a:off x="1554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5" name="Line 499"/>
            <p:cNvSpPr>
              <a:spLocks noChangeShapeType="1"/>
            </p:cNvSpPr>
            <p:nvPr/>
          </p:nvSpPr>
          <p:spPr bwMode="auto">
            <a:xfrm>
              <a:off x="1554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6" name="Freeform 500"/>
            <p:cNvSpPr>
              <a:spLocks/>
            </p:cNvSpPr>
            <p:nvPr/>
          </p:nvSpPr>
          <p:spPr bwMode="auto">
            <a:xfrm>
              <a:off x="1554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7" name="Line 501"/>
            <p:cNvSpPr>
              <a:spLocks noChangeShapeType="1"/>
            </p:cNvSpPr>
            <p:nvPr/>
          </p:nvSpPr>
          <p:spPr bwMode="auto">
            <a:xfrm flipV="1">
              <a:off x="1581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8" name="Line 502"/>
            <p:cNvSpPr>
              <a:spLocks noChangeShapeType="1"/>
            </p:cNvSpPr>
            <p:nvPr/>
          </p:nvSpPr>
          <p:spPr bwMode="auto">
            <a:xfrm>
              <a:off x="1581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9" name="Freeform 503"/>
            <p:cNvSpPr>
              <a:spLocks/>
            </p:cNvSpPr>
            <p:nvPr/>
          </p:nvSpPr>
          <p:spPr bwMode="auto">
            <a:xfrm>
              <a:off x="1581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0" name="Line 504"/>
            <p:cNvSpPr>
              <a:spLocks noChangeShapeType="1"/>
            </p:cNvSpPr>
            <p:nvPr/>
          </p:nvSpPr>
          <p:spPr bwMode="auto">
            <a:xfrm flipV="1">
              <a:off x="1581" y="3129"/>
              <a:ext cx="0" cy="3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" name="Line 505"/>
            <p:cNvSpPr>
              <a:spLocks noChangeShapeType="1"/>
            </p:cNvSpPr>
            <p:nvPr/>
          </p:nvSpPr>
          <p:spPr bwMode="auto">
            <a:xfrm>
              <a:off x="1581" y="876"/>
              <a:ext cx="0" cy="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2" name="Rectangle 506"/>
            <p:cNvSpPr>
              <a:spLocks noChangeArrowheads="1"/>
            </p:cNvSpPr>
            <p:nvPr/>
          </p:nvSpPr>
          <p:spPr bwMode="auto">
            <a:xfrm>
              <a:off x="1518" y="3212"/>
              <a:ext cx="14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Helvetica" charset="0"/>
                </a:rPr>
                <a:t>10</a:t>
              </a: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493" name="Rectangle 507"/>
            <p:cNvSpPr>
              <a:spLocks noChangeArrowheads="1"/>
            </p:cNvSpPr>
            <p:nvPr/>
          </p:nvSpPr>
          <p:spPr bwMode="auto">
            <a:xfrm>
              <a:off x="1667" y="3179"/>
              <a:ext cx="54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chemeClr val="tx1"/>
                  </a:solidFill>
                  <a:latin typeface="Helvetica" charset="0"/>
                </a:rPr>
                <a:t>1</a:t>
              </a:r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494" name="Line 508"/>
            <p:cNvSpPr>
              <a:spLocks noChangeShapeType="1"/>
            </p:cNvSpPr>
            <p:nvPr/>
          </p:nvSpPr>
          <p:spPr bwMode="auto">
            <a:xfrm flipV="1">
              <a:off x="1762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5" name="Line 509"/>
            <p:cNvSpPr>
              <a:spLocks noChangeShapeType="1"/>
            </p:cNvSpPr>
            <p:nvPr/>
          </p:nvSpPr>
          <p:spPr bwMode="auto">
            <a:xfrm>
              <a:off x="1762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6" name="Freeform 510"/>
            <p:cNvSpPr>
              <a:spLocks/>
            </p:cNvSpPr>
            <p:nvPr/>
          </p:nvSpPr>
          <p:spPr bwMode="auto">
            <a:xfrm>
              <a:off x="176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7" name="Line 511"/>
            <p:cNvSpPr>
              <a:spLocks noChangeShapeType="1"/>
            </p:cNvSpPr>
            <p:nvPr/>
          </p:nvSpPr>
          <p:spPr bwMode="auto">
            <a:xfrm flipV="1">
              <a:off x="1868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" name="Line 512"/>
            <p:cNvSpPr>
              <a:spLocks noChangeShapeType="1"/>
            </p:cNvSpPr>
            <p:nvPr/>
          </p:nvSpPr>
          <p:spPr bwMode="auto">
            <a:xfrm>
              <a:off x="1868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" name="Freeform 513"/>
            <p:cNvSpPr>
              <a:spLocks/>
            </p:cNvSpPr>
            <p:nvPr/>
          </p:nvSpPr>
          <p:spPr bwMode="auto">
            <a:xfrm>
              <a:off x="1868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" name="Line 514"/>
            <p:cNvSpPr>
              <a:spLocks noChangeShapeType="1"/>
            </p:cNvSpPr>
            <p:nvPr/>
          </p:nvSpPr>
          <p:spPr bwMode="auto">
            <a:xfrm flipV="1">
              <a:off x="1942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1" name="Line 515"/>
            <p:cNvSpPr>
              <a:spLocks noChangeShapeType="1"/>
            </p:cNvSpPr>
            <p:nvPr/>
          </p:nvSpPr>
          <p:spPr bwMode="auto">
            <a:xfrm>
              <a:off x="1942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" name="Freeform 516"/>
            <p:cNvSpPr>
              <a:spLocks/>
            </p:cNvSpPr>
            <p:nvPr/>
          </p:nvSpPr>
          <p:spPr bwMode="auto">
            <a:xfrm>
              <a:off x="194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3" name="Line 517"/>
            <p:cNvSpPr>
              <a:spLocks noChangeShapeType="1"/>
            </p:cNvSpPr>
            <p:nvPr/>
          </p:nvSpPr>
          <p:spPr bwMode="auto">
            <a:xfrm flipV="1">
              <a:off x="2002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4" name="Line 518"/>
            <p:cNvSpPr>
              <a:spLocks noChangeShapeType="1"/>
            </p:cNvSpPr>
            <p:nvPr/>
          </p:nvSpPr>
          <p:spPr bwMode="auto">
            <a:xfrm>
              <a:off x="2002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5" name="Freeform 519"/>
            <p:cNvSpPr>
              <a:spLocks/>
            </p:cNvSpPr>
            <p:nvPr/>
          </p:nvSpPr>
          <p:spPr bwMode="auto">
            <a:xfrm>
              <a:off x="200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6" name="Line 520"/>
            <p:cNvSpPr>
              <a:spLocks noChangeShapeType="1"/>
            </p:cNvSpPr>
            <p:nvPr/>
          </p:nvSpPr>
          <p:spPr bwMode="auto">
            <a:xfrm flipV="1">
              <a:off x="2048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7" name="Line 521"/>
            <p:cNvSpPr>
              <a:spLocks noChangeShapeType="1"/>
            </p:cNvSpPr>
            <p:nvPr/>
          </p:nvSpPr>
          <p:spPr bwMode="auto">
            <a:xfrm>
              <a:off x="2048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8" name="Freeform 522"/>
            <p:cNvSpPr>
              <a:spLocks/>
            </p:cNvSpPr>
            <p:nvPr/>
          </p:nvSpPr>
          <p:spPr bwMode="auto">
            <a:xfrm>
              <a:off x="2048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9" name="Line 523"/>
            <p:cNvSpPr>
              <a:spLocks noChangeShapeType="1"/>
            </p:cNvSpPr>
            <p:nvPr/>
          </p:nvSpPr>
          <p:spPr bwMode="auto">
            <a:xfrm flipV="1">
              <a:off x="2090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0" name="Line 524"/>
            <p:cNvSpPr>
              <a:spLocks noChangeShapeType="1"/>
            </p:cNvSpPr>
            <p:nvPr/>
          </p:nvSpPr>
          <p:spPr bwMode="auto">
            <a:xfrm>
              <a:off x="2090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1" name="Freeform 525"/>
            <p:cNvSpPr>
              <a:spLocks/>
            </p:cNvSpPr>
            <p:nvPr/>
          </p:nvSpPr>
          <p:spPr bwMode="auto">
            <a:xfrm>
              <a:off x="2090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" name="Line 526"/>
            <p:cNvSpPr>
              <a:spLocks noChangeShapeType="1"/>
            </p:cNvSpPr>
            <p:nvPr/>
          </p:nvSpPr>
          <p:spPr bwMode="auto">
            <a:xfrm flipV="1">
              <a:off x="2126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" name="Line 527"/>
            <p:cNvSpPr>
              <a:spLocks noChangeShapeType="1"/>
            </p:cNvSpPr>
            <p:nvPr/>
          </p:nvSpPr>
          <p:spPr bwMode="auto">
            <a:xfrm>
              <a:off x="2126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" name="Freeform 528"/>
            <p:cNvSpPr>
              <a:spLocks/>
            </p:cNvSpPr>
            <p:nvPr/>
          </p:nvSpPr>
          <p:spPr bwMode="auto">
            <a:xfrm>
              <a:off x="2126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" name="Line 529"/>
            <p:cNvSpPr>
              <a:spLocks noChangeShapeType="1"/>
            </p:cNvSpPr>
            <p:nvPr/>
          </p:nvSpPr>
          <p:spPr bwMode="auto">
            <a:xfrm flipV="1">
              <a:off x="2154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" name="Line 530"/>
            <p:cNvSpPr>
              <a:spLocks noChangeShapeType="1"/>
            </p:cNvSpPr>
            <p:nvPr/>
          </p:nvSpPr>
          <p:spPr bwMode="auto">
            <a:xfrm>
              <a:off x="2154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" name="Freeform 531"/>
            <p:cNvSpPr>
              <a:spLocks/>
            </p:cNvSpPr>
            <p:nvPr/>
          </p:nvSpPr>
          <p:spPr bwMode="auto">
            <a:xfrm>
              <a:off x="2154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" name="Line 532"/>
            <p:cNvSpPr>
              <a:spLocks noChangeShapeType="1"/>
            </p:cNvSpPr>
            <p:nvPr/>
          </p:nvSpPr>
          <p:spPr bwMode="auto">
            <a:xfrm flipV="1">
              <a:off x="2182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" name="Line 533"/>
            <p:cNvSpPr>
              <a:spLocks noChangeShapeType="1"/>
            </p:cNvSpPr>
            <p:nvPr/>
          </p:nvSpPr>
          <p:spPr bwMode="auto">
            <a:xfrm>
              <a:off x="2182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" name="Freeform 534"/>
            <p:cNvSpPr>
              <a:spLocks/>
            </p:cNvSpPr>
            <p:nvPr/>
          </p:nvSpPr>
          <p:spPr bwMode="auto">
            <a:xfrm>
              <a:off x="218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1" name="Line 535"/>
            <p:cNvSpPr>
              <a:spLocks noChangeShapeType="1"/>
            </p:cNvSpPr>
            <p:nvPr/>
          </p:nvSpPr>
          <p:spPr bwMode="auto">
            <a:xfrm flipV="1">
              <a:off x="2182" y="3129"/>
              <a:ext cx="0" cy="3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" name="Line 536"/>
            <p:cNvSpPr>
              <a:spLocks noChangeShapeType="1"/>
            </p:cNvSpPr>
            <p:nvPr/>
          </p:nvSpPr>
          <p:spPr bwMode="auto">
            <a:xfrm>
              <a:off x="2182" y="876"/>
              <a:ext cx="0" cy="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" name="Rectangle 537"/>
            <p:cNvSpPr>
              <a:spLocks noChangeArrowheads="1"/>
            </p:cNvSpPr>
            <p:nvPr/>
          </p:nvSpPr>
          <p:spPr bwMode="auto">
            <a:xfrm>
              <a:off x="2117" y="3212"/>
              <a:ext cx="14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Helvetica" charset="0"/>
                </a:rPr>
                <a:t>10</a:t>
              </a: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524" name="Rectangle 538"/>
            <p:cNvSpPr>
              <a:spLocks noChangeArrowheads="1"/>
            </p:cNvSpPr>
            <p:nvPr/>
          </p:nvSpPr>
          <p:spPr bwMode="auto">
            <a:xfrm>
              <a:off x="2266" y="3179"/>
              <a:ext cx="54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chemeClr val="tx1"/>
                  </a:solidFill>
                  <a:latin typeface="Helvetica" charset="0"/>
                </a:rPr>
                <a:t>2</a:t>
              </a:r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525" name="Line 539"/>
            <p:cNvSpPr>
              <a:spLocks noChangeShapeType="1"/>
            </p:cNvSpPr>
            <p:nvPr/>
          </p:nvSpPr>
          <p:spPr bwMode="auto">
            <a:xfrm flipV="1">
              <a:off x="2361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" name="Line 540"/>
            <p:cNvSpPr>
              <a:spLocks noChangeShapeType="1"/>
            </p:cNvSpPr>
            <p:nvPr/>
          </p:nvSpPr>
          <p:spPr bwMode="auto">
            <a:xfrm>
              <a:off x="2361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" name="Freeform 541"/>
            <p:cNvSpPr>
              <a:spLocks/>
            </p:cNvSpPr>
            <p:nvPr/>
          </p:nvSpPr>
          <p:spPr bwMode="auto">
            <a:xfrm>
              <a:off x="2361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" name="Line 542"/>
            <p:cNvSpPr>
              <a:spLocks noChangeShapeType="1"/>
            </p:cNvSpPr>
            <p:nvPr/>
          </p:nvSpPr>
          <p:spPr bwMode="auto">
            <a:xfrm flipV="1">
              <a:off x="2468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9" name="Line 543"/>
            <p:cNvSpPr>
              <a:spLocks noChangeShapeType="1"/>
            </p:cNvSpPr>
            <p:nvPr/>
          </p:nvSpPr>
          <p:spPr bwMode="auto">
            <a:xfrm>
              <a:off x="2468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0" name="Freeform 544"/>
            <p:cNvSpPr>
              <a:spLocks/>
            </p:cNvSpPr>
            <p:nvPr/>
          </p:nvSpPr>
          <p:spPr bwMode="auto">
            <a:xfrm>
              <a:off x="2468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1" name="Line 545"/>
            <p:cNvSpPr>
              <a:spLocks noChangeShapeType="1"/>
            </p:cNvSpPr>
            <p:nvPr/>
          </p:nvSpPr>
          <p:spPr bwMode="auto">
            <a:xfrm flipV="1">
              <a:off x="2547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" name="Line 546"/>
            <p:cNvSpPr>
              <a:spLocks noChangeShapeType="1"/>
            </p:cNvSpPr>
            <p:nvPr/>
          </p:nvSpPr>
          <p:spPr bwMode="auto">
            <a:xfrm>
              <a:off x="2547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" name="Freeform 547"/>
            <p:cNvSpPr>
              <a:spLocks/>
            </p:cNvSpPr>
            <p:nvPr/>
          </p:nvSpPr>
          <p:spPr bwMode="auto">
            <a:xfrm>
              <a:off x="2547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" name="Line 548"/>
            <p:cNvSpPr>
              <a:spLocks noChangeShapeType="1"/>
            </p:cNvSpPr>
            <p:nvPr/>
          </p:nvSpPr>
          <p:spPr bwMode="auto">
            <a:xfrm flipV="1">
              <a:off x="2602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5" name="Line 549"/>
            <p:cNvSpPr>
              <a:spLocks noChangeShapeType="1"/>
            </p:cNvSpPr>
            <p:nvPr/>
          </p:nvSpPr>
          <p:spPr bwMode="auto">
            <a:xfrm>
              <a:off x="2602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6" name="Freeform 550"/>
            <p:cNvSpPr>
              <a:spLocks/>
            </p:cNvSpPr>
            <p:nvPr/>
          </p:nvSpPr>
          <p:spPr bwMode="auto">
            <a:xfrm>
              <a:off x="2602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7" name="Line 551"/>
            <p:cNvSpPr>
              <a:spLocks noChangeShapeType="1"/>
            </p:cNvSpPr>
            <p:nvPr/>
          </p:nvSpPr>
          <p:spPr bwMode="auto">
            <a:xfrm flipV="1">
              <a:off x="2653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" name="Line 552"/>
            <p:cNvSpPr>
              <a:spLocks noChangeShapeType="1"/>
            </p:cNvSpPr>
            <p:nvPr/>
          </p:nvSpPr>
          <p:spPr bwMode="auto">
            <a:xfrm>
              <a:off x="2653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9" name="Freeform 553"/>
            <p:cNvSpPr>
              <a:spLocks/>
            </p:cNvSpPr>
            <p:nvPr/>
          </p:nvSpPr>
          <p:spPr bwMode="auto">
            <a:xfrm>
              <a:off x="2653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" name="Line 554"/>
            <p:cNvSpPr>
              <a:spLocks noChangeShapeType="1"/>
            </p:cNvSpPr>
            <p:nvPr/>
          </p:nvSpPr>
          <p:spPr bwMode="auto">
            <a:xfrm flipV="1">
              <a:off x="2690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" name="Line 555"/>
            <p:cNvSpPr>
              <a:spLocks noChangeShapeType="1"/>
            </p:cNvSpPr>
            <p:nvPr/>
          </p:nvSpPr>
          <p:spPr bwMode="auto">
            <a:xfrm>
              <a:off x="2690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" name="Freeform 556"/>
            <p:cNvSpPr>
              <a:spLocks/>
            </p:cNvSpPr>
            <p:nvPr/>
          </p:nvSpPr>
          <p:spPr bwMode="auto">
            <a:xfrm>
              <a:off x="2690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" name="Line 557"/>
            <p:cNvSpPr>
              <a:spLocks noChangeShapeType="1"/>
            </p:cNvSpPr>
            <p:nvPr/>
          </p:nvSpPr>
          <p:spPr bwMode="auto">
            <a:xfrm flipV="1">
              <a:off x="2727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" name="Line 558"/>
            <p:cNvSpPr>
              <a:spLocks noChangeShapeType="1"/>
            </p:cNvSpPr>
            <p:nvPr/>
          </p:nvSpPr>
          <p:spPr bwMode="auto">
            <a:xfrm>
              <a:off x="2727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" name="Freeform 559"/>
            <p:cNvSpPr>
              <a:spLocks/>
            </p:cNvSpPr>
            <p:nvPr/>
          </p:nvSpPr>
          <p:spPr bwMode="auto">
            <a:xfrm>
              <a:off x="2727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6" name="Line 560"/>
            <p:cNvSpPr>
              <a:spLocks noChangeShapeType="1"/>
            </p:cNvSpPr>
            <p:nvPr/>
          </p:nvSpPr>
          <p:spPr bwMode="auto">
            <a:xfrm flipV="1">
              <a:off x="2759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7" name="Line 561"/>
            <p:cNvSpPr>
              <a:spLocks noChangeShapeType="1"/>
            </p:cNvSpPr>
            <p:nvPr/>
          </p:nvSpPr>
          <p:spPr bwMode="auto">
            <a:xfrm>
              <a:off x="2759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8" name="Freeform 562"/>
            <p:cNvSpPr>
              <a:spLocks/>
            </p:cNvSpPr>
            <p:nvPr/>
          </p:nvSpPr>
          <p:spPr bwMode="auto">
            <a:xfrm>
              <a:off x="2759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9" name="Line 563"/>
            <p:cNvSpPr>
              <a:spLocks noChangeShapeType="1"/>
            </p:cNvSpPr>
            <p:nvPr/>
          </p:nvSpPr>
          <p:spPr bwMode="auto">
            <a:xfrm flipV="1">
              <a:off x="2786" y="3147"/>
              <a:ext cx="0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0" name="Line 564"/>
            <p:cNvSpPr>
              <a:spLocks noChangeShapeType="1"/>
            </p:cNvSpPr>
            <p:nvPr/>
          </p:nvSpPr>
          <p:spPr bwMode="auto">
            <a:xfrm>
              <a:off x="2786" y="876"/>
              <a:ext cx="0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1" name="Freeform 565"/>
            <p:cNvSpPr>
              <a:spLocks/>
            </p:cNvSpPr>
            <p:nvPr/>
          </p:nvSpPr>
          <p:spPr bwMode="auto">
            <a:xfrm>
              <a:off x="2786" y="876"/>
              <a:ext cx="0" cy="2287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14">
                  <a:moveTo>
                    <a:pt x="0" y="414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2" name="Line 566"/>
            <p:cNvSpPr>
              <a:spLocks noChangeShapeType="1"/>
            </p:cNvSpPr>
            <p:nvPr/>
          </p:nvSpPr>
          <p:spPr bwMode="auto">
            <a:xfrm flipV="1">
              <a:off x="2786" y="3129"/>
              <a:ext cx="0" cy="3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" name="Line 567"/>
            <p:cNvSpPr>
              <a:spLocks noChangeShapeType="1"/>
            </p:cNvSpPr>
            <p:nvPr/>
          </p:nvSpPr>
          <p:spPr bwMode="auto">
            <a:xfrm>
              <a:off x="2786" y="876"/>
              <a:ext cx="0" cy="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" name="Rectangle 568"/>
            <p:cNvSpPr>
              <a:spLocks noChangeArrowheads="1"/>
            </p:cNvSpPr>
            <p:nvPr/>
          </p:nvSpPr>
          <p:spPr bwMode="auto">
            <a:xfrm>
              <a:off x="2722" y="3212"/>
              <a:ext cx="14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Helvetica" charset="0"/>
                </a:rPr>
                <a:t>10</a:t>
              </a: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555" name="Rectangle 569"/>
            <p:cNvSpPr>
              <a:spLocks noChangeArrowheads="1"/>
            </p:cNvSpPr>
            <p:nvPr/>
          </p:nvSpPr>
          <p:spPr bwMode="auto">
            <a:xfrm>
              <a:off x="2872" y="3179"/>
              <a:ext cx="54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chemeClr val="tx1"/>
                  </a:solidFill>
                  <a:latin typeface="Helvetica" charset="0"/>
                </a:rPr>
                <a:t>3</a:t>
              </a:r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556" name="Line 570"/>
            <p:cNvSpPr>
              <a:spLocks noChangeShapeType="1"/>
            </p:cNvSpPr>
            <p:nvPr/>
          </p:nvSpPr>
          <p:spPr bwMode="auto">
            <a:xfrm>
              <a:off x="382" y="3163"/>
              <a:ext cx="2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7" name="Line 571"/>
            <p:cNvSpPr>
              <a:spLocks noChangeShapeType="1"/>
            </p:cNvSpPr>
            <p:nvPr/>
          </p:nvSpPr>
          <p:spPr bwMode="auto">
            <a:xfrm flipH="1">
              <a:off x="2759" y="3163"/>
              <a:ext cx="2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8" name="Rectangle 572"/>
            <p:cNvSpPr>
              <a:spLocks noChangeArrowheads="1"/>
            </p:cNvSpPr>
            <p:nvPr/>
          </p:nvSpPr>
          <p:spPr bwMode="auto">
            <a:xfrm>
              <a:off x="291" y="3102"/>
              <a:ext cx="72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Helvetica" charset="0"/>
                </a:rPr>
                <a:t>0</a:t>
              </a: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559" name="Line 573"/>
            <p:cNvSpPr>
              <a:spLocks noChangeShapeType="1"/>
            </p:cNvSpPr>
            <p:nvPr/>
          </p:nvSpPr>
          <p:spPr bwMode="auto">
            <a:xfrm>
              <a:off x="382" y="2831"/>
              <a:ext cx="2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0" name="Line 574"/>
            <p:cNvSpPr>
              <a:spLocks noChangeShapeType="1"/>
            </p:cNvSpPr>
            <p:nvPr/>
          </p:nvSpPr>
          <p:spPr bwMode="auto">
            <a:xfrm flipH="1">
              <a:off x="2759" y="2831"/>
              <a:ext cx="2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1" name="Rectangle 575"/>
            <p:cNvSpPr>
              <a:spLocks noChangeArrowheads="1"/>
            </p:cNvSpPr>
            <p:nvPr/>
          </p:nvSpPr>
          <p:spPr bwMode="auto">
            <a:xfrm>
              <a:off x="240" y="2771"/>
              <a:ext cx="14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Helvetica" charset="0"/>
                </a:rPr>
                <a:t>10</a:t>
              </a: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562" name="Line 576"/>
            <p:cNvSpPr>
              <a:spLocks noChangeShapeType="1"/>
            </p:cNvSpPr>
            <p:nvPr/>
          </p:nvSpPr>
          <p:spPr bwMode="auto">
            <a:xfrm>
              <a:off x="382" y="2506"/>
              <a:ext cx="2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" name="Line 577"/>
            <p:cNvSpPr>
              <a:spLocks noChangeShapeType="1"/>
            </p:cNvSpPr>
            <p:nvPr/>
          </p:nvSpPr>
          <p:spPr bwMode="auto">
            <a:xfrm flipH="1">
              <a:off x="2759" y="2506"/>
              <a:ext cx="2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4" name="Rectangle 578"/>
            <p:cNvSpPr>
              <a:spLocks noChangeArrowheads="1"/>
            </p:cNvSpPr>
            <p:nvPr/>
          </p:nvSpPr>
          <p:spPr bwMode="auto">
            <a:xfrm>
              <a:off x="240" y="2445"/>
              <a:ext cx="14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Helvetica" charset="0"/>
                </a:rPr>
                <a:t>20</a:t>
              </a: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565" name="Line 579"/>
            <p:cNvSpPr>
              <a:spLocks noChangeShapeType="1"/>
            </p:cNvSpPr>
            <p:nvPr/>
          </p:nvSpPr>
          <p:spPr bwMode="auto">
            <a:xfrm>
              <a:off x="382" y="2179"/>
              <a:ext cx="2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6" name="Line 580"/>
            <p:cNvSpPr>
              <a:spLocks noChangeShapeType="1"/>
            </p:cNvSpPr>
            <p:nvPr/>
          </p:nvSpPr>
          <p:spPr bwMode="auto">
            <a:xfrm flipH="1">
              <a:off x="2759" y="2179"/>
              <a:ext cx="2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7" name="Rectangle 581"/>
            <p:cNvSpPr>
              <a:spLocks noChangeArrowheads="1"/>
            </p:cNvSpPr>
            <p:nvPr/>
          </p:nvSpPr>
          <p:spPr bwMode="auto">
            <a:xfrm>
              <a:off x="240" y="2119"/>
              <a:ext cx="14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Helvetica" charset="0"/>
                </a:rPr>
                <a:t>30</a:t>
              </a: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568" name="Line 582"/>
            <p:cNvSpPr>
              <a:spLocks noChangeShapeType="1"/>
            </p:cNvSpPr>
            <p:nvPr/>
          </p:nvSpPr>
          <p:spPr bwMode="auto">
            <a:xfrm>
              <a:off x="382" y="1854"/>
              <a:ext cx="2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9" name="Line 583"/>
            <p:cNvSpPr>
              <a:spLocks noChangeShapeType="1"/>
            </p:cNvSpPr>
            <p:nvPr/>
          </p:nvSpPr>
          <p:spPr bwMode="auto">
            <a:xfrm flipH="1">
              <a:off x="2759" y="1854"/>
              <a:ext cx="2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0" name="Rectangle 584"/>
            <p:cNvSpPr>
              <a:spLocks noChangeArrowheads="1"/>
            </p:cNvSpPr>
            <p:nvPr/>
          </p:nvSpPr>
          <p:spPr bwMode="auto">
            <a:xfrm>
              <a:off x="240" y="1793"/>
              <a:ext cx="14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Helvetica" charset="0"/>
                </a:rPr>
                <a:t>40</a:t>
              </a: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571" name="Line 585"/>
            <p:cNvSpPr>
              <a:spLocks noChangeShapeType="1"/>
            </p:cNvSpPr>
            <p:nvPr/>
          </p:nvSpPr>
          <p:spPr bwMode="auto">
            <a:xfrm>
              <a:off x="382" y="1528"/>
              <a:ext cx="2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" name="Line 586"/>
            <p:cNvSpPr>
              <a:spLocks noChangeShapeType="1"/>
            </p:cNvSpPr>
            <p:nvPr/>
          </p:nvSpPr>
          <p:spPr bwMode="auto">
            <a:xfrm flipH="1">
              <a:off x="2759" y="1528"/>
              <a:ext cx="2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3" name="Rectangle 587"/>
            <p:cNvSpPr>
              <a:spLocks noChangeArrowheads="1"/>
            </p:cNvSpPr>
            <p:nvPr/>
          </p:nvSpPr>
          <p:spPr bwMode="auto">
            <a:xfrm>
              <a:off x="240" y="1467"/>
              <a:ext cx="14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Helvetica" charset="0"/>
                </a:rPr>
                <a:t>50</a:t>
              </a: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574" name="Line 588"/>
            <p:cNvSpPr>
              <a:spLocks noChangeShapeType="1"/>
            </p:cNvSpPr>
            <p:nvPr/>
          </p:nvSpPr>
          <p:spPr bwMode="auto">
            <a:xfrm>
              <a:off x="382" y="1203"/>
              <a:ext cx="2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5" name="Line 589"/>
            <p:cNvSpPr>
              <a:spLocks noChangeShapeType="1"/>
            </p:cNvSpPr>
            <p:nvPr/>
          </p:nvSpPr>
          <p:spPr bwMode="auto">
            <a:xfrm flipH="1">
              <a:off x="2759" y="1203"/>
              <a:ext cx="2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6" name="Rectangle 590"/>
            <p:cNvSpPr>
              <a:spLocks noChangeArrowheads="1"/>
            </p:cNvSpPr>
            <p:nvPr/>
          </p:nvSpPr>
          <p:spPr bwMode="auto">
            <a:xfrm>
              <a:off x="240" y="1142"/>
              <a:ext cx="14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Helvetica" charset="0"/>
                </a:rPr>
                <a:t>60</a:t>
              </a: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577" name="Line 591"/>
            <p:cNvSpPr>
              <a:spLocks noChangeShapeType="1"/>
            </p:cNvSpPr>
            <p:nvPr/>
          </p:nvSpPr>
          <p:spPr bwMode="auto">
            <a:xfrm>
              <a:off x="382" y="876"/>
              <a:ext cx="2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8" name="Line 592"/>
            <p:cNvSpPr>
              <a:spLocks noChangeShapeType="1"/>
            </p:cNvSpPr>
            <p:nvPr/>
          </p:nvSpPr>
          <p:spPr bwMode="auto">
            <a:xfrm flipH="1">
              <a:off x="2759" y="876"/>
              <a:ext cx="2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9" name="Rectangle 593"/>
            <p:cNvSpPr>
              <a:spLocks noChangeArrowheads="1"/>
            </p:cNvSpPr>
            <p:nvPr/>
          </p:nvSpPr>
          <p:spPr bwMode="auto">
            <a:xfrm>
              <a:off x="240" y="816"/>
              <a:ext cx="14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Helvetica" charset="0"/>
                </a:rPr>
                <a:t>70</a:t>
              </a:r>
              <a:endParaRPr lang="en-US" sz="1600">
                <a:solidFill>
                  <a:schemeClr val="tx1"/>
                </a:solidFill>
              </a:endParaRPr>
            </a:p>
          </p:txBody>
        </p:sp>
        <p:sp>
          <p:nvSpPr>
            <p:cNvPr id="580" name="Line 594"/>
            <p:cNvSpPr>
              <a:spLocks noChangeShapeType="1"/>
            </p:cNvSpPr>
            <p:nvPr/>
          </p:nvSpPr>
          <p:spPr bwMode="auto">
            <a:xfrm>
              <a:off x="382" y="876"/>
              <a:ext cx="24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1" name="Line 595"/>
            <p:cNvSpPr>
              <a:spLocks noChangeShapeType="1"/>
            </p:cNvSpPr>
            <p:nvPr/>
          </p:nvSpPr>
          <p:spPr bwMode="auto">
            <a:xfrm>
              <a:off x="382" y="3163"/>
              <a:ext cx="240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2" name="Line 596"/>
            <p:cNvSpPr>
              <a:spLocks noChangeShapeType="1"/>
            </p:cNvSpPr>
            <p:nvPr/>
          </p:nvSpPr>
          <p:spPr bwMode="auto">
            <a:xfrm flipV="1">
              <a:off x="2786" y="876"/>
              <a:ext cx="0" cy="2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3" name="Line 597"/>
            <p:cNvSpPr>
              <a:spLocks noChangeShapeType="1"/>
            </p:cNvSpPr>
            <p:nvPr/>
          </p:nvSpPr>
          <p:spPr bwMode="auto">
            <a:xfrm flipV="1">
              <a:off x="382" y="876"/>
              <a:ext cx="0" cy="2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4" name="Freeform 598"/>
            <p:cNvSpPr>
              <a:spLocks/>
            </p:cNvSpPr>
            <p:nvPr/>
          </p:nvSpPr>
          <p:spPr bwMode="auto">
            <a:xfrm>
              <a:off x="382" y="1142"/>
              <a:ext cx="1532" cy="353"/>
            </a:xfrm>
            <a:custGeom>
              <a:avLst/>
              <a:gdLst/>
              <a:ahLst/>
              <a:cxnLst>
                <a:cxn ang="0">
                  <a:pos x="29" y="331"/>
                </a:cxn>
                <a:cxn ang="0">
                  <a:pos x="75" y="220"/>
                </a:cxn>
                <a:cxn ang="0">
                  <a:pos x="116" y="156"/>
                </a:cxn>
                <a:cxn ang="0">
                  <a:pos x="162" y="75"/>
                </a:cxn>
                <a:cxn ang="0">
                  <a:pos x="209" y="35"/>
                </a:cxn>
                <a:cxn ang="0">
                  <a:pos x="255" y="23"/>
                </a:cxn>
                <a:cxn ang="0">
                  <a:pos x="302" y="11"/>
                </a:cxn>
                <a:cxn ang="0">
                  <a:pos x="348" y="17"/>
                </a:cxn>
                <a:cxn ang="0">
                  <a:pos x="395" y="29"/>
                </a:cxn>
                <a:cxn ang="0">
                  <a:pos x="435" y="46"/>
                </a:cxn>
                <a:cxn ang="0">
                  <a:pos x="482" y="35"/>
                </a:cxn>
                <a:cxn ang="0">
                  <a:pos x="528" y="58"/>
                </a:cxn>
                <a:cxn ang="0">
                  <a:pos x="575" y="52"/>
                </a:cxn>
                <a:cxn ang="0">
                  <a:pos x="621" y="64"/>
                </a:cxn>
                <a:cxn ang="0">
                  <a:pos x="668" y="64"/>
                </a:cxn>
                <a:cxn ang="0">
                  <a:pos x="714" y="52"/>
                </a:cxn>
                <a:cxn ang="0">
                  <a:pos x="755" y="64"/>
                </a:cxn>
                <a:cxn ang="0">
                  <a:pos x="801" y="69"/>
                </a:cxn>
                <a:cxn ang="0">
                  <a:pos x="848" y="64"/>
                </a:cxn>
                <a:cxn ang="0">
                  <a:pos x="894" y="64"/>
                </a:cxn>
                <a:cxn ang="0">
                  <a:pos x="941" y="69"/>
                </a:cxn>
                <a:cxn ang="0">
                  <a:pos x="987" y="64"/>
                </a:cxn>
                <a:cxn ang="0">
                  <a:pos x="1034" y="64"/>
                </a:cxn>
                <a:cxn ang="0">
                  <a:pos x="1075" y="69"/>
                </a:cxn>
                <a:cxn ang="0">
                  <a:pos x="1121" y="64"/>
                </a:cxn>
                <a:cxn ang="0">
                  <a:pos x="1168" y="81"/>
                </a:cxn>
                <a:cxn ang="0">
                  <a:pos x="1214" y="75"/>
                </a:cxn>
                <a:cxn ang="0">
                  <a:pos x="1261" y="64"/>
                </a:cxn>
                <a:cxn ang="0">
                  <a:pos x="1307" y="75"/>
                </a:cxn>
                <a:cxn ang="0">
                  <a:pos x="1354" y="75"/>
                </a:cxn>
                <a:cxn ang="0">
                  <a:pos x="1394" y="69"/>
                </a:cxn>
                <a:cxn ang="0">
                  <a:pos x="1441" y="69"/>
                </a:cxn>
                <a:cxn ang="0">
                  <a:pos x="1487" y="69"/>
                </a:cxn>
                <a:cxn ang="0">
                  <a:pos x="1534" y="69"/>
                </a:cxn>
                <a:cxn ang="0">
                  <a:pos x="1580" y="75"/>
                </a:cxn>
                <a:cxn ang="0">
                  <a:pos x="1627" y="69"/>
                </a:cxn>
                <a:cxn ang="0">
                  <a:pos x="1667" y="81"/>
                </a:cxn>
                <a:cxn ang="0">
                  <a:pos x="1714" y="81"/>
                </a:cxn>
                <a:cxn ang="0">
                  <a:pos x="1760" y="69"/>
                </a:cxn>
                <a:cxn ang="0">
                  <a:pos x="1807" y="75"/>
                </a:cxn>
                <a:cxn ang="0">
                  <a:pos x="1853" y="75"/>
                </a:cxn>
                <a:cxn ang="0">
                  <a:pos x="1900" y="69"/>
                </a:cxn>
              </a:cxnLst>
              <a:rect l="0" t="0" r="r" b="b"/>
              <a:pathLst>
                <a:path w="1929" h="371">
                  <a:moveTo>
                    <a:pt x="0" y="371"/>
                  </a:moveTo>
                  <a:lnTo>
                    <a:pt x="11" y="348"/>
                  </a:lnTo>
                  <a:lnTo>
                    <a:pt x="29" y="331"/>
                  </a:lnTo>
                  <a:lnTo>
                    <a:pt x="40" y="244"/>
                  </a:lnTo>
                  <a:lnTo>
                    <a:pt x="58" y="244"/>
                  </a:lnTo>
                  <a:lnTo>
                    <a:pt x="75" y="220"/>
                  </a:lnTo>
                  <a:lnTo>
                    <a:pt x="87" y="197"/>
                  </a:lnTo>
                  <a:lnTo>
                    <a:pt x="104" y="180"/>
                  </a:lnTo>
                  <a:lnTo>
                    <a:pt x="116" y="156"/>
                  </a:lnTo>
                  <a:lnTo>
                    <a:pt x="133" y="122"/>
                  </a:lnTo>
                  <a:lnTo>
                    <a:pt x="151" y="104"/>
                  </a:lnTo>
                  <a:lnTo>
                    <a:pt x="162" y="75"/>
                  </a:lnTo>
                  <a:lnTo>
                    <a:pt x="180" y="81"/>
                  </a:lnTo>
                  <a:lnTo>
                    <a:pt x="197" y="40"/>
                  </a:lnTo>
                  <a:lnTo>
                    <a:pt x="209" y="35"/>
                  </a:lnTo>
                  <a:lnTo>
                    <a:pt x="226" y="29"/>
                  </a:lnTo>
                  <a:lnTo>
                    <a:pt x="238" y="58"/>
                  </a:lnTo>
                  <a:lnTo>
                    <a:pt x="255" y="23"/>
                  </a:lnTo>
                  <a:lnTo>
                    <a:pt x="273" y="0"/>
                  </a:lnTo>
                  <a:lnTo>
                    <a:pt x="284" y="23"/>
                  </a:lnTo>
                  <a:lnTo>
                    <a:pt x="302" y="11"/>
                  </a:lnTo>
                  <a:lnTo>
                    <a:pt x="313" y="6"/>
                  </a:lnTo>
                  <a:lnTo>
                    <a:pt x="331" y="35"/>
                  </a:lnTo>
                  <a:lnTo>
                    <a:pt x="348" y="17"/>
                  </a:lnTo>
                  <a:lnTo>
                    <a:pt x="360" y="17"/>
                  </a:lnTo>
                  <a:lnTo>
                    <a:pt x="377" y="23"/>
                  </a:lnTo>
                  <a:lnTo>
                    <a:pt x="395" y="29"/>
                  </a:lnTo>
                  <a:lnTo>
                    <a:pt x="406" y="29"/>
                  </a:lnTo>
                  <a:lnTo>
                    <a:pt x="424" y="35"/>
                  </a:lnTo>
                  <a:lnTo>
                    <a:pt x="435" y="46"/>
                  </a:lnTo>
                  <a:lnTo>
                    <a:pt x="453" y="40"/>
                  </a:lnTo>
                  <a:lnTo>
                    <a:pt x="470" y="40"/>
                  </a:lnTo>
                  <a:lnTo>
                    <a:pt x="482" y="35"/>
                  </a:lnTo>
                  <a:lnTo>
                    <a:pt x="499" y="64"/>
                  </a:lnTo>
                  <a:lnTo>
                    <a:pt x="517" y="46"/>
                  </a:lnTo>
                  <a:lnTo>
                    <a:pt x="528" y="58"/>
                  </a:lnTo>
                  <a:lnTo>
                    <a:pt x="546" y="52"/>
                  </a:lnTo>
                  <a:lnTo>
                    <a:pt x="557" y="52"/>
                  </a:lnTo>
                  <a:lnTo>
                    <a:pt x="575" y="52"/>
                  </a:lnTo>
                  <a:lnTo>
                    <a:pt x="592" y="46"/>
                  </a:lnTo>
                  <a:lnTo>
                    <a:pt x="604" y="58"/>
                  </a:lnTo>
                  <a:lnTo>
                    <a:pt x="621" y="64"/>
                  </a:lnTo>
                  <a:lnTo>
                    <a:pt x="633" y="64"/>
                  </a:lnTo>
                  <a:lnTo>
                    <a:pt x="650" y="64"/>
                  </a:lnTo>
                  <a:lnTo>
                    <a:pt x="668" y="64"/>
                  </a:lnTo>
                  <a:lnTo>
                    <a:pt x="679" y="64"/>
                  </a:lnTo>
                  <a:lnTo>
                    <a:pt x="697" y="58"/>
                  </a:lnTo>
                  <a:lnTo>
                    <a:pt x="714" y="52"/>
                  </a:lnTo>
                  <a:lnTo>
                    <a:pt x="726" y="64"/>
                  </a:lnTo>
                  <a:lnTo>
                    <a:pt x="743" y="69"/>
                  </a:lnTo>
                  <a:lnTo>
                    <a:pt x="755" y="64"/>
                  </a:lnTo>
                  <a:lnTo>
                    <a:pt x="772" y="64"/>
                  </a:lnTo>
                  <a:lnTo>
                    <a:pt x="790" y="69"/>
                  </a:lnTo>
                  <a:lnTo>
                    <a:pt x="801" y="69"/>
                  </a:lnTo>
                  <a:lnTo>
                    <a:pt x="819" y="64"/>
                  </a:lnTo>
                  <a:lnTo>
                    <a:pt x="831" y="69"/>
                  </a:lnTo>
                  <a:lnTo>
                    <a:pt x="848" y="64"/>
                  </a:lnTo>
                  <a:lnTo>
                    <a:pt x="865" y="75"/>
                  </a:lnTo>
                  <a:lnTo>
                    <a:pt x="877" y="64"/>
                  </a:lnTo>
                  <a:lnTo>
                    <a:pt x="894" y="64"/>
                  </a:lnTo>
                  <a:lnTo>
                    <a:pt x="912" y="69"/>
                  </a:lnTo>
                  <a:lnTo>
                    <a:pt x="924" y="64"/>
                  </a:lnTo>
                  <a:lnTo>
                    <a:pt x="941" y="69"/>
                  </a:lnTo>
                  <a:lnTo>
                    <a:pt x="953" y="64"/>
                  </a:lnTo>
                  <a:lnTo>
                    <a:pt x="970" y="69"/>
                  </a:lnTo>
                  <a:lnTo>
                    <a:pt x="987" y="64"/>
                  </a:lnTo>
                  <a:lnTo>
                    <a:pt x="999" y="69"/>
                  </a:lnTo>
                  <a:lnTo>
                    <a:pt x="1016" y="75"/>
                  </a:lnTo>
                  <a:lnTo>
                    <a:pt x="1034" y="64"/>
                  </a:lnTo>
                  <a:lnTo>
                    <a:pt x="1046" y="75"/>
                  </a:lnTo>
                  <a:lnTo>
                    <a:pt x="1063" y="75"/>
                  </a:lnTo>
                  <a:lnTo>
                    <a:pt x="1075" y="69"/>
                  </a:lnTo>
                  <a:lnTo>
                    <a:pt x="1092" y="64"/>
                  </a:lnTo>
                  <a:lnTo>
                    <a:pt x="1109" y="69"/>
                  </a:lnTo>
                  <a:lnTo>
                    <a:pt x="1121" y="64"/>
                  </a:lnTo>
                  <a:lnTo>
                    <a:pt x="1139" y="75"/>
                  </a:lnTo>
                  <a:lnTo>
                    <a:pt x="1150" y="75"/>
                  </a:lnTo>
                  <a:lnTo>
                    <a:pt x="1168" y="81"/>
                  </a:lnTo>
                  <a:lnTo>
                    <a:pt x="1185" y="69"/>
                  </a:lnTo>
                  <a:lnTo>
                    <a:pt x="1197" y="69"/>
                  </a:lnTo>
                  <a:lnTo>
                    <a:pt x="1214" y="75"/>
                  </a:lnTo>
                  <a:lnTo>
                    <a:pt x="1231" y="75"/>
                  </a:lnTo>
                  <a:lnTo>
                    <a:pt x="1243" y="75"/>
                  </a:lnTo>
                  <a:lnTo>
                    <a:pt x="1261" y="64"/>
                  </a:lnTo>
                  <a:lnTo>
                    <a:pt x="1272" y="69"/>
                  </a:lnTo>
                  <a:lnTo>
                    <a:pt x="1290" y="64"/>
                  </a:lnTo>
                  <a:lnTo>
                    <a:pt x="1307" y="75"/>
                  </a:lnTo>
                  <a:lnTo>
                    <a:pt x="1319" y="75"/>
                  </a:lnTo>
                  <a:lnTo>
                    <a:pt x="1336" y="64"/>
                  </a:lnTo>
                  <a:lnTo>
                    <a:pt x="1354" y="75"/>
                  </a:lnTo>
                  <a:lnTo>
                    <a:pt x="1365" y="75"/>
                  </a:lnTo>
                  <a:lnTo>
                    <a:pt x="1383" y="69"/>
                  </a:lnTo>
                  <a:lnTo>
                    <a:pt x="1394" y="69"/>
                  </a:lnTo>
                  <a:lnTo>
                    <a:pt x="1412" y="58"/>
                  </a:lnTo>
                  <a:lnTo>
                    <a:pt x="1429" y="75"/>
                  </a:lnTo>
                  <a:lnTo>
                    <a:pt x="1441" y="69"/>
                  </a:lnTo>
                  <a:lnTo>
                    <a:pt x="1458" y="69"/>
                  </a:lnTo>
                  <a:lnTo>
                    <a:pt x="1470" y="75"/>
                  </a:lnTo>
                  <a:lnTo>
                    <a:pt x="1487" y="69"/>
                  </a:lnTo>
                  <a:lnTo>
                    <a:pt x="1505" y="69"/>
                  </a:lnTo>
                  <a:lnTo>
                    <a:pt x="1516" y="69"/>
                  </a:lnTo>
                  <a:lnTo>
                    <a:pt x="1534" y="69"/>
                  </a:lnTo>
                  <a:lnTo>
                    <a:pt x="1551" y="81"/>
                  </a:lnTo>
                  <a:lnTo>
                    <a:pt x="1563" y="75"/>
                  </a:lnTo>
                  <a:lnTo>
                    <a:pt x="1580" y="75"/>
                  </a:lnTo>
                  <a:lnTo>
                    <a:pt x="1592" y="75"/>
                  </a:lnTo>
                  <a:lnTo>
                    <a:pt x="1609" y="75"/>
                  </a:lnTo>
                  <a:lnTo>
                    <a:pt x="1627" y="69"/>
                  </a:lnTo>
                  <a:lnTo>
                    <a:pt x="1638" y="69"/>
                  </a:lnTo>
                  <a:lnTo>
                    <a:pt x="1656" y="69"/>
                  </a:lnTo>
                  <a:lnTo>
                    <a:pt x="1667" y="81"/>
                  </a:lnTo>
                  <a:lnTo>
                    <a:pt x="1685" y="93"/>
                  </a:lnTo>
                  <a:lnTo>
                    <a:pt x="1702" y="81"/>
                  </a:lnTo>
                  <a:lnTo>
                    <a:pt x="1714" y="81"/>
                  </a:lnTo>
                  <a:lnTo>
                    <a:pt x="1731" y="81"/>
                  </a:lnTo>
                  <a:lnTo>
                    <a:pt x="1749" y="81"/>
                  </a:lnTo>
                  <a:lnTo>
                    <a:pt x="1760" y="69"/>
                  </a:lnTo>
                  <a:lnTo>
                    <a:pt x="1778" y="69"/>
                  </a:lnTo>
                  <a:lnTo>
                    <a:pt x="1789" y="75"/>
                  </a:lnTo>
                  <a:lnTo>
                    <a:pt x="1807" y="75"/>
                  </a:lnTo>
                  <a:lnTo>
                    <a:pt x="1824" y="75"/>
                  </a:lnTo>
                  <a:lnTo>
                    <a:pt x="1836" y="87"/>
                  </a:lnTo>
                  <a:lnTo>
                    <a:pt x="1853" y="75"/>
                  </a:lnTo>
                  <a:lnTo>
                    <a:pt x="1871" y="75"/>
                  </a:lnTo>
                  <a:lnTo>
                    <a:pt x="1882" y="87"/>
                  </a:lnTo>
                  <a:lnTo>
                    <a:pt x="1900" y="69"/>
                  </a:lnTo>
                  <a:lnTo>
                    <a:pt x="1911" y="81"/>
                  </a:lnTo>
                  <a:lnTo>
                    <a:pt x="1929" y="93"/>
                  </a:lnTo>
                </a:path>
              </a:pathLst>
            </a:custGeom>
            <a:noFill/>
            <a:ln w="36513" cap="flat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5" name="Freeform 599"/>
            <p:cNvSpPr>
              <a:spLocks/>
            </p:cNvSpPr>
            <p:nvPr/>
          </p:nvSpPr>
          <p:spPr bwMode="auto">
            <a:xfrm>
              <a:off x="1914" y="1203"/>
              <a:ext cx="872" cy="794"/>
            </a:xfrm>
            <a:custGeom>
              <a:avLst/>
              <a:gdLst/>
              <a:ahLst/>
              <a:cxnLst>
                <a:cxn ang="0">
                  <a:pos x="17" y="29"/>
                </a:cxn>
                <a:cxn ang="0">
                  <a:pos x="46" y="23"/>
                </a:cxn>
                <a:cxn ang="0">
                  <a:pos x="75" y="34"/>
                </a:cxn>
                <a:cxn ang="0">
                  <a:pos x="104" y="40"/>
                </a:cxn>
                <a:cxn ang="0">
                  <a:pos x="139" y="0"/>
                </a:cxn>
                <a:cxn ang="0">
                  <a:pos x="168" y="23"/>
                </a:cxn>
                <a:cxn ang="0">
                  <a:pos x="197" y="23"/>
                </a:cxn>
                <a:cxn ang="0">
                  <a:pos x="226" y="34"/>
                </a:cxn>
                <a:cxn ang="0">
                  <a:pos x="261" y="34"/>
                </a:cxn>
                <a:cxn ang="0">
                  <a:pos x="290" y="40"/>
                </a:cxn>
                <a:cxn ang="0">
                  <a:pos x="319" y="46"/>
                </a:cxn>
                <a:cxn ang="0">
                  <a:pos x="348" y="58"/>
                </a:cxn>
                <a:cxn ang="0">
                  <a:pos x="378" y="63"/>
                </a:cxn>
                <a:cxn ang="0">
                  <a:pos x="412" y="81"/>
                </a:cxn>
                <a:cxn ang="0">
                  <a:pos x="441" y="92"/>
                </a:cxn>
                <a:cxn ang="0">
                  <a:pos x="471" y="104"/>
                </a:cxn>
                <a:cxn ang="0">
                  <a:pos x="500" y="116"/>
                </a:cxn>
                <a:cxn ang="0">
                  <a:pos x="534" y="139"/>
                </a:cxn>
                <a:cxn ang="0">
                  <a:pos x="563" y="162"/>
                </a:cxn>
                <a:cxn ang="0">
                  <a:pos x="593" y="174"/>
                </a:cxn>
                <a:cxn ang="0">
                  <a:pos x="622" y="197"/>
                </a:cxn>
                <a:cxn ang="0">
                  <a:pos x="656" y="232"/>
                </a:cxn>
                <a:cxn ang="0">
                  <a:pos x="686" y="249"/>
                </a:cxn>
                <a:cxn ang="0">
                  <a:pos x="715" y="290"/>
                </a:cxn>
                <a:cxn ang="0">
                  <a:pos x="744" y="330"/>
                </a:cxn>
                <a:cxn ang="0">
                  <a:pos x="778" y="354"/>
                </a:cxn>
                <a:cxn ang="0">
                  <a:pos x="808" y="394"/>
                </a:cxn>
                <a:cxn ang="0">
                  <a:pos x="837" y="441"/>
                </a:cxn>
                <a:cxn ang="0">
                  <a:pos x="866" y="464"/>
                </a:cxn>
                <a:cxn ang="0">
                  <a:pos x="895" y="510"/>
                </a:cxn>
                <a:cxn ang="0">
                  <a:pos x="930" y="551"/>
                </a:cxn>
                <a:cxn ang="0">
                  <a:pos x="959" y="609"/>
                </a:cxn>
                <a:cxn ang="0">
                  <a:pos x="988" y="655"/>
                </a:cxn>
                <a:cxn ang="0">
                  <a:pos x="1017" y="707"/>
                </a:cxn>
                <a:cxn ang="0">
                  <a:pos x="1052" y="760"/>
                </a:cxn>
                <a:cxn ang="0">
                  <a:pos x="1081" y="818"/>
                </a:cxn>
              </a:cxnLst>
              <a:rect l="0" t="0" r="r" b="b"/>
              <a:pathLst>
                <a:path w="1098" h="835">
                  <a:moveTo>
                    <a:pt x="0" y="29"/>
                  </a:moveTo>
                  <a:lnTo>
                    <a:pt x="17" y="29"/>
                  </a:lnTo>
                  <a:lnTo>
                    <a:pt x="29" y="23"/>
                  </a:lnTo>
                  <a:lnTo>
                    <a:pt x="46" y="23"/>
                  </a:lnTo>
                  <a:lnTo>
                    <a:pt x="58" y="23"/>
                  </a:lnTo>
                  <a:lnTo>
                    <a:pt x="75" y="34"/>
                  </a:lnTo>
                  <a:lnTo>
                    <a:pt x="93" y="23"/>
                  </a:lnTo>
                  <a:lnTo>
                    <a:pt x="104" y="40"/>
                  </a:lnTo>
                  <a:lnTo>
                    <a:pt x="122" y="17"/>
                  </a:lnTo>
                  <a:lnTo>
                    <a:pt x="139" y="0"/>
                  </a:lnTo>
                  <a:lnTo>
                    <a:pt x="151" y="23"/>
                  </a:lnTo>
                  <a:lnTo>
                    <a:pt x="168" y="23"/>
                  </a:lnTo>
                  <a:lnTo>
                    <a:pt x="180" y="29"/>
                  </a:lnTo>
                  <a:lnTo>
                    <a:pt x="197" y="23"/>
                  </a:lnTo>
                  <a:lnTo>
                    <a:pt x="215" y="23"/>
                  </a:lnTo>
                  <a:lnTo>
                    <a:pt x="226" y="34"/>
                  </a:lnTo>
                  <a:lnTo>
                    <a:pt x="244" y="29"/>
                  </a:lnTo>
                  <a:lnTo>
                    <a:pt x="261" y="34"/>
                  </a:lnTo>
                  <a:lnTo>
                    <a:pt x="273" y="40"/>
                  </a:lnTo>
                  <a:lnTo>
                    <a:pt x="290" y="40"/>
                  </a:lnTo>
                  <a:lnTo>
                    <a:pt x="302" y="46"/>
                  </a:lnTo>
                  <a:lnTo>
                    <a:pt x="319" y="46"/>
                  </a:lnTo>
                  <a:lnTo>
                    <a:pt x="337" y="52"/>
                  </a:lnTo>
                  <a:lnTo>
                    <a:pt x="348" y="58"/>
                  </a:lnTo>
                  <a:lnTo>
                    <a:pt x="366" y="63"/>
                  </a:lnTo>
                  <a:lnTo>
                    <a:pt x="378" y="63"/>
                  </a:lnTo>
                  <a:lnTo>
                    <a:pt x="395" y="75"/>
                  </a:lnTo>
                  <a:lnTo>
                    <a:pt x="412" y="81"/>
                  </a:lnTo>
                  <a:lnTo>
                    <a:pt x="424" y="69"/>
                  </a:lnTo>
                  <a:lnTo>
                    <a:pt x="441" y="92"/>
                  </a:lnTo>
                  <a:lnTo>
                    <a:pt x="459" y="98"/>
                  </a:lnTo>
                  <a:lnTo>
                    <a:pt x="471" y="104"/>
                  </a:lnTo>
                  <a:lnTo>
                    <a:pt x="488" y="116"/>
                  </a:lnTo>
                  <a:lnTo>
                    <a:pt x="500" y="116"/>
                  </a:lnTo>
                  <a:lnTo>
                    <a:pt x="517" y="133"/>
                  </a:lnTo>
                  <a:lnTo>
                    <a:pt x="534" y="139"/>
                  </a:lnTo>
                  <a:lnTo>
                    <a:pt x="546" y="156"/>
                  </a:lnTo>
                  <a:lnTo>
                    <a:pt x="563" y="162"/>
                  </a:lnTo>
                  <a:lnTo>
                    <a:pt x="575" y="168"/>
                  </a:lnTo>
                  <a:lnTo>
                    <a:pt x="593" y="174"/>
                  </a:lnTo>
                  <a:lnTo>
                    <a:pt x="610" y="191"/>
                  </a:lnTo>
                  <a:lnTo>
                    <a:pt x="622" y="197"/>
                  </a:lnTo>
                  <a:lnTo>
                    <a:pt x="639" y="214"/>
                  </a:lnTo>
                  <a:lnTo>
                    <a:pt x="656" y="232"/>
                  </a:lnTo>
                  <a:lnTo>
                    <a:pt x="668" y="238"/>
                  </a:lnTo>
                  <a:lnTo>
                    <a:pt x="686" y="249"/>
                  </a:lnTo>
                  <a:lnTo>
                    <a:pt x="697" y="261"/>
                  </a:lnTo>
                  <a:lnTo>
                    <a:pt x="715" y="290"/>
                  </a:lnTo>
                  <a:lnTo>
                    <a:pt x="732" y="301"/>
                  </a:lnTo>
                  <a:lnTo>
                    <a:pt x="744" y="330"/>
                  </a:lnTo>
                  <a:lnTo>
                    <a:pt x="761" y="342"/>
                  </a:lnTo>
                  <a:lnTo>
                    <a:pt x="778" y="354"/>
                  </a:lnTo>
                  <a:lnTo>
                    <a:pt x="790" y="365"/>
                  </a:lnTo>
                  <a:lnTo>
                    <a:pt x="808" y="394"/>
                  </a:lnTo>
                  <a:lnTo>
                    <a:pt x="819" y="412"/>
                  </a:lnTo>
                  <a:lnTo>
                    <a:pt x="837" y="441"/>
                  </a:lnTo>
                  <a:lnTo>
                    <a:pt x="854" y="446"/>
                  </a:lnTo>
                  <a:lnTo>
                    <a:pt x="866" y="464"/>
                  </a:lnTo>
                  <a:lnTo>
                    <a:pt x="883" y="499"/>
                  </a:lnTo>
                  <a:lnTo>
                    <a:pt x="895" y="510"/>
                  </a:lnTo>
                  <a:lnTo>
                    <a:pt x="912" y="539"/>
                  </a:lnTo>
                  <a:lnTo>
                    <a:pt x="930" y="551"/>
                  </a:lnTo>
                  <a:lnTo>
                    <a:pt x="941" y="586"/>
                  </a:lnTo>
                  <a:lnTo>
                    <a:pt x="959" y="609"/>
                  </a:lnTo>
                  <a:lnTo>
                    <a:pt x="976" y="626"/>
                  </a:lnTo>
                  <a:lnTo>
                    <a:pt x="988" y="655"/>
                  </a:lnTo>
                  <a:lnTo>
                    <a:pt x="1005" y="678"/>
                  </a:lnTo>
                  <a:lnTo>
                    <a:pt x="1017" y="707"/>
                  </a:lnTo>
                  <a:lnTo>
                    <a:pt x="1034" y="736"/>
                  </a:lnTo>
                  <a:lnTo>
                    <a:pt x="1052" y="760"/>
                  </a:lnTo>
                  <a:lnTo>
                    <a:pt x="1063" y="789"/>
                  </a:lnTo>
                  <a:lnTo>
                    <a:pt x="1081" y="818"/>
                  </a:lnTo>
                  <a:lnTo>
                    <a:pt x="1098" y="835"/>
                  </a:lnTo>
                </a:path>
              </a:pathLst>
            </a:custGeom>
            <a:noFill/>
            <a:ln w="36513" cap="flat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6" name="Rectangle 600"/>
            <p:cNvSpPr>
              <a:spLocks noChangeArrowheads="1"/>
            </p:cNvSpPr>
            <p:nvPr/>
          </p:nvSpPr>
          <p:spPr bwMode="auto">
            <a:xfrm>
              <a:off x="1162" y="3363"/>
              <a:ext cx="1175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chemeClr val="tx1"/>
                  </a:solidFill>
                  <a:latin typeface="Helvetica" charset="0"/>
                </a:rPr>
                <a:t>Frequency (Hz)</a:t>
              </a:r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587" name="Rectangle 601"/>
            <p:cNvSpPr>
              <a:spLocks noChangeArrowheads="1"/>
            </p:cNvSpPr>
            <p:nvPr/>
          </p:nvSpPr>
          <p:spPr bwMode="auto">
            <a:xfrm rot="16200000">
              <a:off x="-285" y="2063"/>
              <a:ext cx="767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chemeClr val="tx1"/>
                  </a:solidFill>
                  <a:latin typeface="Helvetica" charset="0"/>
                </a:rPr>
                <a:t>Gain (dB)</a:t>
              </a:r>
              <a:endParaRPr lang="en-US" sz="2000">
                <a:solidFill>
                  <a:schemeClr val="tx1"/>
                </a:solidFill>
              </a:endParaRPr>
            </a:p>
          </p:txBody>
        </p:sp>
      </p:grpSp>
      <p:sp>
        <p:nvSpPr>
          <p:cNvPr id="588" name="Text Box 604"/>
          <p:cNvSpPr txBox="1">
            <a:spLocks noChangeArrowheads="1"/>
          </p:cNvSpPr>
          <p:nvPr/>
        </p:nvSpPr>
        <p:spPr bwMode="auto">
          <a:xfrm>
            <a:off x="1087438" y="2133600"/>
            <a:ext cx="25811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u="sng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Output Response</a:t>
            </a:r>
          </a:p>
        </p:txBody>
      </p:sp>
      <p:sp>
        <p:nvSpPr>
          <p:cNvPr id="589" name="Text Box 605"/>
          <p:cNvSpPr txBox="1">
            <a:spLocks noChangeArrowheads="1"/>
          </p:cNvSpPr>
          <p:nvPr/>
        </p:nvSpPr>
        <p:spPr bwMode="auto">
          <a:xfrm>
            <a:off x="5591081" y="2133600"/>
            <a:ext cx="30957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u="sng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Noise (input referred)</a:t>
            </a:r>
          </a:p>
        </p:txBody>
      </p:sp>
      <p:sp>
        <p:nvSpPr>
          <p:cNvPr id="590" name="Text Box 609"/>
          <p:cNvSpPr txBox="1">
            <a:spLocks noChangeArrowheads="1"/>
          </p:cNvSpPr>
          <p:nvPr/>
        </p:nvSpPr>
        <p:spPr bwMode="auto">
          <a:xfrm>
            <a:off x="762000" y="1150203"/>
            <a:ext cx="770832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• LNA power: 3.5</a:t>
            </a:r>
            <a:r>
              <a:rPr lang="el-GR" sz="2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μ</a:t>
            </a:r>
            <a:r>
              <a:rPr lang="en-US" sz="2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	</a:t>
            </a:r>
            <a:r>
              <a:rPr lang="en-US" sz="2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	• </a:t>
            </a:r>
            <a:r>
              <a:rPr lang="en-US" sz="2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en-US" sz="2200" baseline="-25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en-US" sz="2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 700M</a:t>
            </a:r>
            <a:r>
              <a:rPr lang="el-GR" sz="2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Ω</a:t>
            </a:r>
          </a:p>
          <a:p>
            <a:r>
              <a:rPr lang="en-US" sz="2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• CMRR: 60dB		</a:t>
            </a:r>
            <a:r>
              <a:rPr lang="en-US" sz="2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	• </a:t>
            </a:r>
            <a:r>
              <a:rPr lang="en-US" sz="2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Noise: 1.3</a:t>
            </a:r>
            <a:r>
              <a:rPr lang="el-GR" sz="2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μ</a:t>
            </a:r>
            <a:r>
              <a:rPr lang="en-US" sz="22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Vrms</a:t>
            </a:r>
            <a:r>
              <a:rPr lang="en-US" sz="2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(0.5-100Hz)</a:t>
            </a:r>
            <a:endParaRPr lang="el-GR" sz="2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EEG recording</a:t>
            </a:r>
            <a:endParaRPr lang="en-US" dirty="0"/>
          </a:p>
        </p:txBody>
      </p:sp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152400" y="1146175"/>
          <a:ext cx="5791200" cy="4721225"/>
        </p:xfrm>
        <a:graphic>
          <a:graphicData uri="http://schemas.openxmlformats.org/presentationml/2006/ole">
            <p:oleObj spid="_x0000_s75778" name="Visio" r:id="rId3" imgW="4414052" imgH="3476935" progId="Visio.Drawing.11">
              <p:embed/>
            </p:oleObj>
          </a:graphicData>
        </a:graphic>
      </p:graphicFrame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381000" y="5874603"/>
            <a:ext cx="838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Recorded by </a:t>
            </a:r>
            <a:r>
              <a:rPr lang="en-US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on-chip </a:t>
            </a:r>
            <a:r>
              <a:rPr lang="en-US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instrumentation </a:t>
            </a:r>
            <a:r>
              <a:rPr lang="en-US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amp and ADC using commercial Ag/</a:t>
            </a:r>
            <a:r>
              <a:rPr lang="en-US" sz="2400" b="1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AgCl</a:t>
            </a:r>
            <a:r>
              <a:rPr lang="en-US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electrodes</a:t>
            </a:r>
          </a:p>
        </p:txBody>
      </p:sp>
      <p:grpSp>
        <p:nvGrpSpPr>
          <p:cNvPr id="5" name="Group 100"/>
          <p:cNvGrpSpPr>
            <a:grpSpLocks/>
          </p:cNvGrpSpPr>
          <p:nvPr/>
        </p:nvGrpSpPr>
        <p:grpSpPr bwMode="auto">
          <a:xfrm>
            <a:off x="5715000" y="1271587"/>
            <a:ext cx="3222625" cy="4519613"/>
            <a:chOff x="3715" y="645"/>
            <a:chExt cx="2030" cy="2847"/>
          </a:xfrm>
        </p:grpSpPr>
        <p:sp>
          <p:nvSpPr>
            <p:cNvPr id="6" name="Rectangle 16"/>
            <p:cNvSpPr>
              <a:spLocks noChangeArrowheads="1"/>
            </p:cNvSpPr>
            <p:nvPr/>
          </p:nvSpPr>
          <p:spPr bwMode="auto">
            <a:xfrm>
              <a:off x="4068" y="955"/>
              <a:ext cx="1586" cy="225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17"/>
            <p:cNvSpPr>
              <a:spLocks noChangeArrowheads="1"/>
            </p:cNvSpPr>
            <p:nvPr/>
          </p:nvSpPr>
          <p:spPr bwMode="auto">
            <a:xfrm>
              <a:off x="4068" y="955"/>
              <a:ext cx="1586" cy="2252"/>
            </a:xfrm>
            <a:prstGeom prst="rect">
              <a:avLst/>
            </a:prstGeom>
            <a:noFill/>
            <a:ln w="9525" cap="rnd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Line 18"/>
            <p:cNvSpPr>
              <a:spLocks noChangeShapeType="1"/>
            </p:cNvSpPr>
            <p:nvPr/>
          </p:nvSpPr>
          <p:spPr bwMode="auto">
            <a:xfrm>
              <a:off x="4068" y="3207"/>
              <a:ext cx="1586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Line 19"/>
            <p:cNvSpPr>
              <a:spLocks noChangeShapeType="1"/>
            </p:cNvSpPr>
            <p:nvPr/>
          </p:nvSpPr>
          <p:spPr bwMode="auto">
            <a:xfrm flipV="1">
              <a:off x="4068" y="955"/>
              <a:ext cx="0" cy="2252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Line 20"/>
            <p:cNvSpPr>
              <a:spLocks noChangeShapeType="1"/>
            </p:cNvSpPr>
            <p:nvPr/>
          </p:nvSpPr>
          <p:spPr bwMode="auto">
            <a:xfrm flipV="1">
              <a:off x="4331" y="3180"/>
              <a:ext cx="0" cy="27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21"/>
            <p:cNvSpPr>
              <a:spLocks noChangeArrowheads="1"/>
            </p:cNvSpPr>
            <p:nvPr/>
          </p:nvSpPr>
          <p:spPr bwMode="auto">
            <a:xfrm>
              <a:off x="4328" y="3221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5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Line 22"/>
            <p:cNvSpPr>
              <a:spLocks noChangeShapeType="1"/>
            </p:cNvSpPr>
            <p:nvPr/>
          </p:nvSpPr>
          <p:spPr bwMode="auto">
            <a:xfrm flipV="1">
              <a:off x="4772" y="3180"/>
              <a:ext cx="0" cy="27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23"/>
            <p:cNvSpPr>
              <a:spLocks noChangeArrowheads="1"/>
            </p:cNvSpPr>
            <p:nvPr/>
          </p:nvSpPr>
          <p:spPr bwMode="auto">
            <a:xfrm>
              <a:off x="4736" y="3221"/>
              <a:ext cx="12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10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Line 24"/>
            <p:cNvSpPr>
              <a:spLocks noChangeShapeType="1"/>
            </p:cNvSpPr>
            <p:nvPr/>
          </p:nvSpPr>
          <p:spPr bwMode="auto">
            <a:xfrm flipV="1">
              <a:off x="5213" y="3180"/>
              <a:ext cx="0" cy="27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25"/>
            <p:cNvSpPr>
              <a:spLocks noChangeArrowheads="1"/>
            </p:cNvSpPr>
            <p:nvPr/>
          </p:nvSpPr>
          <p:spPr bwMode="auto">
            <a:xfrm>
              <a:off x="5178" y="3221"/>
              <a:ext cx="12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15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Line 26"/>
            <p:cNvSpPr>
              <a:spLocks noChangeShapeType="1"/>
            </p:cNvSpPr>
            <p:nvPr/>
          </p:nvSpPr>
          <p:spPr bwMode="auto">
            <a:xfrm flipV="1">
              <a:off x="5654" y="3180"/>
              <a:ext cx="0" cy="27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27"/>
            <p:cNvSpPr>
              <a:spLocks noChangeArrowheads="1"/>
            </p:cNvSpPr>
            <p:nvPr/>
          </p:nvSpPr>
          <p:spPr bwMode="auto">
            <a:xfrm>
              <a:off x="5620" y="3221"/>
              <a:ext cx="12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20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Line 28"/>
            <p:cNvSpPr>
              <a:spLocks noChangeShapeType="1"/>
            </p:cNvSpPr>
            <p:nvPr/>
          </p:nvSpPr>
          <p:spPr bwMode="auto">
            <a:xfrm>
              <a:off x="4068" y="3207"/>
              <a:ext cx="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29"/>
            <p:cNvSpPr>
              <a:spLocks noChangeArrowheads="1"/>
            </p:cNvSpPr>
            <p:nvPr/>
          </p:nvSpPr>
          <p:spPr bwMode="auto">
            <a:xfrm>
              <a:off x="3968" y="3146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0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Line 30"/>
            <p:cNvSpPr>
              <a:spLocks noChangeShapeType="1"/>
            </p:cNvSpPr>
            <p:nvPr/>
          </p:nvSpPr>
          <p:spPr bwMode="auto">
            <a:xfrm>
              <a:off x="4068" y="2977"/>
              <a:ext cx="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31"/>
            <p:cNvSpPr>
              <a:spLocks noChangeArrowheads="1"/>
            </p:cNvSpPr>
            <p:nvPr/>
          </p:nvSpPr>
          <p:spPr bwMode="auto">
            <a:xfrm>
              <a:off x="3893" y="2922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0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32"/>
            <p:cNvSpPr>
              <a:spLocks noChangeArrowheads="1"/>
            </p:cNvSpPr>
            <p:nvPr/>
          </p:nvSpPr>
          <p:spPr bwMode="auto">
            <a:xfrm>
              <a:off x="3954" y="2922"/>
              <a:ext cx="31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.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33"/>
            <p:cNvSpPr>
              <a:spLocks noChangeArrowheads="1"/>
            </p:cNvSpPr>
            <p:nvPr/>
          </p:nvSpPr>
          <p:spPr bwMode="auto">
            <a:xfrm>
              <a:off x="3982" y="2922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5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Line 34"/>
            <p:cNvSpPr>
              <a:spLocks noChangeShapeType="1"/>
            </p:cNvSpPr>
            <p:nvPr/>
          </p:nvSpPr>
          <p:spPr bwMode="auto">
            <a:xfrm>
              <a:off x="4068" y="2754"/>
              <a:ext cx="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35"/>
            <p:cNvSpPr>
              <a:spLocks noChangeArrowheads="1"/>
            </p:cNvSpPr>
            <p:nvPr/>
          </p:nvSpPr>
          <p:spPr bwMode="auto">
            <a:xfrm>
              <a:off x="3968" y="2697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1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Line 36"/>
            <p:cNvSpPr>
              <a:spLocks noChangeShapeType="1"/>
            </p:cNvSpPr>
            <p:nvPr/>
          </p:nvSpPr>
          <p:spPr bwMode="auto">
            <a:xfrm>
              <a:off x="4068" y="2531"/>
              <a:ext cx="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37"/>
            <p:cNvSpPr>
              <a:spLocks noChangeArrowheads="1"/>
            </p:cNvSpPr>
            <p:nvPr/>
          </p:nvSpPr>
          <p:spPr bwMode="auto">
            <a:xfrm>
              <a:off x="3893" y="2473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1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38"/>
            <p:cNvSpPr>
              <a:spLocks noChangeArrowheads="1"/>
            </p:cNvSpPr>
            <p:nvPr/>
          </p:nvSpPr>
          <p:spPr bwMode="auto">
            <a:xfrm>
              <a:off x="3954" y="2473"/>
              <a:ext cx="31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.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39"/>
            <p:cNvSpPr>
              <a:spLocks noChangeArrowheads="1"/>
            </p:cNvSpPr>
            <p:nvPr/>
          </p:nvSpPr>
          <p:spPr bwMode="auto">
            <a:xfrm>
              <a:off x="3982" y="2473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5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Line 40"/>
            <p:cNvSpPr>
              <a:spLocks noChangeShapeType="1"/>
            </p:cNvSpPr>
            <p:nvPr/>
          </p:nvSpPr>
          <p:spPr bwMode="auto">
            <a:xfrm>
              <a:off x="4068" y="2307"/>
              <a:ext cx="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41"/>
            <p:cNvSpPr>
              <a:spLocks noChangeArrowheads="1"/>
            </p:cNvSpPr>
            <p:nvPr/>
          </p:nvSpPr>
          <p:spPr bwMode="auto">
            <a:xfrm>
              <a:off x="3968" y="2249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2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Line 42"/>
            <p:cNvSpPr>
              <a:spLocks noChangeShapeType="1"/>
            </p:cNvSpPr>
            <p:nvPr/>
          </p:nvSpPr>
          <p:spPr bwMode="auto">
            <a:xfrm>
              <a:off x="4068" y="2084"/>
              <a:ext cx="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Rectangle 43"/>
            <p:cNvSpPr>
              <a:spLocks noChangeArrowheads="1"/>
            </p:cNvSpPr>
            <p:nvPr/>
          </p:nvSpPr>
          <p:spPr bwMode="auto">
            <a:xfrm>
              <a:off x="3893" y="2024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2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Rectangle 44"/>
            <p:cNvSpPr>
              <a:spLocks noChangeArrowheads="1"/>
            </p:cNvSpPr>
            <p:nvPr/>
          </p:nvSpPr>
          <p:spPr bwMode="auto">
            <a:xfrm>
              <a:off x="3954" y="2024"/>
              <a:ext cx="31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latin typeface="Arial" pitchFamily="34" charset="0"/>
                  <a:cs typeface="Arial" pitchFamily="34" charset="0"/>
                </a:rPr>
                <a:t>.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Rectangle 45"/>
            <p:cNvSpPr>
              <a:spLocks noChangeArrowheads="1"/>
            </p:cNvSpPr>
            <p:nvPr/>
          </p:nvSpPr>
          <p:spPr bwMode="auto">
            <a:xfrm>
              <a:off x="3982" y="2024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5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Line 46"/>
            <p:cNvSpPr>
              <a:spLocks noChangeShapeType="1"/>
            </p:cNvSpPr>
            <p:nvPr/>
          </p:nvSpPr>
          <p:spPr bwMode="auto">
            <a:xfrm>
              <a:off x="4068" y="1855"/>
              <a:ext cx="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Rectangle 47"/>
            <p:cNvSpPr>
              <a:spLocks noChangeArrowheads="1"/>
            </p:cNvSpPr>
            <p:nvPr/>
          </p:nvSpPr>
          <p:spPr bwMode="auto">
            <a:xfrm>
              <a:off x="3968" y="1800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3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Line 48"/>
            <p:cNvSpPr>
              <a:spLocks noChangeShapeType="1"/>
            </p:cNvSpPr>
            <p:nvPr/>
          </p:nvSpPr>
          <p:spPr bwMode="auto">
            <a:xfrm>
              <a:off x="4068" y="1631"/>
              <a:ext cx="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Rectangle 49"/>
            <p:cNvSpPr>
              <a:spLocks noChangeArrowheads="1"/>
            </p:cNvSpPr>
            <p:nvPr/>
          </p:nvSpPr>
          <p:spPr bwMode="auto">
            <a:xfrm>
              <a:off x="3893" y="1576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3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Rectangle 50"/>
            <p:cNvSpPr>
              <a:spLocks noChangeArrowheads="1"/>
            </p:cNvSpPr>
            <p:nvPr/>
          </p:nvSpPr>
          <p:spPr bwMode="auto">
            <a:xfrm>
              <a:off x="3954" y="1576"/>
              <a:ext cx="31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.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Rectangle 51"/>
            <p:cNvSpPr>
              <a:spLocks noChangeArrowheads="1"/>
            </p:cNvSpPr>
            <p:nvPr/>
          </p:nvSpPr>
          <p:spPr bwMode="auto">
            <a:xfrm>
              <a:off x="3982" y="1576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5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Line 52"/>
            <p:cNvSpPr>
              <a:spLocks noChangeShapeType="1"/>
            </p:cNvSpPr>
            <p:nvPr/>
          </p:nvSpPr>
          <p:spPr bwMode="auto">
            <a:xfrm>
              <a:off x="4068" y="1408"/>
              <a:ext cx="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Rectangle 53"/>
            <p:cNvSpPr>
              <a:spLocks noChangeArrowheads="1"/>
            </p:cNvSpPr>
            <p:nvPr/>
          </p:nvSpPr>
          <p:spPr bwMode="auto">
            <a:xfrm>
              <a:off x="3968" y="1351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4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Line 54"/>
            <p:cNvSpPr>
              <a:spLocks noChangeShapeType="1"/>
            </p:cNvSpPr>
            <p:nvPr/>
          </p:nvSpPr>
          <p:spPr bwMode="auto">
            <a:xfrm>
              <a:off x="4068" y="1185"/>
              <a:ext cx="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Rectangle 55"/>
            <p:cNvSpPr>
              <a:spLocks noChangeArrowheads="1"/>
            </p:cNvSpPr>
            <p:nvPr/>
          </p:nvSpPr>
          <p:spPr bwMode="auto">
            <a:xfrm>
              <a:off x="3893" y="1127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4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Rectangle 56"/>
            <p:cNvSpPr>
              <a:spLocks noChangeArrowheads="1"/>
            </p:cNvSpPr>
            <p:nvPr/>
          </p:nvSpPr>
          <p:spPr bwMode="auto">
            <a:xfrm>
              <a:off x="3954" y="1127"/>
              <a:ext cx="31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.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Rectangle 57"/>
            <p:cNvSpPr>
              <a:spLocks noChangeArrowheads="1"/>
            </p:cNvSpPr>
            <p:nvPr/>
          </p:nvSpPr>
          <p:spPr bwMode="auto">
            <a:xfrm>
              <a:off x="3982" y="1127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5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Line 58"/>
            <p:cNvSpPr>
              <a:spLocks noChangeShapeType="1"/>
            </p:cNvSpPr>
            <p:nvPr/>
          </p:nvSpPr>
          <p:spPr bwMode="auto">
            <a:xfrm>
              <a:off x="4068" y="962"/>
              <a:ext cx="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Rectangle 59"/>
            <p:cNvSpPr>
              <a:spLocks noChangeArrowheads="1"/>
            </p:cNvSpPr>
            <p:nvPr/>
          </p:nvSpPr>
          <p:spPr bwMode="auto">
            <a:xfrm>
              <a:off x="3968" y="903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5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Rectangle 60"/>
            <p:cNvSpPr>
              <a:spLocks noChangeArrowheads="1"/>
            </p:cNvSpPr>
            <p:nvPr/>
          </p:nvSpPr>
          <p:spPr bwMode="auto">
            <a:xfrm>
              <a:off x="4070" y="835"/>
              <a:ext cx="88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x 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Rectangle 61"/>
            <p:cNvSpPr>
              <a:spLocks noChangeArrowheads="1"/>
            </p:cNvSpPr>
            <p:nvPr/>
          </p:nvSpPr>
          <p:spPr bwMode="auto">
            <a:xfrm>
              <a:off x="4165" y="835"/>
              <a:ext cx="12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10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Rectangle 62"/>
            <p:cNvSpPr>
              <a:spLocks noChangeArrowheads="1"/>
            </p:cNvSpPr>
            <p:nvPr/>
          </p:nvSpPr>
          <p:spPr bwMode="auto">
            <a:xfrm>
              <a:off x="4253" y="780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latin typeface="Arial" pitchFamily="34" charset="0"/>
                  <a:cs typeface="Arial" pitchFamily="34" charset="0"/>
                </a:rPr>
                <a:t>4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Freeform 63"/>
            <p:cNvSpPr>
              <a:spLocks/>
            </p:cNvSpPr>
            <p:nvPr/>
          </p:nvSpPr>
          <p:spPr bwMode="auto">
            <a:xfrm>
              <a:off x="4068" y="1356"/>
              <a:ext cx="1592" cy="1818"/>
            </a:xfrm>
            <a:custGeom>
              <a:avLst/>
              <a:gdLst/>
              <a:ahLst/>
              <a:cxnLst>
                <a:cxn ang="0">
                  <a:pos x="13" y="1496"/>
                </a:cxn>
                <a:cxn ang="0">
                  <a:pos x="52" y="1660"/>
                </a:cxn>
                <a:cxn ang="0">
                  <a:pos x="92" y="1699"/>
                </a:cxn>
                <a:cxn ang="0">
                  <a:pos x="131" y="1758"/>
                </a:cxn>
                <a:cxn ang="0">
                  <a:pos x="171" y="1535"/>
                </a:cxn>
                <a:cxn ang="0">
                  <a:pos x="210" y="1227"/>
                </a:cxn>
                <a:cxn ang="0">
                  <a:pos x="250" y="1745"/>
                </a:cxn>
                <a:cxn ang="0">
                  <a:pos x="289" y="1706"/>
                </a:cxn>
                <a:cxn ang="0">
                  <a:pos x="329" y="1588"/>
                </a:cxn>
                <a:cxn ang="0">
                  <a:pos x="368" y="1444"/>
                </a:cxn>
                <a:cxn ang="0">
                  <a:pos x="408" y="1385"/>
                </a:cxn>
                <a:cxn ang="0">
                  <a:pos x="447" y="1758"/>
                </a:cxn>
                <a:cxn ang="0">
                  <a:pos x="487" y="1581"/>
                </a:cxn>
                <a:cxn ang="0">
                  <a:pos x="526" y="1326"/>
                </a:cxn>
                <a:cxn ang="0">
                  <a:pos x="565" y="1673"/>
                </a:cxn>
                <a:cxn ang="0">
                  <a:pos x="605" y="1326"/>
                </a:cxn>
                <a:cxn ang="0">
                  <a:pos x="644" y="1588"/>
                </a:cxn>
                <a:cxn ang="0">
                  <a:pos x="684" y="1240"/>
                </a:cxn>
                <a:cxn ang="0">
                  <a:pos x="723" y="1076"/>
                </a:cxn>
                <a:cxn ang="0">
                  <a:pos x="763" y="72"/>
                </a:cxn>
                <a:cxn ang="0">
                  <a:pos x="802" y="1398"/>
                </a:cxn>
                <a:cxn ang="0">
                  <a:pos x="835" y="1647"/>
                </a:cxn>
                <a:cxn ang="0">
                  <a:pos x="875" y="1509"/>
                </a:cxn>
                <a:cxn ang="0">
                  <a:pos x="914" y="1772"/>
                </a:cxn>
                <a:cxn ang="0">
                  <a:pos x="954" y="1542"/>
                </a:cxn>
                <a:cxn ang="0">
                  <a:pos x="993" y="1818"/>
                </a:cxn>
                <a:cxn ang="0">
                  <a:pos x="1033" y="1713"/>
                </a:cxn>
                <a:cxn ang="0">
                  <a:pos x="1072" y="1686"/>
                </a:cxn>
                <a:cxn ang="0">
                  <a:pos x="1112" y="1686"/>
                </a:cxn>
                <a:cxn ang="0">
                  <a:pos x="1151" y="1562"/>
                </a:cxn>
                <a:cxn ang="0">
                  <a:pos x="1191" y="1719"/>
                </a:cxn>
                <a:cxn ang="0">
                  <a:pos x="1230" y="1503"/>
                </a:cxn>
                <a:cxn ang="0">
                  <a:pos x="1269" y="1398"/>
                </a:cxn>
                <a:cxn ang="0">
                  <a:pos x="1309" y="1463"/>
                </a:cxn>
                <a:cxn ang="0">
                  <a:pos x="1348" y="1647"/>
                </a:cxn>
                <a:cxn ang="0">
                  <a:pos x="1388" y="1798"/>
                </a:cxn>
                <a:cxn ang="0">
                  <a:pos x="1428" y="1614"/>
                </a:cxn>
                <a:cxn ang="0">
                  <a:pos x="1467" y="1733"/>
                </a:cxn>
                <a:cxn ang="0">
                  <a:pos x="1507" y="1654"/>
                </a:cxn>
                <a:cxn ang="0">
                  <a:pos x="1546" y="1614"/>
                </a:cxn>
                <a:cxn ang="0">
                  <a:pos x="1586" y="1621"/>
                </a:cxn>
              </a:cxnLst>
              <a:rect l="0" t="0" r="r" b="b"/>
              <a:pathLst>
                <a:path w="1592" h="1818">
                  <a:moveTo>
                    <a:pt x="0" y="1614"/>
                  </a:moveTo>
                  <a:lnTo>
                    <a:pt x="13" y="1496"/>
                  </a:lnTo>
                  <a:lnTo>
                    <a:pt x="33" y="1588"/>
                  </a:lnTo>
                  <a:lnTo>
                    <a:pt x="52" y="1660"/>
                  </a:lnTo>
                  <a:lnTo>
                    <a:pt x="72" y="1765"/>
                  </a:lnTo>
                  <a:lnTo>
                    <a:pt x="92" y="1699"/>
                  </a:lnTo>
                  <a:lnTo>
                    <a:pt x="112" y="1660"/>
                  </a:lnTo>
                  <a:lnTo>
                    <a:pt x="131" y="1758"/>
                  </a:lnTo>
                  <a:lnTo>
                    <a:pt x="151" y="1535"/>
                  </a:lnTo>
                  <a:lnTo>
                    <a:pt x="171" y="1535"/>
                  </a:lnTo>
                  <a:lnTo>
                    <a:pt x="191" y="1535"/>
                  </a:lnTo>
                  <a:lnTo>
                    <a:pt x="210" y="1227"/>
                  </a:lnTo>
                  <a:lnTo>
                    <a:pt x="230" y="1647"/>
                  </a:lnTo>
                  <a:lnTo>
                    <a:pt x="250" y="1745"/>
                  </a:lnTo>
                  <a:lnTo>
                    <a:pt x="269" y="1654"/>
                  </a:lnTo>
                  <a:lnTo>
                    <a:pt x="289" y="1706"/>
                  </a:lnTo>
                  <a:lnTo>
                    <a:pt x="309" y="1463"/>
                  </a:lnTo>
                  <a:lnTo>
                    <a:pt x="329" y="1588"/>
                  </a:lnTo>
                  <a:lnTo>
                    <a:pt x="348" y="1575"/>
                  </a:lnTo>
                  <a:lnTo>
                    <a:pt x="368" y="1444"/>
                  </a:lnTo>
                  <a:lnTo>
                    <a:pt x="388" y="1542"/>
                  </a:lnTo>
                  <a:lnTo>
                    <a:pt x="408" y="1385"/>
                  </a:lnTo>
                  <a:lnTo>
                    <a:pt x="427" y="1476"/>
                  </a:lnTo>
                  <a:lnTo>
                    <a:pt x="447" y="1758"/>
                  </a:lnTo>
                  <a:lnTo>
                    <a:pt x="467" y="1614"/>
                  </a:lnTo>
                  <a:lnTo>
                    <a:pt x="487" y="1581"/>
                  </a:lnTo>
                  <a:lnTo>
                    <a:pt x="506" y="1529"/>
                  </a:lnTo>
                  <a:lnTo>
                    <a:pt x="526" y="1326"/>
                  </a:lnTo>
                  <a:lnTo>
                    <a:pt x="546" y="1733"/>
                  </a:lnTo>
                  <a:lnTo>
                    <a:pt x="565" y="1673"/>
                  </a:lnTo>
                  <a:lnTo>
                    <a:pt x="585" y="1266"/>
                  </a:lnTo>
                  <a:lnTo>
                    <a:pt x="605" y="1326"/>
                  </a:lnTo>
                  <a:lnTo>
                    <a:pt x="625" y="1792"/>
                  </a:lnTo>
                  <a:lnTo>
                    <a:pt x="644" y="1588"/>
                  </a:lnTo>
                  <a:lnTo>
                    <a:pt x="664" y="722"/>
                  </a:lnTo>
                  <a:lnTo>
                    <a:pt x="684" y="1240"/>
                  </a:lnTo>
                  <a:lnTo>
                    <a:pt x="704" y="0"/>
                  </a:lnTo>
                  <a:lnTo>
                    <a:pt x="723" y="1076"/>
                  </a:lnTo>
                  <a:lnTo>
                    <a:pt x="743" y="315"/>
                  </a:lnTo>
                  <a:lnTo>
                    <a:pt x="763" y="72"/>
                  </a:lnTo>
                  <a:lnTo>
                    <a:pt x="782" y="1483"/>
                  </a:lnTo>
                  <a:lnTo>
                    <a:pt x="802" y="1398"/>
                  </a:lnTo>
                  <a:lnTo>
                    <a:pt x="816" y="1529"/>
                  </a:lnTo>
                  <a:lnTo>
                    <a:pt x="835" y="1647"/>
                  </a:lnTo>
                  <a:lnTo>
                    <a:pt x="855" y="1798"/>
                  </a:lnTo>
                  <a:lnTo>
                    <a:pt x="875" y="1509"/>
                  </a:lnTo>
                  <a:lnTo>
                    <a:pt x="895" y="1509"/>
                  </a:lnTo>
                  <a:lnTo>
                    <a:pt x="914" y="1772"/>
                  </a:lnTo>
                  <a:lnTo>
                    <a:pt x="934" y="1476"/>
                  </a:lnTo>
                  <a:lnTo>
                    <a:pt x="954" y="1542"/>
                  </a:lnTo>
                  <a:lnTo>
                    <a:pt x="973" y="1529"/>
                  </a:lnTo>
                  <a:lnTo>
                    <a:pt x="993" y="1818"/>
                  </a:lnTo>
                  <a:lnTo>
                    <a:pt x="1013" y="1654"/>
                  </a:lnTo>
                  <a:lnTo>
                    <a:pt x="1033" y="1713"/>
                  </a:lnTo>
                  <a:lnTo>
                    <a:pt x="1052" y="1398"/>
                  </a:lnTo>
                  <a:lnTo>
                    <a:pt x="1072" y="1686"/>
                  </a:lnTo>
                  <a:lnTo>
                    <a:pt x="1092" y="1699"/>
                  </a:lnTo>
                  <a:lnTo>
                    <a:pt x="1112" y="1686"/>
                  </a:lnTo>
                  <a:lnTo>
                    <a:pt x="1131" y="1634"/>
                  </a:lnTo>
                  <a:lnTo>
                    <a:pt x="1151" y="1562"/>
                  </a:lnTo>
                  <a:lnTo>
                    <a:pt x="1171" y="1713"/>
                  </a:lnTo>
                  <a:lnTo>
                    <a:pt x="1191" y="1719"/>
                  </a:lnTo>
                  <a:lnTo>
                    <a:pt x="1210" y="1575"/>
                  </a:lnTo>
                  <a:lnTo>
                    <a:pt x="1230" y="1503"/>
                  </a:lnTo>
                  <a:lnTo>
                    <a:pt x="1250" y="1693"/>
                  </a:lnTo>
                  <a:lnTo>
                    <a:pt x="1269" y="1398"/>
                  </a:lnTo>
                  <a:lnTo>
                    <a:pt x="1289" y="1654"/>
                  </a:lnTo>
                  <a:lnTo>
                    <a:pt x="1309" y="1463"/>
                  </a:lnTo>
                  <a:lnTo>
                    <a:pt x="1329" y="1529"/>
                  </a:lnTo>
                  <a:lnTo>
                    <a:pt x="1348" y="1647"/>
                  </a:lnTo>
                  <a:lnTo>
                    <a:pt x="1368" y="1726"/>
                  </a:lnTo>
                  <a:lnTo>
                    <a:pt x="1388" y="1798"/>
                  </a:lnTo>
                  <a:lnTo>
                    <a:pt x="1408" y="1522"/>
                  </a:lnTo>
                  <a:lnTo>
                    <a:pt x="1428" y="1614"/>
                  </a:lnTo>
                  <a:lnTo>
                    <a:pt x="1447" y="1739"/>
                  </a:lnTo>
                  <a:lnTo>
                    <a:pt x="1467" y="1733"/>
                  </a:lnTo>
                  <a:lnTo>
                    <a:pt x="1487" y="1772"/>
                  </a:lnTo>
                  <a:lnTo>
                    <a:pt x="1507" y="1654"/>
                  </a:lnTo>
                  <a:lnTo>
                    <a:pt x="1526" y="1758"/>
                  </a:lnTo>
                  <a:lnTo>
                    <a:pt x="1546" y="1614"/>
                  </a:lnTo>
                  <a:lnTo>
                    <a:pt x="1566" y="1798"/>
                  </a:lnTo>
                  <a:lnTo>
                    <a:pt x="1586" y="1621"/>
                  </a:lnTo>
                  <a:lnTo>
                    <a:pt x="1592" y="1601"/>
                  </a:lnTo>
                </a:path>
              </a:pathLst>
            </a:custGeom>
            <a:noFill/>
            <a:ln w="20638" cap="rnd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Rectangle 64"/>
            <p:cNvSpPr>
              <a:spLocks noChangeArrowheads="1"/>
            </p:cNvSpPr>
            <p:nvPr/>
          </p:nvSpPr>
          <p:spPr bwMode="auto">
            <a:xfrm>
              <a:off x="4009" y="645"/>
              <a:ext cx="1598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FFT of Occipital Recordings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5" name="Freeform 65"/>
            <p:cNvSpPr>
              <a:spLocks/>
            </p:cNvSpPr>
            <p:nvPr/>
          </p:nvSpPr>
          <p:spPr bwMode="auto">
            <a:xfrm>
              <a:off x="4068" y="2504"/>
              <a:ext cx="1592" cy="689"/>
            </a:xfrm>
            <a:custGeom>
              <a:avLst/>
              <a:gdLst/>
              <a:ahLst/>
              <a:cxnLst>
                <a:cxn ang="0">
                  <a:pos x="0" y="86"/>
                </a:cxn>
                <a:cxn ang="0">
                  <a:pos x="33" y="355"/>
                </a:cxn>
                <a:cxn ang="0">
                  <a:pos x="72" y="171"/>
                </a:cxn>
                <a:cxn ang="0">
                  <a:pos x="112" y="479"/>
                </a:cxn>
                <a:cxn ang="0">
                  <a:pos x="151" y="0"/>
                </a:cxn>
                <a:cxn ang="0">
                  <a:pos x="191" y="414"/>
                </a:cxn>
                <a:cxn ang="0">
                  <a:pos x="230" y="368"/>
                </a:cxn>
                <a:cxn ang="0">
                  <a:pos x="269" y="289"/>
                </a:cxn>
                <a:cxn ang="0">
                  <a:pos x="309" y="276"/>
                </a:cxn>
                <a:cxn ang="0">
                  <a:pos x="348" y="532"/>
                </a:cxn>
                <a:cxn ang="0">
                  <a:pos x="388" y="604"/>
                </a:cxn>
                <a:cxn ang="0">
                  <a:pos x="427" y="453"/>
                </a:cxn>
                <a:cxn ang="0">
                  <a:pos x="467" y="230"/>
                </a:cxn>
                <a:cxn ang="0">
                  <a:pos x="506" y="650"/>
                </a:cxn>
                <a:cxn ang="0">
                  <a:pos x="546" y="210"/>
                </a:cxn>
                <a:cxn ang="0">
                  <a:pos x="585" y="446"/>
                </a:cxn>
                <a:cxn ang="0">
                  <a:pos x="625" y="525"/>
                </a:cxn>
                <a:cxn ang="0">
                  <a:pos x="664" y="565"/>
                </a:cxn>
                <a:cxn ang="0">
                  <a:pos x="704" y="525"/>
                </a:cxn>
                <a:cxn ang="0">
                  <a:pos x="743" y="492"/>
                </a:cxn>
                <a:cxn ang="0">
                  <a:pos x="782" y="427"/>
                </a:cxn>
                <a:cxn ang="0">
                  <a:pos x="816" y="656"/>
                </a:cxn>
                <a:cxn ang="0">
                  <a:pos x="855" y="361"/>
                </a:cxn>
                <a:cxn ang="0">
                  <a:pos x="895" y="604"/>
                </a:cxn>
                <a:cxn ang="0">
                  <a:pos x="934" y="322"/>
                </a:cxn>
                <a:cxn ang="0">
                  <a:pos x="973" y="525"/>
                </a:cxn>
                <a:cxn ang="0">
                  <a:pos x="1013" y="650"/>
                </a:cxn>
                <a:cxn ang="0">
                  <a:pos x="1052" y="551"/>
                </a:cxn>
                <a:cxn ang="0">
                  <a:pos x="1092" y="585"/>
                </a:cxn>
                <a:cxn ang="0">
                  <a:pos x="1131" y="525"/>
                </a:cxn>
                <a:cxn ang="0">
                  <a:pos x="1171" y="604"/>
                </a:cxn>
                <a:cxn ang="0">
                  <a:pos x="1210" y="610"/>
                </a:cxn>
                <a:cxn ang="0">
                  <a:pos x="1250" y="479"/>
                </a:cxn>
                <a:cxn ang="0">
                  <a:pos x="1289" y="656"/>
                </a:cxn>
                <a:cxn ang="0">
                  <a:pos x="1329" y="630"/>
                </a:cxn>
                <a:cxn ang="0">
                  <a:pos x="1368" y="558"/>
                </a:cxn>
                <a:cxn ang="0">
                  <a:pos x="1408" y="479"/>
                </a:cxn>
                <a:cxn ang="0">
                  <a:pos x="1447" y="519"/>
                </a:cxn>
                <a:cxn ang="0">
                  <a:pos x="1487" y="440"/>
                </a:cxn>
                <a:cxn ang="0">
                  <a:pos x="1526" y="591"/>
                </a:cxn>
                <a:cxn ang="0">
                  <a:pos x="1566" y="644"/>
                </a:cxn>
                <a:cxn ang="0">
                  <a:pos x="1592" y="525"/>
                </a:cxn>
              </a:cxnLst>
              <a:rect l="0" t="0" r="r" b="b"/>
              <a:pathLst>
                <a:path w="1592" h="689">
                  <a:moveTo>
                    <a:pt x="0" y="92"/>
                  </a:moveTo>
                  <a:lnTo>
                    <a:pt x="0" y="86"/>
                  </a:lnTo>
                  <a:lnTo>
                    <a:pt x="13" y="204"/>
                  </a:lnTo>
                  <a:lnTo>
                    <a:pt x="33" y="355"/>
                  </a:lnTo>
                  <a:lnTo>
                    <a:pt x="52" y="158"/>
                  </a:lnTo>
                  <a:lnTo>
                    <a:pt x="72" y="171"/>
                  </a:lnTo>
                  <a:lnTo>
                    <a:pt x="92" y="315"/>
                  </a:lnTo>
                  <a:lnTo>
                    <a:pt x="112" y="479"/>
                  </a:lnTo>
                  <a:lnTo>
                    <a:pt x="131" y="368"/>
                  </a:lnTo>
                  <a:lnTo>
                    <a:pt x="151" y="0"/>
                  </a:lnTo>
                  <a:lnTo>
                    <a:pt x="171" y="617"/>
                  </a:lnTo>
                  <a:lnTo>
                    <a:pt x="191" y="414"/>
                  </a:lnTo>
                  <a:lnTo>
                    <a:pt x="210" y="250"/>
                  </a:lnTo>
                  <a:lnTo>
                    <a:pt x="230" y="368"/>
                  </a:lnTo>
                  <a:lnTo>
                    <a:pt x="250" y="420"/>
                  </a:lnTo>
                  <a:lnTo>
                    <a:pt x="269" y="289"/>
                  </a:lnTo>
                  <a:lnTo>
                    <a:pt x="289" y="105"/>
                  </a:lnTo>
                  <a:lnTo>
                    <a:pt x="309" y="276"/>
                  </a:lnTo>
                  <a:lnTo>
                    <a:pt x="329" y="558"/>
                  </a:lnTo>
                  <a:lnTo>
                    <a:pt x="348" y="532"/>
                  </a:lnTo>
                  <a:lnTo>
                    <a:pt x="368" y="486"/>
                  </a:lnTo>
                  <a:lnTo>
                    <a:pt x="388" y="604"/>
                  </a:lnTo>
                  <a:lnTo>
                    <a:pt x="408" y="597"/>
                  </a:lnTo>
                  <a:lnTo>
                    <a:pt x="427" y="453"/>
                  </a:lnTo>
                  <a:lnTo>
                    <a:pt x="447" y="506"/>
                  </a:lnTo>
                  <a:lnTo>
                    <a:pt x="467" y="230"/>
                  </a:lnTo>
                  <a:lnTo>
                    <a:pt x="487" y="617"/>
                  </a:lnTo>
                  <a:lnTo>
                    <a:pt x="506" y="650"/>
                  </a:lnTo>
                  <a:lnTo>
                    <a:pt x="526" y="610"/>
                  </a:lnTo>
                  <a:lnTo>
                    <a:pt x="546" y="210"/>
                  </a:lnTo>
                  <a:lnTo>
                    <a:pt x="565" y="276"/>
                  </a:lnTo>
                  <a:lnTo>
                    <a:pt x="585" y="446"/>
                  </a:lnTo>
                  <a:lnTo>
                    <a:pt x="605" y="282"/>
                  </a:lnTo>
                  <a:lnTo>
                    <a:pt x="625" y="525"/>
                  </a:lnTo>
                  <a:lnTo>
                    <a:pt x="644" y="492"/>
                  </a:lnTo>
                  <a:lnTo>
                    <a:pt x="664" y="565"/>
                  </a:lnTo>
                  <a:lnTo>
                    <a:pt x="684" y="453"/>
                  </a:lnTo>
                  <a:lnTo>
                    <a:pt x="704" y="525"/>
                  </a:lnTo>
                  <a:lnTo>
                    <a:pt x="723" y="578"/>
                  </a:lnTo>
                  <a:lnTo>
                    <a:pt x="743" y="492"/>
                  </a:lnTo>
                  <a:lnTo>
                    <a:pt x="763" y="585"/>
                  </a:lnTo>
                  <a:lnTo>
                    <a:pt x="782" y="427"/>
                  </a:lnTo>
                  <a:lnTo>
                    <a:pt x="802" y="532"/>
                  </a:lnTo>
                  <a:lnTo>
                    <a:pt x="816" y="656"/>
                  </a:lnTo>
                  <a:lnTo>
                    <a:pt x="835" y="644"/>
                  </a:lnTo>
                  <a:lnTo>
                    <a:pt x="855" y="361"/>
                  </a:lnTo>
                  <a:lnTo>
                    <a:pt x="875" y="597"/>
                  </a:lnTo>
                  <a:lnTo>
                    <a:pt x="895" y="604"/>
                  </a:lnTo>
                  <a:lnTo>
                    <a:pt x="914" y="492"/>
                  </a:lnTo>
                  <a:lnTo>
                    <a:pt x="934" y="322"/>
                  </a:lnTo>
                  <a:lnTo>
                    <a:pt x="954" y="650"/>
                  </a:lnTo>
                  <a:lnTo>
                    <a:pt x="973" y="525"/>
                  </a:lnTo>
                  <a:lnTo>
                    <a:pt x="993" y="551"/>
                  </a:lnTo>
                  <a:lnTo>
                    <a:pt x="1013" y="650"/>
                  </a:lnTo>
                  <a:lnTo>
                    <a:pt x="1033" y="420"/>
                  </a:lnTo>
                  <a:lnTo>
                    <a:pt x="1052" y="551"/>
                  </a:lnTo>
                  <a:lnTo>
                    <a:pt x="1072" y="401"/>
                  </a:lnTo>
                  <a:lnTo>
                    <a:pt x="1092" y="585"/>
                  </a:lnTo>
                  <a:lnTo>
                    <a:pt x="1112" y="427"/>
                  </a:lnTo>
                  <a:lnTo>
                    <a:pt x="1131" y="525"/>
                  </a:lnTo>
                  <a:lnTo>
                    <a:pt x="1151" y="401"/>
                  </a:lnTo>
                  <a:lnTo>
                    <a:pt x="1171" y="604"/>
                  </a:lnTo>
                  <a:lnTo>
                    <a:pt x="1191" y="492"/>
                  </a:lnTo>
                  <a:lnTo>
                    <a:pt x="1210" y="610"/>
                  </a:lnTo>
                  <a:lnTo>
                    <a:pt x="1230" y="565"/>
                  </a:lnTo>
                  <a:lnTo>
                    <a:pt x="1250" y="479"/>
                  </a:lnTo>
                  <a:lnTo>
                    <a:pt x="1269" y="519"/>
                  </a:lnTo>
                  <a:lnTo>
                    <a:pt x="1289" y="656"/>
                  </a:lnTo>
                  <a:lnTo>
                    <a:pt x="1309" y="689"/>
                  </a:lnTo>
                  <a:lnTo>
                    <a:pt x="1329" y="630"/>
                  </a:lnTo>
                  <a:lnTo>
                    <a:pt x="1348" y="656"/>
                  </a:lnTo>
                  <a:lnTo>
                    <a:pt x="1368" y="558"/>
                  </a:lnTo>
                  <a:lnTo>
                    <a:pt x="1388" y="663"/>
                  </a:lnTo>
                  <a:lnTo>
                    <a:pt x="1408" y="479"/>
                  </a:lnTo>
                  <a:lnTo>
                    <a:pt x="1428" y="427"/>
                  </a:lnTo>
                  <a:lnTo>
                    <a:pt x="1447" y="519"/>
                  </a:lnTo>
                  <a:lnTo>
                    <a:pt x="1467" y="604"/>
                  </a:lnTo>
                  <a:lnTo>
                    <a:pt x="1487" y="440"/>
                  </a:lnTo>
                  <a:lnTo>
                    <a:pt x="1507" y="525"/>
                  </a:lnTo>
                  <a:lnTo>
                    <a:pt x="1526" y="591"/>
                  </a:lnTo>
                  <a:lnTo>
                    <a:pt x="1546" y="637"/>
                  </a:lnTo>
                  <a:lnTo>
                    <a:pt x="1566" y="644"/>
                  </a:lnTo>
                  <a:lnTo>
                    <a:pt x="1586" y="453"/>
                  </a:lnTo>
                  <a:lnTo>
                    <a:pt x="1592" y="525"/>
                  </a:lnTo>
                </a:path>
              </a:pathLst>
            </a:custGeom>
            <a:noFill/>
            <a:ln w="20638" cap="rnd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Rectangle 82"/>
            <p:cNvSpPr>
              <a:spLocks noChangeArrowheads="1"/>
            </p:cNvSpPr>
            <p:nvPr/>
          </p:nvSpPr>
          <p:spPr bwMode="auto">
            <a:xfrm rot="16200000">
              <a:off x="3738" y="2204"/>
              <a:ext cx="110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M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" name="Rectangle 83"/>
            <p:cNvSpPr>
              <a:spLocks noChangeArrowheads="1"/>
            </p:cNvSpPr>
            <p:nvPr/>
          </p:nvSpPr>
          <p:spPr bwMode="auto">
            <a:xfrm rot="16200000">
              <a:off x="3758" y="2112"/>
              <a:ext cx="72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a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Rectangle 84"/>
            <p:cNvSpPr>
              <a:spLocks noChangeArrowheads="1"/>
            </p:cNvSpPr>
            <p:nvPr/>
          </p:nvSpPr>
          <p:spPr bwMode="auto">
            <a:xfrm rot="16200000">
              <a:off x="3758" y="2041"/>
              <a:ext cx="72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g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" name="Rectangle 85"/>
            <p:cNvSpPr>
              <a:spLocks noChangeArrowheads="1"/>
            </p:cNvSpPr>
            <p:nvPr/>
          </p:nvSpPr>
          <p:spPr bwMode="auto">
            <a:xfrm rot="16200000">
              <a:off x="3758" y="1966"/>
              <a:ext cx="72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n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Rectangle 86"/>
            <p:cNvSpPr>
              <a:spLocks noChangeArrowheads="1"/>
            </p:cNvSpPr>
            <p:nvPr/>
          </p:nvSpPr>
          <p:spPr bwMode="auto">
            <a:xfrm rot="16200000">
              <a:off x="3779" y="1905"/>
              <a:ext cx="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i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Rectangle 87"/>
            <p:cNvSpPr>
              <a:spLocks noChangeArrowheads="1"/>
            </p:cNvSpPr>
            <p:nvPr/>
          </p:nvSpPr>
          <p:spPr bwMode="auto">
            <a:xfrm rot="16200000">
              <a:off x="3775" y="1869"/>
              <a:ext cx="36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t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Rectangle 88"/>
            <p:cNvSpPr>
              <a:spLocks noChangeArrowheads="1"/>
            </p:cNvSpPr>
            <p:nvPr/>
          </p:nvSpPr>
          <p:spPr bwMode="auto">
            <a:xfrm rot="16200000">
              <a:off x="3758" y="1810"/>
              <a:ext cx="72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u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Rectangle 89"/>
            <p:cNvSpPr>
              <a:spLocks noChangeArrowheads="1"/>
            </p:cNvSpPr>
            <p:nvPr/>
          </p:nvSpPr>
          <p:spPr bwMode="auto">
            <a:xfrm rot="16200000">
              <a:off x="3758" y="1729"/>
              <a:ext cx="72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d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Rectangle 90"/>
            <p:cNvSpPr>
              <a:spLocks noChangeArrowheads="1"/>
            </p:cNvSpPr>
            <p:nvPr/>
          </p:nvSpPr>
          <p:spPr bwMode="auto">
            <a:xfrm rot="16200000">
              <a:off x="3758" y="1657"/>
              <a:ext cx="72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e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Rectangle 91"/>
            <p:cNvSpPr>
              <a:spLocks noChangeArrowheads="1"/>
            </p:cNvSpPr>
            <p:nvPr/>
          </p:nvSpPr>
          <p:spPr bwMode="auto">
            <a:xfrm>
              <a:off x="4457" y="3337"/>
              <a:ext cx="646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Frequency 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Rectangle 92"/>
            <p:cNvSpPr>
              <a:spLocks noChangeArrowheads="1"/>
            </p:cNvSpPr>
            <p:nvPr/>
          </p:nvSpPr>
          <p:spPr bwMode="auto">
            <a:xfrm>
              <a:off x="5131" y="3337"/>
              <a:ext cx="43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(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Rectangle 93"/>
            <p:cNvSpPr>
              <a:spLocks noChangeArrowheads="1"/>
            </p:cNvSpPr>
            <p:nvPr/>
          </p:nvSpPr>
          <p:spPr bwMode="auto">
            <a:xfrm>
              <a:off x="5178" y="3337"/>
              <a:ext cx="158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Hz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Rectangle 94"/>
            <p:cNvSpPr>
              <a:spLocks noChangeArrowheads="1"/>
            </p:cNvSpPr>
            <p:nvPr/>
          </p:nvSpPr>
          <p:spPr bwMode="auto">
            <a:xfrm>
              <a:off x="5328" y="3337"/>
              <a:ext cx="43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latin typeface="Arial" pitchFamily="34" charset="0"/>
                  <a:cs typeface="Arial" pitchFamily="34" charset="0"/>
                </a:rPr>
                <a:t>)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Text Box 96"/>
            <p:cNvSpPr txBox="1">
              <a:spLocks noChangeArrowheads="1"/>
            </p:cNvSpPr>
            <p:nvPr/>
          </p:nvSpPr>
          <p:spPr bwMode="auto">
            <a:xfrm>
              <a:off x="4560" y="960"/>
              <a:ext cx="93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Eyes Closed</a:t>
              </a:r>
            </a:p>
          </p:txBody>
        </p:sp>
        <p:sp>
          <p:nvSpPr>
            <p:cNvPr id="70" name="Text Box 97"/>
            <p:cNvSpPr txBox="1">
              <a:spLocks noChangeArrowheads="1"/>
            </p:cNvSpPr>
            <p:nvPr/>
          </p:nvSpPr>
          <p:spPr bwMode="auto">
            <a:xfrm>
              <a:off x="4032" y="1824"/>
              <a:ext cx="62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1800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Eyes Open</a:t>
              </a:r>
            </a:p>
          </p:txBody>
        </p:sp>
        <p:sp>
          <p:nvSpPr>
            <p:cNvPr id="71" name="Line 98"/>
            <p:cNvSpPr>
              <a:spLocks noChangeShapeType="1"/>
            </p:cNvSpPr>
            <p:nvPr/>
          </p:nvSpPr>
          <p:spPr bwMode="auto">
            <a:xfrm>
              <a:off x="4848" y="1152"/>
              <a:ext cx="0" cy="24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" name="Line 99"/>
            <p:cNvSpPr>
              <a:spLocks noChangeShapeType="1"/>
            </p:cNvSpPr>
            <p:nvPr/>
          </p:nvSpPr>
          <p:spPr bwMode="auto">
            <a:xfrm>
              <a:off x="4224" y="2208"/>
              <a:ext cx="0" cy="2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EEG classification</a:t>
            </a:r>
            <a:endParaRPr lang="en-US" dirty="0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381000" y="5959475"/>
            <a:ext cx="838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System trained to detect relaxed eyes-closed (alpha) state: &lt;2.5sec latency observed </a:t>
            </a:r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609600" y="1131887"/>
          <a:ext cx="8305800" cy="4887913"/>
        </p:xfrm>
        <a:graphic>
          <a:graphicData uri="http://schemas.openxmlformats.org/presentationml/2006/ole">
            <p:oleObj spid="_x0000_s76802" name="Visio" r:id="rId3" imgW="6863858" imgH="3893987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and conclusions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1" y="3817203"/>
            <a:ext cx="7238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3)	You guys know how to build these systems 	and analyze these issues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1371600"/>
            <a:ext cx="784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1)	Biomedical devices face fundamental issues 	(noise, power, interfacing to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biology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etc.)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0" y="5105400"/>
            <a:ext cx="7238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4)	You should go out and do this!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2590800"/>
            <a:ext cx="7238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2)	Need to bring together innovations in circuits, 	materials and algorithms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we care?</a:t>
            </a:r>
            <a:endParaRPr lang="en-US" dirty="0"/>
          </a:p>
        </p:txBody>
      </p:sp>
      <p:pic>
        <p:nvPicPr>
          <p:cNvPr id="3" name="Picture 2" descr="vagu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1524000"/>
            <a:ext cx="1371600" cy="13767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23228" y="1524001"/>
            <a:ext cx="13771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C00000"/>
                </a:solidFill>
              </a:rPr>
              <a:t>Vagus</a:t>
            </a:r>
            <a:r>
              <a:rPr lang="en-US" dirty="0" smtClean="0">
                <a:solidFill>
                  <a:srgbClr val="C00000"/>
                </a:solidFill>
              </a:rPr>
              <a:t> nerve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stimulation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en-US" dirty="0" err="1" smtClean="0">
                <a:solidFill>
                  <a:srgbClr val="C00000"/>
                </a:solidFill>
              </a:rPr>
              <a:t>Cyberonics</a:t>
            </a:r>
            <a:r>
              <a:rPr lang="en-US" dirty="0" smtClean="0">
                <a:solidFill>
                  <a:srgbClr val="C00000"/>
                </a:solidFill>
              </a:rPr>
              <a:t>]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4" descr="bw1005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22439" y="3200400"/>
            <a:ext cx="1562314" cy="1503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46439" y="3276600"/>
            <a:ext cx="1268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Deep brain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stimulation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" name="Woodardoff_small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953000" y="1433945"/>
            <a:ext cx="3200400" cy="2182091"/>
          </a:xfrm>
          <a:prstGeom prst="rect">
            <a:avLst/>
          </a:prstGeom>
        </p:spPr>
      </p:pic>
      <p:pic>
        <p:nvPicPr>
          <p:cNvPr id="11" name="Woodardon_small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953000" y="4177145"/>
            <a:ext cx="3261360" cy="22236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0" y="1066800"/>
            <a:ext cx="1006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C00000"/>
                </a:solidFill>
              </a:rPr>
              <a:t>Stim</a:t>
            </a:r>
            <a:r>
              <a:rPr lang="en-US" dirty="0" smtClean="0">
                <a:solidFill>
                  <a:srgbClr val="C00000"/>
                </a:solidFill>
              </a:rPr>
              <a:t>. Off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8200" y="3810000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C00000"/>
                </a:solidFill>
              </a:rPr>
              <a:t>Stim</a:t>
            </a:r>
            <a:r>
              <a:rPr lang="en-US" dirty="0" smtClean="0">
                <a:solidFill>
                  <a:srgbClr val="C00000"/>
                </a:solidFill>
              </a:rPr>
              <a:t>. 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9584" y="6488668"/>
            <a:ext cx="4424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http://www.neuro.jhmi.edu/DBS/cases.htm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we care</a:t>
            </a:r>
            <a:endParaRPr lang="en-US" dirty="0"/>
          </a:p>
        </p:txBody>
      </p:sp>
      <p:pic>
        <p:nvPicPr>
          <p:cNvPr id="5" name="Picture 4" descr="Monkey-Br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2313033"/>
            <a:ext cx="1733198" cy="1447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69120" y="2276302"/>
            <a:ext cx="1545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Brain-machine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interface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7" name="Picture 6" descr="laser_neuro_x2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3190702"/>
            <a:ext cx="990600" cy="1152698"/>
          </a:xfrm>
          <a:prstGeom prst="rect">
            <a:avLst/>
          </a:prstGeom>
        </p:spPr>
      </p:pic>
      <p:pic>
        <p:nvPicPr>
          <p:cNvPr id="8" name="monkey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267200" y="1905000"/>
            <a:ext cx="4419600" cy="36160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67400" y="5562600"/>
            <a:ext cx="2862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[</a:t>
            </a:r>
            <a:r>
              <a:rPr lang="en-US" b="1" dirty="0" err="1" smtClean="0"/>
              <a:t>Velliste</a:t>
            </a:r>
            <a:r>
              <a:rPr lang="en-US" b="1" dirty="0" smtClean="0"/>
              <a:t>, </a:t>
            </a:r>
            <a:r>
              <a:rPr lang="en-US" b="1" i="1" dirty="0" smtClean="0"/>
              <a:t>Nature</a:t>
            </a:r>
            <a:r>
              <a:rPr lang="en-US" b="1" dirty="0" smtClean="0"/>
              <a:t>, May 2008]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problem?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1524000"/>
            <a:ext cx="7055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arenR"/>
            </a:pPr>
            <a:r>
              <a:rPr lang="en-US" sz="2800" b="1" dirty="0" smtClean="0">
                <a:solidFill>
                  <a:srgbClr val="C00000"/>
                </a:solidFill>
              </a:rPr>
              <a:t>Physiological processes are hard to decode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2286000"/>
            <a:ext cx="86232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arenR" startAt="2"/>
            </a:pPr>
            <a:r>
              <a:rPr lang="en-US" sz="2800" b="1" dirty="0" smtClean="0">
                <a:solidFill>
                  <a:srgbClr val="C00000"/>
                </a:solidFill>
              </a:rPr>
              <a:t>Power is constrained</a:t>
            </a:r>
          </a:p>
          <a:p>
            <a:pPr marL="514350" indent="-514350"/>
            <a:r>
              <a:rPr lang="en-US" sz="2800" b="1" dirty="0" smtClean="0">
                <a:solidFill>
                  <a:srgbClr val="C00000"/>
                </a:solidFill>
              </a:rPr>
              <a:t>	</a:t>
            </a:r>
            <a:r>
              <a:rPr lang="en-US" sz="2800" b="1" dirty="0" smtClean="0"/>
              <a:t>- 10-100</a:t>
            </a:r>
            <a:r>
              <a:rPr lang="el-GR" sz="2800" b="1" dirty="0" smtClean="0"/>
              <a:t>μ</a:t>
            </a:r>
            <a:r>
              <a:rPr lang="en-US" sz="2800" b="1" dirty="0" smtClean="0"/>
              <a:t>W for </a:t>
            </a:r>
            <a:r>
              <a:rPr lang="en-US" sz="2800" b="1" dirty="0" err="1" smtClean="0"/>
              <a:t>implantables</a:t>
            </a:r>
            <a:r>
              <a:rPr lang="en-US" sz="2800" b="1" dirty="0" smtClean="0"/>
              <a:t>, 1-10mW for </a:t>
            </a:r>
            <a:r>
              <a:rPr lang="en-US" sz="2800" b="1" dirty="0" err="1" smtClean="0"/>
              <a:t>wearables</a:t>
            </a:r>
            <a:r>
              <a:rPr lang="en-US" sz="2800" b="1" dirty="0" smtClean="0"/>
              <a:t> </a:t>
            </a:r>
            <a:endParaRPr lang="en-US" sz="2800" b="1" dirty="0">
              <a:solidFill>
                <a:srgbClr val="C00000"/>
              </a:solidFill>
            </a:endParaRP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352800"/>
            <a:ext cx="75723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143000" y="3276599"/>
            <a:ext cx="2971800" cy="1000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this hard? (I)</a:t>
            </a:r>
            <a:endParaRPr lang="en-US" dirty="0"/>
          </a:p>
        </p:txBody>
      </p: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5029200" y="1905000"/>
            <a:ext cx="3048000" cy="2362200"/>
            <a:chOff x="2133600" y="3880449"/>
            <a:chExt cx="4876800" cy="3663351"/>
          </a:xfrm>
        </p:grpSpPr>
        <p:grpSp>
          <p:nvGrpSpPr>
            <p:cNvPr id="4" name="Group 21"/>
            <p:cNvGrpSpPr>
              <a:grpSpLocks/>
            </p:cNvGrpSpPr>
            <p:nvPr/>
          </p:nvGrpSpPr>
          <p:grpSpPr bwMode="auto">
            <a:xfrm>
              <a:off x="2133600" y="3880449"/>
              <a:ext cx="4876800" cy="3663351"/>
              <a:chOff x="4464" y="336"/>
              <a:chExt cx="3360" cy="2496"/>
            </a:xfrm>
          </p:grpSpPr>
          <p:pic>
            <p:nvPicPr>
              <p:cNvPr id="7" name="Picture 4" descr="PETimages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560" y="336"/>
                <a:ext cx="3157" cy="24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" name="Rectangle 5"/>
              <p:cNvSpPr>
                <a:spLocks noChangeArrowheads="1"/>
              </p:cNvSpPr>
              <p:nvPr/>
            </p:nvSpPr>
            <p:spPr bwMode="auto">
              <a:xfrm>
                <a:off x="4464" y="1488"/>
                <a:ext cx="3312" cy="134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Rectangle 16"/>
              <p:cNvSpPr>
                <a:spLocks noChangeArrowheads="1"/>
              </p:cNvSpPr>
              <p:nvPr/>
            </p:nvSpPr>
            <p:spPr bwMode="auto">
              <a:xfrm>
                <a:off x="7680" y="336"/>
                <a:ext cx="144" cy="115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Rectangle 17"/>
              <p:cNvSpPr>
                <a:spLocks noChangeArrowheads="1"/>
              </p:cNvSpPr>
              <p:nvPr/>
            </p:nvSpPr>
            <p:spPr bwMode="auto">
              <a:xfrm>
                <a:off x="4464" y="336"/>
                <a:ext cx="144" cy="115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" name="Oval 4"/>
            <p:cNvSpPr/>
            <p:nvPr/>
          </p:nvSpPr>
          <p:spPr>
            <a:xfrm>
              <a:off x="3810001" y="4267002"/>
              <a:ext cx="457199" cy="533169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5157020" y="4267002"/>
              <a:ext cx="457199" cy="533169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0" y="1066800"/>
            <a:ext cx="9448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1) Need models to relate physiology to chronic sensor signals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8" descr="thalamocortical_model_WWW_sm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147887"/>
            <a:ext cx="3602268" cy="3124200"/>
          </a:xfrm>
          <a:prstGeom prst="rect">
            <a:avLst/>
          </a:prstGeom>
          <a:noFill/>
        </p:spPr>
      </p:pic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81000" y="5348287"/>
            <a:ext cx="3048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[</a:t>
            </a:r>
            <a:r>
              <a:rPr lang="en-US" dirty="0" err="1"/>
              <a:t>Suffczynski</a:t>
            </a:r>
            <a:r>
              <a:rPr lang="en-US" dirty="0"/>
              <a:t>, </a:t>
            </a:r>
            <a:r>
              <a:rPr lang="en-US" i="1" dirty="0"/>
              <a:t>Neuroscience’04</a:t>
            </a:r>
            <a:r>
              <a:rPr lang="en-US" dirty="0"/>
              <a:t>]</a:t>
            </a: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4191000" y="1566446"/>
            <a:ext cx="4876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600" b="1" u="sng" dirty="0" smtClean="0"/>
              <a:t>Single-photon emission computed tomography (SPECT)</a:t>
            </a:r>
            <a:endParaRPr lang="en-US" sz="1600" b="1" u="sng" dirty="0"/>
          </a:p>
        </p:txBody>
      </p:sp>
      <p:grpSp>
        <p:nvGrpSpPr>
          <p:cNvPr id="23" name="Group 22"/>
          <p:cNvGrpSpPr/>
          <p:nvPr/>
        </p:nvGrpSpPr>
        <p:grpSpPr>
          <a:xfrm>
            <a:off x="4191000" y="4419600"/>
            <a:ext cx="4563217" cy="2438400"/>
            <a:chOff x="3894983" y="3810000"/>
            <a:chExt cx="5249017" cy="2895600"/>
          </a:xfrm>
        </p:grpSpPr>
        <p:pic>
          <p:nvPicPr>
            <p:cNvPr id="14" name="Picture 3" descr="seizureOnsetTimeAllChan.eps"/>
            <p:cNvPicPr>
              <a:picLocks noChangeAspect="1" noChangeArrowheads="1"/>
            </p:cNvPicPr>
            <p:nvPr/>
          </p:nvPicPr>
          <p:blipFill>
            <a:blip r:embed="rId4" cstate="print"/>
            <a:srcRect t="9424" r="5663" b="13194"/>
            <a:stretch>
              <a:fillRect/>
            </a:stretch>
          </p:blipFill>
          <p:spPr bwMode="auto">
            <a:xfrm>
              <a:off x="3894983" y="3886200"/>
              <a:ext cx="5170215" cy="281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Line 23"/>
            <p:cNvSpPr>
              <a:spLocks noChangeShapeType="1"/>
            </p:cNvSpPr>
            <p:nvPr/>
          </p:nvSpPr>
          <p:spPr bwMode="auto">
            <a:xfrm>
              <a:off x="6934200" y="4038600"/>
              <a:ext cx="0" cy="2590800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7010400" y="3900488"/>
              <a:ext cx="1534394" cy="852488"/>
              <a:chOff x="7010400" y="3900488"/>
              <a:chExt cx="1534394" cy="852488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7105650" y="4181475"/>
                <a:ext cx="1066800" cy="23812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7115175" y="4581526"/>
                <a:ext cx="784225" cy="1714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 Box 24"/>
              <p:cNvSpPr txBox="1">
                <a:spLocks noChangeArrowheads="1"/>
              </p:cNvSpPr>
              <p:nvPr/>
            </p:nvSpPr>
            <p:spPr bwMode="auto">
              <a:xfrm>
                <a:off x="7010400" y="3900488"/>
                <a:ext cx="1534394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400" b="1" dirty="0">
                    <a:solidFill>
                      <a:srgbClr val="CC0000"/>
                    </a:solidFill>
                    <a:latin typeface="Arial" pitchFamily="34" charset="0"/>
                    <a:cs typeface="Arial" pitchFamily="34" charset="0"/>
                  </a:rPr>
                  <a:t>Seizure </a:t>
                </a:r>
                <a:r>
                  <a:rPr lang="en-US" sz="2400" b="1" dirty="0" smtClean="0">
                    <a:solidFill>
                      <a:srgbClr val="CC0000"/>
                    </a:solidFill>
                    <a:latin typeface="Arial" pitchFamily="34" charset="0"/>
                    <a:cs typeface="Arial" pitchFamily="34" charset="0"/>
                  </a:rPr>
                  <a:t>  </a:t>
                </a:r>
                <a:endParaRPr lang="en-US" sz="2400" b="1" dirty="0">
                  <a:solidFill>
                    <a:srgbClr val="CC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eaLnBrk="1" hangingPunct="1"/>
                <a:r>
                  <a:rPr lang="en-US" sz="2400" b="1" dirty="0">
                    <a:solidFill>
                      <a:srgbClr val="CC0000"/>
                    </a:solidFill>
                    <a:latin typeface="Arial" pitchFamily="34" charset="0"/>
                    <a:cs typeface="Arial" pitchFamily="34" charset="0"/>
                  </a:rPr>
                  <a:t>onset</a:t>
                </a:r>
              </a:p>
            </p:txBody>
          </p:sp>
        </p:grpSp>
        <p:sp>
          <p:nvSpPr>
            <p:cNvPr id="22" name="Text Box 9"/>
            <p:cNvSpPr txBox="1">
              <a:spLocks noChangeArrowheads="1"/>
            </p:cNvSpPr>
            <p:nvPr/>
          </p:nvSpPr>
          <p:spPr bwMode="auto">
            <a:xfrm>
              <a:off x="4267200" y="3810000"/>
              <a:ext cx="48768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600" b="1" u="sng" dirty="0" smtClean="0"/>
                <a:t>EEG</a:t>
              </a:r>
              <a:endParaRPr lang="en-US" sz="1600" b="1" u="sng" dirty="0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886200" y="3200400"/>
            <a:ext cx="1676400" cy="1219200"/>
            <a:chOff x="4038600" y="3200400"/>
            <a:chExt cx="1676400" cy="1219200"/>
          </a:xfrm>
        </p:grpSpPr>
        <p:pic>
          <p:nvPicPr>
            <p:cNvPr id="24" name="Picture 23" descr="c7_spect1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14800" y="3200400"/>
              <a:ext cx="1536000" cy="121920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4038600" y="4343400"/>
              <a:ext cx="1676400" cy="76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7" name="Picture 8" descr="UTAH-array_bw-small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0" y="3276600"/>
            <a:ext cx="14906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Down Arrow 14"/>
          <p:cNvSpPr/>
          <p:nvPr/>
        </p:nvSpPr>
        <p:spPr>
          <a:xfrm rot="16200000">
            <a:off x="5562600" y="3581400"/>
            <a:ext cx="228600" cy="381000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statnet-ee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467600" y="3276600"/>
            <a:ext cx="1676400" cy="939417"/>
          </a:xfrm>
          <a:prstGeom prst="rect">
            <a:avLst/>
          </a:prstGeom>
        </p:spPr>
      </p:pic>
      <p:sp>
        <p:nvSpPr>
          <p:cNvPr id="28" name="Down Arrow 27"/>
          <p:cNvSpPr/>
          <p:nvPr/>
        </p:nvSpPr>
        <p:spPr>
          <a:xfrm rot="16200000">
            <a:off x="7315200" y="3581400"/>
            <a:ext cx="228600" cy="381000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this hard? (II)</a:t>
            </a:r>
            <a:endParaRPr lang="en-US" dirty="0"/>
          </a:p>
        </p:txBody>
      </p:sp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0" y="1066800"/>
            <a:ext cx="891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2) Need to handle non-specific and statistical signals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53717"/>
            <a:ext cx="7696200" cy="452179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886200" y="4495800"/>
            <a:ext cx="5257800" cy="360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7000"/>
              </a:lnSpc>
              <a:buClr>
                <a:srgbClr val="000000"/>
              </a:buClr>
              <a:buSzPct val="45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GB" b="1" dirty="0" smtClean="0">
                <a:solidFill>
                  <a:srgbClr val="000000"/>
                </a:solidFill>
              </a:rPr>
              <a:t>[</a:t>
            </a:r>
            <a:r>
              <a:rPr lang="en-GB" b="1" dirty="0" err="1" smtClean="0">
                <a:solidFill>
                  <a:srgbClr val="000000"/>
                </a:solidFill>
              </a:rPr>
              <a:t>Hagmann</a:t>
            </a:r>
            <a:r>
              <a:rPr lang="en-GB" b="1" dirty="0">
                <a:solidFill>
                  <a:srgbClr val="000000"/>
                </a:solidFill>
              </a:rPr>
              <a:t>, C. F. et al. </a:t>
            </a:r>
            <a:r>
              <a:rPr lang="en-GB" b="1" dirty="0" err="1">
                <a:solidFill>
                  <a:srgbClr val="000000"/>
                </a:solidFill>
              </a:rPr>
              <a:t>Pediatrics</a:t>
            </a:r>
            <a:r>
              <a:rPr lang="en-GB" b="1" dirty="0">
                <a:solidFill>
                  <a:srgbClr val="000000"/>
                </a:solidFill>
              </a:rPr>
              <a:t> </a:t>
            </a:r>
            <a:r>
              <a:rPr lang="en-GB" b="1" dirty="0" smtClean="0">
                <a:solidFill>
                  <a:srgbClr val="000000"/>
                </a:solidFill>
              </a:rPr>
              <a:t>2006;118:2552-2554]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5689937"/>
            <a:ext cx="25908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Muscle activity masks seizure</a:t>
            </a:r>
          </a:p>
          <a:p>
            <a:pPr algn="ctr"/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electrograph</a:t>
            </a:r>
            <a:endParaRPr lang="en-US" sz="2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57600" y="5689937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Changed electrode </a:t>
            </a:r>
          </a:p>
          <a:p>
            <a:pPr algn="ctr"/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position </a:t>
            </a:r>
            <a:endParaRPr lang="en-US" sz="2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72200" y="5664874"/>
            <a:ext cx="220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Administered muscle relaxant</a:t>
            </a:r>
          </a:p>
          <a:p>
            <a:pPr algn="ctr"/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pancuronium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this hard? (III)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391400" y="5943600"/>
            <a:ext cx="17526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4495800" y="1981200"/>
            <a:ext cx="4114800" cy="2209800"/>
            <a:chOff x="228600" y="1430337"/>
            <a:chExt cx="4191000" cy="2667000"/>
          </a:xfrm>
        </p:grpSpPr>
        <p:pic>
          <p:nvPicPr>
            <p:cNvPr id="5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1430337"/>
              <a:ext cx="4191000" cy="266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228600" y="1506537"/>
              <a:ext cx="2743200" cy="2590800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TextBox 17"/>
            <p:cNvSpPr txBox="1">
              <a:spLocks noChangeArrowheads="1"/>
            </p:cNvSpPr>
            <p:nvPr/>
          </p:nvSpPr>
          <p:spPr bwMode="auto">
            <a:xfrm>
              <a:off x="694267" y="2989713"/>
              <a:ext cx="2250722" cy="774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sz="2000" dirty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Background activity</a:t>
              </a:r>
            </a:p>
          </p:txBody>
        </p:sp>
      </p:grp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4495800" y="4495800"/>
          <a:ext cx="4114800" cy="2209800"/>
        </p:xfrm>
        <a:graphic>
          <a:graphicData uri="http://schemas.openxmlformats.org/presentationml/2006/ole">
            <p:oleObj spid="_x0000_s66562" name="Bitmap Image" r:id="rId4" imgW="9142857" imgH="4809524" progId="PBrush">
              <p:embed/>
            </p:oleObj>
          </a:graphicData>
        </a:graphic>
      </p:graphicFrame>
      <p:sp>
        <p:nvSpPr>
          <p:cNvPr id="9" name="Rectangle 8"/>
          <p:cNvSpPr/>
          <p:nvPr/>
        </p:nvSpPr>
        <p:spPr bwMode="auto">
          <a:xfrm>
            <a:off x="6011779" y="4558526"/>
            <a:ext cx="2598821" cy="2132699"/>
          </a:xfrm>
          <a:prstGeom prst="rect">
            <a:avLst/>
          </a:prstGeom>
          <a:noFill/>
          <a:ln w="381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863388"/>
            <a:ext cx="3276600" cy="41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295400" y="6106180"/>
            <a:ext cx="2438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[</a:t>
            </a:r>
            <a:r>
              <a:rPr lang="en-US" sz="14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Gotman</a:t>
            </a:r>
            <a:r>
              <a:rPr lang="en-US" sz="1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b="1" i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EEG &amp; Clinical</a:t>
            </a:r>
          </a:p>
          <a:p>
            <a:pPr algn="r"/>
            <a:r>
              <a:rPr lang="en-US" sz="1400" b="1" i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Neurophis.’81</a:t>
            </a:r>
            <a:r>
              <a:rPr lang="en-US" sz="1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]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534400" y="6400800"/>
            <a:ext cx="1524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419600" y="1600200"/>
            <a:ext cx="1554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u="sng" dirty="0" smtClean="0"/>
              <a:t>Patient A EEG:</a:t>
            </a:r>
            <a:endParaRPr lang="en-US" b="1" i="1" u="sng" dirty="0"/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0" y="106680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3) Need efficient &amp; systematic way to develop/adapt models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20"/>
          <p:cNvSpPr txBox="1">
            <a:spLocks noChangeArrowheads="1"/>
          </p:cNvSpPr>
          <p:nvPr/>
        </p:nvSpPr>
        <p:spPr bwMode="auto">
          <a:xfrm>
            <a:off x="6011778" y="5715000"/>
            <a:ext cx="313222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Seizure</a:t>
            </a:r>
          </a:p>
          <a:p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Onset</a:t>
            </a:r>
          </a:p>
          <a:p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(patient specific waveform)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Seizure detection system</a:t>
            </a:r>
            <a:endParaRPr lang="en-US" dirty="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600200"/>
            <a:ext cx="886716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23327</TotalTime>
  <Words>735</Words>
  <Application>Microsoft Office PowerPoint</Application>
  <PresentationFormat>On-screen Show (4:3)</PresentationFormat>
  <Paragraphs>275</Paragraphs>
  <Slides>23</Slides>
  <Notes>2</Notes>
  <HiddenSlides>0</HiddenSlides>
  <MMClips>3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Office Theme</vt:lpstr>
      <vt:lpstr>Bitmap Image</vt:lpstr>
      <vt:lpstr>Chart</vt:lpstr>
      <vt:lpstr>Visio</vt:lpstr>
      <vt:lpstr>Monitoring Neurological Processes: something you now know how to do</vt:lpstr>
      <vt:lpstr>Big system question: what does this mean?</vt:lpstr>
      <vt:lpstr>Why do we care?</vt:lpstr>
      <vt:lpstr>Why do we care</vt:lpstr>
      <vt:lpstr>What is the problem?</vt:lpstr>
      <vt:lpstr>Why is this hard? (I)</vt:lpstr>
      <vt:lpstr>Why is this hard? (II)</vt:lpstr>
      <vt:lpstr>Why is this hard? (III)</vt:lpstr>
      <vt:lpstr>Seizure detection system</vt:lpstr>
      <vt:lpstr>It’s all about the signal modeling</vt:lpstr>
      <vt:lpstr>How does the modeling work?</vt:lpstr>
      <vt:lpstr>Spike classification</vt:lpstr>
      <vt:lpstr>A low-power seizure detection chip</vt:lpstr>
      <vt:lpstr>Why should we do all of this locally</vt:lpstr>
      <vt:lpstr>The instrumentation amplifier</vt:lpstr>
      <vt:lpstr>Dealing with 1/f noise</vt:lpstr>
      <vt:lpstr>Dealing with 1/f noise and DC offset</vt:lpstr>
      <vt:lpstr>Dealing with offset (con’t)</vt:lpstr>
      <vt:lpstr>Noise analysis</vt:lpstr>
      <vt:lpstr>Some measurements</vt:lpstr>
      <vt:lpstr>EEG recording</vt:lpstr>
      <vt:lpstr>EEG classification</vt:lpstr>
      <vt:lpstr>Summary and conclusions</vt:lpstr>
    </vt:vector>
  </TitlesOfParts>
  <Company>Princeton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Micro-power EEG Sensing and Processing SoC for Patient Specific Seizure detection Algorithm </dc:title>
  <dc:creator>nverma</dc:creator>
  <cp:lastModifiedBy>nverma</cp:lastModifiedBy>
  <cp:revision>165</cp:revision>
  <dcterms:created xsi:type="dcterms:W3CDTF">2009-11-17T22:45:06Z</dcterms:created>
  <dcterms:modified xsi:type="dcterms:W3CDTF">2011-12-15T13:04:05Z</dcterms:modified>
</cp:coreProperties>
</file>