
<file path=[Content_Types].xml><?xml version="1.0" encoding="utf-8"?>
<Types xmlns="http://schemas.openxmlformats.org/package/2006/content-types">
  <Override PartName="/docProps/core.xml" ContentType="application/vnd.openxmlformats-package.core-properties+xml"/>
  <Default Extension="rels" ContentType="application/vnd.openxmlformats-package.relationships+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theme/theme2.xml" ContentType="application/vnd.openxmlformats-officedocument.theme+xml"/>
  <Override PartName="/ppt/viewProps.xml" ContentType="application/vnd.openxmlformats-officedocument.presentationml.viewProps+xml"/>
  <Override PartName="/ppt/slideLayouts/slideLayout7.xml" ContentType="application/vnd.openxmlformats-officedocument.presentationml.slideLayout+xml"/>
  <Override PartName="/ppt/notesSlides/notesSlide1.xml" ContentType="application/vnd.openxmlformats-officedocument.presentationml.notesSlide+xml"/>
  <Default Extension="gif" ContentType="image/gif"/>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
  </p:notesMasterIdLst>
  <p:sldIdLst>
    <p:sldId id="256" r:id="rId2"/>
  </p:sldIdLst>
  <p:sldSz cx="36576000" cy="27432000"/>
  <p:notesSz cx="9144000" cy="6858000"/>
  <p:defaultTextStyle>
    <a:defPPr>
      <a:defRPr lang="en-US"/>
    </a:defPPr>
    <a:lvl1pPr marL="0" algn="l" defTabSz="1828288" rtl="0" eaLnBrk="1" latinLnBrk="0" hangingPunct="1">
      <a:defRPr sz="7200" kern="1200">
        <a:solidFill>
          <a:schemeClr val="tx1"/>
        </a:solidFill>
        <a:latin typeface="+mn-lt"/>
        <a:ea typeface="+mn-ea"/>
        <a:cs typeface="+mn-cs"/>
      </a:defRPr>
    </a:lvl1pPr>
    <a:lvl2pPr marL="1828288" algn="l" defTabSz="1828288" rtl="0" eaLnBrk="1" latinLnBrk="0" hangingPunct="1">
      <a:defRPr sz="7200" kern="1200">
        <a:solidFill>
          <a:schemeClr val="tx1"/>
        </a:solidFill>
        <a:latin typeface="+mn-lt"/>
        <a:ea typeface="+mn-ea"/>
        <a:cs typeface="+mn-cs"/>
      </a:defRPr>
    </a:lvl2pPr>
    <a:lvl3pPr marL="3656576" algn="l" defTabSz="1828288" rtl="0" eaLnBrk="1" latinLnBrk="0" hangingPunct="1">
      <a:defRPr sz="7200" kern="1200">
        <a:solidFill>
          <a:schemeClr val="tx1"/>
        </a:solidFill>
        <a:latin typeface="+mn-lt"/>
        <a:ea typeface="+mn-ea"/>
        <a:cs typeface="+mn-cs"/>
      </a:defRPr>
    </a:lvl3pPr>
    <a:lvl4pPr marL="5484860" algn="l" defTabSz="1828288" rtl="0" eaLnBrk="1" latinLnBrk="0" hangingPunct="1">
      <a:defRPr sz="7200" kern="1200">
        <a:solidFill>
          <a:schemeClr val="tx1"/>
        </a:solidFill>
        <a:latin typeface="+mn-lt"/>
        <a:ea typeface="+mn-ea"/>
        <a:cs typeface="+mn-cs"/>
      </a:defRPr>
    </a:lvl4pPr>
    <a:lvl5pPr marL="7313148" algn="l" defTabSz="1828288" rtl="0" eaLnBrk="1" latinLnBrk="0" hangingPunct="1">
      <a:defRPr sz="7200" kern="1200">
        <a:solidFill>
          <a:schemeClr val="tx1"/>
        </a:solidFill>
        <a:latin typeface="+mn-lt"/>
        <a:ea typeface="+mn-ea"/>
        <a:cs typeface="+mn-cs"/>
      </a:defRPr>
    </a:lvl5pPr>
    <a:lvl6pPr marL="9141436" algn="l" defTabSz="1828288" rtl="0" eaLnBrk="1" latinLnBrk="0" hangingPunct="1">
      <a:defRPr sz="7200" kern="1200">
        <a:solidFill>
          <a:schemeClr val="tx1"/>
        </a:solidFill>
        <a:latin typeface="+mn-lt"/>
        <a:ea typeface="+mn-ea"/>
        <a:cs typeface="+mn-cs"/>
      </a:defRPr>
    </a:lvl6pPr>
    <a:lvl7pPr marL="10969724" algn="l" defTabSz="1828288" rtl="0" eaLnBrk="1" latinLnBrk="0" hangingPunct="1">
      <a:defRPr sz="7200" kern="1200">
        <a:solidFill>
          <a:schemeClr val="tx1"/>
        </a:solidFill>
        <a:latin typeface="+mn-lt"/>
        <a:ea typeface="+mn-ea"/>
        <a:cs typeface="+mn-cs"/>
      </a:defRPr>
    </a:lvl7pPr>
    <a:lvl8pPr marL="12798008" algn="l" defTabSz="1828288" rtl="0" eaLnBrk="1" latinLnBrk="0" hangingPunct="1">
      <a:defRPr sz="7200" kern="1200">
        <a:solidFill>
          <a:schemeClr val="tx1"/>
        </a:solidFill>
        <a:latin typeface="+mn-lt"/>
        <a:ea typeface="+mn-ea"/>
        <a:cs typeface="+mn-cs"/>
      </a:defRPr>
    </a:lvl8pPr>
    <a:lvl9pPr marL="14626296" algn="l" defTabSz="1828288" rtl="0" eaLnBrk="1" latinLnBrk="0" hangingPunct="1">
      <a:defRPr sz="7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FFD593"/>
    <a:srgbClr val="000000"/>
    <a:srgbClr val="FF7A2C"/>
    <a:srgbClr val="000090"/>
    <a:srgbClr val="FF6600"/>
    <a:srgbClr val="FFCE76"/>
    <a:srgbClr val="FFEC64"/>
  </p:clrMru>
  <p:extLst>
    <p:ext uri="{E76CE94A-603C-4142-B9EB-6D1370010A27}">
      <p14:discardImageEditData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0"/>
    </p:ext>
    <p:ext uri="{D31A062A-798A-4329-ABDD-BBA856620510}">
      <p14:defaultImageDpi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vertBarState="minimized">
    <p:restoredLeft sz="21421" autoAdjust="0"/>
    <p:restoredTop sz="94660"/>
  </p:normalViewPr>
  <p:slideViewPr>
    <p:cSldViewPr snapToGrid="0" snapToObjects="1">
      <p:cViewPr>
        <p:scale>
          <a:sx n="100" d="100"/>
          <a:sy n="100" d="100"/>
        </p:scale>
        <p:origin x="13888" y="1312"/>
      </p:cViewPr>
      <p:guideLst>
        <p:guide orient="horz" pos="8640"/>
        <p:guide pos="1152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22003F51-8A19-314D-9DC9-802D8F5241D2}" type="datetimeFigureOut">
              <a:rPr lang="en-US" smtClean="0"/>
              <a:pPr/>
              <a:t>4/25/12</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1CB71839-0847-DB41-BA76-8B4800425523}"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xmlns:p="http://schemas.openxmlformats.org/presentationml/2006/main" xmlns:r="http://schemas.openxmlformats.org/officeDocument/2006/relationships" xmlns:a="http://schemas.openxmlformats.org/drawingml/2006/main" val="552736897"/>
      </p:ext>
    </p:extLst>
  </p:cSld>
  <p:clrMap bg1="lt1" tx1="dk1" bg2="lt2" tx2="dk2" accent1="accent1" accent2="accent2" accent3="accent3" accent4="accent4" accent5="accent5" accent6="accent6" hlink="hlink" folHlink="folHlink"/>
  <p:notesStyle>
    <a:lvl1pPr marL="0" algn="l" defTabSz="410196" rtl="0" eaLnBrk="1" latinLnBrk="0" hangingPunct="1">
      <a:defRPr sz="1200" kern="1200">
        <a:solidFill>
          <a:schemeClr val="tx1"/>
        </a:solidFill>
        <a:latin typeface="+mn-lt"/>
        <a:ea typeface="+mn-ea"/>
        <a:cs typeface="+mn-cs"/>
      </a:defRPr>
    </a:lvl1pPr>
    <a:lvl2pPr marL="410196" algn="l" defTabSz="410196" rtl="0" eaLnBrk="1" latinLnBrk="0" hangingPunct="1">
      <a:defRPr sz="1200" kern="1200">
        <a:solidFill>
          <a:schemeClr val="tx1"/>
        </a:solidFill>
        <a:latin typeface="+mn-lt"/>
        <a:ea typeface="+mn-ea"/>
        <a:cs typeface="+mn-cs"/>
      </a:defRPr>
    </a:lvl2pPr>
    <a:lvl3pPr marL="820392" algn="l" defTabSz="410196" rtl="0" eaLnBrk="1" latinLnBrk="0" hangingPunct="1">
      <a:defRPr sz="1200" kern="1200">
        <a:solidFill>
          <a:schemeClr val="tx1"/>
        </a:solidFill>
        <a:latin typeface="+mn-lt"/>
        <a:ea typeface="+mn-ea"/>
        <a:cs typeface="+mn-cs"/>
      </a:defRPr>
    </a:lvl3pPr>
    <a:lvl4pPr marL="1230588" algn="l" defTabSz="410196" rtl="0" eaLnBrk="1" latinLnBrk="0" hangingPunct="1">
      <a:defRPr sz="1200" kern="1200">
        <a:solidFill>
          <a:schemeClr val="tx1"/>
        </a:solidFill>
        <a:latin typeface="+mn-lt"/>
        <a:ea typeface="+mn-ea"/>
        <a:cs typeface="+mn-cs"/>
      </a:defRPr>
    </a:lvl4pPr>
    <a:lvl5pPr marL="1640788" algn="l" defTabSz="410196" rtl="0" eaLnBrk="1" latinLnBrk="0" hangingPunct="1">
      <a:defRPr sz="1200" kern="1200">
        <a:solidFill>
          <a:schemeClr val="tx1"/>
        </a:solidFill>
        <a:latin typeface="+mn-lt"/>
        <a:ea typeface="+mn-ea"/>
        <a:cs typeface="+mn-cs"/>
      </a:defRPr>
    </a:lvl5pPr>
    <a:lvl6pPr marL="2050984" algn="l" defTabSz="410196" rtl="0" eaLnBrk="1" latinLnBrk="0" hangingPunct="1">
      <a:defRPr sz="1200" kern="1200">
        <a:solidFill>
          <a:schemeClr val="tx1"/>
        </a:solidFill>
        <a:latin typeface="+mn-lt"/>
        <a:ea typeface="+mn-ea"/>
        <a:cs typeface="+mn-cs"/>
      </a:defRPr>
    </a:lvl6pPr>
    <a:lvl7pPr marL="2461180" algn="l" defTabSz="410196" rtl="0" eaLnBrk="1" latinLnBrk="0" hangingPunct="1">
      <a:defRPr sz="1200" kern="1200">
        <a:solidFill>
          <a:schemeClr val="tx1"/>
        </a:solidFill>
        <a:latin typeface="+mn-lt"/>
        <a:ea typeface="+mn-ea"/>
        <a:cs typeface="+mn-cs"/>
      </a:defRPr>
    </a:lvl7pPr>
    <a:lvl8pPr marL="2871376" algn="l" defTabSz="410196" rtl="0" eaLnBrk="1" latinLnBrk="0" hangingPunct="1">
      <a:defRPr sz="1200" kern="1200">
        <a:solidFill>
          <a:schemeClr val="tx1"/>
        </a:solidFill>
        <a:latin typeface="+mn-lt"/>
        <a:ea typeface="+mn-ea"/>
        <a:cs typeface="+mn-cs"/>
      </a:defRPr>
    </a:lvl8pPr>
    <a:lvl9pPr marL="3281572" algn="l" defTabSz="41019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B71839-0847-DB41-BA76-8B4800425523}"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521706"/>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288" indent="0" algn="ctr">
              <a:buNone/>
              <a:defRPr>
                <a:solidFill>
                  <a:schemeClr val="tx1">
                    <a:tint val="75000"/>
                  </a:schemeClr>
                </a:solidFill>
              </a:defRPr>
            </a:lvl2pPr>
            <a:lvl3pPr marL="3656576" indent="0" algn="ctr">
              <a:buNone/>
              <a:defRPr>
                <a:solidFill>
                  <a:schemeClr val="tx1">
                    <a:tint val="75000"/>
                  </a:schemeClr>
                </a:solidFill>
              </a:defRPr>
            </a:lvl3pPr>
            <a:lvl4pPr marL="5484860" indent="0" algn="ctr">
              <a:buNone/>
              <a:defRPr>
                <a:solidFill>
                  <a:schemeClr val="tx1">
                    <a:tint val="75000"/>
                  </a:schemeClr>
                </a:solidFill>
              </a:defRPr>
            </a:lvl4pPr>
            <a:lvl5pPr marL="7313148" indent="0" algn="ctr">
              <a:buNone/>
              <a:defRPr>
                <a:solidFill>
                  <a:schemeClr val="tx1">
                    <a:tint val="75000"/>
                  </a:schemeClr>
                </a:solidFill>
              </a:defRPr>
            </a:lvl5pPr>
            <a:lvl6pPr marL="9141436" indent="0" algn="ctr">
              <a:buNone/>
              <a:defRPr>
                <a:solidFill>
                  <a:schemeClr val="tx1">
                    <a:tint val="75000"/>
                  </a:schemeClr>
                </a:solidFill>
              </a:defRPr>
            </a:lvl6pPr>
            <a:lvl7pPr marL="10969724" indent="0" algn="ctr">
              <a:buNone/>
              <a:defRPr>
                <a:solidFill>
                  <a:schemeClr val="tx1">
                    <a:tint val="75000"/>
                  </a:schemeClr>
                </a:solidFill>
              </a:defRPr>
            </a:lvl7pPr>
            <a:lvl8pPr marL="12798008" indent="0" algn="ctr">
              <a:buNone/>
              <a:defRPr>
                <a:solidFill>
                  <a:schemeClr val="tx1">
                    <a:tint val="75000"/>
                  </a:schemeClr>
                </a:solidFill>
              </a:defRPr>
            </a:lvl8pPr>
            <a:lvl9pPr marL="1462629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BF4B7C-C801-F04A-B807-B4842EC7149F}" type="datetimeFigureOut">
              <a:rPr lang="en-US" smtClean="0"/>
              <a:pPr/>
              <a:t>4/25/12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F111E-FC18-C34D-84AD-BC969DF9CF4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BF4B7C-C801-F04A-B807-B4842EC7149F}" type="datetimeFigureOut">
              <a:rPr lang="en-US" smtClean="0"/>
              <a:pPr/>
              <a:t>4/25/12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F111E-FC18-C34D-84AD-BC969DF9CF4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372652" y="5270500"/>
            <a:ext cx="34563048" cy="11235055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83500" y="5270500"/>
            <a:ext cx="103079552" cy="1123505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BF4B7C-C801-F04A-B807-B4842EC7149F}" type="datetimeFigureOut">
              <a:rPr lang="en-US" smtClean="0"/>
              <a:pPr/>
              <a:t>4/25/12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F111E-FC18-C34D-84AD-BC969DF9CF4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BF4B7C-C801-F04A-B807-B4842EC7149F}" type="datetimeFigureOut">
              <a:rPr lang="en-US" smtClean="0"/>
              <a:pPr/>
              <a:t>4/25/12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F111E-FC18-C34D-84AD-BC969DF9CF4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06"/>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288" indent="0">
              <a:buNone/>
              <a:defRPr sz="7200">
                <a:solidFill>
                  <a:schemeClr val="tx1">
                    <a:tint val="75000"/>
                  </a:schemeClr>
                </a:solidFill>
              </a:defRPr>
            </a:lvl2pPr>
            <a:lvl3pPr marL="3656576" indent="0">
              <a:buNone/>
              <a:defRPr sz="6400">
                <a:solidFill>
                  <a:schemeClr val="tx1">
                    <a:tint val="75000"/>
                  </a:schemeClr>
                </a:solidFill>
              </a:defRPr>
            </a:lvl3pPr>
            <a:lvl4pPr marL="5484860" indent="0">
              <a:buNone/>
              <a:defRPr sz="5600">
                <a:solidFill>
                  <a:schemeClr val="tx1">
                    <a:tint val="75000"/>
                  </a:schemeClr>
                </a:solidFill>
              </a:defRPr>
            </a:lvl4pPr>
            <a:lvl5pPr marL="7313148" indent="0">
              <a:buNone/>
              <a:defRPr sz="5600">
                <a:solidFill>
                  <a:schemeClr val="tx1">
                    <a:tint val="75000"/>
                  </a:schemeClr>
                </a:solidFill>
              </a:defRPr>
            </a:lvl5pPr>
            <a:lvl6pPr marL="9141436" indent="0">
              <a:buNone/>
              <a:defRPr sz="5600">
                <a:solidFill>
                  <a:schemeClr val="tx1">
                    <a:tint val="75000"/>
                  </a:schemeClr>
                </a:solidFill>
              </a:defRPr>
            </a:lvl6pPr>
            <a:lvl7pPr marL="10969724" indent="0">
              <a:buNone/>
              <a:defRPr sz="5600">
                <a:solidFill>
                  <a:schemeClr val="tx1">
                    <a:tint val="75000"/>
                  </a:schemeClr>
                </a:solidFill>
              </a:defRPr>
            </a:lvl7pPr>
            <a:lvl8pPr marL="12798008" indent="0">
              <a:buNone/>
              <a:defRPr sz="5600">
                <a:solidFill>
                  <a:schemeClr val="tx1">
                    <a:tint val="75000"/>
                  </a:schemeClr>
                </a:solidFill>
              </a:defRPr>
            </a:lvl8pPr>
            <a:lvl9pPr marL="14626296"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BF4B7C-C801-F04A-B807-B4842EC7149F}" type="datetimeFigureOut">
              <a:rPr lang="en-US" smtClean="0"/>
              <a:pPr/>
              <a:t>4/25/12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F111E-FC18-C34D-84AD-BC969DF9CF4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83506" y="30721300"/>
            <a:ext cx="68821300" cy="86899752"/>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7114406" y="30721300"/>
            <a:ext cx="68821300" cy="86899752"/>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BF4B7C-C801-F04A-B807-B4842EC7149F}" type="datetimeFigureOut">
              <a:rPr lang="en-US" smtClean="0"/>
              <a:pPr/>
              <a:t>4/25/12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F111E-FC18-C34D-84AD-BC969DF9CF4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288" indent="0">
              <a:buNone/>
              <a:defRPr sz="8000" b="1"/>
            </a:lvl2pPr>
            <a:lvl3pPr marL="3656576" indent="0">
              <a:buNone/>
              <a:defRPr sz="7200" b="1"/>
            </a:lvl3pPr>
            <a:lvl4pPr marL="5484860" indent="0">
              <a:buNone/>
              <a:defRPr sz="6400" b="1"/>
            </a:lvl4pPr>
            <a:lvl5pPr marL="7313148" indent="0">
              <a:buNone/>
              <a:defRPr sz="6400" b="1"/>
            </a:lvl5pPr>
            <a:lvl6pPr marL="9141436" indent="0">
              <a:buNone/>
              <a:defRPr sz="6400" b="1"/>
            </a:lvl6pPr>
            <a:lvl7pPr marL="10969724" indent="0">
              <a:buNone/>
              <a:defRPr sz="6400" b="1"/>
            </a:lvl7pPr>
            <a:lvl8pPr marL="12798008" indent="0">
              <a:buNone/>
              <a:defRPr sz="6400" b="1"/>
            </a:lvl8pPr>
            <a:lvl9pPr marL="14626296"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06" y="6140452"/>
            <a:ext cx="16167100" cy="2559048"/>
          </a:xfrm>
        </p:spPr>
        <p:txBody>
          <a:bodyPr anchor="b"/>
          <a:lstStyle>
            <a:lvl1pPr marL="0" indent="0">
              <a:buNone/>
              <a:defRPr sz="9600" b="1"/>
            </a:lvl1pPr>
            <a:lvl2pPr marL="1828288" indent="0">
              <a:buNone/>
              <a:defRPr sz="8000" b="1"/>
            </a:lvl2pPr>
            <a:lvl3pPr marL="3656576" indent="0">
              <a:buNone/>
              <a:defRPr sz="7200" b="1"/>
            </a:lvl3pPr>
            <a:lvl4pPr marL="5484860" indent="0">
              <a:buNone/>
              <a:defRPr sz="6400" b="1"/>
            </a:lvl4pPr>
            <a:lvl5pPr marL="7313148" indent="0">
              <a:buNone/>
              <a:defRPr sz="6400" b="1"/>
            </a:lvl5pPr>
            <a:lvl6pPr marL="9141436" indent="0">
              <a:buNone/>
              <a:defRPr sz="6400" b="1"/>
            </a:lvl6pPr>
            <a:lvl7pPr marL="10969724" indent="0">
              <a:buNone/>
              <a:defRPr sz="6400" b="1"/>
            </a:lvl7pPr>
            <a:lvl8pPr marL="12798008" indent="0">
              <a:buNone/>
              <a:defRPr sz="6400" b="1"/>
            </a:lvl8pPr>
            <a:lvl9pPr marL="14626296"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06"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BF4B7C-C801-F04A-B807-B4842EC7149F}" type="datetimeFigureOut">
              <a:rPr lang="en-US" smtClean="0"/>
              <a:pPr/>
              <a:t>4/25/12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3F111E-FC18-C34D-84AD-BC969DF9CF4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BF4B7C-C801-F04A-B807-B4842EC7149F}" type="datetimeFigureOut">
              <a:rPr lang="en-US" smtClean="0"/>
              <a:pPr/>
              <a:t>4/25/12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3F111E-FC18-C34D-84AD-BC969DF9CF4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BF4B7C-C801-F04A-B807-B4842EC7149F}" type="datetimeFigureOut">
              <a:rPr lang="en-US" smtClean="0"/>
              <a:pPr/>
              <a:t>4/25/12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3F111E-FC18-C34D-84AD-BC969DF9CF4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6"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02"/>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6" y="5740402"/>
            <a:ext cx="12033252" cy="18764252"/>
          </a:xfrm>
        </p:spPr>
        <p:txBody>
          <a:bodyPr/>
          <a:lstStyle>
            <a:lvl1pPr marL="0" indent="0">
              <a:buNone/>
              <a:defRPr sz="5600"/>
            </a:lvl1pPr>
            <a:lvl2pPr marL="1828288" indent="0">
              <a:buNone/>
              <a:defRPr sz="4800"/>
            </a:lvl2pPr>
            <a:lvl3pPr marL="3656576" indent="0">
              <a:buNone/>
              <a:defRPr sz="4000"/>
            </a:lvl3pPr>
            <a:lvl4pPr marL="5484860" indent="0">
              <a:buNone/>
              <a:defRPr sz="3600"/>
            </a:lvl4pPr>
            <a:lvl5pPr marL="7313148" indent="0">
              <a:buNone/>
              <a:defRPr sz="3600"/>
            </a:lvl5pPr>
            <a:lvl6pPr marL="9141436" indent="0">
              <a:buNone/>
              <a:defRPr sz="3600"/>
            </a:lvl6pPr>
            <a:lvl7pPr marL="10969724" indent="0">
              <a:buNone/>
              <a:defRPr sz="3600"/>
            </a:lvl7pPr>
            <a:lvl8pPr marL="12798008" indent="0">
              <a:buNone/>
              <a:defRPr sz="3600"/>
            </a:lvl8pPr>
            <a:lvl9pPr marL="14626296"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BF4B7C-C801-F04A-B807-B4842EC7149F}" type="datetimeFigureOut">
              <a:rPr lang="en-US" smtClean="0"/>
              <a:pPr/>
              <a:t>4/25/12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F111E-FC18-C34D-84AD-BC969DF9CF4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288" indent="0">
              <a:buNone/>
              <a:defRPr sz="11200"/>
            </a:lvl2pPr>
            <a:lvl3pPr marL="3656576" indent="0">
              <a:buNone/>
              <a:defRPr sz="9600"/>
            </a:lvl3pPr>
            <a:lvl4pPr marL="5484860" indent="0">
              <a:buNone/>
              <a:defRPr sz="8000"/>
            </a:lvl4pPr>
            <a:lvl5pPr marL="7313148" indent="0">
              <a:buNone/>
              <a:defRPr sz="8000"/>
            </a:lvl5pPr>
            <a:lvl6pPr marL="9141436" indent="0">
              <a:buNone/>
              <a:defRPr sz="8000"/>
            </a:lvl6pPr>
            <a:lvl7pPr marL="10969724" indent="0">
              <a:buNone/>
              <a:defRPr sz="8000"/>
            </a:lvl7pPr>
            <a:lvl8pPr marL="12798008" indent="0">
              <a:buNone/>
              <a:defRPr sz="8000"/>
            </a:lvl8pPr>
            <a:lvl9pPr marL="14626296"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288" indent="0">
              <a:buNone/>
              <a:defRPr sz="4800"/>
            </a:lvl2pPr>
            <a:lvl3pPr marL="3656576" indent="0">
              <a:buNone/>
              <a:defRPr sz="4000"/>
            </a:lvl3pPr>
            <a:lvl4pPr marL="5484860" indent="0">
              <a:buNone/>
              <a:defRPr sz="3600"/>
            </a:lvl4pPr>
            <a:lvl5pPr marL="7313148" indent="0">
              <a:buNone/>
              <a:defRPr sz="3600"/>
            </a:lvl5pPr>
            <a:lvl6pPr marL="9141436" indent="0">
              <a:buNone/>
              <a:defRPr sz="3600"/>
            </a:lvl6pPr>
            <a:lvl7pPr marL="10969724" indent="0">
              <a:buNone/>
              <a:defRPr sz="3600"/>
            </a:lvl7pPr>
            <a:lvl8pPr marL="12798008" indent="0">
              <a:buNone/>
              <a:defRPr sz="3600"/>
            </a:lvl8pPr>
            <a:lvl9pPr marL="14626296"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BF4B7C-C801-F04A-B807-B4842EC7149F}" type="datetimeFigureOut">
              <a:rPr lang="en-US" smtClean="0"/>
              <a:pPr/>
              <a:t>4/25/12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F111E-FC18-C34D-84AD-BC969DF9CF4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656" tIns="182828" rIns="365656" bIns="18282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06"/>
            <a:ext cx="32918400" cy="18103852"/>
          </a:xfrm>
          <a:prstGeom prst="rect">
            <a:avLst/>
          </a:prstGeom>
        </p:spPr>
        <p:txBody>
          <a:bodyPr vert="horz" lIns="365656" tIns="182828" rIns="365656" bIns="1828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06"/>
            <a:ext cx="8534400" cy="1460500"/>
          </a:xfrm>
          <a:prstGeom prst="rect">
            <a:avLst/>
          </a:prstGeom>
        </p:spPr>
        <p:txBody>
          <a:bodyPr vert="horz" lIns="365656" tIns="182828" rIns="365656" bIns="182828" rtlCol="0" anchor="ctr"/>
          <a:lstStyle>
            <a:lvl1pPr algn="l">
              <a:defRPr sz="4800">
                <a:solidFill>
                  <a:schemeClr val="tx1">
                    <a:tint val="75000"/>
                  </a:schemeClr>
                </a:solidFill>
              </a:defRPr>
            </a:lvl1pPr>
          </a:lstStyle>
          <a:p>
            <a:fld id="{C5BF4B7C-C801-F04A-B807-B4842EC7149F}" type="datetimeFigureOut">
              <a:rPr lang="en-US" smtClean="0"/>
              <a:pPr/>
              <a:t>4/25/12</a:t>
            </a:fld>
            <a:endParaRPr lang="en-US"/>
          </a:p>
        </p:txBody>
      </p:sp>
      <p:sp>
        <p:nvSpPr>
          <p:cNvPr id="5" name="Footer Placeholder 4"/>
          <p:cNvSpPr>
            <a:spLocks noGrp="1"/>
          </p:cNvSpPr>
          <p:nvPr>
            <p:ph type="ftr" sz="quarter" idx="3"/>
          </p:nvPr>
        </p:nvSpPr>
        <p:spPr>
          <a:xfrm>
            <a:off x="12496800" y="25425406"/>
            <a:ext cx="11582400" cy="1460500"/>
          </a:xfrm>
          <a:prstGeom prst="rect">
            <a:avLst/>
          </a:prstGeom>
        </p:spPr>
        <p:txBody>
          <a:bodyPr vert="horz" lIns="365656" tIns="182828" rIns="365656" bIns="182828"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6212800" y="25425406"/>
            <a:ext cx="8534400" cy="1460500"/>
          </a:xfrm>
          <a:prstGeom prst="rect">
            <a:avLst/>
          </a:prstGeom>
        </p:spPr>
        <p:txBody>
          <a:bodyPr vert="horz" lIns="365656" tIns="182828" rIns="365656" bIns="182828" rtlCol="0" anchor="ctr"/>
          <a:lstStyle>
            <a:lvl1pPr algn="r">
              <a:defRPr sz="4800">
                <a:solidFill>
                  <a:schemeClr val="tx1">
                    <a:tint val="75000"/>
                  </a:schemeClr>
                </a:solidFill>
              </a:defRPr>
            </a:lvl1pPr>
          </a:lstStyle>
          <a:p>
            <a:fld id="{333F111E-FC18-C34D-84AD-BC969DF9CF4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28288" rtl="0" eaLnBrk="1" latinLnBrk="0" hangingPunct="1">
        <a:spcBef>
          <a:spcPct val="0"/>
        </a:spcBef>
        <a:buNone/>
        <a:defRPr sz="17600" kern="1200">
          <a:solidFill>
            <a:schemeClr val="tx1"/>
          </a:solidFill>
          <a:latin typeface="+mj-lt"/>
          <a:ea typeface="+mj-ea"/>
          <a:cs typeface="+mj-cs"/>
        </a:defRPr>
      </a:lvl1pPr>
    </p:titleStyle>
    <p:bodyStyle>
      <a:lvl1pPr marL="1371216" indent="-1371216" algn="l" defTabSz="1828288" rtl="0" eaLnBrk="1" latinLnBrk="0" hangingPunct="1">
        <a:spcBef>
          <a:spcPct val="20000"/>
        </a:spcBef>
        <a:buFont typeface="Arial"/>
        <a:buChar char="•"/>
        <a:defRPr sz="12800" kern="1200">
          <a:solidFill>
            <a:schemeClr val="tx1"/>
          </a:solidFill>
          <a:latin typeface="+mn-lt"/>
          <a:ea typeface="+mn-ea"/>
          <a:cs typeface="+mn-cs"/>
        </a:defRPr>
      </a:lvl1pPr>
      <a:lvl2pPr marL="2970964" indent="-1142680" algn="l" defTabSz="1828288" rtl="0" eaLnBrk="1" latinLnBrk="0" hangingPunct="1">
        <a:spcBef>
          <a:spcPct val="20000"/>
        </a:spcBef>
        <a:buFont typeface="Arial"/>
        <a:buChar char="–"/>
        <a:defRPr sz="11200" kern="1200">
          <a:solidFill>
            <a:schemeClr val="tx1"/>
          </a:solidFill>
          <a:latin typeface="+mn-lt"/>
          <a:ea typeface="+mn-ea"/>
          <a:cs typeface="+mn-cs"/>
        </a:defRPr>
      </a:lvl2pPr>
      <a:lvl3pPr marL="4570716" indent="-914144" algn="l" defTabSz="1828288" rtl="0" eaLnBrk="1" latinLnBrk="0" hangingPunct="1">
        <a:spcBef>
          <a:spcPct val="20000"/>
        </a:spcBef>
        <a:buFont typeface="Arial"/>
        <a:buChar char="•"/>
        <a:defRPr sz="9600" kern="1200">
          <a:solidFill>
            <a:schemeClr val="tx1"/>
          </a:solidFill>
          <a:latin typeface="+mn-lt"/>
          <a:ea typeface="+mn-ea"/>
          <a:cs typeface="+mn-cs"/>
        </a:defRPr>
      </a:lvl3pPr>
      <a:lvl4pPr marL="6399004" indent="-914144" algn="l" defTabSz="1828288" rtl="0" eaLnBrk="1" latinLnBrk="0" hangingPunct="1">
        <a:spcBef>
          <a:spcPct val="20000"/>
        </a:spcBef>
        <a:buFont typeface="Arial"/>
        <a:buChar char="–"/>
        <a:defRPr sz="8000" kern="1200">
          <a:solidFill>
            <a:schemeClr val="tx1"/>
          </a:solidFill>
          <a:latin typeface="+mn-lt"/>
          <a:ea typeface="+mn-ea"/>
          <a:cs typeface="+mn-cs"/>
        </a:defRPr>
      </a:lvl4pPr>
      <a:lvl5pPr marL="8227292" indent="-914144" algn="l" defTabSz="1828288" rtl="0" eaLnBrk="1" latinLnBrk="0" hangingPunct="1">
        <a:spcBef>
          <a:spcPct val="20000"/>
        </a:spcBef>
        <a:buFont typeface="Arial"/>
        <a:buChar char="»"/>
        <a:defRPr sz="8000" kern="1200">
          <a:solidFill>
            <a:schemeClr val="tx1"/>
          </a:solidFill>
          <a:latin typeface="+mn-lt"/>
          <a:ea typeface="+mn-ea"/>
          <a:cs typeface="+mn-cs"/>
        </a:defRPr>
      </a:lvl5pPr>
      <a:lvl6pPr marL="10055580" indent="-914144" algn="l" defTabSz="1828288" rtl="0" eaLnBrk="1" latinLnBrk="0" hangingPunct="1">
        <a:spcBef>
          <a:spcPct val="20000"/>
        </a:spcBef>
        <a:buFont typeface="Arial"/>
        <a:buChar char="•"/>
        <a:defRPr sz="8000" kern="1200">
          <a:solidFill>
            <a:schemeClr val="tx1"/>
          </a:solidFill>
          <a:latin typeface="+mn-lt"/>
          <a:ea typeface="+mn-ea"/>
          <a:cs typeface="+mn-cs"/>
        </a:defRPr>
      </a:lvl6pPr>
      <a:lvl7pPr marL="11883864" indent="-914144" algn="l" defTabSz="1828288" rtl="0" eaLnBrk="1" latinLnBrk="0" hangingPunct="1">
        <a:spcBef>
          <a:spcPct val="20000"/>
        </a:spcBef>
        <a:buFont typeface="Arial"/>
        <a:buChar char="•"/>
        <a:defRPr sz="8000" kern="1200">
          <a:solidFill>
            <a:schemeClr val="tx1"/>
          </a:solidFill>
          <a:latin typeface="+mn-lt"/>
          <a:ea typeface="+mn-ea"/>
          <a:cs typeface="+mn-cs"/>
        </a:defRPr>
      </a:lvl7pPr>
      <a:lvl8pPr marL="13712152" indent="-914144" algn="l" defTabSz="1828288" rtl="0" eaLnBrk="1" latinLnBrk="0" hangingPunct="1">
        <a:spcBef>
          <a:spcPct val="20000"/>
        </a:spcBef>
        <a:buFont typeface="Arial"/>
        <a:buChar char="•"/>
        <a:defRPr sz="8000" kern="1200">
          <a:solidFill>
            <a:schemeClr val="tx1"/>
          </a:solidFill>
          <a:latin typeface="+mn-lt"/>
          <a:ea typeface="+mn-ea"/>
          <a:cs typeface="+mn-cs"/>
        </a:defRPr>
      </a:lvl8pPr>
      <a:lvl9pPr marL="15540440" indent="-914144" algn="l" defTabSz="1828288" rtl="0" eaLnBrk="1" latinLnBrk="0" hangingPunct="1">
        <a:spcBef>
          <a:spcPct val="20000"/>
        </a:spcBef>
        <a:buFont typeface="Arial"/>
        <a:buChar char="•"/>
        <a:defRPr sz="8000" kern="1200">
          <a:solidFill>
            <a:schemeClr val="tx1"/>
          </a:solidFill>
          <a:latin typeface="+mn-lt"/>
          <a:ea typeface="+mn-ea"/>
          <a:cs typeface="+mn-cs"/>
        </a:defRPr>
      </a:lvl9pPr>
    </p:bodyStyle>
    <p:otherStyle>
      <a:defPPr>
        <a:defRPr lang="en-US"/>
      </a:defPPr>
      <a:lvl1pPr marL="0" algn="l" defTabSz="1828288" rtl="0" eaLnBrk="1" latinLnBrk="0" hangingPunct="1">
        <a:defRPr sz="7200" kern="1200">
          <a:solidFill>
            <a:schemeClr val="tx1"/>
          </a:solidFill>
          <a:latin typeface="+mn-lt"/>
          <a:ea typeface="+mn-ea"/>
          <a:cs typeface="+mn-cs"/>
        </a:defRPr>
      </a:lvl1pPr>
      <a:lvl2pPr marL="1828288" algn="l" defTabSz="1828288" rtl="0" eaLnBrk="1" latinLnBrk="0" hangingPunct="1">
        <a:defRPr sz="7200" kern="1200">
          <a:solidFill>
            <a:schemeClr val="tx1"/>
          </a:solidFill>
          <a:latin typeface="+mn-lt"/>
          <a:ea typeface="+mn-ea"/>
          <a:cs typeface="+mn-cs"/>
        </a:defRPr>
      </a:lvl2pPr>
      <a:lvl3pPr marL="3656576" algn="l" defTabSz="1828288" rtl="0" eaLnBrk="1" latinLnBrk="0" hangingPunct="1">
        <a:defRPr sz="7200" kern="1200">
          <a:solidFill>
            <a:schemeClr val="tx1"/>
          </a:solidFill>
          <a:latin typeface="+mn-lt"/>
          <a:ea typeface="+mn-ea"/>
          <a:cs typeface="+mn-cs"/>
        </a:defRPr>
      </a:lvl3pPr>
      <a:lvl4pPr marL="5484860" algn="l" defTabSz="1828288" rtl="0" eaLnBrk="1" latinLnBrk="0" hangingPunct="1">
        <a:defRPr sz="7200" kern="1200">
          <a:solidFill>
            <a:schemeClr val="tx1"/>
          </a:solidFill>
          <a:latin typeface="+mn-lt"/>
          <a:ea typeface="+mn-ea"/>
          <a:cs typeface="+mn-cs"/>
        </a:defRPr>
      </a:lvl4pPr>
      <a:lvl5pPr marL="7313148" algn="l" defTabSz="1828288" rtl="0" eaLnBrk="1" latinLnBrk="0" hangingPunct="1">
        <a:defRPr sz="7200" kern="1200">
          <a:solidFill>
            <a:schemeClr val="tx1"/>
          </a:solidFill>
          <a:latin typeface="+mn-lt"/>
          <a:ea typeface="+mn-ea"/>
          <a:cs typeface="+mn-cs"/>
        </a:defRPr>
      </a:lvl5pPr>
      <a:lvl6pPr marL="9141436" algn="l" defTabSz="1828288" rtl="0" eaLnBrk="1" latinLnBrk="0" hangingPunct="1">
        <a:defRPr sz="7200" kern="1200">
          <a:solidFill>
            <a:schemeClr val="tx1"/>
          </a:solidFill>
          <a:latin typeface="+mn-lt"/>
          <a:ea typeface="+mn-ea"/>
          <a:cs typeface="+mn-cs"/>
        </a:defRPr>
      </a:lvl6pPr>
      <a:lvl7pPr marL="10969724" algn="l" defTabSz="1828288" rtl="0" eaLnBrk="1" latinLnBrk="0" hangingPunct="1">
        <a:defRPr sz="7200" kern="1200">
          <a:solidFill>
            <a:schemeClr val="tx1"/>
          </a:solidFill>
          <a:latin typeface="+mn-lt"/>
          <a:ea typeface="+mn-ea"/>
          <a:cs typeface="+mn-cs"/>
        </a:defRPr>
      </a:lvl7pPr>
      <a:lvl8pPr marL="12798008" algn="l" defTabSz="1828288" rtl="0" eaLnBrk="1" latinLnBrk="0" hangingPunct="1">
        <a:defRPr sz="7200" kern="1200">
          <a:solidFill>
            <a:schemeClr val="tx1"/>
          </a:solidFill>
          <a:latin typeface="+mn-lt"/>
          <a:ea typeface="+mn-ea"/>
          <a:cs typeface="+mn-cs"/>
        </a:defRPr>
      </a:lvl8pPr>
      <a:lvl9pPr marL="14626296" algn="l" defTabSz="1828288"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jpeg"/><Relationship Id="rId12" Type="http://schemas.openxmlformats.org/officeDocument/2006/relationships/image" Target="../media/image10.jpeg"/><Relationship Id="rId13" Type="http://schemas.openxmlformats.org/officeDocument/2006/relationships/image" Target="../media/image11.jpeg"/><Relationship Id="rId14" Type="http://schemas.openxmlformats.org/officeDocument/2006/relationships/image" Target="../media/image12.jpeg"/><Relationship Id="rId15"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gif"/><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 name="Rectangle 104"/>
          <p:cNvSpPr/>
          <p:nvPr/>
        </p:nvSpPr>
        <p:spPr>
          <a:xfrm>
            <a:off x="-2672" y="-52758"/>
            <a:ext cx="36576000" cy="27432000"/>
          </a:xfrm>
          <a:prstGeom prst="rect">
            <a:avLst/>
          </a:prstGeom>
          <a:solidFill>
            <a:srgbClr val="FFCE7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Snip Single Corner Rectangle 105"/>
          <p:cNvSpPr/>
          <p:nvPr/>
        </p:nvSpPr>
        <p:spPr>
          <a:xfrm>
            <a:off x="601494" y="6114467"/>
            <a:ext cx="7221088" cy="635000"/>
          </a:xfrm>
          <a:prstGeom prst="snip1Rect">
            <a:avLst/>
          </a:prstGeom>
          <a:solidFill>
            <a:srgbClr val="FF7A2C"/>
          </a:solidFill>
          <a:ln w="63500">
            <a:solidFill>
              <a:schemeClr val="tx1"/>
            </a:solidFill>
          </a:ln>
        </p:spPr>
        <p:style>
          <a:lnRef idx="1">
            <a:schemeClr val="accent1"/>
          </a:lnRef>
          <a:fillRef idx="3">
            <a:schemeClr val="accent1"/>
          </a:fillRef>
          <a:effectRef idx="2">
            <a:schemeClr val="accent1"/>
          </a:effectRef>
          <a:fontRef idx="minor">
            <a:schemeClr val="lt1"/>
          </a:fontRef>
        </p:style>
        <p:txBody>
          <a:bodyPr lIns="82040" tIns="41020" rIns="82040" bIns="41020" rtlCol="0" anchor="ctr"/>
          <a:lstStyle/>
          <a:p>
            <a:pPr algn="ctr"/>
            <a:endParaRPr lang="en-US" dirty="0"/>
          </a:p>
        </p:txBody>
      </p:sp>
      <p:sp>
        <p:nvSpPr>
          <p:cNvPr id="107" name="Title 1"/>
          <p:cNvSpPr txBox="1">
            <a:spLocks/>
          </p:cNvSpPr>
          <p:nvPr/>
        </p:nvSpPr>
        <p:spPr bwMode="auto">
          <a:xfrm>
            <a:off x="593070" y="6131387"/>
            <a:ext cx="7221088" cy="635000"/>
          </a:xfrm>
          <a:prstGeom prst="rect">
            <a:avLst/>
          </a:prstGeom>
          <a:noFill/>
          <a:ln w="9525">
            <a:noFill/>
            <a:miter lim="800000"/>
            <a:headEnd/>
            <a:tailEnd/>
          </a:ln>
        </p:spPr>
        <p:txBody>
          <a:bodyPr vert="horz" wrap="square" lIns="82040" tIns="41020" rIns="82040" bIns="41020" numCol="1" anchor="ctr" anchorCtr="0" compatLnSpc="1">
            <a:prstTxWarp prst="textNoShape">
              <a:avLst/>
            </a:prstTxWarp>
          </a:bodyPr>
          <a:lstStyle/>
          <a:p>
            <a:pPr defTabSz="820392" eaLnBrk="0" fontAlgn="base" hangingPunct="0">
              <a:spcBef>
                <a:spcPct val="0"/>
              </a:spcBef>
              <a:spcAft>
                <a:spcPct val="0"/>
              </a:spcAft>
              <a:defRPr/>
            </a:pPr>
            <a:r>
              <a:rPr lang="en-US" altLang="ko-KR" sz="3200" b="1" kern="0" dirty="0" smtClean="0">
                <a:solidFill>
                  <a:srgbClr val="000000"/>
                </a:solidFill>
                <a:latin typeface="Times New Roman" pitchFamily="18" charset="0"/>
                <a:ea typeface="ＭＳ Ｐゴシック" charset="-128"/>
                <a:cs typeface="Times New Roman" pitchFamily="18" charset="0"/>
              </a:rPr>
              <a:t>Motivation</a:t>
            </a:r>
            <a:endParaRPr lang="en-US" altLang="ko-KR" sz="3200" b="1" kern="0" dirty="0">
              <a:solidFill>
                <a:srgbClr val="000000"/>
              </a:solidFill>
              <a:latin typeface="Times New Roman" pitchFamily="18" charset="0"/>
              <a:ea typeface="ＭＳ Ｐゴシック" charset="-128"/>
              <a:cs typeface="Times New Roman" pitchFamily="18" charset="0"/>
            </a:endParaRPr>
          </a:p>
        </p:txBody>
      </p:sp>
      <p:sp>
        <p:nvSpPr>
          <p:cNvPr id="116" name="Rectangle 115"/>
          <p:cNvSpPr/>
          <p:nvPr/>
        </p:nvSpPr>
        <p:spPr>
          <a:xfrm>
            <a:off x="-2672" y="26438636"/>
            <a:ext cx="28449104" cy="1062000"/>
          </a:xfrm>
          <a:prstGeom prst="rect">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2040" tIns="41020" rIns="82040" bIns="41020" rtlCol="0" anchor="ctr"/>
          <a:lstStyle/>
          <a:p>
            <a:pPr algn="ctr"/>
            <a:endParaRPr lang="en-US"/>
          </a:p>
        </p:txBody>
      </p:sp>
      <p:sp>
        <p:nvSpPr>
          <p:cNvPr id="117" name="Rectangle 116"/>
          <p:cNvSpPr/>
          <p:nvPr/>
        </p:nvSpPr>
        <p:spPr>
          <a:xfrm>
            <a:off x="20526180" y="26799892"/>
            <a:ext cx="16049824" cy="709084"/>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82040" tIns="41020" rIns="82040" bIns="41020" rtlCol="0" anchor="ctr"/>
          <a:lstStyle/>
          <a:p>
            <a:pPr algn="ctr"/>
            <a:endParaRPr lang="en-US"/>
          </a:p>
        </p:txBody>
      </p:sp>
      <p:sp>
        <p:nvSpPr>
          <p:cNvPr id="118" name="Rectangle 14"/>
          <p:cNvSpPr>
            <a:spLocks noChangeArrowheads="1"/>
          </p:cNvSpPr>
          <p:nvPr/>
        </p:nvSpPr>
        <p:spPr bwMode="auto">
          <a:xfrm>
            <a:off x="-4" y="3488560"/>
            <a:ext cx="36576004" cy="3123585"/>
          </a:xfrm>
          <a:prstGeom prst="rect">
            <a:avLst/>
          </a:prstGeom>
          <a:noFill/>
          <a:ln w="9525">
            <a:noFill/>
            <a:miter lim="800000"/>
            <a:headEnd/>
            <a:tailEnd/>
          </a:ln>
        </p:spPr>
        <p:txBody>
          <a:bodyPr wrap="square" lIns="106340" tIns="53168" rIns="106340" bIns="53168">
            <a:spAutoFit/>
          </a:bodyPr>
          <a:lstStyle/>
          <a:p>
            <a:pPr algn="ctr"/>
            <a:r>
              <a:rPr lang="en-US" sz="4800" b="1" u="sng" dirty="0" smtClean="0">
                <a:latin typeface="Times New Roman"/>
                <a:cs typeface="Times New Roman"/>
              </a:rPr>
              <a:t>Tiffany Moy</a:t>
            </a:r>
            <a:r>
              <a:rPr lang="en-US" sz="4800" b="1" u="sng" baseline="30000" dirty="0" smtClean="0">
                <a:latin typeface="Times New Roman"/>
                <a:cs typeface="Times New Roman"/>
              </a:rPr>
              <a:t>1</a:t>
            </a:r>
            <a:r>
              <a:rPr lang="en-US" sz="4800" b="1" baseline="30000" dirty="0" smtClean="0">
                <a:latin typeface="Times New Roman"/>
                <a:cs typeface="Times New Roman"/>
              </a:rPr>
              <a:t>*</a:t>
            </a:r>
            <a:r>
              <a:rPr lang="en-US" sz="4800" b="1" dirty="0" smtClean="0">
                <a:latin typeface="Times New Roman"/>
                <a:cs typeface="Times New Roman"/>
              </a:rPr>
              <a:t>, Yan Wong</a:t>
            </a:r>
            <a:r>
              <a:rPr lang="en-US" sz="4800" b="1" baseline="30000" dirty="0" smtClean="0">
                <a:latin typeface="Times New Roman"/>
                <a:cs typeface="Times New Roman"/>
              </a:rPr>
              <a:t>2</a:t>
            </a:r>
            <a:r>
              <a:rPr lang="en-US" sz="4800" b="1" dirty="0" smtClean="0">
                <a:latin typeface="Times New Roman"/>
                <a:cs typeface="Times New Roman"/>
              </a:rPr>
              <a:t>, </a:t>
            </a:r>
            <a:r>
              <a:rPr lang="en-US" sz="4800" b="1" dirty="0" err="1" smtClean="0">
                <a:latin typeface="Times New Roman"/>
                <a:cs typeface="Times New Roman"/>
              </a:rPr>
              <a:t>Chiraag</a:t>
            </a:r>
            <a:r>
              <a:rPr lang="en-US" sz="4800" b="1" dirty="0" smtClean="0">
                <a:latin typeface="Times New Roman"/>
                <a:cs typeface="Times New Roman"/>
              </a:rPr>
              <a:t> Galaiya</a:t>
            </a:r>
            <a:r>
              <a:rPr lang="en-US" sz="4800" b="1" baseline="30000" dirty="0" smtClean="0">
                <a:latin typeface="Times New Roman"/>
                <a:cs typeface="Times New Roman"/>
              </a:rPr>
              <a:t>1</a:t>
            </a:r>
            <a:r>
              <a:rPr lang="en-US" sz="4800" b="1" dirty="0" smtClean="0">
                <a:latin typeface="Times New Roman"/>
                <a:cs typeface="Times New Roman"/>
              </a:rPr>
              <a:t>, Simon Archibald</a:t>
            </a:r>
            <a:r>
              <a:rPr lang="en-US" sz="4800" b="1" baseline="30000" dirty="0" smtClean="0">
                <a:latin typeface="Times New Roman"/>
                <a:cs typeface="Times New Roman"/>
              </a:rPr>
              <a:t>3</a:t>
            </a:r>
            <a:r>
              <a:rPr lang="en-US" sz="4800" b="1" dirty="0" smtClean="0">
                <a:latin typeface="Times New Roman"/>
                <a:cs typeface="Times New Roman"/>
              </a:rPr>
              <a:t>, </a:t>
            </a:r>
            <a:r>
              <a:rPr lang="en-US" sz="4800" b="1" dirty="0" err="1" smtClean="0">
                <a:latin typeface="Times New Roman"/>
                <a:cs typeface="Times New Roman"/>
              </a:rPr>
              <a:t>Bijan</a:t>
            </a:r>
            <a:r>
              <a:rPr lang="en-US" sz="4800" b="1" dirty="0" smtClean="0">
                <a:latin typeface="Times New Roman"/>
                <a:cs typeface="Times New Roman"/>
              </a:rPr>
              <a:t> Pesaran</a:t>
            </a:r>
            <a:r>
              <a:rPr lang="en-US" sz="4800" b="1" baseline="30000" dirty="0" smtClean="0">
                <a:latin typeface="Times New Roman"/>
                <a:cs typeface="Times New Roman"/>
              </a:rPr>
              <a:t>2</a:t>
            </a:r>
            <a:r>
              <a:rPr lang="en-US" sz="4800" b="1" dirty="0" smtClean="0">
                <a:latin typeface="Times New Roman"/>
                <a:cs typeface="Times New Roman"/>
              </a:rPr>
              <a:t>, </a:t>
            </a:r>
            <a:r>
              <a:rPr lang="en-US" sz="4800" b="1" dirty="0" err="1" smtClean="0">
                <a:latin typeface="Times New Roman"/>
                <a:cs typeface="Times New Roman"/>
              </a:rPr>
              <a:t>Naveen</a:t>
            </a:r>
            <a:r>
              <a:rPr lang="en-US" sz="4800" b="1" dirty="0" smtClean="0">
                <a:latin typeface="Times New Roman"/>
                <a:cs typeface="Times New Roman"/>
              </a:rPr>
              <a:t> Verma</a:t>
            </a:r>
            <a:r>
              <a:rPr lang="en-US" sz="4800" b="1" baseline="30000" dirty="0" smtClean="0">
                <a:latin typeface="Times New Roman"/>
                <a:cs typeface="Times New Roman"/>
              </a:rPr>
              <a:t>1</a:t>
            </a:r>
            <a:r>
              <a:rPr lang="en-US" sz="4800" b="1" dirty="0" smtClean="0">
                <a:latin typeface="Times New Roman"/>
                <a:cs typeface="Times New Roman"/>
              </a:rPr>
              <a:t>, and </a:t>
            </a:r>
            <a:r>
              <a:rPr lang="en-US" sz="4800" b="1" dirty="0" err="1" smtClean="0">
                <a:latin typeface="Times New Roman"/>
                <a:cs typeface="Times New Roman"/>
              </a:rPr>
              <a:t>Sigurd</a:t>
            </a:r>
            <a:r>
              <a:rPr lang="en-US" sz="4800" b="1" dirty="0" smtClean="0">
                <a:latin typeface="Times New Roman"/>
                <a:cs typeface="Times New Roman"/>
              </a:rPr>
              <a:t> Wagner</a:t>
            </a:r>
            <a:r>
              <a:rPr lang="en-US" sz="4800" b="1" baseline="30000" dirty="0" smtClean="0">
                <a:latin typeface="Times New Roman"/>
                <a:cs typeface="Times New Roman"/>
              </a:rPr>
              <a:t>1</a:t>
            </a:r>
            <a:endParaRPr lang="en-US" sz="4800" b="1" dirty="0" smtClean="0">
              <a:latin typeface="Times New Roman"/>
              <a:cs typeface="Times New Roman"/>
            </a:endParaRPr>
          </a:p>
          <a:p>
            <a:pPr algn="ctr"/>
            <a:r>
              <a:rPr lang="en-US" sz="3600" i="1" baseline="30000" dirty="0" smtClean="0">
                <a:latin typeface="Times New Roman"/>
                <a:cs typeface="Times New Roman"/>
              </a:rPr>
              <a:t>1</a:t>
            </a:r>
            <a:r>
              <a:rPr lang="en-US" sz="3600" i="1" dirty="0" smtClean="0">
                <a:latin typeface="Times New Roman"/>
                <a:cs typeface="Times New Roman"/>
              </a:rPr>
              <a:t>Electrical Engineering, Princeton University, Engineering Quadrangle, Olden Street, Princeton, NJ 08544</a:t>
            </a:r>
          </a:p>
          <a:p>
            <a:pPr algn="ctr"/>
            <a:r>
              <a:rPr lang="en-US" sz="3600" i="1" baseline="30000" dirty="0" smtClean="0">
                <a:latin typeface="Times New Roman"/>
                <a:cs typeface="Times New Roman"/>
              </a:rPr>
              <a:t>2</a:t>
            </a:r>
            <a:r>
              <a:rPr lang="en-US" sz="3600" i="1" dirty="0" smtClean="0">
                <a:latin typeface="Times New Roman"/>
                <a:cs typeface="Times New Roman"/>
              </a:rPr>
              <a:t>Center for Neural Science, New York University, 4 Washington Place, New York, NY 10003</a:t>
            </a:r>
          </a:p>
          <a:p>
            <a:pPr algn="ctr"/>
            <a:r>
              <a:rPr lang="en-US" sz="3600" i="1" baseline="30000" dirty="0" smtClean="0">
                <a:latin typeface="Times New Roman"/>
                <a:cs typeface="Times New Roman"/>
              </a:rPr>
              <a:t>3</a:t>
            </a:r>
            <a:r>
              <a:rPr lang="en-US" sz="3600" i="1" dirty="0" smtClean="0">
                <a:latin typeface="Times New Roman"/>
                <a:cs typeface="Times New Roman"/>
              </a:rPr>
              <a:t>Integra </a:t>
            </a:r>
            <a:r>
              <a:rPr lang="en-US" sz="3600" i="1" dirty="0" err="1" smtClean="0">
                <a:latin typeface="Times New Roman"/>
                <a:cs typeface="Times New Roman"/>
              </a:rPr>
              <a:t>LifeSciences</a:t>
            </a:r>
            <a:r>
              <a:rPr lang="en-US" sz="3600" i="1" dirty="0" smtClean="0">
                <a:latin typeface="Times New Roman"/>
                <a:cs typeface="Times New Roman"/>
              </a:rPr>
              <a:t> Corporation, 103 Morgan Lane, Plainsboro, NJ 08536</a:t>
            </a:r>
          </a:p>
          <a:p>
            <a:pPr algn="ctr" defTabSz="3656013"/>
            <a:endParaRPr lang="en-US" sz="4000" i="1" dirty="0">
              <a:latin typeface="Times New Roman" pitchFamily="1" charset="0"/>
              <a:ea typeface="Times New Roman" pitchFamily="1" charset="0"/>
              <a:cs typeface="Times New Roman" pitchFamily="1" charset="0"/>
            </a:endParaRPr>
          </a:p>
        </p:txBody>
      </p:sp>
      <p:sp>
        <p:nvSpPr>
          <p:cNvPr id="119" name="TextBox 118"/>
          <p:cNvSpPr txBox="1"/>
          <p:nvPr/>
        </p:nvSpPr>
        <p:spPr>
          <a:xfrm>
            <a:off x="595750" y="6749467"/>
            <a:ext cx="11258700" cy="7804044"/>
          </a:xfrm>
          <a:prstGeom prst="rect">
            <a:avLst/>
          </a:prstGeom>
          <a:noFill/>
        </p:spPr>
        <p:txBody>
          <a:bodyPr wrap="square" lIns="82040" tIns="41020" rIns="82040" bIns="41020" rtlCol="0" anchor="ctr">
            <a:noAutofit/>
          </a:bodyPr>
          <a:lstStyle/>
          <a:p>
            <a:pPr marL="374996" indent="-374996"/>
            <a:endParaRPr lang="en-US" sz="2800" dirty="0">
              <a:latin typeface="Times New Roman"/>
              <a:cs typeface="Times New Roman"/>
            </a:endParaRPr>
          </a:p>
        </p:txBody>
      </p:sp>
      <p:sp>
        <p:nvSpPr>
          <p:cNvPr id="125" name="Rectangle 124"/>
          <p:cNvSpPr/>
          <p:nvPr/>
        </p:nvSpPr>
        <p:spPr>
          <a:xfrm>
            <a:off x="12" y="0"/>
            <a:ext cx="36575992" cy="3302000"/>
          </a:xfrm>
          <a:prstGeom prst="rect">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2040" tIns="41020" rIns="82040" bIns="41020" rtlCol="0" anchor="ctr"/>
          <a:lstStyle/>
          <a:p>
            <a:pPr algn="ctr"/>
            <a:endParaRPr lang="en-US" dirty="0"/>
          </a:p>
        </p:txBody>
      </p:sp>
      <p:sp>
        <p:nvSpPr>
          <p:cNvPr id="126" name="Rectangle 2"/>
          <p:cNvSpPr txBox="1">
            <a:spLocks noChangeArrowheads="1"/>
          </p:cNvSpPr>
          <p:nvPr/>
        </p:nvSpPr>
        <p:spPr>
          <a:xfrm>
            <a:off x="2808090" y="343128"/>
            <a:ext cx="31657138" cy="2462524"/>
          </a:xfrm>
          <a:prstGeom prst="rect">
            <a:avLst/>
          </a:prstGeom>
        </p:spPr>
        <p:txBody>
          <a:bodyPr vert="horz" lIns="365656" tIns="182828" rIns="365656" bIns="182828" rtlCol="0" anchor="ctr">
            <a:noAutofit/>
          </a:bodyPr>
          <a:lstStyle/>
          <a:p>
            <a:pPr marL="0" marR="0" lvl="0" indent="0" algn="r" defTabSz="1828288" rtl="0" eaLnBrk="1" fontAlgn="auto" latinLnBrk="0" hangingPunct="1">
              <a:lnSpc>
                <a:spcPct val="100000"/>
              </a:lnSpc>
              <a:spcBef>
                <a:spcPct val="0"/>
              </a:spcBef>
              <a:spcAft>
                <a:spcPts val="0"/>
              </a:spcAft>
              <a:buClrTx/>
              <a:buSzTx/>
              <a:buFontTx/>
              <a:buNone/>
              <a:tabLst/>
              <a:defRPr/>
            </a:pPr>
            <a:r>
              <a:rPr kumimoji="0" lang="en-US" altLang="ko-KR" sz="8600" b="1" i="0" u="none" strike="noStrike" kern="1200" cap="none" spc="0" normalizeH="0" baseline="0" noProof="0" dirty="0" smtClean="0">
                <a:ln>
                  <a:noFill/>
                </a:ln>
                <a:solidFill>
                  <a:schemeClr val="tx1"/>
                </a:solidFill>
                <a:effectLst/>
                <a:uLnTx/>
                <a:uFillTx/>
                <a:latin typeface="Times New Roman"/>
                <a:ea typeface="굴림" charset="-127"/>
                <a:cs typeface="Times New Roman"/>
              </a:rPr>
              <a:t>Flexible Microelectrode Arrays  with Dural Regeneration for Chronic Neural Recording</a:t>
            </a:r>
            <a:endParaRPr kumimoji="0" lang="en-US" altLang="ko-KR" sz="8600" b="1" i="0" u="none" strike="noStrike" kern="1200" cap="none" spc="0" normalizeH="0" baseline="0" noProof="0" dirty="0">
              <a:ln>
                <a:noFill/>
              </a:ln>
              <a:solidFill>
                <a:schemeClr val="tx1"/>
              </a:solidFill>
              <a:effectLst/>
              <a:uLnTx/>
              <a:uFillTx/>
              <a:latin typeface="Times New Roman"/>
              <a:ea typeface="굴림" charset="-127"/>
              <a:cs typeface="Times New Roman"/>
            </a:endParaRPr>
          </a:p>
        </p:txBody>
      </p:sp>
      <p:pic>
        <p:nvPicPr>
          <p:cNvPr id="127" name="Picture 6" descr="http://www.molbio1.princeton.edu/labs/rye/Princeton%20Logo.gif"/>
          <p:cNvPicPr>
            <a:picLocks noChangeAspect="1" noChangeArrowheads="1"/>
          </p:cNvPicPr>
          <p:nvPr/>
        </p:nvPicPr>
        <p:blipFill>
          <a:blip r:embed="rId3" cstate="print"/>
          <a:srcRect/>
          <a:stretch>
            <a:fillRect/>
          </a:stretch>
        </p:blipFill>
        <p:spPr bwMode="auto">
          <a:xfrm>
            <a:off x="1273576" y="203700"/>
            <a:ext cx="2496664" cy="2372576"/>
          </a:xfrm>
          <a:prstGeom prst="rect">
            <a:avLst/>
          </a:prstGeom>
          <a:noFill/>
        </p:spPr>
      </p:pic>
      <p:sp>
        <p:nvSpPr>
          <p:cNvPr id="128" name="Rectangle 127"/>
          <p:cNvSpPr/>
          <p:nvPr/>
        </p:nvSpPr>
        <p:spPr>
          <a:xfrm>
            <a:off x="0" y="2856452"/>
            <a:ext cx="16049824" cy="709084"/>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82040" tIns="41020" rIns="82040" bIns="41020" rtlCol="0" anchor="ctr"/>
          <a:lstStyle/>
          <a:p>
            <a:pPr algn="ctr"/>
            <a:endParaRPr lang="en-US"/>
          </a:p>
        </p:txBody>
      </p:sp>
      <p:sp>
        <p:nvSpPr>
          <p:cNvPr id="129" name="TextBox 128"/>
          <p:cNvSpPr txBox="1"/>
          <p:nvPr/>
        </p:nvSpPr>
        <p:spPr>
          <a:xfrm>
            <a:off x="719632" y="19027656"/>
            <a:ext cx="11258700" cy="7804044"/>
          </a:xfrm>
          <a:prstGeom prst="rect">
            <a:avLst/>
          </a:prstGeom>
          <a:noFill/>
        </p:spPr>
        <p:txBody>
          <a:bodyPr wrap="square" lIns="82040" tIns="41020" rIns="82040" bIns="41020" rtlCol="0" anchor="ctr">
            <a:noAutofit/>
          </a:bodyPr>
          <a:lstStyle/>
          <a:p>
            <a:pPr marL="374996" indent="-374996"/>
            <a:endParaRPr lang="en-US" sz="2800" dirty="0">
              <a:latin typeface="Times New Roman"/>
              <a:cs typeface="Times New Roman"/>
            </a:endParaRPr>
          </a:p>
        </p:txBody>
      </p:sp>
      <p:sp>
        <p:nvSpPr>
          <p:cNvPr id="130" name="Rectangle 129"/>
          <p:cNvSpPr/>
          <p:nvPr/>
        </p:nvSpPr>
        <p:spPr>
          <a:xfrm>
            <a:off x="595742" y="6817186"/>
            <a:ext cx="11382590" cy="8874558"/>
          </a:xfrm>
          <a:prstGeom prst="rect">
            <a:avLst/>
          </a:prstGeom>
          <a:solidFill>
            <a:schemeClr val="bg1"/>
          </a:solidFill>
          <a:ln w="63500">
            <a:solidFill>
              <a:srgbClr val="000000"/>
            </a:solidFill>
          </a:ln>
        </p:spPr>
        <p:style>
          <a:lnRef idx="1">
            <a:schemeClr val="accent1"/>
          </a:lnRef>
          <a:fillRef idx="3">
            <a:schemeClr val="accent1"/>
          </a:fillRef>
          <a:effectRef idx="2">
            <a:schemeClr val="accent1"/>
          </a:effectRef>
          <a:fontRef idx="minor">
            <a:schemeClr val="lt1"/>
          </a:fontRef>
        </p:style>
        <p:txBody>
          <a:bodyPr lIns="82040" tIns="41020" rIns="82040" bIns="41020" rtlCol="0" anchor="ctr"/>
          <a:lstStyle/>
          <a:p>
            <a:pPr algn="ctr"/>
            <a:endParaRPr lang="en-US"/>
          </a:p>
        </p:txBody>
      </p:sp>
      <p:sp>
        <p:nvSpPr>
          <p:cNvPr id="131" name="Rectangle 130"/>
          <p:cNvSpPr/>
          <p:nvPr/>
        </p:nvSpPr>
        <p:spPr>
          <a:xfrm>
            <a:off x="601494" y="6844876"/>
            <a:ext cx="11261372" cy="5693867"/>
          </a:xfrm>
          <a:prstGeom prst="rect">
            <a:avLst/>
          </a:prstGeom>
        </p:spPr>
        <p:txBody>
          <a:bodyPr wrap="square">
            <a:spAutoFit/>
          </a:bodyPr>
          <a:lstStyle/>
          <a:p>
            <a:r>
              <a:rPr lang="en-US" sz="2800" dirty="0" smtClean="0">
                <a:latin typeface="Times New Roman"/>
                <a:cs typeface="Times New Roman"/>
              </a:rPr>
              <a:t>For eventual clinical applications of cortex-penetrating brain-machine interfaces, neural stimulation and recordings must be performed over an extended period of time.</a:t>
            </a:r>
          </a:p>
          <a:p>
            <a:endParaRPr lang="en-US" sz="2800" dirty="0" smtClean="0">
              <a:latin typeface="Times New Roman"/>
              <a:cs typeface="Times New Roman"/>
            </a:endParaRPr>
          </a:p>
          <a:p>
            <a:r>
              <a:rPr lang="en-US" sz="2800" dirty="0" smtClean="0">
                <a:latin typeface="Times New Roman"/>
                <a:cs typeface="Times New Roman"/>
              </a:rPr>
              <a:t>However, current penetrating interfaces are critically limited by reliability concerns. Microelectrode arrays, for example, have been observed to exhibit diminishing performance over time, leading to eventual failure, making them ill-suited for chronic recording of neural signals. </a:t>
            </a:r>
          </a:p>
          <a:p>
            <a:endParaRPr lang="en-US" sz="2800" dirty="0" smtClean="0">
              <a:latin typeface="Times New Roman"/>
              <a:cs typeface="Times New Roman"/>
            </a:endParaRPr>
          </a:p>
          <a:p>
            <a:r>
              <a:rPr lang="en-US" sz="2800" dirty="0" smtClean="0">
                <a:latin typeface="Times New Roman"/>
                <a:cs typeface="Times New Roman"/>
              </a:rPr>
              <a:t>This project aims to improve the quality of neural recordings for </a:t>
            </a:r>
            <a:r>
              <a:rPr lang="en-US" sz="2800" i="1" dirty="0" smtClean="0">
                <a:latin typeface="Times New Roman"/>
                <a:cs typeface="Times New Roman"/>
              </a:rPr>
              <a:t>in vivo</a:t>
            </a:r>
            <a:r>
              <a:rPr lang="en-US" sz="2800" dirty="0" smtClean="0">
                <a:latin typeface="Times New Roman"/>
                <a:cs typeface="Times New Roman"/>
              </a:rPr>
              <a:t> microelectrode arrays by combining materials and technologies used in flexible electronics with collagen, a material used extensively in the field of regenerative medicine. </a:t>
            </a:r>
            <a:endParaRPr lang="en-US" sz="2800" dirty="0">
              <a:latin typeface="Times New Roman"/>
              <a:cs typeface="Times New Roman"/>
            </a:endParaRPr>
          </a:p>
        </p:txBody>
      </p:sp>
      <p:pic>
        <p:nvPicPr>
          <p:cNvPr id="132" name="Picture 131"/>
          <p:cNvPicPr>
            <a:picLocks noChangeAspect="1"/>
          </p:cNvPicPr>
          <p:nvPr/>
        </p:nvPicPr>
        <p:blipFill>
          <a:blip r:embed="rId4"/>
          <a:stretch>
            <a:fillRect/>
          </a:stretch>
        </p:blipFill>
        <p:spPr>
          <a:xfrm>
            <a:off x="927202" y="12852166"/>
            <a:ext cx="3575644" cy="2652718"/>
          </a:xfrm>
          <a:prstGeom prst="rect">
            <a:avLst/>
          </a:prstGeom>
        </p:spPr>
      </p:pic>
      <p:sp>
        <p:nvSpPr>
          <p:cNvPr id="133" name="TextBox 132"/>
          <p:cNvSpPr txBox="1"/>
          <p:nvPr/>
        </p:nvSpPr>
        <p:spPr>
          <a:xfrm>
            <a:off x="5195242" y="13176989"/>
            <a:ext cx="6428284" cy="2092881"/>
          </a:xfrm>
          <a:prstGeom prst="rect">
            <a:avLst/>
          </a:prstGeom>
          <a:noFill/>
        </p:spPr>
        <p:txBody>
          <a:bodyPr wrap="square" rtlCol="0">
            <a:spAutoFit/>
          </a:bodyPr>
          <a:lstStyle/>
          <a:p>
            <a:r>
              <a:rPr lang="en-US" sz="2600" dirty="0" smtClean="0">
                <a:latin typeface="Times New Roman"/>
                <a:cs typeface="Times New Roman"/>
              </a:rPr>
              <a:t>This Utah </a:t>
            </a:r>
            <a:r>
              <a:rPr lang="en-US" sz="2600" dirty="0" err="1" smtClean="0">
                <a:latin typeface="Times New Roman"/>
                <a:cs typeface="Times New Roman"/>
              </a:rPr>
              <a:t>Intracortical</a:t>
            </a:r>
            <a:r>
              <a:rPr lang="en-US" sz="2600" dirty="0" smtClean="0">
                <a:latin typeface="Times New Roman"/>
                <a:cs typeface="Times New Roman"/>
              </a:rPr>
              <a:t> Electrode Array has been used extensively in acute neural recording and stimulation experiments but is believed to not provide reliable long-term recording for chronic systems. </a:t>
            </a:r>
            <a:endParaRPr lang="en-US" sz="2600" dirty="0">
              <a:latin typeface="Times New Roman"/>
              <a:cs typeface="Times New Roman"/>
            </a:endParaRPr>
          </a:p>
        </p:txBody>
      </p:sp>
      <p:sp>
        <p:nvSpPr>
          <p:cNvPr id="134" name="Snip Single Corner Rectangle 133"/>
          <p:cNvSpPr/>
          <p:nvPr/>
        </p:nvSpPr>
        <p:spPr>
          <a:xfrm>
            <a:off x="561968" y="16394463"/>
            <a:ext cx="7221088" cy="635000"/>
          </a:xfrm>
          <a:prstGeom prst="snip1Rect">
            <a:avLst/>
          </a:prstGeom>
          <a:solidFill>
            <a:srgbClr val="FF7A2C"/>
          </a:solidFill>
          <a:ln w="63500">
            <a:solidFill>
              <a:schemeClr val="tx1"/>
            </a:solidFill>
          </a:ln>
        </p:spPr>
        <p:style>
          <a:lnRef idx="1">
            <a:schemeClr val="accent1"/>
          </a:lnRef>
          <a:fillRef idx="3">
            <a:schemeClr val="accent1"/>
          </a:fillRef>
          <a:effectRef idx="2">
            <a:schemeClr val="accent1"/>
          </a:effectRef>
          <a:fontRef idx="minor">
            <a:schemeClr val="lt1"/>
          </a:fontRef>
        </p:style>
        <p:txBody>
          <a:bodyPr lIns="82040" tIns="41020" rIns="82040" bIns="41020" rtlCol="0" anchor="ctr"/>
          <a:lstStyle/>
          <a:p>
            <a:pPr algn="ctr"/>
            <a:endParaRPr lang="en-US" dirty="0"/>
          </a:p>
        </p:txBody>
      </p:sp>
      <p:sp>
        <p:nvSpPr>
          <p:cNvPr id="135" name="Title 1"/>
          <p:cNvSpPr txBox="1">
            <a:spLocks/>
          </p:cNvSpPr>
          <p:nvPr/>
        </p:nvSpPr>
        <p:spPr bwMode="auto">
          <a:xfrm>
            <a:off x="553544" y="16411383"/>
            <a:ext cx="7221088" cy="635000"/>
          </a:xfrm>
          <a:prstGeom prst="rect">
            <a:avLst/>
          </a:prstGeom>
          <a:noFill/>
          <a:ln w="9525">
            <a:noFill/>
            <a:miter lim="800000"/>
            <a:headEnd/>
            <a:tailEnd/>
          </a:ln>
        </p:spPr>
        <p:txBody>
          <a:bodyPr vert="horz" wrap="square" lIns="82040" tIns="41020" rIns="82040" bIns="41020" numCol="1" anchor="ctr" anchorCtr="0" compatLnSpc="1">
            <a:prstTxWarp prst="textNoShape">
              <a:avLst/>
            </a:prstTxWarp>
          </a:bodyPr>
          <a:lstStyle/>
          <a:p>
            <a:pPr defTabSz="820392" eaLnBrk="0" fontAlgn="base" hangingPunct="0">
              <a:spcBef>
                <a:spcPct val="0"/>
              </a:spcBef>
              <a:spcAft>
                <a:spcPct val="0"/>
              </a:spcAft>
              <a:defRPr/>
            </a:pPr>
            <a:r>
              <a:rPr lang="en-US" altLang="ko-KR" sz="3200" b="1" kern="0" dirty="0" smtClean="0">
                <a:solidFill>
                  <a:srgbClr val="000000"/>
                </a:solidFill>
                <a:latin typeface="Times New Roman" pitchFamily="18" charset="0"/>
                <a:ea typeface="ＭＳ Ｐゴシック" charset="-128"/>
                <a:cs typeface="Times New Roman" pitchFamily="18" charset="0"/>
              </a:rPr>
              <a:t>Collagen Matrix </a:t>
            </a:r>
            <a:endParaRPr lang="en-US" altLang="ko-KR" sz="3200" b="1" kern="0" dirty="0">
              <a:solidFill>
                <a:srgbClr val="000000"/>
              </a:solidFill>
              <a:latin typeface="Times New Roman" pitchFamily="18" charset="0"/>
              <a:ea typeface="ＭＳ Ｐゴシック" charset="-128"/>
              <a:cs typeface="Times New Roman" pitchFamily="18" charset="0"/>
            </a:endParaRPr>
          </a:p>
        </p:txBody>
      </p:sp>
      <p:sp>
        <p:nvSpPr>
          <p:cNvPr id="136" name="TextBox 135"/>
          <p:cNvSpPr txBox="1"/>
          <p:nvPr/>
        </p:nvSpPr>
        <p:spPr>
          <a:xfrm>
            <a:off x="556224" y="17029463"/>
            <a:ext cx="11258700" cy="7804044"/>
          </a:xfrm>
          <a:prstGeom prst="rect">
            <a:avLst/>
          </a:prstGeom>
          <a:noFill/>
        </p:spPr>
        <p:txBody>
          <a:bodyPr wrap="square" lIns="82040" tIns="41020" rIns="82040" bIns="41020" rtlCol="0" anchor="ctr">
            <a:noAutofit/>
          </a:bodyPr>
          <a:lstStyle/>
          <a:p>
            <a:pPr marL="374996" indent="-374996"/>
            <a:endParaRPr lang="en-US" sz="2800" dirty="0">
              <a:latin typeface="Times New Roman"/>
              <a:cs typeface="Times New Roman"/>
            </a:endParaRPr>
          </a:p>
        </p:txBody>
      </p:sp>
      <p:sp>
        <p:nvSpPr>
          <p:cNvPr id="137" name="Rectangle 136"/>
          <p:cNvSpPr/>
          <p:nvPr/>
        </p:nvSpPr>
        <p:spPr>
          <a:xfrm>
            <a:off x="556216" y="17097182"/>
            <a:ext cx="11422116" cy="8912417"/>
          </a:xfrm>
          <a:prstGeom prst="rect">
            <a:avLst/>
          </a:prstGeom>
          <a:solidFill>
            <a:schemeClr val="bg1"/>
          </a:solidFill>
          <a:ln w="63500">
            <a:solidFill>
              <a:srgbClr val="000000"/>
            </a:solidFill>
          </a:ln>
        </p:spPr>
        <p:style>
          <a:lnRef idx="1">
            <a:schemeClr val="accent1"/>
          </a:lnRef>
          <a:fillRef idx="3">
            <a:schemeClr val="accent1"/>
          </a:fillRef>
          <a:effectRef idx="2">
            <a:schemeClr val="accent1"/>
          </a:effectRef>
          <a:fontRef idx="minor">
            <a:schemeClr val="lt1"/>
          </a:fontRef>
        </p:style>
        <p:txBody>
          <a:bodyPr lIns="82040" tIns="41020" rIns="82040" bIns="41020" rtlCol="0" anchor="ctr"/>
          <a:lstStyle/>
          <a:p>
            <a:pPr algn="ctr"/>
            <a:endParaRPr lang="en-US"/>
          </a:p>
        </p:txBody>
      </p:sp>
      <p:sp>
        <p:nvSpPr>
          <p:cNvPr id="138" name="Rectangle 137"/>
          <p:cNvSpPr/>
          <p:nvPr/>
        </p:nvSpPr>
        <p:spPr>
          <a:xfrm>
            <a:off x="553544" y="17124871"/>
            <a:ext cx="11424788" cy="8710076"/>
          </a:xfrm>
          <a:prstGeom prst="rect">
            <a:avLst/>
          </a:prstGeom>
          <a:ln w="0">
            <a:noFill/>
          </a:ln>
        </p:spPr>
        <p:txBody>
          <a:bodyPr wrap="square">
            <a:spAutoFit/>
          </a:bodyPr>
          <a:lstStyle/>
          <a:p>
            <a:r>
              <a:rPr lang="en-US" sz="2800" dirty="0" smtClean="0">
                <a:latin typeface="Times"/>
                <a:cs typeface="Times"/>
              </a:rPr>
              <a:t>Implantation of the microelectrode arrays requires an invasive surgery where skull bone and </a:t>
            </a:r>
            <a:r>
              <a:rPr lang="en-US" sz="2800" dirty="0" err="1" smtClean="0">
                <a:latin typeface="Times"/>
                <a:cs typeface="Times"/>
              </a:rPr>
              <a:t>dura</a:t>
            </a:r>
            <a:r>
              <a:rPr lang="en-US" sz="2800" dirty="0" smtClean="0">
                <a:latin typeface="Times"/>
                <a:cs typeface="Times"/>
              </a:rPr>
              <a:t> mater are removed.  This disrupts the homeostatic processes regulated by the implant-affected tissue layers, which may lead to increased neuronal death and </a:t>
            </a:r>
            <a:r>
              <a:rPr lang="en-US" sz="2800" dirty="0" err="1" smtClean="0">
                <a:latin typeface="Times"/>
                <a:cs typeface="Times"/>
              </a:rPr>
              <a:t>dendritic</a:t>
            </a:r>
            <a:r>
              <a:rPr lang="en-US" sz="2800" dirty="0" smtClean="0">
                <a:latin typeface="Times"/>
                <a:cs typeface="Times"/>
              </a:rPr>
              <a:t> loss within this critical region.  </a:t>
            </a:r>
          </a:p>
          <a:p>
            <a:endParaRPr lang="en-US" sz="2800" dirty="0" smtClean="0">
              <a:latin typeface="Times"/>
              <a:cs typeface="Times"/>
            </a:endParaRPr>
          </a:p>
          <a:p>
            <a:endParaRPr lang="en-US" sz="2800" dirty="0" smtClean="0">
              <a:latin typeface="Times"/>
              <a:cs typeface="Times"/>
            </a:endParaRPr>
          </a:p>
          <a:p>
            <a:endParaRPr lang="en-US" sz="2800" dirty="0" smtClean="0">
              <a:latin typeface="Times"/>
              <a:cs typeface="Times"/>
            </a:endParaRPr>
          </a:p>
          <a:p>
            <a:endParaRPr lang="en-US" sz="2800" dirty="0" smtClean="0">
              <a:latin typeface="Times"/>
              <a:cs typeface="Times"/>
            </a:endParaRPr>
          </a:p>
          <a:p>
            <a:endParaRPr lang="en-US" sz="2800" dirty="0" smtClean="0">
              <a:latin typeface="Times"/>
              <a:cs typeface="Times"/>
            </a:endParaRPr>
          </a:p>
          <a:p>
            <a:endParaRPr lang="en-US" sz="2800" dirty="0" smtClean="0">
              <a:latin typeface="Times"/>
              <a:cs typeface="Times"/>
            </a:endParaRPr>
          </a:p>
          <a:p>
            <a:endParaRPr lang="en-US" sz="2800" dirty="0" smtClean="0">
              <a:latin typeface="Times"/>
              <a:cs typeface="Times"/>
            </a:endParaRPr>
          </a:p>
          <a:p>
            <a:endParaRPr lang="en-US" sz="2800" dirty="0" smtClean="0">
              <a:latin typeface="Times"/>
              <a:cs typeface="Times"/>
            </a:endParaRPr>
          </a:p>
          <a:p>
            <a:endParaRPr lang="en-US" sz="2800" dirty="0" smtClean="0">
              <a:latin typeface="Times"/>
              <a:cs typeface="Times"/>
            </a:endParaRPr>
          </a:p>
          <a:p>
            <a:r>
              <a:rPr lang="en-US" sz="2800" dirty="0" smtClean="0">
                <a:latin typeface="Times"/>
                <a:cs typeface="Times"/>
              </a:rPr>
              <a:t>The collagen matrix is a substrate seen in many connective tissues, promoting </a:t>
            </a:r>
            <a:r>
              <a:rPr lang="en-US" sz="2800" dirty="0" err="1" smtClean="0">
                <a:latin typeface="Times"/>
                <a:cs typeface="Times"/>
              </a:rPr>
              <a:t>dural</a:t>
            </a:r>
            <a:r>
              <a:rPr lang="en-US" sz="2800" dirty="0" smtClean="0">
                <a:latin typeface="Times"/>
                <a:cs typeface="Times"/>
              </a:rPr>
              <a:t> repair and re-growth of neurons.  It has been successfully used in posterior </a:t>
            </a:r>
            <a:r>
              <a:rPr lang="en-US" sz="2800" dirty="0" err="1" smtClean="0">
                <a:latin typeface="Times"/>
                <a:cs typeface="Times"/>
              </a:rPr>
              <a:t>fossa</a:t>
            </a:r>
            <a:r>
              <a:rPr lang="en-US" sz="2800" dirty="0" smtClean="0">
                <a:latin typeface="Times"/>
                <a:cs typeface="Times"/>
              </a:rPr>
              <a:t> </a:t>
            </a:r>
            <a:r>
              <a:rPr lang="en-US" sz="2800" dirty="0" err="1" smtClean="0">
                <a:latin typeface="Times"/>
                <a:cs typeface="Times"/>
              </a:rPr>
              <a:t>duraplasty</a:t>
            </a:r>
            <a:r>
              <a:rPr lang="en-US" sz="2800" dirty="0" smtClean="0">
                <a:latin typeface="Times"/>
                <a:cs typeface="Times"/>
              </a:rPr>
              <a:t> procedures, where it is applied as an </a:t>
            </a:r>
            <a:r>
              <a:rPr lang="en-US" sz="2800" dirty="0" err="1" smtClean="0">
                <a:latin typeface="Times"/>
                <a:cs typeface="Times"/>
              </a:rPr>
              <a:t>onlay</a:t>
            </a:r>
            <a:r>
              <a:rPr lang="en-US" sz="2800" dirty="0" smtClean="0">
                <a:latin typeface="Times"/>
                <a:cs typeface="Times"/>
              </a:rPr>
              <a:t> graft.</a:t>
            </a:r>
          </a:p>
          <a:p>
            <a:endParaRPr lang="en-US" sz="2800" dirty="0" smtClean="0">
              <a:latin typeface="Times"/>
              <a:cs typeface="Times"/>
            </a:endParaRPr>
          </a:p>
          <a:p>
            <a:r>
              <a:rPr lang="en-US" sz="2800" dirty="0" smtClean="0">
                <a:latin typeface="Times"/>
                <a:cs typeface="Times"/>
              </a:rPr>
              <a:t>By incorporating a collagen matrix into the microelectrode array, it is hoped that the health of the tissue surrounding the electrode implant will improve, making it suitable for chronic neural recordings.</a:t>
            </a:r>
            <a:endParaRPr lang="en-US" sz="2800" dirty="0">
              <a:latin typeface="Times"/>
              <a:cs typeface="Times"/>
            </a:endParaRPr>
          </a:p>
        </p:txBody>
      </p:sp>
      <p:pic>
        <p:nvPicPr>
          <p:cNvPr id="139" name="Picture 138"/>
          <p:cNvPicPr>
            <a:picLocks noChangeAspect="1"/>
          </p:cNvPicPr>
          <p:nvPr/>
        </p:nvPicPr>
        <p:blipFill>
          <a:blip r:embed="rId5"/>
          <a:srcRect l="8095" t="8319" r="7273"/>
          <a:stretch>
            <a:fillRect/>
          </a:stretch>
        </p:blipFill>
        <p:spPr>
          <a:xfrm>
            <a:off x="869857" y="19575819"/>
            <a:ext cx="3091800" cy="2778858"/>
          </a:xfrm>
          <a:prstGeom prst="rect">
            <a:avLst/>
          </a:prstGeom>
        </p:spPr>
      </p:pic>
      <p:pic>
        <p:nvPicPr>
          <p:cNvPr id="140" name="Picture 8" descr="4"/>
          <p:cNvPicPr>
            <a:picLocks noChangeAspect="1" noChangeArrowheads="1"/>
          </p:cNvPicPr>
          <p:nvPr/>
        </p:nvPicPr>
        <p:blipFill>
          <a:blip r:embed="rId6"/>
          <a:srcRect l="40703" t="35808" r="33284" b="29991"/>
          <a:stretch>
            <a:fillRect/>
          </a:stretch>
        </p:blipFill>
        <p:spPr bwMode="auto">
          <a:xfrm>
            <a:off x="4479209" y="19995524"/>
            <a:ext cx="1981200" cy="1851025"/>
          </a:xfrm>
          <a:prstGeom prst="rect">
            <a:avLst/>
          </a:prstGeom>
          <a:noFill/>
          <a:ln w="9525">
            <a:noFill/>
            <a:miter lim="800000"/>
            <a:headEnd/>
            <a:tailEnd/>
          </a:ln>
        </p:spPr>
      </p:pic>
      <p:pic>
        <p:nvPicPr>
          <p:cNvPr id="141" name="Picture 9" descr="5"/>
          <p:cNvPicPr>
            <a:picLocks noChangeAspect="1" noChangeArrowheads="1"/>
          </p:cNvPicPr>
          <p:nvPr/>
        </p:nvPicPr>
        <p:blipFill>
          <a:blip r:embed="rId7"/>
          <a:srcRect l="30508" t="4819" r="35612" b="40233"/>
          <a:stretch>
            <a:fillRect/>
          </a:stretch>
        </p:blipFill>
        <p:spPr bwMode="auto">
          <a:xfrm>
            <a:off x="6789767" y="19766171"/>
            <a:ext cx="2130425" cy="2454858"/>
          </a:xfrm>
          <a:prstGeom prst="rect">
            <a:avLst/>
          </a:prstGeom>
          <a:noFill/>
          <a:ln w="9525">
            <a:noFill/>
            <a:miter lim="800000"/>
            <a:headEnd/>
            <a:tailEnd/>
          </a:ln>
        </p:spPr>
      </p:pic>
      <p:pic>
        <p:nvPicPr>
          <p:cNvPr id="142" name="Picture 10" descr="7"/>
          <p:cNvPicPr>
            <a:picLocks noChangeAspect="1" noChangeArrowheads="1"/>
          </p:cNvPicPr>
          <p:nvPr/>
        </p:nvPicPr>
        <p:blipFill>
          <a:blip r:embed="rId8"/>
          <a:srcRect l="28375" t="10278" r="20467" b="16747"/>
          <a:stretch>
            <a:fillRect/>
          </a:stretch>
        </p:blipFill>
        <p:spPr bwMode="auto">
          <a:xfrm>
            <a:off x="9222591" y="19740771"/>
            <a:ext cx="2388800" cy="2423278"/>
          </a:xfrm>
          <a:prstGeom prst="rect">
            <a:avLst/>
          </a:prstGeom>
          <a:noFill/>
          <a:ln w="9525">
            <a:noFill/>
            <a:miter lim="800000"/>
            <a:headEnd/>
            <a:tailEnd/>
          </a:ln>
        </p:spPr>
      </p:pic>
      <p:sp>
        <p:nvSpPr>
          <p:cNvPr id="143" name="Snip Single Corner Rectangle 142"/>
          <p:cNvSpPr/>
          <p:nvPr/>
        </p:nvSpPr>
        <p:spPr>
          <a:xfrm>
            <a:off x="12655880" y="11752038"/>
            <a:ext cx="7221088" cy="635000"/>
          </a:xfrm>
          <a:prstGeom prst="snip1Rect">
            <a:avLst/>
          </a:prstGeom>
          <a:solidFill>
            <a:srgbClr val="FF7A2C"/>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lIns="82040" tIns="41020" rIns="82040" bIns="41020" rtlCol="0" anchor="ctr"/>
          <a:lstStyle/>
          <a:p>
            <a:pPr algn="ctr"/>
            <a:endParaRPr lang="en-US" dirty="0"/>
          </a:p>
        </p:txBody>
      </p:sp>
      <p:sp>
        <p:nvSpPr>
          <p:cNvPr id="144" name="Title 1"/>
          <p:cNvSpPr txBox="1">
            <a:spLocks/>
          </p:cNvSpPr>
          <p:nvPr/>
        </p:nvSpPr>
        <p:spPr bwMode="auto">
          <a:xfrm>
            <a:off x="12647456" y="11788204"/>
            <a:ext cx="7221088" cy="635000"/>
          </a:xfrm>
          <a:prstGeom prst="rect">
            <a:avLst/>
          </a:prstGeom>
          <a:noFill/>
          <a:ln w="63500">
            <a:solidFill>
              <a:schemeClr val="tx1"/>
            </a:solidFill>
            <a:miter lim="800000"/>
            <a:headEnd/>
            <a:tailEnd/>
          </a:ln>
        </p:spPr>
        <p:txBody>
          <a:bodyPr vert="horz" wrap="square" lIns="82040" tIns="41020" rIns="82040" bIns="41020" numCol="1" anchor="ctr" anchorCtr="0" compatLnSpc="1">
            <a:prstTxWarp prst="textNoShape">
              <a:avLst/>
            </a:prstTxWarp>
          </a:bodyPr>
          <a:lstStyle/>
          <a:p>
            <a:pPr defTabSz="820392" eaLnBrk="0" fontAlgn="base" hangingPunct="0">
              <a:spcBef>
                <a:spcPct val="0"/>
              </a:spcBef>
              <a:spcAft>
                <a:spcPct val="0"/>
              </a:spcAft>
              <a:defRPr/>
            </a:pPr>
            <a:r>
              <a:rPr lang="en-US" altLang="ko-KR" sz="3200" b="1" kern="0" dirty="0" smtClean="0">
                <a:solidFill>
                  <a:srgbClr val="000000"/>
                </a:solidFill>
                <a:latin typeface="Times New Roman" pitchFamily="18" charset="0"/>
                <a:ea typeface="ＭＳ Ｐゴシック" charset="-128"/>
                <a:cs typeface="Times New Roman" pitchFamily="18" charset="0"/>
              </a:rPr>
              <a:t>Our Microelectrode Array</a:t>
            </a:r>
            <a:endParaRPr lang="en-US" altLang="ko-KR" sz="3200" b="1" kern="0" dirty="0">
              <a:solidFill>
                <a:srgbClr val="000000"/>
              </a:solidFill>
              <a:latin typeface="Times New Roman" pitchFamily="18" charset="0"/>
              <a:ea typeface="ＭＳ Ｐゴシック" charset="-128"/>
              <a:cs typeface="Times New Roman" pitchFamily="18" charset="0"/>
            </a:endParaRPr>
          </a:p>
        </p:txBody>
      </p:sp>
      <p:sp>
        <p:nvSpPr>
          <p:cNvPr id="145" name="TextBox 144"/>
          <p:cNvSpPr txBox="1"/>
          <p:nvPr/>
        </p:nvSpPr>
        <p:spPr>
          <a:xfrm>
            <a:off x="12650136" y="13663242"/>
            <a:ext cx="11258700" cy="7804044"/>
          </a:xfrm>
          <a:prstGeom prst="rect">
            <a:avLst/>
          </a:prstGeom>
          <a:noFill/>
        </p:spPr>
        <p:txBody>
          <a:bodyPr wrap="square" lIns="82040" tIns="41020" rIns="82040" bIns="41020" rtlCol="0" anchor="ctr">
            <a:noAutofit/>
          </a:bodyPr>
          <a:lstStyle/>
          <a:p>
            <a:pPr marL="374996" indent="-374996"/>
            <a:endParaRPr lang="en-US" sz="2800" dirty="0">
              <a:latin typeface="Times New Roman"/>
              <a:cs typeface="Times New Roman"/>
            </a:endParaRPr>
          </a:p>
        </p:txBody>
      </p:sp>
      <p:sp>
        <p:nvSpPr>
          <p:cNvPr id="146" name="Rectangle 145"/>
          <p:cNvSpPr/>
          <p:nvPr/>
        </p:nvSpPr>
        <p:spPr>
          <a:xfrm>
            <a:off x="12647456" y="12461685"/>
            <a:ext cx="11422116" cy="3598459"/>
          </a:xfrm>
          <a:prstGeom prst="rect">
            <a:avLst/>
          </a:prstGeom>
          <a:solidFill>
            <a:schemeClr val="bg1"/>
          </a:solidFill>
          <a:ln w="63500">
            <a:solidFill>
              <a:srgbClr val="000000"/>
            </a:solidFill>
          </a:ln>
        </p:spPr>
        <p:style>
          <a:lnRef idx="1">
            <a:schemeClr val="accent1"/>
          </a:lnRef>
          <a:fillRef idx="3">
            <a:schemeClr val="accent1"/>
          </a:fillRef>
          <a:effectRef idx="2">
            <a:schemeClr val="accent1"/>
          </a:effectRef>
          <a:fontRef idx="minor">
            <a:schemeClr val="lt1"/>
          </a:fontRef>
        </p:style>
        <p:txBody>
          <a:bodyPr lIns="82040" tIns="41020" rIns="82040" bIns="41020" rtlCol="0" anchor="ctr"/>
          <a:lstStyle/>
          <a:p>
            <a:pPr algn="ctr"/>
            <a:endParaRPr lang="en-US"/>
          </a:p>
        </p:txBody>
      </p:sp>
      <p:sp>
        <p:nvSpPr>
          <p:cNvPr id="147" name="Rectangle 146"/>
          <p:cNvSpPr/>
          <p:nvPr/>
        </p:nvSpPr>
        <p:spPr>
          <a:xfrm>
            <a:off x="12655880" y="12557866"/>
            <a:ext cx="11416364" cy="3108544"/>
          </a:xfrm>
          <a:prstGeom prst="rect">
            <a:avLst/>
          </a:prstGeom>
        </p:spPr>
        <p:txBody>
          <a:bodyPr wrap="square">
            <a:spAutoFit/>
          </a:bodyPr>
          <a:lstStyle/>
          <a:p>
            <a:r>
              <a:rPr lang="en-US" sz="2800" dirty="0" smtClean="0">
                <a:latin typeface="Times New Roman"/>
                <a:cs typeface="Times New Roman"/>
              </a:rPr>
              <a:t>Our device consists of 3 main components: a flexible backplane made of copper conductors on polyimide; tungsten electrodes, coated with </a:t>
            </a:r>
            <a:r>
              <a:rPr lang="en-US" sz="2800" dirty="0" err="1" smtClean="0">
                <a:latin typeface="Times New Roman"/>
                <a:cs typeface="Times New Roman"/>
              </a:rPr>
              <a:t>Parylene</a:t>
            </a:r>
            <a:r>
              <a:rPr lang="en-US" sz="2800" dirty="0" smtClean="0">
                <a:latin typeface="Times New Roman"/>
                <a:cs typeface="Times New Roman"/>
              </a:rPr>
              <a:t>-C; and a collagen layer introduced over and around the electrodes. </a:t>
            </a:r>
          </a:p>
          <a:p>
            <a:endParaRPr lang="en-US" sz="2800" dirty="0" smtClean="0">
              <a:latin typeface="Times New Roman"/>
              <a:cs typeface="Times New Roman"/>
            </a:endParaRPr>
          </a:p>
          <a:p>
            <a:endParaRPr lang="en-US" sz="2800" dirty="0" smtClean="0">
              <a:latin typeface="Times New Roman"/>
              <a:cs typeface="Times New Roman"/>
            </a:endParaRPr>
          </a:p>
          <a:p>
            <a:endParaRPr lang="en-US" sz="2800" dirty="0" smtClean="0">
              <a:latin typeface="Times New Roman"/>
              <a:cs typeface="Times New Roman"/>
            </a:endParaRPr>
          </a:p>
          <a:p>
            <a:endParaRPr lang="en-US" sz="2800" dirty="0">
              <a:latin typeface="Times"/>
              <a:cs typeface="Times"/>
            </a:endParaRPr>
          </a:p>
        </p:txBody>
      </p:sp>
      <p:sp>
        <p:nvSpPr>
          <p:cNvPr id="148" name="Snip Single Corner Rectangle 147"/>
          <p:cNvSpPr/>
          <p:nvPr/>
        </p:nvSpPr>
        <p:spPr>
          <a:xfrm>
            <a:off x="24692948" y="6131387"/>
            <a:ext cx="7221088" cy="635000"/>
          </a:xfrm>
          <a:prstGeom prst="snip1Rect">
            <a:avLst/>
          </a:prstGeom>
          <a:solidFill>
            <a:srgbClr val="FF7A2C"/>
          </a:solidFill>
          <a:ln w="63500">
            <a:solidFill>
              <a:schemeClr val="tx1"/>
            </a:solidFill>
          </a:ln>
        </p:spPr>
        <p:style>
          <a:lnRef idx="1">
            <a:schemeClr val="accent1"/>
          </a:lnRef>
          <a:fillRef idx="3">
            <a:schemeClr val="accent1"/>
          </a:fillRef>
          <a:effectRef idx="2">
            <a:schemeClr val="accent1"/>
          </a:effectRef>
          <a:fontRef idx="minor">
            <a:schemeClr val="lt1"/>
          </a:fontRef>
        </p:style>
        <p:txBody>
          <a:bodyPr lIns="82040" tIns="41020" rIns="82040" bIns="41020" rtlCol="0" anchor="ctr"/>
          <a:lstStyle/>
          <a:p>
            <a:pPr algn="ctr"/>
            <a:endParaRPr lang="en-US" dirty="0"/>
          </a:p>
        </p:txBody>
      </p:sp>
      <p:sp>
        <p:nvSpPr>
          <p:cNvPr id="149" name="Title 1"/>
          <p:cNvSpPr txBox="1">
            <a:spLocks/>
          </p:cNvSpPr>
          <p:nvPr/>
        </p:nvSpPr>
        <p:spPr bwMode="auto">
          <a:xfrm>
            <a:off x="24684524" y="6148307"/>
            <a:ext cx="7221088" cy="635000"/>
          </a:xfrm>
          <a:prstGeom prst="rect">
            <a:avLst/>
          </a:prstGeom>
          <a:noFill/>
          <a:ln w="9525">
            <a:noFill/>
            <a:miter lim="800000"/>
            <a:headEnd/>
            <a:tailEnd/>
          </a:ln>
        </p:spPr>
        <p:txBody>
          <a:bodyPr vert="horz" wrap="square" lIns="82040" tIns="41020" rIns="82040" bIns="41020" numCol="1" anchor="ctr" anchorCtr="0" compatLnSpc="1">
            <a:prstTxWarp prst="textNoShape">
              <a:avLst/>
            </a:prstTxWarp>
          </a:bodyPr>
          <a:lstStyle/>
          <a:p>
            <a:pPr defTabSz="820392" eaLnBrk="0" fontAlgn="base" hangingPunct="0">
              <a:spcBef>
                <a:spcPct val="0"/>
              </a:spcBef>
              <a:spcAft>
                <a:spcPct val="0"/>
              </a:spcAft>
              <a:defRPr/>
            </a:pPr>
            <a:r>
              <a:rPr lang="en-US" altLang="ko-KR" sz="3200" b="1" kern="0" dirty="0" smtClean="0">
                <a:solidFill>
                  <a:srgbClr val="000000"/>
                </a:solidFill>
                <a:latin typeface="Times New Roman" pitchFamily="18" charset="0"/>
                <a:ea typeface="ＭＳ Ｐゴシック" charset="-128"/>
                <a:cs typeface="Times New Roman" pitchFamily="18" charset="0"/>
              </a:rPr>
              <a:t>Results</a:t>
            </a:r>
            <a:endParaRPr lang="en-US" altLang="ko-KR" sz="3200" b="1" kern="0" dirty="0">
              <a:solidFill>
                <a:srgbClr val="000000"/>
              </a:solidFill>
              <a:latin typeface="Times New Roman" pitchFamily="18" charset="0"/>
              <a:ea typeface="ＭＳ Ｐゴシック" charset="-128"/>
              <a:cs typeface="Times New Roman" pitchFamily="18" charset="0"/>
            </a:endParaRPr>
          </a:p>
        </p:txBody>
      </p:sp>
      <p:sp>
        <p:nvSpPr>
          <p:cNvPr id="150" name="TextBox 149"/>
          <p:cNvSpPr txBox="1"/>
          <p:nvPr/>
        </p:nvSpPr>
        <p:spPr>
          <a:xfrm>
            <a:off x="24687204" y="6766387"/>
            <a:ext cx="11258700" cy="7804044"/>
          </a:xfrm>
          <a:prstGeom prst="rect">
            <a:avLst/>
          </a:prstGeom>
          <a:noFill/>
        </p:spPr>
        <p:txBody>
          <a:bodyPr wrap="square" lIns="82040" tIns="41020" rIns="82040" bIns="41020" rtlCol="0" anchor="ctr">
            <a:noAutofit/>
          </a:bodyPr>
          <a:lstStyle/>
          <a:p>
            <a:pPr marL="374996" indent="-374996"/>
            <a:endParaRPr lang="en-US" sz="2800" dirty="0">
              <a:latin typeface="Times New Roman"/>
              <a:cs typeface="Times New Roman"/>
            </a:endParaRPr>
          </a:p>
        </p:txBody>
      </p:sp>
      <p:sp>
        <p:nvSpPr>
          <p:cNvPr id="151" name="Rectangle 150"/>
          <p:cNvSpPr/>
          <p:nvPr/>
        </p:nvSpPr>
        <p:spPr>
          <a:xfrm>
            <a:off x="24687196" y="6847194"/>
            <a:ext cx="11382590" cy="12528000"/>
          </a:xfrm>
          <a:prstGeom prst="rect">
            <a:avLst/>
          </a:prstGeom>
          <a:solidFill>
            <a:schemeClr val="bg1"/>
          </a:solidFill>
          <a:ln w="63500">
            <a:solidFill>
              <a:srgbClr val="000000"/>
            </a:solidFill>
          </a:ln>
        </p:spPr>
        <p:style>
          <a:lnRef idx="1">
            <a:schemeClr val="accent1"/>
          </a:lnRef>
          <a:fillRef idx="3">
            <a:schemeClr val="accent1"/>
          </a:fillRef>
          <a:effectRef idx="2">
            <a:schemeClr val="accent1"/>
          </a:effectRef>
          <a:fontRef idx="minor">
            <a:schemeClr val="lt1"/>
          </a:fontRef>
        </p:style>
        <p:txBody>
          <a:bodyPr lIns="82040" tIns="41020" rIns="82040" bIns="41020" rtlCol="0" anchor="ctr"/>
          <a:lstStyle/>
          <a:p>
            <a:pPr algn="ctr"/>
            <a:endParaRPr lang="en-US" u="sng" dirty="0"/>
          </a:p>
        </p:txBody>
      </p:sp>
      <p:sp>
        <p:nvSpPr>
          <p:cNvPr id="152" name="Rectangle 151"/>
          <p:cNvSpPr/>
          <p:nvPr/>
        </p:nvSpPr>
        <p:spPr>
          <a:xfrm>
            <a:off x="24705648" y="6937996"/>
            <a:ext cx="11261372" cy="523220"/>
          </a:xfrm>
          <a:prstGeom prst="rect">
            <a:avLst/>
          </a:prstGeom>
        </p:spPr>
        <p:txBody>
          <a:bodyPr wrap="square">
            <a:spAutoFit/>
          </a:bodyPr>
          <a:lstStyle/>
          <a:p>
            <a:endParaRPr lang="en-US" sz="2800" dirty="0">
              <a:latin typeface="Times New Roman"/>
              <a:cs typeface="Times New Roman"/>
            </a:endParaRPr>
          </a:p>
        </p:txBody>
      </p:sp>
      <p:sp>
        <p:nvSpPr>
          <p:cNvPr id="154" name="Rectangle 153"/>
          <p:cNvSpPr/>
          <p:nvPr/>
        </p:nvSpPr>
        <p:spPr>
          <a:xfrm>
            <a:off x="12661232" y="6870267"/>
            <a:ext cx="11374166" cy="4828153"/>
          </a:xfrm>
          <a:prstGeom prst="rect">
            <a:avLst/>
          </a:prstGeom>
          <a:solidFill>
            <a:schemeClr val="bg1"/>
          </a:solidFill>
          <a:ln w="63500">
            <a:solidFill>
              <a:srgbClr val="000000"/>
            </a:solidFill>
          </a:ln>
        </p:spPr>
        <p:style>
          <a:lnRef idx="1">
            <a:schemeClr val="accent1"/>
          </a:lnRef>
          <a:fillRef idx="3">
            <a:schemeClr val="accent1"/>
          </a:fillRef>
          <a:effectRef idx="2">
            <a:schemeClr val="accent1"/>
          </a:effectRef>
          <a:fontRef idx="minor">
            <a:schemeClr val="lt1"/>
          </a:fontRef>
        </p:style>
        <p:txBody>
          <a:bodyPr lIns="82040" tIns="41020" rIns="82040" bIns="41020" rtlCol="0" anchor="ctr"/>
          <a:lstStyle/>
          <a:p>
            <a:pPr algn="ctr"/>
            <a:endParaRPr lang="en-US"/>
          </a:p>
        </p:txBody>
      </p:sp>
      <p:sp>
        <p:nvSpPr>
          <p:cNvPr id="155" name="Snip Single Corner Rectangle 154"/>
          <p:cNvSpPr/>
          <p:nvPr/>
        </p:nvSpPr>
        <p:spPr>
          <a:xfrm>
            <a:off x="12666984" y="6160622"/>
            <a:ext cx="7221088" cy="635000"/>
          </a:xfrm>
          <a:prstGeom prst="snip1Rect">
            <a:avLst/>
          </a:prstGeom>
          <a:solidFill>
            <a:srgbClr val="FF7A2C"/>
          </a:solidFill>
          <a:ln w="63500">
            <a:solidFill>
              <a:schemeClr val="tx1"/>
            </a:solidFill>
          </a:ln>
        </p:spPr>
        <p:style>
          <a:lnRef idx="1">
            <a:schemeClr val="accent1"/>
          </a:lnRef>
          <a:fillRef idx="3">
            <a:schemeClr val="accent1"/>
          </a:fillRef>
          <a:effectRef idx="2">
            <a:schemeClr val="accent1"/>
          </a:effectRef>
          <a:fontRef idx="minor">
            <a:schemeClr val="lt1"/>
          </a:fontRef>
        </p:style>
        <p:txBody>
          <a:bodyPr lIns="82040" tIns="41020" rIns="82040" bIns="41020" rtlCol="0" anchor="ctr"/>
          <a:lstStyle/>
          <a:p>
            <a:pPr algn="ctr"/>
            <a:endParaRPr lang="en-US" dirty="0"/>
          </a:p>
        </p:txBody>
      </p:sp>
      <p:sp>
        <p:nvSpPr>
          <p:cNvPr id="156" name="Title 1"/>
          <p:cNvSpPr txBox="1">
            <a:spLocks/>
          </p:cNvSpPr>
          <p:nvPr/>
        </p:nvSpPr>
        <p:spPr bwMode="auto">
          <a:xfrm>
            <a:off x="12658560" y="6216026"/>
            <a:ext cx="7221088" cy="635000"/>
          </a:xfrm>
          <a:prstGeom prst="rect">
            <a:avLst/>
          </a:prstGeom>
          <a:noFill/>
          <a:ln w="9525">
            <a:noFill/>
            <a:miter lim="800000"/>
            <a:headEnd/>
            <a:tailEnd/>
          </a:ln>
        </p:spPr>
        <p:txBody>
          <a:bodyPr vert="horz" wrap="square" lIns="82040" tIns="41020" rIns="82040" bIns="41020" numCol="1" anchor="ctr" anchorCtr="0" compatLnSpc="1">
            <a:prstTxWarp prst="textNoShape">
              <a:avLst/>
            </a:prstTxWarp>
          </a:bodyPr>
          <a:lstStyle/>
          <a:p>
            <a:pPr defTabSz="820392" eaLnBrk="0" fontAlgn="base" hangingPunct="0">
              <a:spcBef>
                <a:spcPct val="0"/>
              </a:spcBef>
              <a:spcAft>
                <a:spcPct val="0"/>
              </a:spcAft>
              <a:defRPr/>
            </a:pPr>
            <a:r>
              <a:rPr lang="en-US" altLang="ko-KR" sz="3200" b="1" kern="0" dirty="0" smtClean="0">
                <a:solidFill>
                  <a:srgbClr val="000000"/>
                </a:solidFill>
                <a:latin typeface="Times New Roman" pitchFamily="18" charset="0"/>
                <a:ea typeface="ＭＳ Ｐゴシック" charset="-128"/>
                <a:cs typeface="Times New Roman" pitchFamily="18" charset="0"/>
              </a:rPr>
              <a:t>Why Polyimide?</a:t>
            </a:r>
            <a:endParaRPr lang="en-US" altLang="ko-KR" sz="3200" b="1" kern="0" dirty="0">
              <a:solidFill>
                <a:srgbClr val="000000"/>
              </a:solidFill>
              <a:latin typeface="Times New Roman" pitchFamily="18" charset="0"/>
              <a:ea typeface="ＭＳ Ｐゴシック" charset="-128"/>
              <a:cs typeface="Times New Roman" pitchFamily="18" charset="0"/>
            </a:endParaRPr>
          </a:p>
        </p:txBody>
      </p:sp>
      <p:sp>
        <p:nvSpPr>
          <p:cNvPr id="157" name="Rectangle 156"/>
          <p:cNvSpPr/>
          <p:nvPr/>
        </p:nvSpPr>
        <p:spPr>
          <a:xfrm>
            <a:off x="12666984" y="6904114"/>
            <a:ext cx="11261372" cy="2677656"/>
          </a:xfrm>
          <a:prstGeom prst="rect">
            <a:avLst/>
          </a:prstGeom>
        </p:spPr>
        <p:txBody>
          <a:bodyPr wrap="square">
            <a:spAutoFit/>
          </a:bodyPr>
          <a:lstStyle/>
          <a:p>
            <a:r>
              <a:rPr lang="en-US" sz="2800" dirty="0" smtClean="0">
                <a:latin typeface="Times New Roman"/>
                <a:cs typeface="Times New Roman"/>
              </a:rPr>
              <a:t>Current penetrating arrays incorporating hard, planar backplanes have a large mechanical mismatch with the soft, curvilinear tissue of the brain, leading to strain and actual damage on the surrounding neurons.  Focusing on matching mechanical properties (</a:t>
            </a:r>
            <a:r>
              <a:rPr lang="en-US" sz="2800" dirty="0" err="1" smtClean="0">
                <a:latin typeface="Times New Roman"/>
                <a:cs typeface="Times New Roman"/>
              </a:rPr>
              <a:t>ie</a:t>
            </a:r>
            <a:r>
              <a:rPr lang="en-US" sz="2800" smtClean="0">
                <a:latin typeface="Times New Roman"/>
                <a:cs typeface="Times New Roman"/>
              </a:rPr>
              <a:t> Young’s Modulus) </a:t>
            </a:r>
            <a:r>
              <a:rPr lang="en-US" sz="2800" dirty="0" smtClean="0">
                <a:latin typeface="Times New Roman"/>
                <a:cs typeface="Times New Roman"/>
              </a:rPr>
              <a:t>of tissue and device materials, we use polyimide to construct our backplane. </a:t>
            </a:r>
          </a:p>
          <a:p>
            <a:endParaRPr lang="en-US" sz="2800" dirty="0" smtClean="0">
              <a:latin typeface="Times New Roman"/>
              <a:cs typeface="Times New Roman"/>
            </a:endParaRPr>
          </a:p>
        </p:txBody>
      </p:sp>
      <p:sp>
        <p:nvSpPr>
          <p:cNvPr id="158" name="Rectangle 157"/>
          <p:cNvSpPr/>
          <p:nvPr/>
        </p:nvSpPr>
        <p:spPr>
          <a:xfrm>
            <a:off x="14485185" y="7924304"/>
            <a:ext cx="8019216" cy="3785652"/>
          </a:xfrm>
          <a:prstGeom prst="rect">
            <a:avLst/>
          </a:prstGeom>
        </p:spPr>
        <p:txBody>
          <a:bodyPr wrap="square">
            <a:spAutoFit/>
          </a:bodyPr>
          <a:lstStyle/>
          <a:p>
            <a:pPr algn="ctr"/>
            <a:endParaRPr lang="en-US" dirty="0" smtClean="0">
              <a:latin typeface="Times New Roman"/>
              <a:cs typeface="Times New Roman"/>
            </a:endParaRPr>
          </a:p>
          <a:p>
            <a:pPr algn="ctr"/>
            <a:r>
              <a:rPr lang="en-US" sz="2400" b="1" dirty="0" smtClean="0">
                <a:latin typeface="Times New Roman"/>
                <a:cs typeface="Times New Roman"/>
              </a:rPr>
              <a:t>Biological tissues</a:t>
            </a:r>
          </a:p>
          <a:p>
            <a:r>
              <a:rPr lang="en-US" sz="2400" dirty="0" smtClean="0">
                <a:latin typeface="Times New Roman"/>
                <a:cs typeface="Times New Roman"/>
              </a:rPr>
              <a:t>Muscle.......................................................280,000Pa (280kPa) </a:t>
            </a:r>
          </a:p>
          <a:p>
            <a:r>
              <a:rPr lang="en-US" sz="2400" dirty="0" smtClean="0">
                <a:latin typeface="Times New Roman"/>
                <a:cs typeface="Times New Roman"/>
              </a:rPr>
              <a:t>Spinal cord....................................................89,000Pa (89kPa) </a:t>
            </a:r>
          </a:p>
          <a:p>
            <a:r>
              <a:rPr lang="en-US" sz="2400" dirty="0" err="1" smtClean="0">
                <a:latin typeface="Times New Roman"/>
                <a:cs typeface="Times New Roman"/>
              </a:rPr>
              <a:t>Brain..............................................................</a:t>
            </a:r>
            <a:r>
              <a:rPr lang="en-US" sz="2400" dirty="0" smtClean="0">
                <a:latin typeface="Times New Roman"/>
                <a:cs typeface="Times New Roman"/>
              </a:rPr>
              <a:t>...1,000Pa (1kPa) </a:t>
            </a:r>
          </a:p>
          <a:p>
            <a:pPr algn="ctr"/>
            <a:r>
              <a:rPr lang="en-US" sz="2400" b="1" dirty="0" smtClean="0">
                <a:latin typeface="Times New Roman"/>
                <a:cs typeface="Times New Roman"/>
              </a:rPr>
              <a:t>Substrate materials </a:t>
            </a:r>
          </a:p>
          <a:p>
            <a:r>
              <a:rPr lang="en-US" sz="2400" dirty="0" smtClean="0">
                <a:latin typeface="Times New Roman"/>
                <a:cs typeface="Times New Roman"/>
              </a:rPr>
              <a:t>Silicon........................................200,000,000,000Pa (200GPa) </a:t>
            </a:r>
          </a:p>
          <a:p>
            <a:r>
              <a:rPr lang="en-US" sz="2400" dirty="0" smtClean="0">
                <a:latin typeface="Times New Roman"/>
                <a:cs typeface="Times New Roman"/>
              </a:rPr>
              <a:t>Polyimide........................................2,500,000,000Pa (2.5GPa)</a:t>
            </a:r>
            <a:endParaRPr lang="en-US" sz="2400" dirty="0">
              <a:latin typeface="Times New Roman"/>
              <a:cs typeface="Times New Roman"/>
            </a:endParaRPr>
          </a:p>
        </p:txBody>
      </p:sp>
      <p:pic>
        <p:nvPicPr>
          <p:cNvPr id="160" name="Picture 159" descr="Wet_4electrode_array08.jpg"/>
          <p:cNvPicPr>
            <a:picLocks noChangeAspect="1"/>
          </p:cNvPicPr>
          <p:nvPr/>
        </p:nvPicPr>
        <p:blipFill>
          <a:blip r:embed="rId9"/>
          <a:srcRect l="37229" t="6884" r="38969" b="5741"/>
          <a:stretch>
            <a:fillRect/>
          </a:stretch>
        </p:blipFill>
        <p:spPr>
          <a:xfrm rot="16200000">
            <a:off x="17382785" y="10088358"/>
            <a:ext cx="1985823" cy="9719884"/>
          </a:xfrm>
          <a:prstGeom prst="rect">
            <a:avLst/>
          </a:prstGeom>
        </p:spPr>
      </p:pic>
      <p:sp>
        <p:nvSpPr>
          <p:cNvPr id="161" name="Snip Single Corner Rectangle 160"/>
          <p:cNvSpPr/>
          <p:nvPr/>
        </p:nvSpPr>
        <p:spPr>
          <a:xfrm>
            <a:off x="12657521" y="16131522"/>
            <a:ext cx="7221088" cy="635000"/>
          </a:xfrm>
          <a:prstGeom prst="snip1Rect">
            <a:avLst/>
          </a:prstGeom>
          <a:solidFill>
            <a:srgbClr val="FF7A2C"/>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lIns="82040" tIns="41020" rIns="82040" bIns="41020" rtlCol="0" anchor="ctr"/>
          <a:lstStyle/>
          <a:p>
            <a:pPr algn="ctr"/>
            <a:endParaRPr lang="en-US" dirty="0"/>
          </a:p>
        </p:txBody>
      </p:sp>
      <p:sp>
        <p:nvSpPr>
          <p:cNvPr id="162" name="Title 1"/>
          <p:cNvSpPr txBox="1">
            <a:spLocks/>
          </p:cNvSpPr>
          <p:nvPr/>
        </p:nvSpPr>
        <p:spPr bwMode="auto">
          <a:xfrm>
            <a:off x="12649097" y="16167688"/>
            <a:ext cx="7221088" cy="635000"/>
          </a:xfrm>
          <a:prstGeom prst="rect">
            <a:avLst/>
          </a:prstGeom>
          <a:noFill/>
          <a:ln w="63500">
            <a:solidFill>
              <a:schemeClr val="tx1"/>
            </a:solidFill>
            <a:miter lim="800000"/>
            <a:headEnd/>
            <a:tailEnd/>
          </a:ln>
        </p:spPr>
        <p:txBody>
          <a:bodyPr vert="horz" wrap="square" lIns="82040" tIns="41020" rIns="82040" bIns="41020" numCol="1" anchor="ctr" anchorCtr="0" compatLnSpc="1">
            <a:prstTxWarp prst="textNoShape">
              <a:avLst/>
            </a:prstTxWarp>
          </a:bodyPr>
          <a:lstStyle/>
          <a:p>
            <a:pPr defTabSz="820392" eaLnBrk="0" fontAlgn="base" hangingPunct="0">
              <a:spcBef>
                <a:spcPct val="0"/>
              </a:spcBef>
              <a:spcAft>
                <a:spcPct val="0"/>
              </a:spcAft>
              <a:defRPr/>
            </a:pPr>
            <a:r>
              <a:rPr lang="en-US" altLang="ko-KR" sz="3200" b="1" kern="0" dirty="0" smtClean="0">
                <a:solidFill>
                  <a:srgbClr val="000000"/>
                </a:solidFill>
                <a:latin typeface="Times New Roman" pitchFamily="18" charset="0"/>
                <a:ea typeface="ＭＳ Ｐゴシック" charset="-128"/>
                <a:cs typeface="Times New Roman" pitchFamily="18" charset="0"/>
              </a:rPr>
              <a:t>Fabrication</a:t>
            </a:r>
            <a:endParaRPr lang="en-US" altLang="ko-KR" sz="3200" b="1" kern="0" dirty="0">
              <a:solidFill>
                <a:srgbClr val="000000"/>
              </a:solidFill>
              <a:latin typeface="Times New Roman" pitchFamily="18" charset="0"/>
              <a:ea typeface="ＭＳ Ｐゴシック" charset="-128"/>
              <a:cs typeface="Times New Roman" pitchFamily="18" charset="0"/>
            </a:endParaRPr>
          </a:p>
        </p:txBody>
      </p:sp>
      <p:pic>
        <p:nvPicPr>
          <p:cNvPr id="167" name="Picture 166" descr="rec021.jpg"/>
          <p:cNvPicPr>
            <a:picLocks noChangeAspect="1"/>
          </p:cNvPicPr>
          <p:nvPr/>
        </p:nvPicPr>
        <p:blipFill>
          <a:blip r:embed="rId10"/>
          <a:srcRect l="5956" t="2883" r="5075" b="5431"/>
          <a:stretch>
            <a:fillRect/>
          </a:stretch>
        </p:blipFill>
        <p:spPr>
          <a:xfrm>
            <a:off x="25158190" y="8116776"/>
            <a:ext cx="10448273" cy="8075547"/>
          </a:xfrm>
          <a:prstGeom prst="rect">
            <a:avLst/>
          </a:prstGeom>
        </p:spPr>
      </p:pic>
      <p:sp>
        <p:nvSpPr>
          <p:cNvPr id="168" name="Rectangle 167"/>
          <p:cNvSpPr/>
          <p:nvPr/>
        </p:nvSpPr>
        <p:spPr>
          <a:xfrm>
            <a:off x="24705648" y="7014972"/>
            <a:ext cx="11355714" cy="954107"/>
          </a:xfrm>
          <a:prstGeom prst="rect">
            <a:avLst/>
          </a:prstGeom>
        </p:spPr>
        <p:txBody>
          <a:bodyPr wrap="square">
            <a:spAutoFit/>
          </a:bodyPr>
          <a:lstStyle/>
          <a:p>
            <a:r>
              <a:rPr lang="en-US" sz="2800" dirty="0" smtClean="0">
                <a:latin typeface="Times New Roman"/>
                <a:cs typeface="Times New Roman"/>
              </a:rPr>
              <a:t>Electrophysiological testing was performed with </a:t>
            </a:r>
            <a:r>
              <a:rPr lang="en-US" sz="2800" i="1" dirty="0" smtClean="0">
                <a:latin typeface="Times New Roman"/>
                <a:cs typeface="Times New Roman"/>
              </a:rPr>
              <a:t>in vivo</a:t>
            </a:r>
            <a:r>
              <a:rPr lang="en-US" sz="2800" dirty="0" smtClean="0">
                <a:latin typeface="Times New Roman"/>
                <a:cs typeface="Times New Roman"/>
              </a:rPr>
              <a:t> implantation into rat subjects at the  Center for Neural Science </a:t>
            </a:r>
            <a:r>
              <a:rPr lang="en-US" sz="2800" smtClean="0">
                <a:latin typeface="Times New Roman"/>
                <a:cs typeface="Times New Roman"/>
              </a:rPr>
              <a:t>at </a:t>
            </a:r>
            <a:r>
              <a:rPr lang="en-US" sz="2800" smtClean="0">
                <a:latin typeface="Times New Roman"/>
                <a:cs typeface="Times New Roman"/>
              </a:rPr>
              <a:t>NYU. </a:t>
            </a:r>
            <a:endParaRPr lang="en-US" sz="2800" dirty="0">
              <a:latin typeface="Times New Roman"/>
              <a:cs typeface="Times New Roman"/>
            </a:endParaRPr>
          </a:p>
        </p:txBody>
      </p:sp>
      <p:sp>
        <p:nvSpPr>
          <p:cNvPr id="169" name="Snip Single Corner Rectangle 168"/>
          <p:cNvSpPr/>
          <p:nvPr/>
        </p:nvSpPr>
        <p:spPr>
          <a:xfrm>
            <a:off x="24692948" y="19602679"/>
            <a:ext cx="7221088" cy="635000"/>
          </a:xfrm>
          <a:prstGeom prst="snip1Rect">
            <a:avLst/>
          </a:prstGeom>
          <a:solidFill>
            <a:srgbClr val="FF7A2C"/>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lIns="82040" tIns="41020" rIns="82040" bIns="41020" rtlCol="0" anchor="ctr"/>
          <a:lstStyle/>
          <a:p>
            <a:pPr algn="ctr"/>
            <a:endParaRPr lang="en-US" dirty="0"/>
          </a:p>
        </p:txBody>
      </p:sp>
      <p:sp>
        <p:nvSpPr>
          <p:cNvPr id="170" name="Title 1"/>
          <p:cNvSpPr txBox="1">
            <a:spLocks/>
          </p:cNvSpPr>
          <p:nvPr/>
        </p:nvSpPr>
        <p:spPr bwMode="auto">
          <a:xfrm>
            <a:off x="24684524" y="19574238"/>
            <a:ext cx="7221088" cy="635000"/>
          </a:xfrm>
          <a:prstGeom prst="rect">
            <a:avLst/>
          </a:prstGeom>
          <a:noFill/>
          <a:ln w="63500">
            <a:solidFill>
              <a:schemeClr val="tx1"/>
            </a:solidFill>
            <a:miter lim="800000"/>
            <a:headEnd/>
            <a:tailEnd/>
          </a:ln>
        </p:spPr>
        <p:txBody>
          <a:bodyPr vert="horz" wrap="square" lIns="82040" tIns="41020" rIns="82040" bIns="41020" numCol="1" anchor="ctr" anchorCtr="0" compatLnSpc="1">
            <a:prstTxWarp prst="textNoShape">
              <a:avLst/>
            </a:prstTxWarp>
          </a:bodyPr>
          <a:lstStyle/>
          <a:p>
            <a:pPr defTabSz="820392" eaLnBrk="0" fontAlgn="base" hangingPunct="0">
              <a:spcBef>
                <a:spcPct val="0"/>
              </a:spcBef>
              <a:spcAft>
                <a:spcPct val="0"/>
              </a:spcAft>
              <a:defRPr/>
            </a:pPr>
            <a:r>
              <a:rPr lang="en-US" altLang="ko-KR" sz="3200" b="1" kern="0" dirty="0" smtClean="0">
                <a:solidFill>
                  <a:srgbClr val="000000"/>
                </a:solidFill>
                <a:latin typeface="Times New Roman" pitchFamily="18" charset="0"/>
                <a:ea typeface="ＭＳ Ｐゴシック" charset="-128"/>
                <a:cs typeface="Times New Roman" pitchFamily="18" charset="0"/>
              </a:rPr>
              <a:t>Conclusions</a:t>
            </a:r>
            <a:endParaRPr lang="en-US" altLang="ko-KR" sz="3200" b="1" kern="0" dirty="0">
              <a:solidFill>
                <a:srgbClr val="000000"/>
              </a:solidFill>
              <a:latin typeface="Times New Roman" pitchFamily="18" charset="0"/>
              <a:ea typeface="ＭＳ Ｐゴシック" charset="-128"/>
              <a:cs typeface="Times New Roman" pitchFamily="18" charset="0"/>
            </a:endParaRPr>
          </a:p>
        </p:txBody>
      </p:sp>
      <p:sp>
        <p:nvSpPr>
          <p:cNvPr id="171" name="TextBox 170"/>
          <p:cNvSpPr txBox="1"/>
          <p:nvPr/>
        </p:nvSpPr>
        <p:spPr>
          <a:xfrm>
            <a:off x="24724146" y="17372361"/>
            <a:ext cx="11258700" cy="7804044"/>
          </a:xfrm>
          <a:prstGeom prst="rect">
            <a:avLst/>
          </a:prstGeom>
          <a:noFill/>
        </p:spPr>
        <p:txBody>
          <a:bodyPr wrap="square" lIns="82040" tIns="41020" rIns="82040" bIns="41020" rtlCol="0" anchor="ctr">
            <a:noAutofit/>
          </a:bodyPr>
          <a:lstStyle/>
          <a:p>
            <a:pPr marL="374996" indent="-374996"/>
            <a:endParaRPr lang="en-US" sz="2800" dirty="0">
              <a:latin typeface="Times New Roman"/>
              <a:cs typeface="Times New Roman"/>
            </a:endParaRPr>
          </a:p>
        </p:txBody>
      </p:sp>
      <p:sp>
        <p:nvSpPr>
          <p:cNvPr id="172" name="Rectangle 171"/>
          <p:cNvSpPr/>
          <p:nvPr/>
        </p:nvSpPr>
        <p:spPr>
          <a:xfrm>
            <a:off x="24687196" y="20234636"/>
            <a:ext cx="11382590" cy="2201605"/>
          </a:xfrm>
          <a:prstGeom prst="rect">
            <a:avLst/>
          </a:prstGeom>
          <a:solidFill>
            <a:schemeClr val="bg1"/>
          </a:solidFill>
          <a:ln w="63500">
            <a:solidFill>
              <a:srgbClr val="000000"/>
            </a:solidFill>
          </a:ln>
        </p:spPr>
        <p:style>
          <a:lnRef idx="1">
            <a:schemeClr val="accent1"/>
          </a:lnRef>
          <a:fillRef idx="3">
            <a:schemeClr val="accent1"/>
          </a:fillRef>
          <a:effectRef idx="2">
            <a:schemeClr val="accent1"/>
          </a:effectRef>
          <a:fontRef idx="minor">
            <a:schemeClr val="lt1"/>
          </a:fontRef>
        </p:style>
        <p:txBody>
          <a:bodyPr lIns="82040" tIns="41020" rIns="82040" bIns="41020" rtlCol="0" anchor="ctr"/>
          <a:lstStyle/>
          <a:p>
            <a:pPr algn="ctr"/>
            <a:endParaRPr lang="en-US" u="sng" dirty="0"/>
          </a:p>
        </p:txBody>
      </p:sp>
      <p:sp>
        <p:nvSpPr>
          <p:cNvPr id="173" name="Rectangle 172"/>
          <p:cNvSpPr/>
          <p:nvPr/>
        </p:nvSpPr>
        <p:spPr>
          <a:xfrm>
            <a:off x="24705648" y="19774234"/>
            <a:ext cx="11261372" cy="523220"/>
          </a:xfrm>
          <a:prstGeom prst="rect">
            <a:avLst/>
          </a:prstGeom>
        </p:spPr>
        <p:txBody>
          <a:bodyPr wrap="square">
            <a:spAutoFit/>
          </a:bodyPr>
          <a:lstStyle/>
          <a:p>
            <a:endParaRPr lang="en-US" sz="2800" dirty="0">
              <a:latin typeface="Times New Roman"/>
              <a:cs typeface="Times New Roman"/>
            </a:endParaRPr>
          </a:p>
        </p:txBody>
      </p:sp>
      <p:sp>
        <p:nvSpPr>
          <p:cNvPr id="174" name="Rectangle 173"/>
          <p:cNvSpPr/>
          <p:nvPr/>
        </p:nvSpPr>
        <p:spPr>
          <a:xfrm>
            <a:off x="24714072" y="20330464"/>
            <a:ext cx="11355714" cy="1815882"/>
          </a:xfrm>
          <a:prstGeom prst="rect">
            <a:avLst/>
          </a:prstGeom>
        </p:spPr>
        <p:txBody>
          <a:bodyPr wrap="square">
            <a:spAutoFit/>
          </a:bodyPr>
          <a:lstStyle/>
          <a:p>
            <a:pPr marL="192088" indent="-192088">
              <a:buFont typeface="Arial"/>
              <a:buChar char="•"/>
            </a:pPr>
            <a:r>
              <a:rPr lang="en-US" sz="2800" dirty="0" smtClean="0">
                <a:latin typeface="Times New Roman"/>
                <a:cs typeface="Times New Roman"/>
              </a:rPr>
              <a:t>The device seems to be able to record neural signals above noise. </a:t>
            </a:r>
          </a:p>
          <a:p>
            <a:pPr marL="192088" indent="-192088">
              <a:buFont typeface="Arial"/>
              <a:buChar char="•"/>
            </a:pPr>
            <a:r>
              <a:rPr lang="en-US" sz="2800" dirty="0" smtClean="0">
                <a:latin typeface="Times New Roman"/>
                <a:cs typeface="Times New Roman"/>
              </a:rPr>
              <a:t> The signals across all four electrodes look very similar.  Though not unusual, </a:t>
            </a:r>
            <a:r>
              <a:rPr lang="en-US" sz="2800" smtClean="0">
                <a:latin typeface="Times New Roman"/>
                <a:cs typeface="Times New Roman"/>
              </a:rPr>
              <a:t>it might </a:t>
            </a:r>
            <a:r>
              <a:rPr lang="en-US" sz="2800" dirty="0" smtClean="0">
                <a:latin typeface="Times New Roman"/>
                <a:cs typeface="Times New Roman"/>
              </a:rPr>
              <a:t>be due to coupling between the leads which carry the signals from the electrodes to the connector.</a:t>
            </a:r>
            <a:endParaRPr lang="en-US" sz="2800" dirty="0">
              <a:latin typeface="Times New Roman"/>
              <a:cs typeface="Times New Roman"/>
            </a:endParaRPr>
          </a:p>
        </p:txBody>
      </p:sp>
      <p:sp>
        <p:nvSpPr>
          <p:cNvPr id="175" name="Snip Single Corner Rectangle 174"/>
          <p:cNvSpPr/>
          <p:nvPr/>
        </p:nvSpPr>
        <p:spPr>
          <a:xfrm>
            <a:off x="24704096" y="22634037"/>
            <a:ext cx="7221088" cy="635000"/>
          </a:xfrm>
          <a:prstGeom prst="snip1Rect">
            <a:avLst/>
          </a:prstGeom>
          <a:solidFill>
            <a:srgbClr val="FF7A2C"/>
          </a:solidFill>
          <a:ln w="63500">
            <a:solidFill>
              <a:schemeClr val="tx1"/>
            </a:solidFill>
          </a:ln>
        </p:spPr>
        <p:style>
          <a:lnRef idx="1">
            <a:schemeClr val="accent1"/>
          </a:lnRef>
          <a:fillRef idx="3">
            <a:schemeClr val="accent1"/>
          </a:fillRef>
          <a:effectRef idx="2">
            <a:schemeClr val="accent1"/>
          </a:effectRef>
          <a:fontRef idx="minor">
            <a:schemeClr val="lt1"/>
          </a:fontRef>
        </p:style>
        <p:txBody>
          <a:bodyPr lIns="82040" tIns="41020" rIns="82040" bIns="41020" rtlCol="0" anchor="ctr"/>
          <a:lstStyle/>
          <a:p>
            <a:pPr algn="ctr"/>
            <a:endParaRPr lang="en-US" dirty="0"/>
          </a:p>
        </p:txBody>
      </p:sp>
      <p:sp>
        <p:nvSpPr>
          <p:cNvPr id="176" name="Title 1"/>
          <p:cNvSpPr txBox="1">
            <a:spLocks/>
          </p:cNvSpPr>
          <p:nvPr/>
        </p:nvSpPr>
        <p:spPr bwMode="auto">
          <a:xfrm>
            <a:off x="24695672" y="22605596"/>
            <a:ext cx="7221088" cy="635000"/>
          </a:xfrm>
          <a:prstGeom prst="rect">
            <a:avLst/>
          </a:prstGeom>
          <a:noFill/>
          <a:ln w="9525">
            <a:noFill/>
            <a:miter lim="800000"/>
            <a:headEnd/>
            <a:tailEnd/>
          </a:ln>
        </p:spPr>
        <p:txBody>
          <a:bodyPr vert="horz" wrap="square" lIns="82040" tIns="41020" rIns="82040" bIns="41020" numCol="1" anchor="ctr" anchorCtr="0" compatLnSpc="1">
            <a:prstTxWarp prst="textNoShape">
              <a:avLst/>
            </a:prstTxWarp>
          </a:bodyPr>
          <a:lstStyle/>
          <a:p>
            <a:pPr defTabSz="820392" eaLnBrk="0" fontAlgn="base" hangingPunct="0">
              <a:spcBef>
                <a:spcPct val="0"/>
              </a:spcBef>
              <a:spcAft>
                <a:spcPct val="0"/>
              </a:spcAft>
              <a:defRPr/>
            </a:pPr>
            <a:r>
              <a:rPr lang="en-US" altLang="ko-KR" sz="3200" b="1" kern="0" dirty="0" smtClean="0">
                <a:solidFill>
                  <a:srgbClr val="000000"/>
                </a:solidFill>
                <a:latin typeface="Times New Roman" pitchFamily="18" charset="0"/>
                <a:ea typeface="ＭＳ Ｐゴシック" charset="-128"/>
                <a:cs typeface="Times New Roman" pitchFamily="18" charset="0"/>
              </a:rPr>
              <a:t>Future Work</a:t>
            </a:r>
            <a:endParaRPr lang="en-US" altLang="ko-KR" sz="3200" b="1" kern="0" dirty="0">
              <a:solidFill>
                <a:srgbClr val="000000"/>
              </a:solidFill>
              <a:latin typeface="Times New Roman" pitchFamily="18" charset="0"/>
              <a:ea typeface="ＭＳ Ｐゴシック" charset="-128"/>
              <a:cs typeface="Times New Roman" pitchFamily="18" charset="0"/>
            </a:endParaRPr>
          </a:p>
        </p:txBody>
      </p:sp>
      <p:sp>
        <p:nvSpPr>
          <p:cNvPr id="177" name="Rectangle 176"/>
          <p:cNvSpPr/>
          <p:nvPr/>
        </p:nvSpPr>
        <p:spPr>
          <a:xfrm>
            <a:off x="24698344" y="23311355"/>
            <a:ext cx="11382590" cy="2931841"/>
          </a:xfrm>
          <a:prstGeom prst="rect">
            <a:avLst/>
          </a:prstGeom>
          <a:solidFill>
            <a:schemeClr val="bg1"/>
          </a:solidFill>
          <a:ln w="63500">
            <a:solidFill>
              <a:srgbClr val="000000"/>
            </a:solidFill>
          </a:ln>
        </p:spPr>
        <p:style>
          <a:lnRef idx="1">
            <a:schemeClr val="accent1"/>
          </a:lnRef>
          <a:fillRef idx="3">
            <a:schemeClr val="accent1"/>
          </a:fillRef>
          <a:effectRef idx="2">
            <a:schemeClr val="accent1"/>
          </a:effectRef>
          <a:fontRef idx="minor">
            <a:schemeClr val="lt1"/>
          </a:fontRef>
        </p:style>
        <p:txBody>
          <a:bodyPr lIns="82040" tIns="41020" rIns="82040" bIns="41020" rtlCol="0" anchor="ctr"/>
          <a:lstStyle/>
          <a:p>
            <a:pPr algn="ctr"/>
            <a:endParaRPr lang="en-US" u="sng" dirty="0"/>
          </a:p>
        </p:txBody>
      </p:sp>
      <p:sp>
        <p:nvSpPr>
          <p:cNvPr id="178" name="Rectangle 177"/>
          <p:cNvSpPr/>
          <p:nvPr/>
        </p:nvSpPr>
        <p:spPr>
          <a:xfrm>
            <a:off x="24716796" y="23032397"/>
            <a:ext cx="11261372" cy="523220"/>
          </a:xfrm>
          <a:prstGeom prst="rect">
            <a:avLst/>
          </a:prstGeom>
        </p:spPr>
        <p:txBody>
          <a:bodyPr wrap="square">
            <a:spAutoFit/>
          </a:bodyPr>
          <a:lstStyle/>
          <a:p>
            <a:endParaRPr lang="en-US" sz="2800" dirty="0">
              <a:latin typeface="Times New Roman"/>
              <a:cs typeface="Times New Roman"/>
            </a:endParaRPr>
          </a:p>
        </p:txBody>
      </p:sp>
      <p:sp>
        <p:nvSpPr>
          <p:cNvPr id="179" name="Rectangle 178"/>
          <p:cNvSpPr/>
          <p:nvPr/>
        </p:nvSpPr>
        <p:spPr>
          <a:xfrm>
            <a:off x="24725220" y="23496083"/>
            <a:ext cx="11355714" cy="2246769"/>
          </a:xfrm>
          <a:prstGeom prst="rect">
            <a:avLst/>
          </a:prstGeom>
        </p:spPr>
        <p:txBody>
          <a:bodyPr wrap="square">
            <a:spAutoFit/>
          </a:bodyPr>
          <a:lstStyle/>
          <a:p>
            <a:pPr>
              <a:buFont typeface="Arial"/>
              <a:buChar char="•"/>
            </a:pPr>
            <a:r>
              <a:rPr lang="en-US" sz="2800" dirty="0" smtClean="0">
                <a:latin typeface="Times New Roman"/>
                <a:cs typeface="Times New Roman"/>
              </a:rPr>
              <a:t> Try and record isolate active cells</a:t>
            </a:r>
          </a:p>
          <a:p>
            <a:pPr marL="192088" indent="-192088">
              <a:buFont typeface="Arial"/>
              <a:buChar char="•"/>
            </a:pPr>
            <a:r>
              <a:rPr lang="en-US" sz="2800" dirty="0" smtClean="0">
                <a:latin typeface="Times New Roman"/>
                <a:cs typeface="Times New Roman"/>
              </a:rPr>
              <a:t> Modify array design to eliminate any possible capacitive coupling between leads</a:t>
            </a:r>
          </a:p>
          <a:p>
            <a:pPr>
              <a:buFont typeface="Arial"/>
              <a:buChar char="•"/>
            </a:pPr>
            <a:r>
              <a:rPr lang="en-US" sz="2800" dirty="0" smtClean="0">
                <a:latin typeface="Times New Roman"/>
                <a:cs typeface="Times New Roman"/>
              </a:rPr>
              <a:t> Scale array to fit in larger animals</a:t>
            </a:r>
          </a:p>
          <a:p>
            <a:pPr>
              <a:buFont typeface="Arial"/>
              <a:buChar char="•"/>
            </a:pPr>
            <a:r>
              <a:rPr lang="en-US" sz="2800" dirty="0" smtClean="0">
                <a:latin typeface="Times New Roman"/>
                <a:cs typeface="Times New Roman"/>
              </a:rPr>
              <a:t> Observe recording performance of device over an extended period of time.</a:t>
            </a:r>
          </a:p>
        </p:txBody>
      </p:sp>
      <p:sp>
        <p:nvSpPr>
          <p:cNvPr id="180" name="Rectangle 179"/>
          <p:cNvSpPr/>
          <p:nvPr/>
        </p:nvSpPr>
        <p:spPr>
          <a:xfrm>
            <a:off x="24731434" y="18211029"/>
            <a:ext cx="11338352" cy="954107"/>
          </a:xfrm>
          <a:prstGeom prst="rect">
            <a:avLst/>
          </a:prstGeom>
        </p:spPr>
        <p:txBody>
          <a:bodyPr wrap="square">
            <a:spAutoFit/>
          </a:bodyPr>
          <a:lstStyle/>
          <a:p>
            <a:r>
              <a:rPr lang="en-US" sz="2800" dirty="0" smtClean="0">
                <a:latin typeface="Times New Roman"/>
                <a:cs typeface="Times New Roman"/>
              </a:rPr>
              <a:t>Neural  signals were recorded as a function of time.  While local field potentials were recorded, we did not manage to record isolate units.  </a:t>
            </a:r>
            <a:endParaRPr lang="en-US" sz="2800" dirty="0"/>
          </a:p>
        </p:txBody>
      </p:sp>
      <p:sp>
        <p:nvSpPr>
          <p:cNvPr id="182" name="Rectangle 181"/>
          <p:cNvSpPr/>
          <p:nvPr/>
        </p:nvSpPr>
        <p:spPr>
          <a:xfrm>
            <a:off x="12648352" y="16825336"/>
            <a:ext cx="11422116" cy="9468000"/>
          </a:xfrm>
          <a:prstGeom prst="rect">
            <a:avLst/>
          </a:prstGeom>
          <a:solidFill>
            <a:schemeClr val="bg1"/>
          </a:solidFill>
          <a:ln w="63500">
            <a:solidFill>
              <a:srgbClr val="000000"/>
            </a:solidFill>
          </a:ln>
        </p:spPr>
        <p:style>
          <a:lnRef idx="1">
            <a:schemeClr val="accent1"/>
          </a:lnRef>
          <a:fillRef idx="3">
            <a:schemeClr val="accent1"/>
          </a:fillRef>
          <a:effectRef idx="2">
            <a:schemeClr val="accent1"/>
          </a:effectRef>
          <a:fontRef idx="minor">
            <a:schemeClr val="lt1"/>
          </a:fontRef>
        </p:style>
        <p:txBody>
          <a:bodyPr lIns="82040" tIns="41020" rIns="82040" bIns="41020" rtlCol="0" anchor="ctr"/>
          <a:lstStyle/>
          <a:p>
            <a:pPr algn="ctr"/>
            <a:endParaRPr lang="en-US" dirty="0"/>
          </a:p>
        </p:txBody>
      </p:sp>
      <p:sp>
        <p:nvSpPr>
          <p:cNvPr id="183" name="Rectangle 182"/>
          <p:cNvSpPr/>
          <p:nvPr/>
        </p:nvSpPr>
        <p:spPr>
          <a:xfrm>
            <a:off x="12696006" y="20848189"/>
            <a:ext cx="11416364" cy="6986528"/>
          </a:xfrm>
          <a:prstGeom prst="rect">
            <a:avLst/>
          </a:prstGeom>
        </p:spPr>
        <p:txBody>
          <a:bodyPr wrap="square">
            <a:spAutoFit/>
          </a:bodyPr>
          <a:lstStyle/>
          <a:p>
            <a:r>
              <a:rPr lang="en-US" sz="2800" dirty="0" smtClean="0">
                <a:latin typeface="Times New Roman"/>
                <a:cs typeface="Times New Roman"/>
              </a:rPr>
              <a:t>The backplane is attached to the collagen using non-conductive epoxy. Silver conductive epoxy is used to bond the electrodes to the side of the backplane not touching the collagen layer.    </a:t>
            </a:r>
          </a:p>
          <a:p>
            <a:endParaRPr lang="en-US" sz="2800" dirty="0" smtClean="0">
              <a:latin typeface="Times New Roman"/>
              <a:cs typeface="Times New Roman"/>
            </a:endParaRPr>
          </a:p>
          <a:p>
            <a:endParaRPr lang="en-US" sz="2800" dirty="0" smtClean="0">
              <a:latin typeface="Times New Roman"/>
              <a:cs typeface="Times New Roman"/>
            </a:endParaRPr>
          </a:p>
          <a:p>
            <a:endParaRPr lang="en-US" sz="2800" dirty="0" smtClean="0">
              <a:latin typeface="Times New Roman"/>
              <a:cs typeface="Times New Roman"/>
            </a:endParaRPr>
          </a:p>
          <a:p>
            <a:endParaRPr lang="en-US" sz="2800" dirty="0" smtClean="0">
              <a:latin typeface="Times New Roman"/>
              <a:cs typeface="Times New Roman"/>
            </a:endParaRPr>
          </a:p>
          <a:p>
            <a:endParaRPr lang="en-US" sz="2800" dirty="0" smtClean="0">
              <a:latin typeface="Times New Roman"/>
              <a:cs typeface="Times New Roman"/>
            </a:endParaRPr>
          </a:p>
          <a:p>
            <a:r>
              <a:rPr lang="en-US" sz="2800" dirty="0" smtClean="0">
                <a:latin typeface="Times New Roman"/>
                <a:cs typeface="Times New Roman"/>
              </a:rPr>
              <a:t>Finally, a connector is connected to the bottom of the backplane using soldering paste.  The </a:t>
            </a:r>
            <a:r>
              <a:rPr lang="en-US" sz="2800" dirty="0" err="1" smtClean="0">
                <a:latin typeface="Times New Roman"/>
                <a:cs typeface="Times New Roman"/>
              </a:rPr>
              <a:t>Omnetics</a:t>
            </a:r>
            <a:r>
              <a:rPr lang="en-US" sz="2800" dirty="0" smtClean="0">
                <a:latin typeface="Times New Roman"/>
                <a:cs typeface="Times New Roman"/>
              </a:rPr>
              <a:t> connector attaches to a complimentary connector employed by our collaborators at NYU, providing a means to read the neural signals off of the device.</a:t>
            </a:r>
          </a:p>
          <a:p>
            <a:endParaRPr lang="en-US" sz="2800" dirty="0" smtClean="0">
              <a:latin typeface="Times New Roman"/>
              <a:cs typeface="Times New Roman"/>
            </a:endParaRPr>
          </a:p>
          <a:p>
            <a:endParaRPr lang="en-US" sz="2800" dirty="0" smtClean="0">
              <a:latin typeface="Times New Roman"/>
              <a:cs typeface="Times New Roman"/>
            </a:endParaRPr>
          </a:p>
          <a:p>
            <a:endParaRPr lang="en-US" sz="2800" dirty="0" smtClean="0">
              <a:latin typeface="Times New Roman"/>
              <a:cs typeface="Times New Roman"/>
            </a:endParaRPr>
          </a:p>
          <a:p>
            <a:endParaRPr lang="en-US" sz="2800" dirty="0">
              <a:latin typeface="Times"/>
              <a:cs typeface="Times"/>
            </a:endParaRPr>
          </a:p>
        </p:txBody>
      </p:sp>
      <p:pic>
        <p:nvPicPr>
          <p:cNvPr id="184" name="Picture 183" descr="DSC00374.JPG"/>
          <p:cNvPicPr>
            <a:picLocks noChangeAspect="1"/>
          </p:cNvPicPr>
          <p:nvPr/>
        </p:nvPicPr>
        <p:blipFill>
          <a:blip r:embed="rId11"/>
          <a:srcRect l="7677" t="2975" r="5771" b="45088"/>
          <a:stretch>
            <a:fillRect/>
          </a:stretch>
        </p:blipFill>
        <p:spPr>
          <a:xfrm>
            <a:off x="13367971" y="18796728"/>
            <a:ext cx="4242986" cy="1909570"/>
          </a:xfrm>
          <a:prstGeom prst="rect">
            <a:avLst/>
          </a:prstGeom>
        </p:spPr>
      </p:pic>
      <p:sp>
        <p:nvSpPr>
          <p:cNvPr id="185" name="Rectangle 184"/>
          <p:cNvSpPr/>
          <p:nvPr/>
        </p:nvSpPr>
        <p:spPr>
          <a:xfrm>
            <a:off x="12657521" y="16871476"/>
            <a:ext cx="11453210" cy="1815882"/>
          </a:xfrm>
          <a:prstGeom prst="rect">
            <a:avLst/>
          </a:prstGeom>
        </p:spPr>
        <p:txBody>
          <a:bodyPr wrap="square">
            <a:spAutoFit/>
          </a:bodyPr>
          <a:lstStyle/>
          <a:p>
            <a:r>
              <a:rPr lang="en-US" sz="2800" dirty="0" smtClean="0">
                <a:latin typeface="Times New Roman"/>
                <a:cs typeface="Times New Roman"/>
              </a:rPr>
              <a:t>To fabricate the device, first, an acrylic jig is used to hold the electrodes with the tips facing downward.  The collagen layer is introduced over the back of the electrodes.  After wetting the collagen, the backplane is threaded through the back of the electrodes.  </a:t>
            </a:r>
          </a:p>
        </p:txBody>
      </p:sp>
      <p:pic>
        <p:nvPicPr>
          <p:cNvPr id="186" name="Picture 185" descr="Wet_4electrode_array02.jpg"/>
          <p:cNvPicPr>
            <a:picLocks noChangeAspect="1"/>
          </p:cNvPicPr>
          <p:nvPr/>
        </p:nvPicPr>
        <p:blipFill>
          <a:blip r:embed="rId12"/>
          <a:srcRect l="25215" t="24104" r="15191" b="37832"/>
          <a:stretch>
            <a:fillRect/>
          </a:stretch>
        </p:blipFill>
        <p:spPr>
          <a:xfrm>
            <a:off x="18698039" y="18688083"/>
            <a:ext cx="4212966" cy="2018215"/>
          </a:xfrm>
          <a:prstGeom prst="rect">
            <a:avLst/>
          </a:prstGeom>
        </p:spPr>
      </p:pic>
      <p:pic>
        <p:nvPicPr>
          <p:cNvPr id="187" name="Picture 186" descr="Wet_4electrode_array05.jpg"/>
          <p:cNvPicPr>
            <a:picLocks noChangeAspect="1"/>
          </p:cNvPicPr>
          <p:nvPr/>
        </p:nvPicPr>
        <p:blipFill>
          <a:blip r:embed="rId13"/>
          <a:srcRect l="23372" t="25569" r="27676" b="38970"/>
          <a:stretch>
            <a:fillRect/>
          </a:stretch>
        </p:blipFill>
        <p:spPr>
          <a:xfrm>
            <a:off x="18898214" y="22202537"/>
            <a:ext cx="3781875" cy="2054742"/>
          </a:xfrm>
          <a:prstGeom prst="rect">
            <a:avLst/>
          </a:prstGeom>
        </p:spPr>
      </p:pic>
      <p:pic>
        <p:nvPicPr>
          <p:cNvPr id="188" name="Picture 187" descr="DSC00366.JPG"/>
          <p:cNvPicPr>
            <a:picLocks noChangeAspect="1"/>
          </p:cNvPicPr>
          <p:nvPr/>
        </p:nvPicPr>
        <p:blipFill>
          <a:blip r:embed="rId14"/>
          <a:srcRect l="14204" t="24104" r="45779" b="51710"/>
          <a:stretch>
            <a:fillRect/>
          </a:stretch>
        </p:blipFill>
        <p:spPr>
          <a:xfrm>
            <a:off x="13631212" y="22431654"/>
            <a:ext cx="4112251" cy="1864114"/>
          </a:xfrm>
          <a:prstGeom prst="rect">
            <a:avLst/>
          </a:prstGeom>
        </p:spPr>
      </p:pic>
      <p:pic>
        <p:nvPicPr>
          <p:cNvPr id="66" name="Picture 65" descr="electrode.jpg"/>
          <p:cNvPicPr>
            <a:picLocks noChangeAspect="1"/>
          </p:cNvPicPr>
          <p:nvPr/>
        </p:nvPicPr>
        <p:blipFill>
          <a:blip r:embed="rId15"/>
          <a:srcRect t="48846"/>
          <a:stretch>
            <a:fillRect/>
          </a:stretch>
        </p:blipFill>
        <p:spPr>
          <a:xfrm>
            <a:off x="27348926" y="16258848"/>
            <a:ext cx="6302180" cy="181339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7247</TotalTime>
  <Words>997</Words>
  <Application>Microsoft Macintosh PowerPoint</Application>
  <PresentationFormat>Custom</PresentationFormat>
  <Paragraphs>63</Paragraphs>
  <Slides>1</Slides>
  <Notes>1</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Office Theme</vt:lpstr>
      <vt:lpstr>Slide 1</vt:lpstr>
    </vt:vector>
  </TitlesOfParts>
  <Company>Princeton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Sangtae Ha</dc:creator>
  <cp:lastModifiedBy>Tiffany Moy</cp:lastModifiedBy>
  <cp:revision>245</cp:revision>
  <dcterms:created xsi:type="dcterms:W3CDTF">2012-04-25T22:59:48Z</dcterms:created>
  <dcterms:modified xsi:type="dcterms:W3CDTF">2012-04-25T23:00:03Z</dcterms:modified>
</cp:coreProperties>
</file>