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8"/>
  </p:notesMasterIdLst>
  <p:handoutMasterIdLst>
    <p:handoutMasterId r:id="rId29"/>
  </p:handoutMasterIdLst>
  <p:sldIdLst>
    <p:sldId id="256" r:id="rId2"/>
    <p:sldId id="325" r:id="rId3"/>
    <p:sldId id="326" r:id="rId4"/>
    <p:sldId id="258" r:id="rId5"/>
    <p:sldId id="343" r:id="rId6"/>
    <p:sldId id="320" r:id="rId7"/>
    <p:sldId id="342" r:id="rId8"/>
    <p:sldId id="263" r:id="rId9"/>
    <p:sldId id="328" r:id="rId10"/>
    <p:sldId id="298" r:id="rId11"/>
    <p:sldId id="329" r:id="rId12"/>
    <p:sldId id="300" r:id="rId13"/>
    <p:sldId id="347" r:id="rId14"/>
    <p:sldId id="317" r:id="rId15"/>
    <p:sldId id="305" r:id="rId16"/>
    <p:sldId id="299" r:id="rId17"/>
    <p:sldId id="312" r:id="rId18"/>
    <p:sldId id="327" r:id="rId19"/>
    <p:sldId id="352" r:id="rId20"/>
    <p:sldId id="333" r:id="rId21"/>
    <p:sldId id="303" r:id="rId22"/>
    <p:sldId id="309" r:id="rId23"/>
    <p:sldId id="310" r:id="rId24"/>
    <p:sldId id="336" r:id="rId25"/>
    <p:sldId id="348" r:id="rId26"/>
    <p:sldId id="351" r:id="rId2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5" autoAdjust="0"/>
    <p:restoredTop sz="91436" autoAdjust="0"/>
  </p:normalViewPr>
  <p:slideViewPr>
    <p:cSldViewPr snapToGrid="0">
      <p:cViewPr>
        <p:scale>
          <a:sx n="80" d="100"/>
          <a:sy n="80" d="100"/>
        </p:scale>
        <p:origin x="-864" y="-5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b1rsflx20.re.ny.frb.org\personal_directories\new%20tables%20and%20figures\Figure%202%20-%20Horizon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b1rsflx20.re.ny.frb.org\personal_directories\new%20tables%20and%20figures\Table%206%20&amp;%20Figure%203%20-%20negative%20return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Credit and equity </a:t>
            </a:r>
            <a:r>
              <a:rPr lang="en-US" dirty="0" smtClean="0"/>
              <a:t>prices</a:t>
            </a:r>
            <a:endParaRPr lang="en-US" baseline="0" dirty="0"/>
          </a:p>
        </c:rich>
      </c:tx>
      <c:layout>
        <c:manualLayout>
          <c:xMode val="edge"/>
          <c:yMode val="edge"/>
          <c:x val="0.32013257230017828"/>
          <c:y val="2.452052980693013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58212951356352"/>
          <c:y val="0.24461358722081919"/>
          <c:w val="0.800827262551289"/>
          <c:h val="0.61351648154541327"/>
        </c:manualLayout>
      </c:layout>
      <c:scatterChart>
        <c:scatterStyle val="lineMarker"/>
        <c:varyColors val="0"/>
        <c:ser>
          <c:idx val="2"/>
          <c:order val="1"/>
          <c:tx>
            <c:strRef>
              <c:f>Sheet1!$A$6</c:f>
              <c:strCache>
                <c:ptCount val="1"/>
                <c:pt idx="0">
                  <c:v>bank equity index: cumulative excess returns</c:v>
                </c:pt>
              </c:strCache>
            </c:strRef>
          </c:tx>
          <c:spPr>
            <a:ln w="44450">
              <a:prstDash val="lgDash"/>
            </a:ln>
          </c:spPr>
          <c:marker>
            <c:symbol val="none"/>
          </c:marker>
          <c:xVal>
            <c:numRef>
              <c:f>Sheet1!$B$2:$L$2</c:f>
              <c:numCache>
                <c:formatCode>General</c:formatCode>
                <c:ptCount val="11"/>
                <c:pt idx="0">
                  <c:v>-4.95</c:v>
                </c:pt>
                <c:pt idx="1">
                  <c:v>-3.9499999999999997</c:v>
                </c:pt>
                <c:pt idx="2">
                  <c:v>-2.9499999999999997</c:v>
                </c:pt>
                <c:pt idx="3">
                  <c:v>-1.95</c:v>
                </c:pt>
                <c:pt idx="4">
                  <c:v>-0.95000000000000062</c:v>
                </c:pt>
                <c:pt idx="5">
                  <c:v>5.0000000000000093E-2</c:v>
                </c:pt>
                <c:pt idx="6">
                  <c:v>1.05</c:v>
                </c:pt>
                <c:pt idx="7">
                  <c:v>2.0499999999999998</c:v>
                </c:pt>
                <c:pt idx="8">
                  <c:v>3.05</c:v>
                </c:pt>
                <c:pt idx="9">
                  <c:v>4.05</c:v>
                </c:pt>
                <c:pt idx="10">
                  <c:v>5.05</c:v>
                </c:pt>
              </c:numCache>
            </c:numRef>
          </c:xVal>
          <c:yVal>
            <c:numRef>
              <c:f>Sheet1!$B$6:$L$6</c:f>
              <c:numCache>
                <c:formatCode>General</c:formatCode>
                <c:ptCount val="11"/>
                <c:pt idx="0">
                  <c:v>-2.7000000000000024E-2</c:v>
                </c:pt>
                <c:pt idx="1">
                  <c:v>1.9000000000000041E-2</c:v>
                </c:pt>
                <c:pt idx="2">
                  <c:v>0</c:v>
                </c:pt>
                <c:pt idx="3">
                  <c:v>-4.3999999999999984E-2</c:v>
                </c:pt>
                <c:pt idx="4">
                  <c:v>-0.11299999999999999</c:v>
                </c:pt>
                <c:pt idx="5">
                  <c:v>-0.48000000000000032</c:v>
                </c:pt>
                <c:pt idx="6">
                  <c:v>-0.54470000000000063</c:v>
                </c:pt>
                <c:pt idx="7">
                  <c:v>-0.55659999999999998</c:v>
                </c:pt>
                <c:pt idx="8">
                  <c:v>-0.82000000000000062</c:v>
                </c:pt>
                <c:pt idx="9">
                  <c:v>-0.83800000000000063</c:v>
                </c:pt>
                <c:pt idx="10">
                  <c:v>-0.90900000000000003</c:v>
                </c:pt>
              </c:numCache>
            </c:numRef>
          </c:yVal>
          <c:smooth val="0"/>
        </c:ser>
        <c:ser>
          <c:idx val="4"/>
          <c:order val="2"/>
          <c:tx>
            <c:strRef>
              <c:f>Sheet1!$A$8</c:f>
              <c:strCache>
                <c:ptCount val="1"/>
                <c:pt idx="0">
                  <c:v>equity market index: cumulative excess returns</c:v>
                </c:pt>
              </c:strCache>
            </c:strRef>
          </c:tx>
          <c:spPr>
            <a:ln w="44450">
              <a:prstDash val="sysDot"/>
            </a:ln>
          </c:spPr>
          <c:marker>
            <c:symbol val="none"/>
          </c:marker>
          <c:xVal>
            <c:numRef>
              <c:f>Sheet1!$B$3:$L$3</c:f>
              <c:numCache>
                <c:formatCode>General</c:formatCode>
                <c:ptCount val="11"/>
                <c:pt idx="0">
                  <c:v>-5</c:v>
                </c:pt>
                <c:pt idx="1">
                  <c:v>-4</c:v>
                </c:pt>
                <c:pt idx="2">
                  <c:v>-3</c:v>
                </c:pt>
                <c:pt idx="3">
                  <c:v>-2</c:v>
                </c:pt>
                <c:pt idx="4">
                  <c:v>-1</c:v>
                </c:pt>
                <c:pt idx="5">
                  <c:v>0</c:v>
                </c:pt>
                <c:pt idx="6">
                  <c:v>1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</c:numCache>
            </c:numRef>
          </c:xVal>
          <c:yVal>
            <c:numRef>
              <c:f>Sheet1!$B$8:$L$8</c:f>
              <c:numCache>
                <c:formatCode>General</c:formatCode>
                <c:ptCount val="11"/>
                <c:pt idx="0">
                  <c:v>-0.10299999999999998</c:v>
                </c:pt>
                <c:pt idx="1">
                  <c:v>-2.8000000000000042E-2</c:v>
                </c:pt>
                <c:pt idx="2">
                  <c:v>0</c:v>
                </c:pt>
                <c:pt idx="3">
                  <c:v>9.0000000000000323E-3</c:v>
                </c:pt>
                <c:pt idx="4">
                  <c:v>-7.7000000000000152E-2</c:v>
                </c:pt>
                <c:pt idx="5">
                  <c:v>-0.38300000000000056</c:v>
                </c:pt>
                <c:pt idx="6">
                  <c:v>-0.35020000000000001</c:v>
                </c:pt>
                <c:pt idx="7">
                  <c:v>-0.26100000000000001</c:v>
                </c:pt>
                <c:pt idx="8">
                  <c:v>-0.38045000000000057</c:v>
                </c:pt>
                <c:pt idx="9">
                  <c:v>-0.3839900000000005</c:v>
                </c:pt>
                <c:pt idx="10">
                  <c:v>-0.42310000000000031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906048"/>
        <c:axId val="91907968"/>
      </c:scatterChart>
      <c:scatterChart>
        <c:scatterStyle val="lineMarker"/>
        <c:varyColors val="0"/>
        <c:ser>
          <c:idx val="0"/>
          <c:order val="0"/>
          <c:tx>
            <c:strRef>
              <c:f>Sheet1!$A$4</c:f>
              <c:strCache>
                <c:ptCount val="1"/>
                <c:pt idx="0">
                  <c:v>bank credit / GDP</c:v>
                </c:pt>
              </c:strCache>
            </c:strRef>
          </c:tx>
          <c:spPr>
            <a:ln w="44450">
              <a:solidFill>
                <a:srgbClr val="C00000"/>
              </a:solidFill>
            </a:ln>
          </c:spPr>
          <c:marker>
            <c:symbol val="none"/>
          </c:marker>
          <c:xVal>
            <c:numRef>
              <c:f>Sheet1!$B$1:$L$1</c:f>
              <c:numCache>
                <c:formatCode>General</c:formatCode>
                <c:ptCount val="11"/>
                <c:pt idx="0">
                  <c:v>-4.88</c:v>
                </c:pt>
                <c:pt idx="1">
                  <c:v>-3.8800000000000003</c:v>
                </c:pt>
                <c:pt idx="2">
                  <c:v>-2.8800000000000003</c:v>
                </c:pt>
                <c:pt idx="3">
                  <c:v>-1.8800000000000001</c:v>
                </c:pt>
                <c:pt idx="4">
                  <c:v>-0.880000000000001</c:v>
                </c:pt>
                <c:pt idx="5">
                  <c:v>0.12000000000000002</c:v>
                </c:pt>
                <c:pt idx="6">
                  <c:v>1.1200000000000001</c:v>
                </c:pt>
                <c:pt idx="7">
                  <c:v>2.1199999999999997</c:v>
                </c:pt>
                <c:pt idx="8">
                  <c:v>3.1199999999999997</c:v>
                </c:pt>
                <c:pt idx="9">
                  <c:v>4.1199999999999966</c:v>
                </c:pt>
                <c:pt idx="10">
                  <c:v>5.1199999999999966</c:v>
                </c:pt>
              </c:numCache>
            </c:numRef>
          </c:xVal>
          <c:yVal>
            <c:numRef>
              <c:f>Sheet1!$B$4:$L$4</c:f>
              <c:numCache>
                <c:formatCode>General</c:formatCode>
                <c:ptCount val="11"/>
                <c:pt idx="0">
                  <c:v>7.9300000000000204E-2</c:v>
                </c:pt>
                <c:pt idx="1">
                  <c:v>9.4000000000000222E-2</c:v>
                </c:pt>
                <c:pt idx="2">
                  <c:v>0.13300000000000001</c:v>
                </c:pt>
                <c:pt idx="3">
                  <c:v>0.17100000000000001</c:v>
                </c:pt>
                <c:pt idx="4">
                  <c:v>0.20900000000000021</c:v>
                </c:pt>
                <c:pt idx="5">
                  <c:v>0.21100000000000024</c:v>
                </c:pt>
                <c:pt idx="6">
                  <c:v>0.19400000000000031</c:v>
                </c:pt>
                <c:pt idx="7">
                  <c:v>0.17200000000000001</c:v>
                </c:pt>
                <c:pt idx="8">
                  <c:v>0.13500000000000001</c:v>
                </c:pt>
                <c:pt idx="9">
                  <c:v>2.3300000000000001E-2</c:v>
                </c:pt>
                <c:pt idx="10">
                  <c:v>-2.1700000000000011E-2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1924352"/>
        <c:axId val="91922432"/>
      </c:scatterChart>
      <c:valAx>
        <c:axId val="91906048"/>
        <c:scaling>
          <c:orientation val="minMax"/>
          <c:max val="5"/>
          <c:min val="-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dirty="0"/>
                  <a:t>Years since start of banking crisis</a:t>
                </a:r>
              </a:p>
            </c:rich>
          </c:tx>
          <c:layout>
            <c:manualLayout>
              <c:xMode val="edge"/>
              <c:yMode val="edge"/>
              <c:x val="0.30942407315005316"/>
              <c:y val="0.9248095934547433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91907968"/>
        <c:crossesAt val="-1"/>
        <c:crossBetween val="midCat"/>
        <c:majorUnit val="1"/>
      </c:valAx>
      <c:valAx>
        <c:axId val="91907968"/>
        <c:scaling>
          <c:orientation val="minMax"/>
        </c:scaling>
        <c:delete val="0"/>
        <c:axPos val="l"/>
        <c:majorGridlines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400" dirty="0"/>
                  <a:t>Cumulative</a:t>
                </a:r>
                <a:r>
                  <a:rPr lang="en-US" sz="1400" baseline="0" dirty="0"/>
                  <a:t> excess total returns</a:t>
                </a:r>
                <a:endParaRPr lang="en-US" sz="1400" dirty="0"/>
              </a:p>
            </c:rich>
          </c:tx>
          <c:layout>
            <c:manualLayout>
              <c:xMode val="edge"/>
              <c:yMode val="edge"/>
              <c:x val="4.1471832852299703E-3"/>
              <c:y val="8.0965633409735713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91906048"/>
        <c:crossesAt val="-5"/>
        <c:crossBetween val="midCat"/>
      </c:valAx>
      <c:valAx>
        <c:axId val="91922432"/>
        <c:scaling>
          <c:orientation val="minMax"/>
          <c:max val="0.4"/>
          <c:min val="-0.2"/>
        </c:scaling>
        <c:delete val="0"/>
        <c:axPos val="r"/>
        <c:title>
          <c:tx>
            <c:rich>
              <a:bodyPr rot="0" vert="horz"/>
              <a:lstStyle/>
              <a:p>
                <a:pPr>
                  <a:defRPr/>
                </a:pPr>
                <a:r>
                  <a:rPr lang="en-US" sz="1400" dirty="0"/>
                  <a:t>Bank</a:t>
                </a:r>
                <a:r>
                  <a:rPr lang="en-US" sz="1400" baseline="0" dirty="0"/>
                  <a:t> credit / GDP      </a:t>
                </a:r>
              </a:p>
              <a:p>
                <a:pPr>
                  <a:defRPr/>
                </a:pPr>
                <a:r>
                  <a:rPr lang="en-US" sz="1200" baseline="0" dirty="0"/>
                  <a:t>(relative to </a:t>
                </a:r>
              </a:p>
              <a:p>
                <a:pPr>
                  <a:defRPr/>
                </a:pPr>
                <a:r>
                  <a:rPr lang="en-US" sz="1200" baseline="0" dirty="0"/>
                  <a:t>country's mean)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.8216383307573415"/>
              <c:y val="5.5688939058014912E-2"/>
            </c:manualLayout>
          </c:layout>
          <c:overlay val="0"/>
        </c:title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91924352"/>
        <c:crosses val="max"/>
        <c:crossBetween val="midCat"/>
      </c:valAx>
      <c:valAx>
        <c:axId val="919243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1922432"/>
        <c:crosses val="autoZero"/>
        <c:crossBetween val="midCat"/>
      </c:valAx>
    </c:plotArea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Bank future excess returns</a:t>
            </a:r>
          </a:p>
        </c:rich>
      </c:tx>
      <c:layout>
        <c:manualLayout>
          <c:xMode val="edge"/>
          <c:yMode val="edge"/>
          <c:x val="0.32160800634541076"/>
          <c:y val="1.2800160069677437E-2"/>
        </c:manualLayout>
      </c:layout>
      <c:overlay val="1"/>
    </c:title>
    <c:autoTitleDeleted val="0"/>
    <c:plotArea>
      <c:layout>
        <c:manualLayout>
          <c:layoutTarget val="inner"/>
          <c:xMode val="edge"/>
          <c:yMode val="edge"/>
          <c:x val="1.8975975505809681E-2"/>
          <c:y val="0.13490616489840257"/>
          <c:w val="0.92997431480071424"/>
          <c:h val="0.80843493154904933"/>
        </c:manualLayout>
      </c:layout>
      <c:scatterChart>
        <c:scatterStyle val="lineMarker"/>
        <c:varyColors val="0"/>
        <c:ser>
          <c:idx val="7"/>
          <c:order val="0"/>
          <c:tx>
            <c:strRef>
              <c:f>'Final graphs'!$A$35</c:f>
              <c:strCache>
                <c:ptCount val="1"/>
                <c:pt idx="0">
                  <c:v>8-quarters ahead, without controls</c:v>
                </c:pt>
              </c:strCache>
            </c:strRef>
          </c:tx>
          <c:spPr>
            <a:ln w="38100">
              <a:solidFill>
                <a:schemeClr val="accent1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'Final graphs'!$D$36:$P$36</c:f>
                <c:numCache>
                  <c:formatCode>General</c:formatCode>
                  <c:ptCount val="13"/>
                  <c:pt idx="1">
                    <c:v>0.24487259167184586</c:v>
                  </c:pt>
                  <c:pt idx="2">
                    <c:v>0.13629305135951661</c:v>
                  </c:pt>
                  <c:pt idx="3">
                    <c:v>0.12488502175264157</c:v>
                  </c:pt>
                  <c:pt idx="4">
                    <c:v>9.0183112919633782E-2</c:v>
                  </c:pt>
                  <c:pt idx="5">
                    <c:v>8.6115736885928204E-2</c:v>
                  </c:pt>
                  <c:pt idx="6">
                    <c:v>0.11193181818181815</c:v>
                  </c:pt>
                  <c:pt idx="7">
                    <c:v>0.13692825112107651</c:v>
                  </c:pt>
                  <c:pt idx="8">
                    <c:v>0.1568868778280543</c:v>
                  </c:pt>
                  <c:pt idx="9">
                    <c:v>0.15588765887658876</c:v>
                  </c:pt>
                  <c:pt idx="10">
                    <c:v>0.30768598438142292</c:v>
                  </c:pt>
                </c:numCache>
              </c:numRef>
            </c:plus>
            <c:minus>
              <c:numRef>
                <c:f>'Final graphs'!$D$36:$P$36</c:f>
                <c:numCache>
                  <c:formatCode>General</c:formatCode>
                  <c:ptCount val="13"/>
                  <c:pt idx="1">
                    <c:v>0.24487259167184586</c:v>
                  </c:pt>
                  <c:pt idx="2">
                    <c:v>0.13629305135951661</c:v>
                  </c:pt>
                  <c:pt idx="3">
                    <c:v>0.12488502175264157</c:v>
                  </c:pt>
                  <c:pt idx="4">
                    <c:v>9.0183112919633782E-2</c:v>
                  </c:pt>
                  <c:pt idx="5">
                    <c:v>8.6115736885928204E-2</c:v>
                  </c:pt>
                  <c:pt idx="6">
                    <c:v>0.11193181818181815</c:v>
                  </c:pt>
                  <c:pt idx="7">
                    <c:v>0.13692825112107651</c:v>
                  </c:pt>
                  <c:pt idx="8">
                    <c:v>0.1568868778280543</c:v>
                  </c:pt>
                  <c:pt idx="9">
                    <c:v>0.15588765887658876</c:v>
                  </c:pt>
                  <c:pt idx="10">
                    <c:v>0.30768598438142292</c:v>
                  </c:pt>
                </c:numCache>
              </c:numRef>
            </c:minus>
            <c:spPr>
              <a:ln>
                <a:solidFill>
                  <a:schemeClr val="accent1"/>
                </a:solidFill>
              </a:ln>
            </c:spPr>
          </c:errBars>
          <c:xVal>
            <c:numRef>
              <c:f>'Final graphs'!$D$29:$O$29</c:f>
              <c:numCache>
                <c:formatCode>General</c:formatCode>
                <c:ptCount val="12"/>
                <c:pt idx="0">
                  <c:v>-2.4499999999999997</c:v>
                </c:pt>
                <c:pt idx="1">
                  <c:v>-1.950000000000002</c:v>
                </c:pt>
                <c:pt idx="2">
                  <c:v>-1.45</c:v>
                </c:pt>
                <c:pt idx="3">
                  <c:v>-0.95000000000000062</c:v>
                </c:pt>
                <c:pt idx="4">
                  <c:v>-0.45</c:v>
                </c:pt>
                <c:pt idx="5">
                  <c:v>0</c:v>
                </c:pt>
                <c:pt idx="6">
                  <c:v>0</c:v>
                </c:pt>
                <c:pt idx="7">
                  <c:v>0.55000000000000004</c:v>
                </c:pt>
                <c:pt idx="8">
                  <c:v>1.05</c:v>
                </c:pt>
                <c:pt idx="9">
                  <c:v>1.55</c:v>
                </c:pt>
                <c:pt idx="10">
                  <c:v>2.0499999999999998</c:v>
                </c:pt>
                <c:pt idx="11">
                  <c:v>2.5499999999999998</c:v>
                </c:pt>
              </c:numCache>
            </c:numRef>
          </c:xVal>
          <c:yVal>
            <c:numRef>
              <c:f>'Final graphs'!$D$35:$O$35</c:f>
              <c:numCache>
                <c:formatCode>General</c:formatCode>
                <c:ptCount val="12"/>
                <c:pt idx="1">
                  <c:v>0.2</c:v>
                </c:pt>
                <c:pt idx="2">
                  <c:v>0.22900000000000001</c:v>
                </c:pt>
                <c:pt idx="3">
                  <c:v>0.20400000000000001</c:v>
                </c:pt>
                <c:pt idx="4">
                  <c:v>0.13500000000000001</c:v>
                </c:pt>
                <c:pt idx="5">
                  <c:v>0.10500000000000002</c:v>
                </c:pt>
                <c:pt idx="6">
                  <c:v>-5.0000000000000079E-3</c:v>
                </c:pt>
                <c:pt idx="7">
                  <c:v>-6.2000000000000034E-2</c:v>
                </c:pt>
                <c:pt idx="8">
                  <c:v>-8.8000000000000064E-2</c:v>
                </c:pt>
                <c:pt idx="9">
                  <c:v>-0.193</c:v>
                </c:pt>
                <c:pt idx="10">
                  <c:v>-0.38000000000000056</c:v>
                </c:pt>
              </c:numCache>
            </c:numRef>
          </c:yVal>
          <c:smooth val="0"/>
        </c:ser>
        <c:ser>
          <c:idx val="2"/>
          <c:order val="1"/>
          <c:tx>
            <c:strRef>
              <c:f>'Final graphs'!$A$47</c:f>
              <c:strCache>
                <c:ptCount val="1"/>
                <c:pt idx="0">
                  <c:v>8-quarters ahead, with controls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errBars>
            <c:errDir val="y"/>
            <c:errBarType val="both"/>
            <c:errValType val="cust"/>
            <c:noEndCap val="0"/>
            <c:plus>
              <c:numRef>
                <c:f>'Final graphs'!$D$48:$O$48</c:f>
                <c:numCache>
                  <c:formatCode>General</c:formatCode>
                  <c:ptCount val="12"/>
                  <c:pt idx="1">
                    <c:v>0.29171470342522982</c:v>
                  </c:pt>
                  <c:pt idx="2">
                    <c:v>0.15830772866934534</c:v>
                  </c:pt>
                  <c:pt idx="3">
                    <c:v>0.20544920993228036</c:v>
                  </c:pt>
                  <c:pt idx="4">
                    <c:v>0.15740201005025153</c:v>
                  </c:pt>
                  <c:pt idx="5">
                    <c:v>0.14465463596764155</c:v>
                  </c:pt>
                  <c:pt idx="6">
                    <c:v>0.17167755991285374</c:v>
                  </c:pt>
                  <c:pt idx="7">
                    <c:v>0.2082113821138217</c:v>
                  </c:pt>
                  <c:pt idx="8">
                    <c:v>0.23994569433669552</c:v>
                  </c:pt>
                  <c:pt idx="9">
                    <c:v>0.21067542213883675</c:v>
                  </c:pt>
                  <c:pt idx="10">
                    <c:v>0.39921361058601135</c:v>
                  </c:pt>
                </c:numCache>
              </c:numRef>
            </c:plus>
            <c:minus>
              <c:numRef>
                <c:f>'Final graphs'!$D$48:$O$48</c:f>
                <c:numCache>
                  <c:formatCode>General</c:formatCode>
                  <c:ptCount val="12"/>
                  <c:pt idx="1">
                    <c:v>0.29171470342522982</c:v>
                  </c:pt>
                  <c:pt idx="2">
                    <c:v>0.15830772866934534</c:v>
                  </c:pt>
                  <c:pt idx="3">
                    <c:v>0.20544920993228036</c:v>
                  </c:pt>
                  <c:pt idx="4">
                    <c:v>0.15740201005025153</c:v>
                  </c:pt>
                  <c:pt idx="5">
                    <c:v>0.14465463596764155</c:v>
                  </c:pt>
                  <c:pt idx="6">
                    <c:v>0.17167755991285374</c:v>
                  </c:pt>
                  <c:pt idx="7">
                    <c:v>0.2082113821138217</c:v>
                  </c:pt>
                  <c:pt idx="8">
                    <c:v>0.23994569433669552</c:v>
                  </c:pt>
                  <c:pt idx="9">
                    <c:v>0.21067542213883675</c:v>
                  </c:pt>
                  <c:pt idx="10">
                    <c:v>0.39921361058601135</c:v>
                  </c:pt>
                </c:numCache>
              </c:numRef>
            </c:minus>
          </c:errBars>
          <c:xVal>
            <c:numRef>
              <c:f>'Final graphs'!$T$30:$AE$30</c:f>
              <c:numCache>
                <c:formatCode>General</c:formatCode>
                <c:ptCount val="12"/>
                <c:pt idx="0">
                  <c:v>-2.6</c:v>
                </c:pt>
                <c:pt idx="1">
                  <c:v>-2.1</c:v>
                </c:pt>
                <c:pt idx="2">
                  <c:v>-1.6</c:v>
                </c:pt>
                <c:pt idx="3">
                  <c:v>-1.1000000000000001</c:v>
                </c:pt>
                <c:pt idx="4">
                  <c:v>-0.60000000000000064</c:v>
                </c:pt>
                <c:pt idx="5">
                  <c:v>0</c:v>
                </c:pt>
                <c:pt idx="6">
                  <c:v>0</c:v>
                </c:pt>
                <c:pt idx="7">
                  <c:v>0.4</c:v>
                </c:pt>
                <c:pt idx="8">
                  <c:v>0.9</c:v>
                </c:pt>
                <c:pt idx="9">
                  <c:v>1.4</c:v>
                </c:pt>
                <c:pt idx="10">
                  <c:v>1.9000000000000001</c:v>
                </c:pt>
                <c:pt idx="11">
                  <c:v>2.4</c:v>
                </c:pt>
              </c:numCache>
            </c:numRef>
          </c:xVal>
          <c:yVal>
            <c:numRef>
              <c:f>'Final graphs'!$D$47:$O$47</c:f>
              <c:numCache>
                <c:formatCode>General</c:formatCode>
                <c:ptCount val="12"/>
                <c:pt idx="1">
                  <c:v>0.70900000000000063</c:v>
                </c:pt>
                <c:pt idx="2">
                  <c:v>0.34</c:v>
                </c:pt>
                <c:pt idx="3">
                  <c:v>0.23100000000000001</c:v>
                </c:pt>
                <c:pt idx="4">
                  <c:v>0.15900000000000028</c:v>
                </c:pt>
                <c:pt idx="5">
                  <c:v>0.11799999999999998</c:v>
                </c:pt>
                <c:pt idx="6">
                  <c:v>-4.0000000000000022E-2</c:v>
                </c:pt>
                <c:pt idx="7">
                  <c:v>-0.10400000000000002</c:v>
                </c:pt>
                <c:pt idx="8">
                  <c:v>-0.15700000000000028</c:v>
                </c:pt>
                <c:pt idx="9">
                  <c:v>-0.28500000000000031</c:v>
                </c:pt>
                <c:pt idx="10">
                  <c:v>-0.53600000000000003</c:v>
                </c:pt>
              </c:numCache>
            </c:numRef>
          </c:yVal>
          <c:smooth val="0"/>
        </c:ser>
        <c:ser>
          <c:idx val="0"/>
          <c:order val="2"/>
          <c:tx>
            <c:v>Average bank excess returns</c:v>
          </c:tx>
          <c:spPr>
            <a:ln w="31750">
              <a:solidFill>
                <a:schemeClr val="bg1">
                  <a:lumMod val="50000"/>
                </a:schemeClr>
              </a:solidFill>
              <a:prstDash val="sysDash"/>
            </a:ln>
          </c:spPr>
          <c:marker>
            <c:symbol val="none"/>
          </c:marker>
          <c:xVal>
            <c:numRef>
              <c:f>'Final graphs'!$D$30:$O$30</c:f>
              <c:numCache>
                <c:formatCode>General</c:formatCode>
                <c:ptCount val="12"/>
                <c:pt idx="0">
                  <c:v>-2.5</c:v>
                </c:pt>
                <c:pt idx="1">
                  <c:v>-2</c:v>
                </c:pt>
                <c:pt idx="2">
                  <c:v>-1.5</c:v>
                </c:pt>
                <c:pt idx="3">
                  <c:v>-1</c:v>
                </c:pt>
                <c:pt idx="4">
                  <c:v>-0.5</c:v>
                </c:pt>
                <c:pt idx="5">
                  <c:v>0</c:v>
                </c:pt>
                <c:pt idx="6">
                  <c:v>0</c:v>
                </c:pt>
                <c:pt idx="7">
                  <c:v>0.5</c:v>
                </c:pt>
                <c:pt idx="8">
                  <c:v>1</c:v>
                </c:pt>
                <c:pt idx="9">
                  <c:v>1.5</c:v>
                </c:pt>
                <c:pt idx="10">
                  <c:v>2</c:v>
                </c:pt>
                <c:pt idx="11">
                  <c:v>2.5</c:v>
                </c:pt>
              </c:numCache>
            </c:numRef>
          </c:xVal>
          <c:yVal>
            <c:numRef>
              <c:f>'Final graphs'!$D$54:$O$54</c:f>
              <c:numCache>
                <c:formatCode>General</c:formatCode>
                <c:ptCount val="12"/>
                <c:pt idx="0">
                  <c:v>6.7000000000000004E-2</c:v>
                </c:pt>
                <c:pt idx="1">
                  <c:v>6.7000000000000004E-2</c:v>
                </c:pt>
                <c:pt idx="2">
                  <c:v>6.7000000000000004E-2</c:v>
                </c:pt>
                <c:pt idx="3">
                  <c:v>6.7000000000000004E-2</c:v>
                </c:pt>
                <c:pt idx="4">
                  <c:v>6.7000000000000004E-2</c:v>
                </c:pt>
                <c:pt idx="5">
                  <c:v>6.7000000000000004E-2</c:v>
                </c:pt>
                <c:pt idx="6">
                  <c:v>6.7000000000000004E-2</c:v>
                </c:pt>
                <c:pt idx="7">
                  <c:v>6.7000000000000004E-2</c:v>
                </c:pt>
                <c:pt idx="8">
                  <c:v>6.7000000000000004E-2</c:v>
                </c:pt>
                <c:pt idx="9">
                  <c:v>6.7000000000000004E-2</c:v>
                </c:pt>
                <c:pt idx="10">
                  <c:v>6.7000000000000004E-2</c:v>
                </c:pt>
                <c:pt idx="11">
                  <c:v>6.7000000000000004E-2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2437120"/>
        <c:axId val="92451584"/>
      </c:scatterChart>
      <c:valAx>
        <c:axId val="92437120"/>
        <c:scaling>
          <c:orientation val="minMax"/>
          <c:max val="2.5"/>
          <c:min val="-2.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Credit</a:t>
                </a:r>
                <a:r>
                  <a:rPr lang="en-US" baseline="0"/>
                  <a:t> expansion</a:t>
                </a:r>
              </a:p>
              <a:p>
                <a:pPr>
                  <a:defRPr/>
                </a:pPr>
                <a:r>
                  <a:rPr lang="en-US" baseline="0"/>
                  <a:t> (in standard deviations)</a:t>
                </a:r>
                <a:endParaRPr lang="en-US"/>
              </a:p>
            </c:rich>
          </c:tx>
          <c:layout>
            <c:manualLayout>
              <c:xMode val="edge"/>
              <c:yMode val="edge"/>
              <c:x val="0.76882757564542803"/>
              <c:y val="0.35397048056479685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txPr>
          <a:bodyPr anchor="b" anchorCtr="1"/>
          <a:lstStyle/>
          <a:p>
            <a:pPr>
              <a:defRPr sz="1200" b="0">
                <a:solidFill>
                  <a:sysClr val="windowText" lastClr="000000"/>
                </a:solidFill>
              </a:defRPr>
            </a:pPr>
            <a:endParaRPr lang="en-US"/>
          </a:p>
        </c:txPr>
        <c:crossAx val="92451584"/>
        <c:crosses val="autoZero"/>
        <c:crossBetween val="midCat"/>
        <c:majorUnit val="0.5"/>
      </c:valAx>
      <c:valAx>
        <c:axId val="92451584"/>
        <c:scaling>
          <c:orientation val="minMax"/>
          <c:max val="0.8"/>
          <c:min val="-1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92437120"/>
        <c:crosses val="autoZero"/>
        <c:crossBetween val="midCat"/>
      </c:valAx>
    </c:plotArea>
    <c:legend>
      <c:legendPos val="b"/>
      <c:layout>
        <c:manualLayout>
          <c:xMode val="edge"/>
          <c:yMode val="edge"/>
          <c:x val="0"/>
          <c:y val="0.81128591813446671"/>
          <c:w val="0.40432505094075588"/>
          <c:h val="0.15968137874627078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  <a:ln>
      <a:solidFill>
        <a:schemeClr val="tx1"/>
      </a:solidFill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7396DF-F011-4914-B017-472A439951A5}" type="datetimeFigureOut">
              <a:rPr lang="en-US" smtClean="0"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5495E8-F7A6-4774-A668-84F734F013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582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C778C4E8-8E69-42A9-A744-4688E8D0608E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2B373B7-CC44-4250-BEBC-85AE601922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71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defTabSz="931774">
              <a:defRPr/>
            </a:pPr>
            <a:r>
              <a:rPr lang="en-US" dirty="0" smtClean="0"/>
              <a:t>Effects should be magnified for banking sector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373B7-CC44-4250-BEBC-85AE601922C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07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B373B7-CC44-4250-BEBC-85AE601922C5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6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AC44-5895-400A-BE96-DC43FE319705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0B8C-B80C-4152-8DC9-0DE6CFF67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AC44-5895-400A-BE96-DC43FE319705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0B8C-B80C-4152-8DC9-0DE6CFF67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AC44-5895-400A-BE96-DC43FE319705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0B8C-B80C-4152-8DC9-0DE6CFF67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074" y="101599"/>
            <a:ext cx="8829962" cy="683491"/>
          </a:xfrm>
        </p:spPr>
        <p:txBody>
          <a:bodyPr/>
          <a:lstStyle>
            <a:lvl1pPr algn="l">
              <a:defRPr baseline="0">
                <a:solidFill>
                  <a:schemeClr val="accent1"/>
                </a:solidFill>
                <a:latin typeface="Corbel" panose="020B05030202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6255" y="1154545"/>
            <a:ext cx="8802254" cy="5486400"/>
          </a:xfrm>
        </p:spPr>
        <p:txBody>
          <a:bodyPr/>
          <a:lstStyle>
            <a:lvl1pPr marL="342900" indent="-342900">
              <a:buClrTx/>
              <a:buFont typeface="Wingdings" panose="05000000000000000000" pitchFamily="2" charset="2"/>
              <a:buChar char="§"/>
              <a:defRPr>
                <a:latin typeface="+mj-lt"/>
              </a:defRPr>
            </a:lvl1pPr>
            <a:lvl2pPr marL="742950" indent="-285750">
              <a:buClrTx/>
              <a:buFont typeface="Wingdings" panose="05000000000000000000" pitchFamily="2" charset="2"/>
              <a:buChar char="§"/>
              <a:defRPr>
                <a:latin typeface="+mj-lt"/>
              </a:defRPr>
            </a:lvl2pPr>
            <a:lvl3pPr marL="1143000" indent="-228600">
              <a:buClrTx/>
              <a:buFont typeface="Calibri" panose="020F0502020204030204" pitchFamily="34" charset="0"/>
              <a:buChar char="―"/>
              <a:defRPr>
                <a:latin typeface="+mj-lt"/>
              </a:defRPr>
            </a:lvl3pPr>
            <a:lvl4pPr marL="1600200" indent="-228600">
              <a:buClrTx/>
              <a:buFont typeface="Calibri" panose="020F0502020204030204" pitchFamily="34" charset="0"/>
              <a:buChar char="―"/>
              <a:defRPr>
                <a:latin typeface="+mj-lt"/>
              </a:defRPr>
            </a:lvl4pPr>
            <a:lvl5pPr marL="2057400" indent="-228600">
              <a:buClrTx/>
              <a:buFont typeface="Calibri" panose="020F0502020204030204" pitchFamily="34" charset="0"/>
              <a:buChar char="―"/>
              <a:defRPr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AC44-5895-400A-BE96-DC43FE319705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0B8C-B80C-4152-8DC9-0DE6CFF67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AC44-5895-400A-BE96-DC43FE319705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0B8C-B80C-4152-8DC9-0DE6CFF67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AC44-5895-400A-BE96-DC43FE319705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0B8C-B80C-4152-8DC9-0DE6CFF67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AC44-5895-400A-BE96-DC43FE319705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0B8C-B80C-4152-8DC9-0DE6CFF67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AC44-5895-400A-BE96-DC43FE319705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0B8C-B80C-4152-8DC9-0DE6CFF67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AC44-5895-400A-BE96-DC43FE319705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0B8C-B80C-4152-8DC9-0DE6CFF67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2AC44-5895-400A-BE96-DC43FE319705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D0B8C-B80C-4152-8DC9-0DE6CFF67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600201"/>
            <a:ext cx="7772400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2AC44-5895-400A-BE96-DC43FE319705}" type="datetimeFigureOut">
              <a:rPr lang="en-US" smtClean="0"/>
              <a:pPr/>
              <a:t>9/16/2014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D0B8C-B80C-4152-8DC9-0DE6CFF675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Ø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oleObject" Target="../embeddings/oleObject1.bin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1.docx"/><Relationship Id="rId9" Type="http://schemas.openxmlformats.org/officeDocument/2006/relationships/image" Target="../media/image4.w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png"/><Relationship Id="rId5" Type="http://schemas.openxmlformats.org/officeDocument/2006/relationships/image" Target="../media/image2.emf"/><Relationship Id="rId4" Type="http://schemas.openxmlformats.org/officeDocument/2006/relationships/package" Target="../embeddings/Microsoft_Word_Document2.docx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7.png"/><Relationship Id="rId4" Type="http://schemas.openxmlformats.org/officeDocument/2006/relationships/image" Target="../media/image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8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4.wmf"/><Relationship Id="rId10" Type="http://schemas.openxmlformats.org/officeDocument/2006/relationships/image" Target="../media/image15.png"/><Relationship Id="rId4" Type="http://schemas.openxmlformats.org/officeDocument/2006/relationships/oleObject" Target="../embeddings/oleObject11.bin"/><Relationship Id="rId9" Type="http://schemas.openxmlformats.org/officeDocument/2006/relationships/image" Target="../media/image13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Corbel" panose="020B0503020204020204" pitchFamily="34" charset="0"/>
              </a:rPr>
              <a:t>Credit Expansion </a:t>
            </a:r>
            <a:br>
              <a:rPr lang="en-US" dirty="0" smtClean="0">
                <a:latin typeface="Corbel" panose="020B0503020204020204" pitchFamily="34" charset="0"/>
              </a:rPr>
            </a:br>
            <a:r>
              <a:rPr lang="en-US" dirty="0" smtClean="0">
                <a:latin typeface="Corbel" panose="020B0503020204020204" pitchFamily="34" charset="0"/>
              </a:rPr>
              <a:t>and Neglected Crash Risk</a:t>
            </a:r>
            <a:endParaRPr lang="en-US" sz="3600" dirty="0">
              <a:latin typeface="Corbel" panose="020B0503020204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343400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 smtClean="0">
                <a:solidFill>
                  <a:schemeClr val="tx1"/>
                </a:solidFill>
                <a:latin typeface="+mj-lt"/>
              </a:rPr>
              <a:t>Matt Baron and Wei </a:t>
            </a:r>
            <a:r>
              <a:rPr lang="en-US" sz="2800" dirty="0" err="1" smtClean="0">
                <a:solidFill>
                  <a:schemeClr val="tx1"/>
                </a:solidFill>
                <a:latin typeface="+mj-lt"/>
              </a:rPr>
              <a:t>Xiong</a:t>
            </a:r>
            <a:endParaRPr lang="en-US" sz="28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+mj-lt"/>
              </a:rPr>
              <a:t>Princeton University</a:t>
            </a:r>
          </a:p>
          <a:p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Princeton Initiative</a:t>
            </a:r>
          </a:p>
          <a:p>
            <a:r>
              <a:rPr lang="en-US" sz="2400" dirty="0" smtClean="0">
                <a:solidFill>
                  <a:schemeClr val="tx1"/>
                </a:solidFill>
                <a:latin typeface="+mj-lt"/>
              </a:rPr>
              <a:t>September 6, 2014</a:t>
            </a:r>
            <a:endParaRPr lang="en-US" sz="2400" dirty="0">
              <a:solidFill>
                <a:schemeClr val="tx1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Credit and equity </a:t>
            </a:r>
            <a:r>
              <a:rPr lang="en-US" dirty="0" smtClean="0"/>
              <a:t>prices</a:t>
            </a:r>
            <a:br>
              <a:rPr lang="en-US" dirty="0" smtClean="0"/>
            </a:br>
            <a:r>
              <a:rPr lang="en-US" dirty="0" smtClean="0"/>
              <a:t>before and after </a:t>
            </a:r>
            <a:r>
              <a:rPr lang="en-US" dirty="0"/>
              <a:t>banking crises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1083443"/>
              </p:ext>
            </p:extLst>
          </p:nvPr>
        </p:nvGraphicFramePr>
        <p:xfrm>
          <a:off x="1336228" y="1615075"/>
          <a:ext cx="6531421" cy="49618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14851" y="3514725"/>
            <a:ext cx="16954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Bank credit / GDP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Broad market</a:t>
            </a:r>
          </a:p>
          <a:p>
            <a:endParaRPr lang="en-US" sz="1600" b="1" dirty="0" smtClean="0"/>
          </a:p>
          <a:p>
            <a:r>
              <a:rPr lang="en-US" sz="1600" b="1" dirty="0" smtClean="0"/>
              <a:t>Bank stocks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303521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Summary statistics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/>
              <a:t>Bank credit expansion tends to follow</a:t>
            </a:r>
            <a:r>
              <a:rPr lang="en-US" sz="2800" dirty="0" smtClean="0"/>
              <a:t>:</a:t>
            </a:r>
          </a:p>
          <a:p>
            <a:pPr lvl="1">
              <a:defRPr/>
            </a:pPr>
            <a:r>
              <a:rPr lang="en-US" sz="2000" b="1" dirty="0">
                <a:solidFill>
                  <a:srgbClr val="C00000"/>
                </a:solidFill>
              </a:rPr>
              <a:t>Higher</a:t>
            </a:r>
            <a:r>
              <a:rPr lang="en-US" sz="2000" dirty="0"/>
              <a:t> GDP </a:t>
            </a:r>
            <a:r>
              <a:rPr lang="en-US" sz="2000" dirty="0" smtClean="0"/>
              <a:t>growth</a:t>
            </a:r>
            <a:endParaRPr lang="en-US" sz="2000" dirty="0"/>
          </a:p>
          <a:p>
            <a:pPr lvl="1">
              <a:defRPr/>
            </a:pPr>
            <a:r>
              <a:rPr lang="en-US" sz="2000" b="1" dirty="0">
                <a:solidFill>
                  <a:srgbClr val="C00000"/>
                </a:solidFill>
              </a:rPr>
              <a:t>Lower</a:t>
            </a:r>
            <a:r>
              <a:rPr lang="en-US" sz="2000" b="1" dirty="0"/>
              <a:t> </a:t>
            </a:r>
            <a:r>
              <a:rPr lang="en-US" sz="2000" dirty="0"/>
              <a:t>stock market volatility, corporate </a:t>
            </a:r>
            <a:r>
              <a:rPr lang="en-US" sz="2000" dirty="0" smtClean="0"/>
              <a:t>spread, sovereign spread.</a:t>
            </a:r>
          </a:p>
          <a:p>
            <a:pPr lvl="1">
              <a:defRPr/>
            </a:pPr>
            <a:endParaRPr lang="en-US" sz="2000" dirty="0"/>
          </a:p>
          <a:p>
            <a:pPr lvl="0">
              <a:defRPr/>
            </a:pPr>
            <a:r>
              <a:rPr lang="en-US" sz="2800" dirty="0" smtClean="0"/>
              <a:t>Highly correlated with </a:t>
            </a:r>
            <a:r>
              <a:rPr lang="en-US" sz="2800" dirty="0"/>
              <a:t>other credit variables</a:t>
            </a:r>
          </a:p>
          <a:p>
            <a:pPr lvl="1">
              <a:defRPr/>
            </a:pPr>
            <a:r>
              <a:rPr lang="en-US" sz="2000" dirty="0"/>
              <a:t>Various other </a:t>
            </a:r>
            <a:r>
              <a:rPr lang="en-US" sz="2000" b="1" dirty="0">
                <a:solidFill>
                  <a:schemeClr val="tx2"/>
                </a:solidFill>
              </a:rPr>
              <a:t>credit aggregates</a:t>
            </a:r>
          </a:p>
          <a:p>
            <a:pPr lvl="1">
              <a:defRPr/>
            </a:pPr>
            <a:r>
              <a:rPr lang="en-US" sz="2000" b="1" dirty="0" smtClean="0">
                <a:solidFill>
                  <a:schemeClr val="tx2"/>
                </a:solidFill>
              </a:rPr>
              <a:t>Leverage</a:t>
            </a:r>
            <a:r>
              <a:rPr lang="en-US" sz="2000" dirty="0"/>
              <a:t>: household, corporate, and banking sectors</a:t>
            </a:r>
          </a:p>
          <a:p>
            <a:pPr lvl="1">
              <a:defRPr/>
            </a:pPr>
            <a:r>
              <a:rPr lang="en-US" sz="2000" dirty="0"/>
              <a:t>International credit flows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77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037690"/>
            <a:ext cx="8526695" cy="5439310"/>
          </a:xfrm>
        </p:spPr>
        <p:txBody>
          <a:bodyPr>
            <a:normAutofit fontScale="85000" lnSpcReduction="10000"/>
          </a:bodyPr>
          <a:lstStyle/>
          <a:p>
            <a:pPr marL="349250" indent="-349250">
              <a:buFont typeface="+mj-lt"/>
              <a:buAutoNum type="arabicPeriod"/>
            </a:pPr>
            <a:r>
              <a:rPr lang="en-US" dirty="0" smtClean="0"/>
              <a:t>Hypothesis 1: Credit expansion → higher crash risk</a:t>
            </a:r>
          </a:p>
          <a:p>
            <a:pPr marL="742950" lvl="2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FF0000"/>
                </a:solidFill>
              </a:rPr>
              <a:t>Probit</a:t>
            </a:r>
            <a:r>
              <a:rPr lang="en-US" dirty="0" smtClean="0"/>
              <a:t>: use </a:t>
            </a:r>
            <a:r>
              <a:rPr lang="en-US" dirty="0"/>
              <a:t>credit expansion to predict </a:t>
            </a:r>
            <a:r>
              <a:rPr lang="en-US" dirty="0" smtClean="0"/>
              <a:t>crash events</a:t>
            </a:r>
          </a:p>
          <a:p>
            <a:pPr marL="1200150" lvl="3" indent="-342900">
              <a:buFont typeface="Calibri" panose="020F0502020204030204" pitchFamily="34" charset="0"/>
              <a:buChar char="—"/>
            </a:pPr>
            <a:r>
              <a:rPr lang="en-US" dirty="0" smtClean="0"/>
              <a:t>K-quarters </a:t>
            </a:r>
            <a:r>
              <a:rPr lang="en-US" dirty="0"/>
              <a:t>ahead (</a:t>
            </a:r>
            <a:r>
              <a:rPr lang="en-US" dirty="0" smtClean="0"/>
              <a:t>K=1,4,8)</a:t>
            </a:r>
          </a:p>
          <a:p>
            <a:pPr marL="1200150" lvl="3" indent="-342900">
              <a:buFont typeface="Calibri" panose="020F0502020204030204" pitchFamily="34" charset="0"/>
              <a:buChar char="—"/>
            </a:pPr>
            <a:r>
              <a:rPr lang="en-US" dirty="0" smtClean="0"/>
              <a:t>Crashes in both </a:t>
            </a:r>
            <a:r>
              <a:rPr lang="en-US" dirty="0"/>
              <a:t>bank stock index and market equity index</a:t>
            </a:r>
            <a:endParaRPr lang="en-US" baseline="-25000" dirty="0"/>
          </a:p>
          <a:p>
            <a:pPr marL="0" indent="0">
              <a:buNone/>
            </a:pPr>
            <a:endParaRPr lang="en-US" baseline="-25000" dirty="0" smtClean="0"/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r>
              <a:rPr lang="en-US" sz="3100" dirty="0" smtClean="0"/>
              <a:t>2. </a:t>
            </a:r>
            <a:r>
              <a:rPr lang="en-US" dirty="0" smtClean="0"/>
              <a:t>Hypothesis 2: Credit expansion → higher equity </a:t>
            </a:r>
            <a:r>
              <a:rPr lang="en-US" dirty="0"/>
              <a:t>premium</a:t>
            </a:r>
            <a:endParaRPr lang="en-US" sz="3100" b="1" dirty="0"/>
          </a:p>
          <a:p>
            <a:pPr marL="742950" lvl="2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OLS with fixed effects</a:t>
            </a:r>
            <a:r>
              <a:rPr lang="en-US" dirty="0" smtClean="0"/>
              <a:t>: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credit expansion to predict future </a:t>
            </a:r>
            <a:r>
              <a:rPr lang="en-US" dirty="0" smtClean="0"/>
              <a:t>mean  excess returns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3100" dirty="0" smtClean="0"/>
              <a:t>3</a:t>
            </a:r>
            <a:r>
              <a:rPr lang="en-US" dirty="0" smtClean="0"/>
              <a:t>. </a:t>
            </a:r>
            <a:r>
              <a:rPr lang="en-US" dirty="0" err="1" smtClean="0"/>
              <a:t>Hypot</a:t>
            </a:r>
            <a:r>
              <a:rPr lang="en-US" dirty="0" smtClean="0"/>
              <a:t>. 3: Large credit expansion → large negative returns</a:t>
            </a:r>
            <a:endParaRPr lang="en-US" sz="3100" dirty="0" smtClean="0"/>
          </a:p>
          <a:p>
            <a:pPr lvl="1"/>
            <a:r>
              <a:rPr lang="en-US" sz="2400" dirty="0" smtClean="0">
                <a:latin typeface="+mn-lt"/>
              </a:rPr>
              <a:t>Regression on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indicator</a:t>
            </a:r>
            <a:r>
              <a:rPr lang="en-US" sz="2400" dirty="0" smtClean="0">
                <a:latin typeface="+mn-lt"/>
              </a:rPr>
              <a:t> 1</a:t>
            </a:r>
            <a:r>
              <a:rPr lang="en-US" sz="2400" baseline="-25000" dirty="0" smtClean="0">
                <a:latin typeface="+mn-lt"/>
              </a:rPr>
              <a:t>credit expansion&gt;x</a:t>
            </a:r>
            <a:r>
              <a:rPr lang="en-US" sz="2400" dirty="0" smtClean="0">
                <a:latin typeface="+mn-lt"/>
              </a:rPr>
              <a:t> to predict </a:t>
            </a:r>
            <a:r>
              <a:rPr lang="en-US" sz="2400" dirty="0"/>
              <a:t>future </a:t>
            </a:r>
            <a:r>
              <a:rPr lang="en-US" sz="2400" dirty="0" smtClean="0"/>
              <a:t>returns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 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00230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Regressions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99" y="1037690"/>
            <a:ext cx="8526695" cy="5439310"/>
          </a:xfrm>
        </p:spPr>
        <p:txBody>
          <a:bodyPr>
            <a:normAutofit fontScale="85000" lnSpcReduction="10000"/>
          </a:bodyPr>
          <a:lstStyle/>
          <a:p>
            <a:pPr marL="349250" indent="-349250">
              <a:buFont typeface="+mj-lt"/>
              <a:buAutoNum type="arabicPeriod"/>
            </a:pPr>
            <a:r>
              <a:rPr lang="en-US" dirty="0" smtClean="0"/>
              <a:t>Hypothesis 1: Credit expansion → higher crash risk</a:t>
            </a:r>
          </a:p>
          <a:p>
            <a:pPr marL="742950" lvl="2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err="1" smtClean="0">
                <a:solidFill>
                  <a:srgbClr val="FF0000"/>
                </a:solidFill>
              </a:rPr>
              <a:t>Probit</a:t>
            </a:r>
            <a:r>
              <a:rPr lang="en-US" dirty="0" smtClean="0"/>
              <a:t>: use </a:t>
            </a:r>
            <a:r>
              <a:rPr lang="en-US" dirty="0"/>
              <a:t>credit expansion to predict </a:t>
            </a:r>
            <a:r>
              <a:rPr lang="en-US" dirty="0" smtClean="0"/>
              <a:t>crash events</a:t>
            </a:r>
          </a:p>
          <a:p>
            <a:pPr marL="1200150" lvl="3" indent="-342900">
              <a:buNone/>
            </a:pPr>
            <a:r>
              <a:rPr lang="en-US" dirty="0" smtClean="0"/>
              <a:t> </a:t>
            </a:r>
          </a:p>
          <a:p>
            <a:pPr marL="1200150" lvl="3" indent="-342900">
              <a:buNone/>
            </a:pPr>
            <a:r>
              <a:rPr lang="en-US" dirty="0" smtClean="0"/>
              <a:t> </a:t>
            </a:r>
            <a:endParaRPr lang="en-US" baseline="-25000" dirty="0"/>
          </a:p>
          <a:p>
            <a:pPr marL="0" indent="0">
              <a:buNone/>
            </a:pPr>
            <a:endParaRPr lang="en-US" baseline="-25000" dirty="0" smtClean="0"/>
          </a:p>
          <a:p>
            <a:pPr marL="0" indent="0">
              <a:buNone/>
            </a:pPr>
            <a:endParaRPr lang="en-US" baseline="-25000" dirty="0"/>
          </a:p>
          <a:p>
            <a:pPr marL="0" indent="0">
              <a:buNone/>
            </a:pPr>
            <a:r>
              <a:rPr lang="en-US" sz="3100" dirty="0" smtClean="0"/>
              <a:t>2. </a:t>
            </a:r>
            <a:r>
              <a:rPr lang="en-US" dirty="0" smtClean="0"/>
              <a:t>Hypothesis 2: Credit expansion → higher equity </a:t>
            </a:r>
            <a:r>
              <a:rPr lang="en-US" dirty="0"/>
              <a:t>premium</a:t>
            </a:r>
            <a:endParaRPr lang="en-US" sz="3100" b="1" dirty="0"/>
          </a:p>
          <a:p>
            <a:pPr marL="742950" lvl="2" indent="-342900">
              <a:buClr>
                <a:schemeClr val="tx1"/>
              </a:buClr>
              <a:buFont typeface="Wingdings" panose="05000000000000000000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OLS with fixed effects</a:t>
            </a:r>
            <a:r>
              <a:rPr lang="en-US" dirty="0" smtClean="0"/>
              <a:t>: </a:t>
            </a:r>
            <a:r>
              <a:rPr lang="en-US" dirty="0"/>
              <a:t>u</a:t>
            </a:r>
            <a:r>
              <a:rPr lang="en-US" dirty="0" smtClean="0"/>
              <a:t>se </a:t>
            </a:r>
            <a:r>
              <a:rPr lang="en-US" dirty="0"/>
              <a:t>credit expansion to predict future </a:t>
            </a:r>
            <a:r>
              <a:rPr lang="en-US" dirty="0" smtClean="0"/>
              <a:t>mean  excess returns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sz="3100" dirty="0" smtClean="0"/>
              <a:t>3</a:t>
            </a:r>
            <a:r>
              <a:rPr lang="en-US" dirty="0" smtClean="0"/>
              <a:t>. </a:t>
            </a:r>
            <a:r>
              <a:rPr lang="en-US" dirty="0" err="1" smtClean="0"/>
              <a:t>Hypot</a:t>
            </a:r>
            <a:r>
              <a:rPr lang="en-US" dirty="0" smtClean="0"/>
              <a:t>. 3: Large credit expansion → large negative returns</a:t>
            </a:r>
            <a:endParaRPr lang="en-US" sz="3100" dirty="0" smtClean="0"/>
          </a:p>
          <a:p>
            <a:pPr lvl="1"/>
            <a:r>
              <a:rPr lang="en-US" sz="2400" dirty="0" smtClean="0">
                <a:latin typeface="+mn-lt"/>
              </a:rPr>
              <a:t>Regression on </a:t>
            </a:r>
            <a:r>
              <a:rPr lang="en-US" sz="2400" dirty="0" smtClean="0">
                <a:solidFill>
                  <a:srgbClr val="FF0000"/>
                </a:solidFill>
                <a:latin typeface="+mn-lt"/>
              </a:rPr>
              <a:t>indicator</a:t>
            </a:r>
            <a:r>
              <a:rPr lang="en-US" sz="2400" dirty="0" smtClean="0">
                <a:latin typeface="+mn-lt"/>
              </a:rPr>
              <a:t> 1</a:t>
            </a:r>
            <a:r>
              <a:rPr lang="en-US" sz="2400" baseline="-25000" dirty="0" smtClean="0">
                <a:latin typeface="+mn-lt"/>
              </a:rPr>
              <a:t>credit expansion&gt;x</a:t>
            </a:r>
            <a:r>
              <a:rPr lang="en-US" sz="2400" dirty="0" smtClean="0">
                <a:latin typeface="+mn-lt"/>
              </a:rPr>
              <a:t> to predict </a:t>
            </a:r>
            <a:r>
              <a:rPr lang="en-US" sz="2400" dirty="0"/>
              <a:t>future </a:t>
            </a:r>
            <a:r>
              <a:rPr lang="en-US" sz="2400" dirty="0" smtClean="0"/>
              <a:t>returns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r>
              <a:rPr lang="en-US" sz="2400" dirty="0" smtClean="0"/>
              <a:t> </a:t>
            </a:r>
          </a:p>
          <a:p>
            <a:pPr lvl="1"/>
            <a:endParaRPr lang="en-US" sz="2400" dirty="0"/>
          </a:p>
          <a:p>
            <a:pPr marL="457200" lvl="1" indent="0">
              <a:buNone/>
            </a:pPr>
            <a:endParaRPr lang="en-US" sz="24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627812" y="2009553"/>
            <a:ext cx="7897812" cy="600208"/>
            <a:chOff x="627812" y="2009553"/>
            <a:chExt cx="7897812" cy="600208"/>
          </a:xfrm>
        </p:grpSpPr>
        <p:sp>
          <p:nvSpPr>
            <p:cNvPr id="5" name="Rectangle 4"/>
            <p:cNvSpPr/>
            <p:nvPr/>
          </p:nvSpPr>
          <p:spPr>
            <a:xfrm>
              <a:off x="946298" y="2009553"/>
              <a:ext cx="7070651" cy="531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16728357"/>
                </p:ext>
              </p:extLst>
            </p:nvPr>
          </p:nvGraphicFramePr>
          <p:xfrm>
            <a:off x="627812" y="2123986"/>
            <a:ext cx="7897812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37" name="Document" r:id="rId4" imgW="5956042" imgH="366302" progId="Word.Document.12">
                    <p:embed/>
                  </p:oleObj>
                </mc:Choice>
                <mc:Fallback>
                  <p:oleObj name="Document" r:id="rId4" imgW="5956042" imgH="366302" progId="Word.Document.12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812" y="2123986"/>
                          <a:ext cx="7897812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836428" y="4136703"/>
            <a:ext cx="7290390" cy="531628"/>
            <a:chOff x="836428" y="4136703"/>
            <a:chExt cx="7290390" cy="531628"/>
          </a:xfrm>
        </p:grpSpPr>
        <p:sp>
          <p:nvSpPr>
            <p:cNvPr id="8" name="Rectangle 7"/>
            <p:cNvSpPr/>
            <p:nvPr/>
          </p:nvSpPr>
          <p:spPr>
            <a:xfrm>
              <a:off x="836428" y="4136703"/>
              <a:ext cx="7290390" cy="531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9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0189221"/>
                </p:ext>
              </p:extLst>
            </p:nvPr>
          </p:nvGraphicFramePr>
          <p:xfrm>
            <a:off x="2662238" y="4178300"/>
            <a:ext cx="480853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38" name="Equation" r:id="rId6" imgW="2946240" imgH="253800" progId="Equation.3">
                    <p:embed/>
                  </p:oleObj>
                </mc:Choice>
                <mc:Fallback>
                  <p:oleObj name="Equation" r:id="rId6" imgW="2946240" imgH="2538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2238" y="4178300"/>
                          <a:ext cx="4808537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oup 9"/>
          <p:cNvGrpSpPr/>
          <p:nvPr/>
        </p:nvGrpSpPr>
        <p:grpSpPr>
          <a:xfrm>
            <a:off x="836428" y="5698803"/>
            <a:ext cx="7290390" cy="531628"/>
            <a:chOff x="836428" y="4136703"/>
            <a:chExt cx="7290390" cy="531628"/>
          </a:xfrm>
        </p:grpSpPr>
        <p:sp>
          <p:nvSpPr>
            <p:cNvPr id="11" name="Rectangle 10"/>
            <p:cNvSpPr/>
            <p:nvPr/>
          </p:nvSpPr>
          <p:spPr>
            <a:xfrm>
              <a:off x="836428" y="4136703"/>
              <a:ext cx="7290390" cy="531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0189221"/>
                </p:ext>
              </p:extLst>
            </p:nvPr>
          </p:nvGraphicFramePr>
          <p:xfrm>
            <a:off x="2921000" y="4178300"/>
            <a:ext cx="4291013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7839" name="Equation" r:id="rId8" imgW="2628720" imgH="253800" progId="Equation.3">
                    <p:embed/>
                  </p:oleObj>
                </mc:Choice>
                <mc:Fallback>
                  <p:oleObj name="Equation" r:id="rId8" imgW="2628720" imgH="25380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1000" y="4178300"/>
                          <a:ext cx="4291013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002301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Standard 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252718" cy="5715000"/>
          </a:xfrm>
        </p:spPr>
        <p:txBody>
          <a:bodyPr>
            <a:normAutofit fontScale="85000" lnSpcReduction="20000"/>
          </a:bodyPr>
          <a:lstStyle/>
          <a:p>
            <a:pPr marL="342900" lvl="1" indent="-342900"/>
            <a:r>
              <a:rPr lang="en-US" b="1" dirty="0"/>
              <a:t>Panel regressions </a:t>
            </a:r>
            <a:r>
              <a:rPr lang="en-US" dirty="0"/>
              <a:t>(OLS, </a:t>
            </a:r>
            <a:r>
              <a:rPr lang="en-US" dirty="0" err="1" smtClean="0"/>
              <a:t>probit</a:t>
            </a:r>
            <a:r>
              <a:rPr lang="en-US" dirty="0"/>
              <a:t>) with fixed </a:t>
            </a:r>
            <a:r>
              <a:rPr lang="en-US" dirty="0" smtClean="0"/>
              <a:t>effects</a:t>
            </a:r>
          </a:p>
          <a:p>
            <a:pPr marL="342900" lvl="1" indent="-342900"/>
            <a:endParaRPr lang="en-US" dirty="0"/>
          </a:p>
          <a:p>
            <a:pPr lvl="1"/>
            <a:r>
              <a:rPr lang="en-US" dirty="0"/>
              <a:t>Residuals </a:t>
            </a:r>
            <a:r>
              <a:rPr lang="en-US" dirty="0" smtClean="0"/>
              <a:t>are correlated</a:t>
            </a:r>
            <a:r>
              <a:rPr lang="en-US" b="1" dirty="0" smtClean="0"/>
              <a:t>:</a:t>
            </a:r>
            <a:endParaRPr lang="en-US" dirty="0" smtClean="0"/>
          </a:p>
          <a:p>
            <a:pPr lvl="2"/>
            <a:r>
              <a:rPr lang="en-US" b="1" dirty="0" smtClean="0"/>
              <a:t> across </a:t>
            </a:r>
            <a:r>
              <a:rPr lang="en-US" b="1" dirty="0"/>
              <a:t>countries </a:t>
            </a:r>
            <a:r>
              <a:rPr lang="en-US" dirty="0"/>
              <a:t>(due to common global </a:t>
            </a:r>
            <a:r>
              <a:rPr lang="en-US" dirty="0" smtClean="0"/>
              <a:t>shocks)</a:t>
            </a:r>
          </a:p>
          <a:p>
            <a:pPr lvl="2"/>
            <a:r>
              <a:rPr lang="en-US" b="1" dirty="0" smtClean="0"/>
              <a:t> over </a:t>
            </a:r>
            <a:r>
              <a:rPr lang="en-US" b="1" dirty="0"/>
              <a:t>time </a:t>
            </a:r>
            <a:r>
              <a:rPr lang="en-US" dirty="0"/>
              <a:t>(due to </a:t>
            </a:r>
            <a:r>
              <a:rPr lang="en-US" dirty="0" smtClean="0"/>
              <a:t>persistent shocks within countries)</a:t>
            </a:r>
          </a:p>
          <a:p>
            <a:pPr lvl="1"/>
            <a:r>
              <a:rPr lang="en-US" dirty="0" smtClean="0"/>
              <a:t>Need </a:t>
            </a:r>
            <a:r>
              <a:rPr lang="en-US" dirty="0"/>
              <a:t>for </a:t>
            </a:r>
            <a:r>
              <a:rPr lang="en-US" dirty="0">
                <a:solidFill>
                  <a:srgbClr val="FF0000"/>
                </a:solidFill>
              </a:rPr>
              <a:t>dually-clustered standard errors</a:t>
            </a:r>
          </a:p>
          <a:p>
            <a:pPr lvl="2"/>
            <a:r>
              <a:rPr lang="en-US" dirty="0" smtClean="0"/>
              <a:t> For OLS: implemented </a:t>
            </a:r>
            <a:r>
              <a:rPr lang="en-US" dirty="0"/>
              <a:t>with exact formulas from Thompson </a:t>
            </a:r>
            <a:r>
              <a:rPr lang="en-US" dirty="0" smtClean="0"/>
              <a:t>(2011)</a:t>
            </a:r>
          </a:p>
          <a:p>
            <a:pPr lvl="2"/>
            <a:r>
              <a:rPr lang="en-US" dirty="0" smtClean="0"/>
              <a:t> For </a:t>
            </a:r>
            <a:r>
              <a:rPr lang="en-US" dirty="0" err="1" smtClean="0"/>
              <a:t>probit</a:t>
            </a:r>
            <a:r>
              <a:rPr lang="en-US" dirty="0" smtClean="0"/>
              <a:t> and quantile: block bootstrapping</a:t>
            </a:r>
          </a:p>
          <a:p>
            <a:pPr lvl="1"/>
            <a:endParaRPr lang="en-US" dirty="0" smtClean="0"/>
          </a:p>
          <a:p>
            <a:r>
              <a:rPr lang="en-US" b="1" dirty="0" smtClean="0"/>
              <a:t>Non-overlapping returns </a:t>
            </a:r>
            <a:endParaRPr lang="en-US" dirty="0"/>
          </a:p>
          <a:p>
            <a:pPr lvl="1"/>
            <a:r>
              <a:rPr lang="en-US" dirty="0" smtClean="0"/>
              <a:t>delete intervening observations to eliminate autocorrelation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verly conservative approach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 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0958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>
            <a:normAutofit fontScale="90000"/>
          </a:bodyPr>
          <a:lstStyle/>
          <a:p>
            <a:r>
              <a:rPr lang="en-US" dirty="0"/>
              <a:t>Predictive </a:t>
            </a:r>
            <a:r>
              <a:rPr lang="en-US" dirty="0" err="1"/>
              <a:t>probit</a:t>
            </a:r>
            <a:r>
              <a:rPr lang="en-US" dirty="0"/>
              <a:t> regressions </a:t>
            </a:r>
            <a:r>
              <a:rPr lang="en-US" dirty="0" smtClean="0"/>
              <a:t>using</a:t>
            </a:r>
            <a:br>
              <a:rPr lang="en-US" dirty="0" smtClean="0"/>
            </a:br>
            <a:r>
              <a:rPr lang="en-US" dirty="0" smtClean="0"/>
              <a:t>crash </a:t>
            </a:r>
            <a:r>
              <a:rPr lang="en-US" dirty="0"/>
              <a:t>indicators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38836" y="5970743"/>
            <a:ext cx="8382000" cy="381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endParaRPr lang="en-US" sz="1000" dirty="0" smtClean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lang="en-US" dirty="0" smtClean="0"/>
              <a:t>Marginal effects reported</a:t>
            </a:r>
            <a:endParaRPr lang="en-US" dirty="0"/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</a:pPr>
            <a:r>
              <a:rPr lang="en-US" dirty="0" smtClean="0"/>
              <a:t>∆(bank credit/GDP) in standard deviations (within country)</a:t>
            </a:r>
          </a:p>
          <a:p>
            <a:pPr marL="342900" lvl="0" indent="-342900">
              <a:spcBef>
                <a:spcPct val="20000"/>
              </a:spcBef>
              <a:buClr>
                <a:schemeClr val="accent1"/>
              </a:buClr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627812" y="1465031"/>
            <a:ext cx="7897812" cy="600208"/>
            <a:chOff x="627812" y="2009553"/>
            <a:chExt cx="7897812" cy="600208"/>
          </a:xfrm>
        </p:grpSpPr>
        <p:sp>
          <p:nvSpPr>
            <p:cNvPr id="11" name="Rectangle 10"/>
            <p:cNvSpPr/>
            <p:nvPr/>
          </p:nvSpPr>
          <p:spPr>
            <a:xfrm>
              <a:off x="946298" y="2009553"/>
              <a:ext cx="7070651" cy="531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2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627779768"/>
                </p:ext>
              </p:extLst>
            </p:nvPr>
          </p:nvGraphicFramePr>
          <p:xfrm>
            <a:off x="627812" y="2123986"/>
            <a:ext cx="7897812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1755" name="Document" r:id="rId4" imgW="5956042" imgH="366302" progId="Word.Document.12">
                    <p:embed/>
                  </p:oleObj>
                </mc:Choice>
                <mc:Fallback>
                  <p:oleObj name="Document" r:id="rId4" imgW="5956042" imgH="366302" progId="Word.Document.12">
                    <p:embed/>
                    <p:pic>
                      <p:nvPicPr>
                        <p:cNvPr id="0" name="Picture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812" y="2123986"/>
                          <a:ext cx="7897812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oup 15"/>
          <p:cNvGrpSpPr/>
          <p:nvPr/>
        </p:nvGrpSpPr>
        <p:grpSpPr>
          <a:xfrm>
            <a:off x="99136" y="1996658"/>
            <a:ext cx="9197264" cy="4205587"/>
            <a:chOff x="246575" y="2462212"/>
            <a:chExt cx="8686797" cy="3377565"/>
          </a:xfrm>
        </p:grpSpPr>
        <p:pic>
          <p:nvPicPr>
            <p:cNvPr id="71721" name="Picture 41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9"/>
            <a:stretch/>
          </p:blipFill>
          <p:spPr bwMode="auto">
            <a:xfrm>
              <a:off x="246575" y="2462212"/>
              <a:ext cx="8686797" cy="1160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722" name="Picture 4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575" y="3622357"/>
              <a:ext cx="8686797" cy="22174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" name="Rectangle 20"/>
          <p:cNvSpPr/>
          <p:nvPr/>
        </p:nvSpPr>
        <p:spPr>
          <a:xfrm>
            <a:off x="1520576" y="2724841"/>
            <a:ext cx="7496424" cy="445423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20576" y="3419660"/>
            <a:ext cx="7496424" cy="485237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86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976" y="141074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Predicting the equity premium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55150" y="6272237"/>
            <a:ext cx="63246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defRPr/>
            </a:pPr>
            <a:r>
              <a:rPr lang="en-US" dirty="0" smtClean="0"/>
              <a:t>∆(bank credit/GDP) is in standard deviations (within country)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036453" y="1107753"/>
            <a:ext cx="7290390" cy="531628"/>
            <a:chOff x="836428" y="4136703"/>
            <a:chExt cx="7290390" cy="531628"/>
          </a:xfrm>
        </p:grpSpPr>
        <p:sp>
          <p:nvSpPr>
            <p:cNvPr id="12" name="Rectangle 11"/>
            <p:cNvSpPr/>
            <p:nvPr/>
          </p:nvSpPr>
          <p:spPr>
            <a:xfrm>
              <a:off x="836428" y="4136703"/>
              <a:ext cx="7290390" cy="531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4" name="Object 1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0189221"/>
                </p:ext>
              </p:extLst>
            </p:nvPr>
          </p:nvGraphicFramePr>
          <p:xfrm>
            <a:off x="2662238" y="4178300"/>
            <a:ext cx="4808537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76" name="Equation" r:id="rId3" imgW="2946240" imgH="253800" progId="Equation.3">
                    <p:embed/>
                  </p:oleObj>
                </mc:Choice>
                <mc:Fallback>
                  <p:oleObj name="Equation" r:id="rId3" imgW="2946240" imgH="253800" progId="Equation.3">
                    <p:embed/>
                    <p:pic>
                      <p:nvPicPr>
                        <p:cNvPr id="0" name="Picture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62238" y="4178300"/>
                          <a:ext cx="4808537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6852" name="Picture 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36" y="1813604"/>
            <a:ext cx="8930465" cy="4333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968935" y="2336800"/>
            <a:ext cx="7040366" cy="52205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Optimism or elevated risk appetite?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Evaluate magnitude </a:t>
            </a:r>
            <a:r>
              <a:rPr lang="en-US" sz="2800" dirty="0"/>
              <a:t>of equity premium predicted by credit expansion </a:t>
            </a:r>
          </a:p>
          <a:p>
            <a:r>
              <a:rPr lang="en-US" sz="2800" dirty="0" smtClean="0"/>
              <a:t>Compare equity </a:t>
            </a:r>
            <a:r>
              <a:rPr lang="en-US" sz="2800" dirty="0"/>
              <a:t>premium after credit expansions and </a:t>
            </a:r>
            <a:r>
              <a:rPr lang="en-US" sz="2800" dirty="0" smtClean="0"/>
              <a:t>contractions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865003" y="3831903"/>
            <a:ext cx="7290390" cy="531628"/>
            <a:chOff x="903103" y="1812603"/>
            <a:chExt cx="7290390" cy="531628"/>
          </a:xfrm>
        </p:grpSpPr>
        <p:sp>
          <p:nvSpPr>
            <p:cNvPr id="7" name="Rectangle 6"/>
            <p:cNvSpPr/>
            <p:nvPr/>
          </p:nvSpPr>
          <p:spPr>
            <a:xfrm>
              <a:off x="903103" y="1812603"/>
              <a:ext cx="7290390" cy="531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0189221"/>
                </p:ext>
              </p:extLst>
            </p:nvPr>
          </p:nvGraphicFramePr>
          <p:xfrm>
            <a:off x="2552700" y="1854200"/>
            <a:ext cx="5160963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63" name="Equation" r:id="rId3" imgW="3162240" imgH="253800" progId="Equation.3">
                    <p:embed/>
                  </p:oleObj>
                </mc:Choice>
                <mc:Fallback>
                  <p:oleObj name="Equation" r:id="rId3" imgW="3162240" imgH="253800" progId="Equation.3">
                    <p:embed/>
                    <p:pic>
                      <p:nvPicPr>
                        <p:cNvPr id="0" name="Picture 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52700" y="1854200"/>
                          <a:ext cx="5160963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9" name="Group 8"/>
          <p:cNvGrpSpPr/>
          <p:nvPr/>
        </p:nvGrpSpPr>
        <p:grpSpPr>
          <a:xfrm>
            <a:off x="884053" y="5117778"/>
            <a:ext cx="7290390" cy="531628"/>
            <a:chOff x="903103" y="1812603"/>
            <a:chExt cx="7290390" cy="531628"/>
          </a:xfrm>
        </p:grpSpPr>
        <p:sp>
          <p:nvSpPr>
            <p:cNvPr id="10" name="Rectangle 9"/>
            <p:cNvSpPr/>
            <p:nvPr/>
          </p:nvSpPr>
          <p:spPr>
            <a:xfrm>
              <a:off x="903103" y="1812603"/>
              <a:ext cx="7290390" cy="53162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1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920189221"/>
                </p:ext>
              </p:extLst>
            </p:nvPr>
          </p:nvGraphicFramePr>
          <p:xfrm>
            <a:off x="2562225" y="1854200"/>
            <a:ext cx="5140325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5764" name="Equation" r:id="rId5" imgW="3149280" imgH="253800" progId="Equation.3">
                    <p:embed/>
                  </p:oleObj>
                </mc:Choice>
                <mc:Fallback>
                  <p:oleObj name="Equation" r:id="rId5" imgW="3149280" imgH="2538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62225" y="1854200"/>
                          <a:ext cx="5140325" cy="406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1301082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Predicted excess returns </a:t>
            </a:r>
            <a:br>
              <a:rPr lang="en-US" dirty="0" smtClean="0"/>
            </a:br>
            <a:r>
              <a:rPr lang="en-US" dirty="0" smtClean="0"/>
              <a:t>after credit expansion and contraction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6324599"/>
            <a:ext cx="7467600" cy="457201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dirty="0" smtClean="0"/>
              <a:t>95% confidence intervals from dually-clustered S.E.s (Thompson, 2011)</a:t>
            </a:r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8892983"/>
              </p:ext>
            </p:extLst>
          </p:nvPr>
        </p:nvGraphicFramePr>
        <p:xfrm>
          <a:off x="1119883" y="1609723"/>
          <a:ext cx="7109717" cy="42773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328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10" y="491164"/>
            <a:ext cx="7886120" cy="5781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930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Consequences of credit expansion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sz="4300" dirty="0"/>
              <a:t>Credit expansion may lead to financial instability</a:t>
            </a:r>
          </a:p>
          <a:p>
            <a:pPr marL="457200" indent="-457200"/>
            <a:endParaRPr lang="en-US" sz="2300" dirty="0"/>
          </a:p>
          <a:p>
            <a:pPr marL="857250" lvl="1" indent="-457200"/>
            <a:r>
              <a:rPr lang="en-US" sz="3200" dirty="0"/>
              <a:t>Recent global financial crisis</a:t>
            </a:r>
          </a:p>
          <a:p>
            <a:pPr marL="857250" lvl="1" indent="-457200"/>
            <a:r>
              <a:rPr lang="en-US" sz="3200" dirty="0" smtClean="0"/>
              <a:t>The Great </a:t>
            </a:r>
            <a:r>
              <a:rPr lang="en-US" sz="3200" dirty="0"/>
              <a:t>D</a:t>
            </a:r>
            <a:r>
              <a:rPr lang="en-US" sz="3200" dirty="0" smtClean="0"/>
              <a:t>epression </a:t>
            </a:r>
            <a:r>
              <a:rPr lang="en-US" sz="3200" dirty="0"/>
              <a:t>in the </a:t>
            </a:r>
            <a:r>
              <a:rPr lang="en-US" sz="3200" dirty="0" smtClean="0"/>
              <a:t>U.S.</a:t>
            </a:r>
          </a:p>
          <a:p>
            <a:pPr marL="0" lvl="1" indent="0">
              <a:spcBef>
                <a:spcPts val="0"/>
              </a:spcBef>
              <a:buNone/>
            </a:pPr>
            <a:r>
              <a:rPr lang="en-US" sz="3200" dirty="0"/>
              <a:t> </a:t>
            </a:r>
            <a:r>
              <a:rPr lang="en-US" sz="3200" dirty="0" smtClean="0"/>
              <a:t>              </a:t>
            </a:r>
            <a:r>
              <a:rPr lang="en-US" sz="2600" dirty="0" smtClean="0"/>
              <a:t>       </a:t>
            </a:r>
            <a:r>
              <a:rPr lang="en-US" sz="2600" dirty="0" err="1" smtClean="0"/>
              <a:t>Mishkin</a:t>
            </a:r>
            <a:r>
              <a:rPr lang="en-US" sz="2600" dirty="0" smtClean="0"/>
              <a:t> </a:t>
            </a:r>
            <a:r>
              <a:rPr lang="en-US" sz="2600" dirty="0"/>
              <a:t>(1978), Bernanke (1983), </a:t>
            </a:r>
            <a:r>
              <a:rPr lang="en-US" sz="2600" dirty="0" err="1"/>
              <a:t>Eichengreen</a:t>
            </a:r>
            <a:r>
              <a:rPr lang="en-US" sz="2600" dirty="0"/>
              <a:t> and </a:t>
            </a:r>
            <a:r>
              <a:rPr lang="en-US" sz="2600" dirty="0" err="1"/>
              <a:t>Mitchener</a:t>
            </a:r>
            <a:r>
              <a:rPr lang="en-US" sz="2600" dirty="0"/>
              <a:t> (2003)</a:t>
            </a:r>
          </a:p>
          <a:p>
            <a:pPr marL="857250" lvl="1" indent="-457200"/>
            <a:r>
              <a:rPr lang="en-US" sz="3200" dirty="0"/>
              <a:t>International financial crises</a:t>
            </a:r>
          </a:p>
          <a:p>
            <a:pPr marL="914400" lvl="2" indent="0">
              <a:buNone/>
            </a:pPr>
            <a:r>
              <a:rPr lang="en-US" sz="2600" dirty="0" smtClean="0"/>
              <a:t>  </a:t>
            </a:r>
            <a:r>
              <a:rPr lang="en-US" sz="2600" dirty="0" err="1" smtClean="0"/>
              <a:t>Demirgüç-Kunt</a:t>
            </a:r>
            <a:r>
              <a:rPr lang="en-US" sz="2600" dirty="0" smtClean="0"/>
              <a:t> </a:t>
            </a:r>
            <a:r>
              <a:rPr lang="en-US" sz="2600" dirty="0"/>
              <a:t>and </a:t>
            </a:r>
            <a:r>
              <a:rPr lang="en-US" sz="2600" dirty="0" err="1"/>
              <a:t>Detragiache</a:t>
            </a:r>
            <a:r>
              <a:rPr lang="en-US" sz="2600" dirty="0"/>
              <a:t> (1998), </a:t>
            </a:r>
            <a:r>
              <a:rPr lang="en-US" sz="2600" dirty="0" err="1"/>
              <a:t>Kaminsky</a:t>
            </a:r>
            <a:r>
              <a:rPr lang="en-US" sz="2600" dirty="0"/>
              <a:t> and Reinhart (</a:t>
            </a:r>
            <a:r>
              <a:rPr lang="en-US" sz="2600" dirty="0" smtClean="0"/>
              <a:t>1999)</a:t>
            </a:r>
          </a:p>
          <a:p>
            <a:pPr marL="914400" lvl="2" indent="0">
              <a:buNone/>
            </a:pPr>
            <a:r>
              <a:rPr lang="en-US" sz="2600" dirty="0" smtClean="0"/>
              <a:t>  </a:t>
            </a:r>
            <a:r>
              <a:rPr lang="en-US" sz="2600" dirty="0" err="1" smtClean="0"/>
              <a:t>Borio</a:t>
            </a:r>
            <a:r>
              <a:rPr lang="en-US" sz="2600" dirty="0" smtClean="0"/>
              <a:t> </a:t>
            </a:r>
            <a:r>
              <a:rPr lang="en-US" sz="2600" dirty="0"/>
              <a:t>and Lowe (2002), Taylor and </a:t>
            </a:r>
            <a:r>
              <a:rPr lang="en-US" sz="2600" dirty="0" err="1"/>
              <a:t>Schularick</a:t>
            </a:r>
            <a:r>
              <a:rPr lang="en-US" sz="2600" dirty="0"/>
              <a:t> (2012</a:t>
            </a:r>
            <a:r>
              <a:rPr lang="en-US" sz="2600" dirty="0" smtClean="0"/>
              <a:t>), Reinhart and </a:t>
            </a:r>
            <a:r>
              <a:rPr lang="en-US" sz="2600" dirty="0" err="1" smtClean="0"/>
              <a:t>Rogoff</a:t>
            </a:r>
            <a:r>
              <a:rPr lang="en-US" sz="2600" dirty="0" smtClean="0"/>
              <a:t> (2009)</a:t>
            </a:r>
            <a:endParaRPr lang="en-US" sz="2600" dirty="0"/>
          </a:p>
          <a:p>
            <a:pPr marL="1257300" lvl="2" indent="-457200"/>
            <a:endParaRPr lang="en-US" dirty="0"/>
          </a:p>
          <a:p>
            <a:pPr marL="1257300" lvl="2" indent="-457200"/>
            <a:endParaRPr lang="en-US" dirty="0"/>
          </a:p>
          <a:p>
            <a:r>
              <a:rPr lang="en-US" sz="4300" dirty="0"/>
              <a:t>Credit frictions have significant and persistent effects on the economy</a:t>
            </a:r>
          </a:p>
          <a:p>
            <a:pPr marL="914400" lvl="2" indent="0">
              <a:buNone/>
            </a:pPr>
            <a:r>
              <a:rPr lang="en-US" sz="2600" dirty="0" smtClean="0"/>
              <a:t> Bernanke </a:t>
            </a:r>
            <a:r>
              <a:rPr lang="en-US" sz="2600" dirty="0"/>
              <a:t>and </a:t>
            </a:r>
            <a:r>
              <a:rPr lang="en-US" sz="2600" dirty="0" err="1"/>
              <a:t>Gertler</a:t>
            </a:r>
            <a:r>
              <a:rPr lang="en-US" sz="2600" dirty="0"/>
              <a:t> (1989), </a:t>
            </a:r>
            <a:r>
              <a:rPr lang="en-US" sz="2600" dirty="0" err="1"/>
              <a:t>Kashyap</a:t>
            </a:r>
            <a:r>
              <a:rPr lang="en-US" sz="2600" dirty="0"/>
              <a:t>, Stein and Wilcox (</a:t>
            </a:r>
            <a:r>
              <a:rPr lang="en-US" sz="2600" dirty="0" smtClean="0"/>
              <a:t>1993)</a:t>
            </a:r>
          </a:p>
          <a:p>
            <a:pPr marL="914400" lvl="2" indent="0">
              <a:buNone/>
            </a:pPr>
            <a:r>
              <a:rPr lang="en-US" sz="2600" dirty="0" smtClean="0"/>
              <a:t> </a:t>
            </a:r>
            <a:r>
              <a:rPr lang="en-US" sz="2600" dirty="0" err="1" smtClean="0"/>
              <a:t>Kiyotaki</a:t>
            </a:r>
            <a:r>
              <a:rPr lang="en-US" sz="2600" dirty="0" smtClean="0"/>
              <a:t> </a:t>
            </a:r>
            <a:r>
              <a:rPr lang="en-US" sz="2600" dirty="0"/>
              <a:t>and Moore (1997), </a:t>
            </a:r>
            <a:r>
              <a:rPr lang="en-US" sz="2600" dirty="0" err="1" smtClean="0"/>
              <a:t>Holmstrom</a:t>
            </a:r>
            <a:r>
              <a:rPr lang="en-US" sz="2600" dirty="0" smtClean="0"/>
              <a:t> </a:t>
            </a:r>
            <a:r>
              <a:rPr lang="en-US" sz="2600" dirty="0"/>
              <a:t>and </a:t>
            </a:r>
            <a:r>
              <a:rPr lang="en-US" sz="2600" dirty="0" err="1"/>
              <a:t>Tirole</a:t>
            </a:r>
            <a:r>
              <a:rPr lang="en-US" sz="2600" dirty="0"/>
              <a:t> (1997</a:t>
            </a:r>
            <a:r>
              <a:rPr lang="en-US" sz="2600" dirty="0" smtClean="0"/>
              <a:t>)</a:t>
            </a:r>
            <a:endParaRPr lang="en-US" sz="2600" i="1" dirty="0"/>
          </a:p>
          <a:p>
            <a:pPr marL="1257300" lvl="2" indent="-457200"/>
            <a:endParaRPr lang="en-US" i="1" dirty="0"/>
          </a:p>
          <a:p>
            <a:r>
              <a:rPr lang="en-US" sz="4300" dirty="0"/>
              <a:t>Theoretical effort to integrate the financial sector with macro models</a:t>
            </a:r>
          </a:p>
          <a:p>
            <a:pPr marL="914400" lvl="2" indent="0">
              <a:buNone/>
            </a:pPr>
            <a:r>
              <a:rPr lang="en-US" sz="2600" dirty="0"/>
              <a:t>Brunnermeier &amp; Sannikov (2013</a:t>
            </a:r>
            <a:r>
              <a:rPr lang="en-US" sz="2600" dirty="0" smtClean="0"/>
              <a:t>), </a:t>
            </a:r>
            <a:r>
              <a:rPr lang="en-US" sz="2600" dirty="0" err="1" smtClean="0"/>
              <a:t>Gertler</a:t>
            </a:r>
            <a:r>
              <a:rPr lang="en-US" sz="2600" dirty="0" smtClean="0"/>
              <a:t> </a:t>
            </a:r>
            <a:r>
              <a:rPr lang="en-US" sz="2600" dirty="0"/>
              <a:t>and Kiyotaki (2012</a:t>
            </a:r>
            <a:r>
              <a:rPr lang="en-US" sz="2600" dirty="0" smtClean="0"/>
              <a:t>), He </a:t>
            </a:r>
            <a:r>
              <a:rPr lang="en-US" sz="2600" dirty="0"/>
              <a:t>and Krishnamurthy (</a:t>
            </a:r>
            <a:r>
              <a:rPr lang="en-US" sz="2600" dirty="0" smtClean="0"/>
              <a:t>2012) </a:t>
            </a:r>
          </a:p>
        </p:txBody>
      </p:sp>
    </p:spTree>
    <p:extLst>
      <p:ext uri="{BB962C8B-B14F-4D97-AF65-F5344CB8AC3E}">
        <p14:creationId xmlns:p14="http://schemas.microsoft.com/office/powerpoint/2010/main" val="405265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4661" y="1284270"/>
            <a:ext cx="8774130" cy="5301464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Two alternative measures of crash risk / negative </a:t>
            </a:r>
            <a:r>
              <a:rPr lang="en-US" dirty="0" err="1" smtClean="0"/>
              <a:t>skewness</a:t>
            </a:r>
            <a:r>
              <a:rPr lang="en-US" dirty="0" smtClean="0"/>
              <a:t> in future returns using </a:t>
            </a:r>
            <a:r>
              <a:rPr lang="en-US" b="1" dirty="0" err="1" smtClean="0">
                <a:solidFill>
                  <a:srgbClr val="FF0000"/>
                </a:solidFill>
              </a:rPr>
              <a:t>quantile</a:t>
            </a:r>
            <a:r>
              <a:rPr lang="en-US" b="1" dirty="0" smtClean="0">
                <a:solidFill>
                  <a:srgbClr val="FF0000"/>
                </a:solidFill>
              </a:rPr>
              <a:t> regressions</a:t>
            </a:r>
            <a:endParaRPr lang="en-US" b="1" dirty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Negative </a:t>
            </a:r>
            <a:r>
              <a:rPr lang="en-US" b="1" dirty="0" err="1" smtClean="0"/>
              <a:t>skewness</a:t>
            </a:r>
            <a:r>
              <a:rPr lang="en-US" dirty="0" smtClean="0"/>
              <a:t>, conditional on credit expansion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2.      </a:t>
            </a:r>
            <a:r>
              <a:rPr lang="en-US" b="1" dirty="0" smtClean="0"/>
              <a:t>Median minus mean</a:t>
            </a:r>
          </a:p>
          <a:p>
            <a:pPr marL="457200" lvl="1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Wald test for linear restrictions</a:t>
            </a:r>
          </a:p>
          <a:p>
            <a:pPr lvl="1"/>
            <a:r>
              <a:rPr lang="en-US" sz="2600" dirty="0"/>
              <a:t>H</a:t>
            </a:r>
            <a:r>
              <a:rPr lang="en-US" sz="2600" baseline="-25000" dirty="0"/>
              <a:t>0</a:t>
            </a:r>
            <a:r>
              <a:rPr lang="en-US" sz="2600" dirty="0"/>
              <a:t>: β</a:t>
            </a:r>
            <a:r>
              <a:rPr lang="en-US" sz="2600" baseline="-25000" dirty="0"/>
              <a:t>negative skew</a:t>
            </a:r>
            <a:r>
              <a:rPr lang="en-US" sz="2600" dirty="0"/>
              <a:t> = (β</a:t>
            </a:r>
            <a:r>
              <a:rPr lang="en-US" sz="2600" baseline="-25000" dirty="0"/>
              <a:t>q=50</a:t>
            </a:r>
            <a:r>
              <a:rPr lang="en-US" sz="2600" dirty="0"/>
              <a:t> - β</a:t>
            </a:r>
            <a:r>
              <a:rPr lang="en-US" sz="2600" baseline="-25000" dirty="0"/>
              <a:t>q=5</a:t>
            </a:r>
            <a:r>
              <a:rPr lang="en-US" sz="2600" dirty="0"/>
              <a:t>) - (β</a:t>
            </a:r>
            <a:r>
              <a:rPr lang="en-US" sz="2600" baseline="-25000" dirty="0"/>
              <a:t>q=95</a:t>
            </a:r>
            <a:r>
              <a:rPr lang="en-US" sz="2600" dirty="0"/>
              <a:t> - β</a:t>
            </a:r>
            <a:r>
              <a:rPr lang="en-US" sz="2600" baseline="-25000" dirty="0"/>
              <a:t>q=50</a:t>
            </a:r>
            <a:r>
              <a:rPr lang="en-US" sz="2600" dirty="0"/>
              <a:t>) = 0</a:t>
            </a:r>
          </a:p>
          <a:p>
            <a:pPr lvl="1"/>
            <a:r>
              <a:rPr lang="en-US" sz="2600" dirty="0"/>
              <a:t>H</a:t>
            </a:r>
            <a:r>
              <a:rPr lang="en-US" sz="2600" baseline="-25000" dirty="0"/>
              <a:t>0</a:t>
            </a:r>
            <a:r>
              <a:rPr lang="en-US" sz="2600" dirty="0"/>
              <a:t>: β</a:t>
            </a:r>
            <a:r>
              <a:rPr lang="en-US" sz="2600" baseline="-25000" dirty="0"/>
              <a:t>mean</a:t>
            </a:r>
            <a:r>
              <a:rPr lang="en-US" sz="2600" dirty="0"/>
              <a:t> - β</a:t>
            </a:r>
            <a:r>
              <a:rPr lang="en-US" sz="2600" baseline="-25000" dirty="0"/>
              <a:t>median</a:t>
            </a:r>
            <a:r>
              <a:rPr lang="en-US" sz="2600" dirty="0"/>
              <a:t> = 0</a:t>
            </a:r>
          </a:p>
          <a:p>
            <a:pPr lvl="1"/>
            <a:r>
              <a:rPr lang="en-US" sz="2600" dirty="0"/>
              <a:t>Standard errors of coefficients in linear restrictions are simultaneously bootstrapped for testing restrictions</a:t>
            </a:r>
          </a:p>
          <a:p>
            <a:pPr lvl="1"/>
            <a:endParaRPr lang="en-US" dirty="0" smtClean="0"/>
          </a:p>
          <a:p>
            <a:pPr lvl="2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Alternative crash </a:t>
            </a:r>
            <a:r>
              <a:rPr lang="en-US" dirty="0"/>
              <a:t>r</a:t>
            </a:r>
            <a:r>
              <a:rPr lang="en-US" dirty="0" smtClean="0"/>
              <a:t>isk measures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893852" y="2126751"/>
            <a:ext cx="7459038" cy="482885"/>
            <a:chOff x="893852" y="2126751"/>
            <a:chExt cx="7459038" cy="482885"/>
          </a:xfrm>
        </p:grpSpPr>
        <p:sp>
          <p:nvSpPr>
            <p:cNvPr id="5" name="Rectangle 4"/>
            <p:cNvSpPr/>
            <p:nvPr/>
          </p:nvSpPr>
          <p:spPr>
            <a:xfrm>
              <a:off x="893852" y="2126751"/>
              <a:ext cx="7459038" cy="4828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27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5291732"/>
                </p:ext>
              </p:extLst>
            </p:nvPr>
          </p:nvGraphicFramePr>
          <p:xfrm>
            <a:off x="1987550" y="2171700"/>
            <a:ext cx="5707063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91" name="Equation" r:id="rId3" imgW="3924000" imgH="253800" progId="Equation.3">
                    <p:embed/>
                  </p:oleObj>
                </mc:Choice>
                <mc:Fallback>
                  <p:oleObj name="Equation" r:id="rId3" imgW="3924000" imgH="253800" progId="Equation.3">
                    <p:embed/>
                    <p:pic>
                      <p:nvPicPr>
                        <p:cNvPr id="0" name="Picture 4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87550" y="2171700"/>
                          <a:ext cx="5707063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" name="Group 5"/>
          <p:cNvGrpSpPr/>
          <p:nvPr/>
        </p:nvGrpSpPr>
        <p:grpSpPr>
          <a:xfrm>
            <a:off x="2465798" y="3111357"/>
            <a:ext cx="4085012" cy="482885"/>
            <a:chOff x="2465798" y="3111357"/>
            <a:chExt cx="4085012" cy="482885"/>
          </a:xfrm>
        </p:grpSpPr>
        <p:sp>
          <p:nvSpPr>
            <p:cNvPr id="8" name="Rectangle 7"/>
            <p:cNvSpPr/>
            <p:nvPr/>
          </p:nvSpPr>
          <p:spPr>
            <a:xfrm>
              <a:off x="2465798" y="3111357"/>
              <a:ext cx="3801438" cy="4828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029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040036387"/>
                </p:ext>
              </p:extLst>
            </p:nvPr>
          </p:nvGraphicFramePr>
          <p:xfrm>
            <a:off x="2547135" y="3170434"/>
            <a:ext cx="4003675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92" name="Equation" r:id="rId5" imgW="2946240" imgH="241200" progId="Equation.3">
                    <p:embed/>
                  </p:oleObj>
                </mc:Choice>
                <mc:Fallback>
                  <p:oleObj name="Equation" r:id="rId5" imgW="2946240" imgH="241200" progId="Equation.3">
                    <p:embed/>
                    <p:pic>
                      <p:nvPicPr>
                        <p:cNvPr id="0" name="Picture 4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7135" y="3170434"/>
                          <a:ext cx="4003675" cy="328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" name="Group 6"/>
          <p:cNvGrpSpPr/>
          <p:nvPr/>
        </p:nvGrpSpPr>
        <p:grpSpPr>
          <a:xfrm>
            <a:off x="3205537" y="4036032"/>
            <a:ext cx="2272926" cy="482885"/>
            <a:chOff x="3205537" y="4036032"/>
            <a:chExt cx="2272926" cy="482885"/>
          </a:xfrm>
        </p:grpSpPr>
        <p:sp>
          <p:nvSpPr>
            <p:cNvPr id="9" name="Rectangle 8"/>
            <p:cNvSpPr/>
            <p:nvPr/>
          </p:nvSpPr>
          <p:spPr>
            <a:xfrm>
              <a:off x="3205537" y="4036032"/>
              <a:ext cx="2260315" cy="4828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4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279483305"/>
                </p:ext>
              </p:extLst>
            </p:nvPr>
          </p:nvGraphicFramePr>
          <p:xfrm>
            <a:off x="3268663" y="4091345"/>
            <a:ext cx="220980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093" name="Equation" r:id="rId7" imgW="1625400" imgH="228600" progId="Equation.3">
                    <p:embed/>
                  </p:oleObj>
                </mc:Choice>
                <mc:Fallback>
                  <p:oleObj name="Equation" r:id="rId7" imgW="1625400" imgH="228600" progId="Equation.3">
                    <p:embed/>
                    <p:pic>
                      <p:nvPicPr>
                        <p:cNvPr id="0" name="Picture 5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8663" y="4091345"/>
                          <a:ext cx="2209800" cy="311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07943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Quantile</a:t>
            </a:r>
            <a:r>
              <a:rPr lang="en-US" sz="3600" dirty="0"/>
              <a:t> regressions and negative </a:t>
            </a:r>
            <a:r>
              <a:rPr lang="en-US" sz="3600" dirty="0" err="1" smtClean="0"/>
              <a:t>skewness</a:t>
            </a:r>
            <a:endParaRPr lang="en-US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206529" y="6200272"/>
            <a:ext cx="6858000" cy="457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itchFamily="34" charset="0"/>
              <a:buNone/>
              <a:tabLst/>
              <a:defRPr/>
            </a:pPr>
            <a:r>
              <a:rPr lang="en-US" dirty="0" smtClean="0"/>
              <a:t>∆(bank credit/GDP) is in standard deviations (within country)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80170" y="919536"/>
            <a:ext cx="5825555" cy="482886"/>
            <a:chOff x="1880170" y="1160979"/>
            <a:chExt cx="5825555" cy="482886"/>
          </a:xfrm>
        </p:grpSpPr>
        <p:sp>
          <p:nvSpPr>
            <p:cNvPr id="3" name="Rectangle 2"/>
            <p:cNvSpPr/>
            <p:nvPr/>
          </p:nvSpPr>
          <p:spPr>
            <a:xfrm>
              <a:off x="1880170" y="1160979"/>
              <a:ext cx="5383658" cy="48288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3729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61730365"/>
                </p:ext>
              </p:extLst>
            </p:nvPr>
          </p:nvGraphicFramePr>
          <p:xfrm>
            <a:off x="1995488" y="1219200"/>
            <a:ext cx="5710237" cy="368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66" name="Equation" r:id="rId4" imgW="3924000" imgH="253800" progId="Equation.3">
                    <p:embed/>
                  </p:oleObj>
                </mc:Choice>
                <mc:Fallback>
                  <p:oleObj name="Equation" r:id="rId4" imgW="3924000" imgH="253800" progId="Equation.3">
                    <p:embed/>
                    <p:pic>
                      <p:nvPicPr>
                        <p:cNvPr id="0" name="Picture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95488" y="1219200"/>
                          <a:ext cx="5710237" cy="3683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2" name="Group 11"/>
          <p:cNvGrpSpPr/>
          <p:nvPr/>
        </p:nvGrpSpPr>
        <p:grpSpPr>
          <a:xfrm>
            <a:off x="1163031" y="1631879"/>
            <a:ext cx="4085012" cy="482885"/>
            <a:chOff x="2465798" y="3111357"/>
            <a:chExt cx="4085012" cy="482885"/>
          </a:xfrm>
        </p:grpSpPr>
        <p:sp>
          <p:nvSpPr>
            <p:cNvPr id="13" name="Rectangle 12"/>
            <p:cNvSpPr/>
            <p:nvPr/>
          </p:nvSpPr>
          <p:spPr>
            <a:xfrm>
              <a:off x="2465798" y="3111357"/>
              <a:ext cx="3801438" cy="4828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4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336245189"/>
                </p:ext>
              </p:extLst>
            </p:nvPr>
          </p:nvGraphicFramePr>
          <p:xfrm>
            <a:off x="2547135" y="3170434"/>
            <a:ext cx="4003675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67" name="Equation" r:id="rId6" imgW="2946240" imgH="241200" progId="Equation.3">
                    <p:embed/>
                  </p:oleObj>
                </mc:Choice>
                <mc:Fallback>
                  <p:oleObj name="Equation" r:id="rId6" imgW="2946240" imgH="241200" progId="Equation.3">
                    <p:embed/>
                    <p:pic>
                      <p:nvPicPr>
                        <p:cNvPr id="0" name="Picture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547135" y="3170434"/>
                          <a:ext cx="4003675" cy="328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5" name="Group 14"/>
          <p:cNvGrpSpPr/>
          <p:nvPr/>
        </p:nvGrpSpPr>
        <p:grpSpPr>
          <a:xfrm>
            <a:off x="5568593" y="1631879"/>
            <a:ext cx="2272926" cy="482885"/>
            <a:chOff x="3205537" y="4036032"/>
            <a:chExt cx="2272926" cy="482885"/>
          </a:xfrm>
        </p:grpSpPr>
        <p:sp>
          <p:nvSpPr>
            <p:cNvPr id="16" name="Rectangle 15"/>
            <p:cNvSpPr/>
            <p:nvPr/>
          </p:nvSpPr>
          <p:spPr>
            <a:xfrm>
              <a:off x="3205537" y="4036032"/>
              <a:ext cx="2260315" cy="48288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080578429"/>
                </p:ext>
              </p:extLst>
            </p:nvPr>
          </p:nvGraphicFramePr>
          <p:xfrm>
            <a:off x="3268663" y="4091345"/>
            <a:ext cx="2209800" cy="311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868" name="Equation" r:id="rId8" imgW="1625400" imgH="228600" progId="Equation.3">
                    <p:embed/>
                  </p:oleObj>
                </mc:Choice>
                <mc:Fallback>
                  <p:oleObj name="Equation" r:id="rId8" imgW="1625400" imgH="228600" progId="Equation.3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8663" y="4091345"/>
                          <a:ext cx="2209800" cy="311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73769" name="Picture 41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0170" y="2363057"/>
            <a:ext cx="5090164" cy="361216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3585681" y="4027470"/>
            <a:ext cx="3298004" cy="42124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614793" y="5277690"/>
            <a:ext cx="3298004" cy="3954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614793" y="4912974"/>
            <a:ext cx="3298004" cy="36685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821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Robustness in geographical regions</a:t>
            </a:r>
            <a:endParaRPr lang="en-US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755" y="1900719"/>
            <a:ext cx="8818245" cy="281178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086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Robustness in sub-periods</a:t>
            </a:r>
            <a:endParaRPr lang="en-US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9" y="1562985"/>
            <a:ext cx="7468377" cy="391200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360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Test for small-sample bias</a:t>
            </a:r>
          </a:p>
        </p:txBody>
      </p:sp>
      <p:sp>
        <p:nvSpPr>
          <p:cNvPr id="3" name="Content Placeholder 2"/>
          <p:cNvSpPr>
            <a:spLocks noGrp="1" noRot="1" noChangeAspect="1" noMove="1" noResize="1" noEditPoints="1" noAdjustHandles="1" noChangeArrowheads="1" noChangeShapeType="1" noTextEdit="1"/>
          </p:cNvSpPr>
          <p:nvPr>
            <p:ph idx="1"/>
          </p:nvPr>
        </p:nvSpPr>
        <p:spPr>
          <a:xfrm>
            <a:off x="166255" y="965772"/>
            <a:ext cx="8802254" cy="3554858"/>
          </a:xfrm>
          <a:blipFill rotWithShape="1">
            <a:blip r:embed="rId2" cstate="print"/>
            <a:stretch>
              <a:fillRect l="-970" t="-3082" b="-1712"/>
            </a:stretch>
          </a:blipFill>
        </p:spPr>
        <p:txBody>
          <a:bodyPr/>
          <a:lstStyle/>
          <a:p>
            <a:pPr>
              <a:buNone/>
            </a:pPr>
            <a:endParaRPr lang="en-US" dirty="0">
              <a:noFill/>
            </a:endParaRP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2" t="5604" r="11264" b="59198"/>
          <a:stretch/>
        </p:blipFill>
        <p:spPr bwMode="auto">
          <a:xfrm>
            <a:off x="2260315" y="2301416"/>
            <a:ext cx="4109663" cy="3814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535"/>
          <a:stretch/>
        </p:blipFill>
        <p:spPr bwMode="auto">
          <a:xfrm>
            <a:off x="1331752" y="2764608"/>
            <a:ext cx="6086190" cy="481809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734" y="4549949"/>
            <a:ext cx="5480996" cy="221558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5116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Credit expansion predicts a </a:t>
            </a:r>
            <a:r>
              <a:rPr lang="en-US" b="1" dirty="0" smtClean="0">
                <a:solidFill>
                  <a:srgbClr val="C00000"/>
                </a:solidFill>
              </a:rPr>
              <a:t>higher probability of crash risk </a:t>
            </a:r>
            <a:r>
              <a:rPr lang="en-US" dirty="0" smtClean="0"/>
              <a:t>in equities in a sample of 24 developed countries, 1920-2012. </a:t>
            </a:r>
          </a:p>
          <a:p>
            <a:pPr marL="1771650" lvl="3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But despite the elevated crash risk, the equity premium is </a:t>
            </a:r>
            <a:r>
              <a:rPr lang="en-US" b="1" dirty="0" smtClean="0">
                <a:solidFill>
                  <a:srgbClr val="C00000"/>
                </a:solidFill>
              </a:rPr>
              <a:t>lower rather than higher</a:t>
            </a:r>
            <a:r>
              <a:rPr lang="en-US" dirty="0" smtClean="0"/>
              <a:t> during credit expansions.</a:t>
            </a:r>
          </a:p>
          <a:p>
            <a:pPr marL="914400" lvl="1" indent="-457200"/>
            <a:r>
              <a:rPr lang="en-US" dirty="0" smtClean="0"/>
              <a:t>Presents a challenge to a narrowly-focused agency view of credit expansion</a:t>
            </a:r>
          </a:p>
          <a:p>
            <a:pPr marL="2228850" lvl="4" indent="-457200"/>
            <a:r>
              <a:rPr lang="en-US" dirty="0" smtClean="0"/>
              <a:t>	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Returns subsequent to large credit expansions are substantially </a:t>
            </a:r>
            <a:r>
              <a:rPr lang="en-US" b="1" dirty="0" smtClean="0">
                <a:solidFill>
                  <a:srgbClr val="C00000"/>
                </a:solidFill>
              </a:rPr>
              <a:t>negative</a:t>
            </a:r>
            <a:r>
              <a:rPr lang="en-US" dirty="0" smtClean="0"/>
              <a:t>.</a:t>
            </a:r>
          </a:p>
          <a:p>
            <a:pPr marL="914400" lvl="1" indent="-514350"/>
            <a:r>
              <a:rPr lang="en-US" dirty="0" smtClean="0"/>
              <a:t>Difficult to reconcile with elevated risk appetite / intermediary asset pricing view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b="1" dirty="0" smtClean="0">
                <a:solidFill>
                  <a:srgbClr val="FF0000"/>
                </a:solidFill>
              </a:rPr>
              <a:t>Key implications</a:t>
            </a:r>
          </a:p>
          <a:p>
            <a:pPr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Over-optimism is likely present in driving credit expansions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Important to account for </a:t>
            </a:r>
            <a:r>
              <a:rPr lang="en-US" b="1" dirty="0" smtClean="0"/>
              <a:t>investors’ subjective beliefs of tail risk</a:t>
            </a:r>
            <a:r>
              <a:rPr lang="en-US" dirty="0" smtClean="0"/>
              <a:t>, which may or may not be fully consistent with the actual tail risk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Belief dynamics are as important as capital constraints in understanding roles of financial intermediaries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4400" dirty="0" smtClean="0"/>
              <a:t>Thank you!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02437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What causes credit </a:t>
            </a:r>
            <a:r>
              <a:rPr lang="en-US" sz="4000" dirty="0" smtClean="0"/>
              <a:t>expansions?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Agency problems</a:t>
            </a:r>
          </a:p>
          <a:p>
            <a:pPr lvl="1"/>
            <a:r>
              <a:rPr lang="en-US" sz="2300" dirty="0"/>
              <a:t>Misaligned incentives with </a:t>
            </a:r>
            <a:r>
              <a:rPr lang="en-US" sz="2300" dirty="0" smtClean="0"/>
              <a:t>shareholders</a:t>
            </a:r>
          </a:p>
          <a:p>
            <a:pPr lvl="2"/>
            <a:r>
              <a:rPr lang="en-US" sz="1900" dirty="0" smtClean="0"/>
              <a:t>Allen </a:t>
            </a:r>
            <a:r>
              <a:rPr lang="en-US" sz="1900" dirty="0"/>
              <a:t>and Gale (2000) and </a:t>
            </a:r>
            <a:r>
              <a:rPr lang="en-US" sz="1900" dirty="0" err="1"/>
              <a:t>Bebchuk</a:t>
            </a:r>
            <a:r>
              <a:rPr lang="en-US" sz="1900" dirty="0"/>
              <a:t>, Cohen, and </a:t>
            </a:r>
            <a:r>
              <a:rPr lang="en-US" sz="1900" dirty="0" err="1"/>
              <a:t>Spamann</a:t>
            </a:r>
            <a:r>
              <a:rPr lang="en-US" sz="1900" dirty="0"/>
              <a:t> (2010) </a:t>
            </a:r>
          </a:p>
          <a:p>
            <a:pPr lvl="1"/>
            <a:r>
              <a:rPr lang="en-US" sz="2300" dirty="0"/>
              <a:t>Implicit guarantees provided by the </a:t>
            </a:r>
            <a:r>
              <a:rPr lang="en-US" sz="2300" dirty="0" smtClean="0"/>
              <a:t>government</a:t>
            </a:r>
          </a:p>
          <a:p>
            <a:pPr lvl="2"/>
            <a:r>
              <a:rPr lang="en-US" sz="1900" dirty="0" err="1" smtClean="0"/>
              <a:t>Rajan</a:t>
            </a:r>
            <a:r>
              <a:rPr lang="en-US" sz="1900" dirty="0" smtClean="0"/>
              <a:t> </a:t>
            </a:r>
            <a:r>
              <a:rPr lang="en-US" sz="1900" dirty="0"/>
              <a:t>(2006, 2010) and Acharya, et al. (2010)</a:t>
            </a:r>
          </a:p>
          <a:p>
            <a:pPr lvl="3"/>
            <a:endParaRPr lang="en-US" dirty="0"/>
          </a:p>
          <a:p>
            <a:r>
              <a:rPr lang="en-US" dirty="0"/>
              <a:t>Elevated risk appetite</a:t>
            </a:r>
          </a:p>
          <a:p>
            <a:pPr lvl="1"/>
            <a:r>
              <a:rPr lang="en-US" sz="2300" dirty="0" err="1"/>
              <a:t>Danielsson</a:t>
            </a:r>
            <a:r>
              <a:rPr lang="en-US" sz="2300" dirty="0"/>
              <a:t>, Shin and </a:t>
            </a:r>
            <a:r>
              <a:rPr lang="en-US" sz="2300" dirty="0" err="1"/>
              <a:t>Zigrand</a:t>
            </a:r>
            <a:r>
              <a:rPr lang="en-US" sz="2300" dirty="0"/>
              <a:t> (2012)</a:t>
            </a:r>
          </a:p>
          <a:p>
            <a:pPr lvl="1"/>
            <a:r>
              <a:rPr lang="en-US" sz="2300" dirty="0" smtClean="0"/>
              <a:t>Adrian</a:t>
            </a:r>
            <a:r>
              <a:rPr lang="en-US" sz="2300" dirty="0"/>
              <a:t>, </a:t>
            </a:r>
            <a:r>
              <a:rPr lang="en-US" sz="2300" dirty="0" err="1"/>
              <a:t>Moench</a:t>
            </a:r>
            <a:r>
              <a:rPr lang="en-US" sz="2300" dirty="0"/>
              <a:t> and Shin (2013)</a:t>
            </a:r>
          </a:p>
          <a:p>
            <a:pPr lvl="3"/>
            <a:endParaRPr lang="en-US" dirty="0"/>
          </a:p>
          <a:p>
            <a:r>
              <a:rPr lang="en-US" dirty="0"/>
              <a:t>Over-optimism</a:t>
            </a:r>
          </a:p>
          <a:p>
            <a:pPr lvl="1"/>
            <a:r>
              <a:rPr lang="en-US" sz="2300" dirty="0" err="1"/>
              <a:t>Minsky</a:t>
            </a:r>
            <a:r>
              <a:rPr lang="en-US" sz="2300" dirty="0"/>
              <a:t> (1977) and </a:t>
            </a:r>
            <a:r>
              <a:rPr lang="en-US" sz="2300" dirty="0" err="1"/>
              <a:t>Kindleberger</a:t>
            </a:r>
            <a:r>
              <a:rPr lang="en-US" sz="2300" dirty="0"/>
              <a:t> (1978)</a:t>
            </a:r>
          </a:p>
          <a:p>
            <a:pPr lvl="1"/>
            <a:r>
              <a:rPr lang="en-US" sz="2300" dirty="0" smtClean="0"/>
              <a:t>Behavioral frictions:</a:t>
            </a:r>
          </a:p>
          <a:p>
            <a:pPr lvl="2"/>
            <a:r>
              <a:rPr lang="en-US" sz="2100" dirty="0" smtClean="0"/>
              <a:t>Neglected </a:t>
            </a:r>
            <a:r>
              <a:rPr lang="en-US" sz="2100" dirty="0"/>
              <a:t>risk (</a:t>
            </a:r>
            <a:r>
              <a:rPr lang="en-US" sz="2100" dirty="0" err="1"/>
              <a:t>Gennaioli</a:t>
            </a:r>
            <a:r>
              <a:rPr lang="en-US" sz="2100" dirty="0"/>
              <a:t>, </a:t>
            </a:r>
            <a:r>
              <a:rPr lang="en-US" sz="2100" dirty="0" err="1"/>
              <a:t>Shleifer</a:t>
            </a:r>
            <a:r>
              <a:rPr lang="en-US" sz="2100" dirty="0"/>
              <a:t> and </a:t>
            </a:r>
            <a:r>
              <a:rPr lang="en-US" sz="2100" dirty="0" err="1"/>
              <a:t>Vishny</a:t>
            </a:r>
            <a:r>
              <a:rPr lang="en-US" sz="2100" dirty="0"/>
              <a:t>, 2012, </a:t>
            </a:r>
            <a:r>
              <a:rPr lang="en-US" sz="2100" dirty="0" smtClean="0"/>
              <a:t>2013)</a:t>
            </a:r>
          </a:p>
          <a:p>
            <a:pPr lvl="2"/>
            <a:r>
              <a:rPr lang="en-US" sz="2100" dirty="0" smtClean="0"/>
              <a:t>Group </a:t>
            </a:r>
            <a:r>
              <a:rPr lang="en-US" sz="2100" dirty="0"/>
              <a:t>think (</a:t>
            </a:r>
            <a:r>
              <a:rPr lang="en-US" sz="2100" dirty="0" err="1"/>
              <a:t>Benabou</a:t>
            </a:r>
            <a:r>
              <a:rPr lang="en-US" sz="2100" dirty="0"/>
              <a:t>, 2013), extrapolative expectations (</a:t>
            </a:r>
            <a:r>
              <a:rPr lang="en-US" sz="2100" dirty="0" err="1"/>
              <a:t>Barberis</a:t>
            </a:r>
            <a:r>
              <a:rPr lang="en-US" sz="2100" dirty="0"/>
              <a:t>, 2012</a:t>
            </a:r>
            <a:r>
              <a:rPr lang="en-US" sz="2100" dirty="0" smtClean="0"/>
              <a:t>), this-time-is-different thinking (Reinhart </a:t>
            </a:r>
            <a:r>
              <a:rPr lang="en-US" sz="2100" dirty="0"/>
              <a:t>and </a:t>
            </a:r>
            <a:r>
              <a:rPr lang="en-US" sz="2100" dirty="0" err="1"/>
              <a:t>Rogoff</a:t>
            </a:r>
            <a:r>
              <a:rPr lang="en-US" sz="2100" dirty="0"/>
              <a:t>, 2009</a:t>
            </a:r>
            <a:r>
              <a:rPr lang="en-US" sz="2100" dirty="0" smtClean="0"/>
              <a:t>)</a:t>
            </a:r>
          </a:p>
          <a:p>
            <a:pPr lvl="1"/>
            <a:endParaRPr lang="en-US" sz="2300" dirty="0" smtClean="0"/>
          </a:p>
          <a:p>
            <a:pPr lvl="1"/>
            <a:r>
              <a:rPr lang="en-US" sz="2300" dirty="0" smtClean="0"/>
              <a:t>Agency frictions and elevated risk appetite may also be present: Bankers are likely to seek risk to cater or take advantage of optimism of shareholders.</a:t>
            </a:r>
          </a:p>
          <a:p>
            <a:pPr lvl="2"/>
            <a:r>
              <a:rPr lang="en-US" sz="1900" dirty="0" smtClean="0"/>
              <a:t>Stein (1998) and Bolton, </a:t>
            </a:r>
            <a:r>
              <a:rPr lang="en-US" sz="1900" dirty="0" err="1" smtClean="0"/>
              <a:t>Scheinkman</a:t>
            </a:r>
            <a:r>
              <a:rPr lang="en-US" sz="1900" dirty="0" smtClean="0"/>
              <a:t> and </a:t>
            </a:r>
            <a:r>
              <a:rPr lang="en-US" sz="1900" dirty="0" err="1" smtClean="0"/>
              <a:t>Xiong</a:t>
            </a:r>
            <a:r>
              <a:rPr lang="en-US" sz="1900" dirty="0" smtClean="0"/>
              <a:t> (2006), Cheng, Hong and </a:t>
            </a:r>
            <a:r>
              <a:rPr lang="en-US" sz="1900" dirty="0" err="1" smtClean="0"/>
              <a:t>Scheinkman</a:t>
            </a:r>
            <a:r>
              <a:rPr lang="en-US" sz="1900" dirty="0" smtClean="0"/>
              <a:t> (2012)</a:t>
            </a:r>
          </a:p>
        </p:txBody>
      </p:sp>
    </p:spTree>
    <p:extLst>
      <p:ext uri="{BB962C8B-B14F-4D97-AF65-F5344CB8AC3E}">
        <p14:creationId xmlns:p14="http://schemas.microsoft.com/office/powerpoint/2010/main" val="34355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153400" cy="4572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We examine causes and consequences of </a:t>
            </a:r>
          </a:p>
          <a:p>
            <a:pPr>
              <a:buNone/>
            </a:pPr>
            <a:r>
              <a:rPr lang="en-US" dirty="0" smtClean="0">
                <a:solidFill>
                  <a:srgbClr val="C00000"/>
                </a:solidFill>
              </a:rPr>
              <a:t>    credit expansion</a:t>
            </a:r>
            <a:r>
              <a:rPr lang="en-US" dirty="0" smtClean="0"/>
              <a:t> through </a:t>
            </a:r>
            <a:r>
              <a:rPr lang="en-US" dirty="0" smtClean="0">
                <a:solidFill>
                  <a:srgbClr val="C00000"/>
                </a:solidFill>
              </a:rPr>
              <a:t>stock prices</a:t>
            </a:r>
          </a:p>
          <a:p>
            <a:pPr>
              <a:buNone/>
            </a:pPr>
            <a:endParaRPr lang="en-US" dirty="0" smtClean="0">
              <a:solidFill>
                <a:srgbClr val="C00000"/>
              </a:solidFill>
            </a:endParaRPr>
          </a:p>
          <a:p>
            <a:pPr lvl="1"/>
            <a:r>
              <a:rPr lang="en-US" sz="2400" dirty="0" smtClean="0"/>
              <a:t>Stock prices aggregate shareholders’ expectations and preferences regarding credit expansion</a:t>
            </a:r>
          </a:p>
          <a:p>
            <a:pPr lvl="1"/>
            <a:r>
              <a:rPr lang="en-US" sz="2400" dirty="0" smtClean="0"/>
              <a:t>A simple measure of credit expansion:  </a:t>
            </a:r>
          </a:p>
          <a:p>
            <a:pPr lvl="2">
              <a:buClr>
                <a:schemeClr val="tx1"/>
              </a:buClr>
            </a:pPr>
            <a:r>
              <a:rPr lang="en-US" sz="2000" b="1" dirty="0" smtClean="0"/>
              <a:t>3-year change of</a:t>
            </a:r>
            <a:r>
              <a:rPr lang="en-US" sz="2000" b="1" dirty="0" smtClean="0">
                <a:solidFill>
                  <a:schemeClr val="tx2"/>
                </a:solidFill>
              </a:rPr>
              <a:t> bank credit to GDP</a:t>
            </a:r>
          </a:p>
          <a:p>
            <a:pPr lvl="1"/>
            <a:r>
              <a:rPr lang="en-US" sz="2400" dirty="0" smtClean="0"/>
              <a:t>Data available in panel of 24 developed countries 1920-2012</a:t>
            </a:r>
          </a:p>
          <a:p>
            <a:pPr lvl="2"/>
            <a:endParaRPr lang="en-US" dirty="0" smtClean="0"/>
          </a:p>
          <a:p>
            <a:pPr lvl="2">
              <a:buNone/>
            </a:pPr>
            <a:endParaRPr lang="en-US" dirty="0" smtClean="0"/>
          </a:p>
          <a:p>
            <a:pPr lvl="2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in this paper?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Credit expansion predicts a </a:t>
            </a:r>
            <a:r>
              <a:rPr lang="en-US" b="1" dirty="0" smtClean="0">
                <a:solidFill>
                  <a:srgbClr val="C00000"/>
                </a:solidFill>
              </a:rPr>
              <a:t>higher probability of crash risk </a:t>
            </a:r>
            <a:r>
              <a:rPr lang="en-US" dirty="0" smtClean="0"/>
              <a:t>in bank equity index and equity market index in a sample of 24 developed countries, 1920-2012.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But despite the elevated crash risk, the equity premium is </a:t>
            </a:r>
            <a:r>
              <a:rPr lang="en-US" b="1" dirty="0" smtClean="0">
                <a:solidFill>
                  <a:srgbClr val="C00000"/>
                </a:solidFill>
              </a:rPr>
              <a:t>lower</a:t>
            </a:r>
            <a:r>
              <a:rPr lang="en-US" b="1" dirty="0">
                <a:solidFill>
                  <a:srgbClr val="FF0000"/>
                </a:solidFill>
              </a:rPr>
              <a:t> rather than higher</a:t>
            </a:r>
            <a:r>
              <a:rPr lang="en-US" dirty="0"/>
              <a:t> during </a:t>
            </a:r>
            <a:r>
              <a:rPr lang="en-US" dirty="0" smtClean="0"/>
              <a:t>credit expansions.</a:t>
            </a:r>
          </a:p>
          <a:p>
            <a:pPr marL="914400" lvl="1" indent="-457200"/>
            <a:r>
              <a:rPr lang="en-US" dirty="0" smtClean="0"/>
              <a:t>Presents a challenge to a narrowly-focused agency view of credit expansion</a:t>
            </a:r>
          </a:p>
          <a:p>
            <a:pPr marL="914400" lvl="1" indent="-457200"/>
            <a:r>
              <a:rPr lang="en-US" dirty="0" smtClean="0"/>
              <a:t>Suggests that shareholders do not recognize imminent tail risk during credit expansions</a:t>
            </a:r>
          </a:p>
          <a:p>
            <a:pPr marL="0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 startAt="3"/>
            </a:pPr>
            <a:r>
              <a:rPr lang="en-US" dirty="0" smtClean="0"/>
              <a:t>Returns subsequent to large credit expansions are substantially </a:t>
            </a:r>
            <a:r>
              <a:rPr lang="en-US" b="1" dirty="0" smtClean="0">
                <a:solidFill>
                  <a:srgbClr val="C00000"/>
                </a:solidFill>
              </a:rPr>
              <a:t>negative</a:t>
            </a:r>
            <a:r>
              <a:rPr lang="en-US" dirty="0" smtClean="0"/>
              <a:t>.</a:t>
            </a:r>
          </a:p>
          <a:p>
            <a:pPr marL="914400" lvl="1" indent="-514350"/>
            <a:r>
              <a:rPr lang="en-US" dirty="0" smtClean="0"/>
              <a:t>Difficult to reconcile with elevated risk appetite / intermediary asset pricing view</a:t>
            </a:r>
          </a:p>
          <a:p>
            <a:pPr marL="914400" lvl="1" indent="-514350"/>
            <a:r>
              <a:rPr lang="en-US" dirty="0" smtClean="0"/>
              <a:t>More likely, reflects the over-optimism of shareholders during credit expansions.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19200"/>
            <a:ext cx="8229600" cy="54864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Predictability of crises:</a:t>
            </a:r>
          </a:p>
          <a:p>
            <a:pPr lvl="1"/>
            <a:r>
              <a:rPr lang="en-US" dirty="0" err="1"/>
              <a:t>Borio</a:t>
            </a:r>
            <a:r>
              <a:rPr lang="en-US" dirty="0"/>
              <a:t> and Lowe (2002</a:t>
            </a:r>
            <a:r>
              <a:rPr lang="en-US" dirty="0" smtClean="0"/>
              <a:t>) and </a:t>
            </a:r>
            <a:r>
              <a:rPr lang="en-US" dirty="0" err="1" smtClean="0"/>
              <a:t>Schularick</a:t>
            </a:r>
            <a:r>
              <a:rPr lang="en-US" dirty="0" smtClean="0"/>
              <a:t> and Taylor (2012): credit expansion predicts banking crises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Broker-dealer leverage explains time-varying risk premia</a:t>
            </a:r>
          </a:p>
          <a:p>
            <a:pPr lvl="1"/>
            <a:r>
              <a:rPr lang="en-US" dirty="0" smtClean="0"/>
              <a:t>Adrian, </a:t>
            </a:r>
            <a:r>
              <a:rPr lang="en-US" dirty="0" err="1" smtClean="0"/>
              <a:t>Moench</a:t>
            </a:r>
            <a:r>
              <a:rPr lang="en-US" dirty="0" smtClean="0"/>
              <a:t>, and Shin (2013), Adrian, </a:t>
            </a:r>
            <a:r>
              <a:rPr lang="en-US" dirty="0" err="1" smtClean="0"/>
              <a:t>Etula</a:t>
            </a:r>
            <a:r>
              <a:rPr lang="en-US" dirty="0" smtClean="0"/>
              <a:t>, and Muir (2013), Muir (2013)</a:t>
            </a:r>
          </a:p>
          <a:p>
            <a:pPr lvl="1"/>
            <a:r>
              <a:rPr lang="en-US" dirty="0" smtClean="0"/>
              <a:t>Our analysis highlights the substantially negative equity returns </a:t>
            </a:r>
            <a:r>
              <a:rPr lang="en-US" b="1" dirty="0" smtClean="0"/>
              <a:t>during</a:t>
            </a:r>
            <a:r>
              <a:rPr lang="en-US" dirty="0" smtClean="0"/>
              <a:t> credit expansions rather than the largely increased equity premium </a:t>
            </a:r>
            <a:r>
              <a:rPr lang="en-US" b="1" dirty="0" smtClean="0"/>
              <a:t>after</a:t>
            </a:r>
            <a:r>
              <a:rPr lang="en-US" dirty="0" smtClean="0"/>
              <a:t> crises.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Optimism in the recent housing crisis</a:t>
            </a:r>
          </a:p>
          <a:p>
            <a:pPr lvl="1"/>
            <a:r>
              <a:rPr lang="en-US" dirty="0" smtClean="0"/>
              <a:t>Cheng, </a:t>
            </a:r>
            <a:r>
              <a:rPr lang="en-US" dirty="0" err="1" smtClean="0"/>
              <a:t>Raina</a:t>
            </a:r>
            <a:r>
              <a:rPr lang="en-US" dirty="0" smtClean="0"/>
              <a:t>, and </a:t>
            </a:r>
            <a:r>
              <a:rPr lang="en-US" dirty="0" err="1" smtClean="0"/>
              <a:t>Xiong</a:t>
            </a:r>
            <a:r>
              <a:rPr lang="en-US" dirty="0" smtClean="0"/>
              <a:t> (2013)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Debate on increasing required bank capital</a:t>
            </a:r>
          </a:p>
          <a:p>
            <a:pPr lvl="1"/>
            <a:r>
              <a:rPr lang="en-US" dirty="0" smtClean="0"/>
              <a:t>Cost of bank equity is not constant but dramatically time-varying over the credit cycle</a:t>
            </a:r>
          </a:p>
          <a:p>
            <a:pPr lvl="1"/>
            <a:r>
              <a:rPr lang="en-US" dirty="0" smtClean="0"/>
              <a:t>And is rather cheap during credit expansion 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171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Related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Pricing of tail risk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Reitz (1988), </a:t>
            </a:r>
            <a:r>
              <a:rPr lang="en-US" dirty="0" err="1" smtClean="0"/>
              <a:t>Barro</a:t>
            </a:r>
            <a:r>
              <a:rPr lang="en-US" dirty="0" smtClean="0"/>
              <a:t> (2006): disaster risks as an explanation for the equity premium puzzle</a:t>
            </a:r>
          </a:p>
          <a:p>
            <a:pPr lvl="1"/>
            <a:r>
              <a:rPr lang="en-US" dirty="0" smtClean="0"/>
              <a:t>Time-varying disaster risk</a:t>
            </a:r>
          </a:p>
          <a:p>
            <a:pPr lvl="2"/>
            <a:r>
              <a:rPr lang="en-US" dirty="0" err="1" smtClean="0"/>
              <a:t>Gabaix</a:t>
            </a:r>
            <a:r>
              <a:rPr lang="en-US" dirty="0" smtClean="0"/>
              <a:t> (2012) and </a:t>
            </a:r>
            <a:r>
              <a:rPr lang="en-US" dirty="0" err="1" smtClean="0"/>
              <a:t>Wachter</a:t>
            </a:r>
            <a:r>
              <a:rPr lang="en-US" dirty="0" smtClean="0"/>
              <a:t> (2013) </a:t>
            </a:r>
          </a:p>
          <a:p>
            <a:pPr lvl="2"/>
            <a:r>
              <a:rPr lang="en-US" dirty="0" err="1" smtClean="0"/>
              <a:t>Gourio</a:t>
            </a:r>
            <a:r>
              <a:rPr lang="en-US" dirty="0" smtClean="0"/>
              <a:t> (2012): disaster risk and credit risk</a:t>
            </a:r>
          </a:p>
          <a:p>
            <a:pPr lvl="1"/>
            <a:r>
              <a:rPr lang="en-US" dirty="0" smtClean="0"/>
              <a:t>Bank equity premium and tail risk:</a:t>
            </a:r>
          </a:p>
          <a:p>
            <a:pPr lvl="2"/>
            <a:r>
              <a:rPr lang="en-US" dirty="0" smtClean="0"/>
              <a:t>Gandhi (2011) and Gandhi and </a:t>
            </a:r>
            <a:r>
              <a:rPr lang="en-US" dirty="0" err="1" smtClean="0"/>
              <a:t>Lustig</a:t>
            </a:r>
            <a:r>
              <a:rPr lang="en-US" dirty="0" smtClean="0"/>
              <a:t> (2014)</a:t>
            </a:r>
          </a:p>
          <a:p>
            <a:pPr lvl="2"/>
            <a:r>
              <a:rPr lang="en-US" dirty="0" smtClean="0"/>
              <a:t>Explain time-varying equity premium of bank stocks in terms of disaster risk </a:t>
            </a:r>
            <a:r>
              <a:rPr lang="en-US" i="1" dirty="0" smtClean="0"/>
              <a:t>but in the opposite direction</a:t>
            </a:r>
            <a:r>
              <a:rPr lang="en-US" dirty="0" smtClean="0"/>
              <a:t> of what we find</a:t>
            </a:r>
            <a:endParaRPr lang="en-US" i="1" dirty="0" smtClean="0"/>
          </a:p>
          <a:p>
            <a:pPr lvl="2"/>
            <a:endParaRPr lang="en-US" dirty="0" smtClean="0"/>
          </a:p>
          <a:p>
            <a:pPr lvl="1"/>
            <a:r>
              <a:rPr lang="en-US" dirty="0" err="1" smtClean="0"/>
              <a:t>Gennaioli</a:t>
            </a:r>
            <a:r>
              <a:rPr lang="en-US" dirty="0" smtClean="0"/>
              <a:t>, </a:t>
            </a:r>
            <a:r>
              <a:rPr lang="en-US" dirty="0" err="1" smtClean="0"/>
              <a:t>Shleifer</a:t>
            </a:r>
            <a:r>
              <a:rPr lang="en-US" dirty="0" smtClean="0"/>
              <a:t> and </a:t>
            </a:r>
            <a:r>
              <a:rPr lang="en-US" dirty="0" err="1" smtClean="0"/>
              <a:t>Vishny</a:t>
            </a:r>
            <a:r>
              <a:rPr lang="en-US" dirty="0" smtClean="0"/>
              <a:t> (2012, 2013): </a:t>
            </a:r>
            <a:r>
              <a:rPr lang="en-US" b="1" dirty="0" smtClean="0"/>
              <a:t>tail risk might be neglected</a:t>
            </a:r>
          </a:p>
          <a:p>
            <a:pPr lvl="1"/>
            <a:r>
              <a:rPr lang="en-US" dirty="0" smtClean="0"/>
              <a:t>Weitzman (2007): </a:t>
            </a:r>
            <a:r>
              <a:rPr lang="en-US" b="1" dirty="0" smtClean="0"/>
              <a:t>subjective expectations of crash risk</a:t>
            </a:r>
          </a:p>
          <a:p>
            <a:pPr lvl="2"/>
            <a:r>
              <a:rPr lang="en-US" dirty="0" smtClean="0"/>
              <a:t>Important to account for investors’ subjective beliefs in tail risk, which may or may not be fully consistent with the actual tail risk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Chen, Dou and </a:t>
            </a:r>
            <a:r>
              <a:rPr lang="en-US" dirty="0" err="1" smtClean="0"/>
              <a:t>Kogan</a:t>
            </a:r>
            <a:r>
              <a:rPr lang="en-US" dirty="0" smtClean="0"/>
              <a:t> (2013)</a:t>
            </a:r>
          </a:p>
          <a:p>
            <a:pPr lvl="2"/>
            <a:r>
              <a:rPr lang="en-US" dirty="0" smtClean="0"/>
              <a:t>Not to treat tail risk as </a:t>
            </a:r>
            <a:r>
              <a:rPr lang="en-US" b="1" dirty="0" smtClean="0"/>
              <a:t>dark matters</a:t>
            </a:r>
            <a:r>
              <a:rPr lang="en-US" dirty="0" smtClean="0"/>
              <a:t> in finance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848600" cy="4800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24 developed countries: 1920-2012</a:t>
            </a:r>
          </a:p>
          <a:p>
            <a:pPr lvl="1"/>
            <a:endParaRPr lang="en-US" dirty="0"/>
          </a:p>
          <a:p>
            <a:r>
              <a:rPr lang="en-US" dirty="0" smtClean="0"/>
              <a:t>Variables: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Credit expansion</a:t>
            </a:r>
          </a:p>
          <a:p>
            <a:pPr lvl="2"/>
            <a:r>
              <a:rPr lang="en-US" dirty="0" smtClean="0"/>
              <a:t>From merging </a:t>
            </a:r>
            <a:r>
              <a:rPr lang="en-US" dirty="0" err="1"/>
              <a:t>Schularick</a:t>
            </a:r>
            <a:r>
              <a:rPr lang="en-US" dirty="0"/>
              <a:t>-Taylor (2012) &amp; </a:t>
            </a:r>
            <a:r>
              <a:rPr lang="en-US" dirty="0" smtClean="0"/>
              <a:t>BIS data</a:t>
            </a:r>
            <a:endParaRPr lang="en-US" dirty="0"/>
          </a:p>
          <a:p>
            <a:pPr lvl="2"/>
            <a:r>
              <a:rPr lang="en-US" dirty="0" smtClean="0"/>
              <a:t>3-year change in </a:t>
            </a:r>
            <a:r>
              <a:rPr lang="en-US" b="1" dirty="0" smtClean="0"/>
              <a:t>bank credit to GDP </a:t>
            </a:r>
            <a:r>
              <a:rPr lang="en-US" dirty="0" smtClean="0"/>
              <a:t>of households and private non-financial corporations 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Equity index log excess returns (including dividends)</a:t>
            </a:r>
          </a:p>
          <a:p>
            <a:pPr lvl="2"/>
            <a:r>
              <a:rPr lang="en-US" dirty="0" smtClean="0"/>
              <a:t>Banking sector</a:t>
            </a:r>
          </a:p>
          <a:p>
            <a:pPr lvl="2"/>
            <a:r>
              <a:rPr lang="en-US" dirty="0"/>
              <a:t>Broad market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Controls:</a:t>
            </a:r>
          </a:p>
          <a:p>
            <a:pPr lvl="2"/>
            <a:r>
              <a:rPr lang="en-US" dirty="0" smtClean="0"/>
              <a:t>D/P, term spread, book/market, </a:t>
            </a:r>
            <a:r>
              <a:rPr lang="en-US" dirty="0"/>
              <a:t>Inflation </a:t>
            </a:r>
            <a:r>
              <a:rPr lang="en-US" dirty="0" smtClean="0"/>
              <a:t>, </a:t>
            </a:r>
            <a:r>
              <a:rPr lang="en-US" dirty="0" err="1" smtClean="0"/>
              <a:t>i</a:t>
            </a:r>
            <a:r>
              <a:rPr lang="en-US" dirty="0" smtClean="0"/>
              <a:t>/k </a:t>
            </a:r>
          </a:p>
          <a:p>
            <a:pPr lvl="2"/>
            <a:r>
              <a:rPr lang="en-US" dirty="0" smtClean="0"/>
              <a:t>corporate spread, consumption to wealth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Credit expansion</a:t>
            </a:r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19" y="893852"/>
            <a:ext cx="8667263" cy="5785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558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4251</TotalTime>
  <Words>1372</Words>
  <Application>Microsoft Office PowerPoint</Application>
  <PresentationFormat>On-screen Show (4:3)</PresentationFormat>
  <Paragraphs>244</Paragraphs>
  <Slides>26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9" baseType="lpstr">
      <vt:lpstr>Office Theme</vt:lpstr>
      <vt:lpstr>Document</vt:lpstr>
      <vt:lpstr>Equation</vt:lpstr>
      <vt:lpstr>Credit Expansion  and Neglected Crash Risk</vt:lpstr>
      <vt:lpstr>Consequences of credit expansion</vt:lpstr>
      <vt:lpstr>What causes credit expansions?</vt:lpstr>
      <vt:lpstr>Our approach</vt:lpstr>
      <vt:lpstr>What’s in this paper?</vt:lpstr>
      <vt:lpstr>Related research</vt:lpstr>
      <vt:lpstr>Related research</vt:lpstr>
      <vt:lpstr>Data</vt:lpstr>
      <vt:lpstr>Credit expansion</vt:lpstr>
      <vt:lpstr>Credit and equity prices before and after banking crises</vt:lpstr>
      <vt:lpstr>Summary statistics</vt:lpstr>
      <vt:lpstr>Regressions</vt:lpstr>
      <vt:lpstr>Regressions</vt:lpstr>
      <vt:lpstr>Standard errors</vt:lpstr>
      <vt:lpstr>Predictive probit regressions using crash indicators</vt:lpstr>
      <vt:lpstr>Predicting the equity premium</vt:lpstr>
      <vt:lpstr>Optimism or elevated risk appetite?</vt:lpstr>
      <vt:lpstr>Predicted excess returns  after credit expansion and contraction</vt:lpstr>
      <vt:lpstr>PowerPoint Presentation</vt:lpstr>
      <vt:lpstr>Alternative crash risk measures</vt:lpstr>
      <vt:lpstr>Quantile regressions and negative skewness</vt:lpstr>
      <vt:lpstr>Robustness in geographical regions</vt:lpstr>
      <vt:lpstr>Robustness in sub-periods</vt:lpstr>
      <vt:lpstr>Test for small-sample bias</vt:lpstr>
      <vt:lpstr>Conclusions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Causes and Consequences of Credit Expansion: Evidence from Stock Prices</dc:title>
  <dc:creator>Matt</dc:creator>
  <cp:lastModifiedBy>Jessica H. O'Leary</cp:lastModifiedBy>
  <cp:revision>371</cp:revision>
  <cp:lastPrinted>2014-07-31T00:46:28Z</cp:lastPrinted>
  <dcterms:created xsi:type="dcterms:W3CDTF">2014-02-11T23:51:31Z</dcterms:created>
  <dcterms:modified xsi:type="dcterms:W3CDTF">2014-09-16T18:14:39Z</dcterms:modified>
</cp:coreProperties>
</file>