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69" d="100"/>
          <a:sy n="69" d="100"/>
        </p:scale>
        <p:origin x="60" y="8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6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7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8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binsights.com/research/public-stock-driven-uber/" TargetMode="External"/><Relationship Id="rId3" Type="http://schemas.openxmlformats.org/officeDocument/2006/relationships/hyperlink" Target="https://www.wsj.com/articles/gm-to-test-fleet-of-electric-cars-in-new-york-1508212801" TargetMode="External"/><Relationship Id="rId7" Type="http://schemas.openxmlformats.org/officeDocument/2006/relationships/hyperlink" Target="http://gulzar05.blogspot.com/2010/04/new-york-taxi-medallions-as-investment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usinessinsider.com/how-nyc-taxis-resemble-the-medieval-guild-system-2011-8" TargetMode="External"/><Relationship Id="rId5" Type="http://schemas.openxmlformats.org/officeDocument/2006/relationships/hyperlink" Target="http://nypost.com/2017/10/14/investors-see-opportunity-as-taxi-medallion-prices-bottom-out/" TargetMode="External"/><Relationship Id="rId10" Type="http://schemas.openxmlformats.org/officeDocument/2006/relationships/hyperlink" Target="https://arxiv.org/pdf/1708.06374.pdf" TargetMode="External"/><Relationship Id="rId4" Type="http://schemas.openxmlformats.org/officeDocument/2006/relationships/image" Target="../media/image4.png"/><Relationship Id="rId9" Type="http://schemas.openxmlformats.org/officeDocument/2006/relationships/hyperlink" Target="http://www.sfchronicle.com/news/article/Intel-Mobileye-develop-system-to-determine-fault-12285044.php?t=77dd4f9c0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8151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10/18/17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1524000"/>
            <a:ext cx="7086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hlinkClick r:id="rId3"/>
              </a:rPr>
              <a:t>GM to Test Fleet of Self-Driving Cars in New York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5" y="2327946"/>
            <a:ext cx="2076450" cy="2857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083376" y="2228267"/>
            <a:ext cx="70606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rgbClr val="2A2A2A"/>
                </a:solidFill>
                <a:latin typeface="neue-haas-grotesk-ny-post"/>
                <a:hlinkClick r:id="rId5"/>
              </a:rPr>
              <a:t>http://nypost.com/2017/10/14/investors-see-opportunity-as-taxi-medallion-prices-bottom-out/</a:t>
            </a:r>
            <a:endParaRPr lang="en-US" sz="2000" dirty="0">
              <a:solidFill>
                <a:srgbClr val="2A2A2A"/>
              </a:solidFill>
              <a:latin typeface="neue-haas-grotesk-ny-pos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2881305"/>
            <a:ext cx="876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i="1" dirty="0" err="1">
                <a:solidFill>
                  <a:srgbClr val="FF0000"/>
                </a:solidFill>
              </a:rPr>
              <a:t>Hmmmm</a:t>
            </a:r>
            <a:r>
              <a:rPr lang="en-US" sz="1600" i="1" dirty="0">
                <a:solidFill>
                  <a:srgbClr val="FF0000"/>
                </a:solidFill>
              </a:rPr>
              <a:t>...At one time...(</a:t>
            </a:r>
            <a:r>
              <a:rPr lang="en-US" sz="1600" i="1" dirty="0">
                <a:solidFill>
                  <a:srgbClr val="FF0000"/>
                </a:solidFill>
                <a:hlinkClick r:id="rId6"/>
              </a:rPr>
              <a:t>Chart</a:t>
            </a:r>
            <a:r>
              <a:rPr lang="en-US" sz="1600" i="1" dirty="0">
                <a:solidFill>
                  <a:srgbClr val="FF0000"/>
                </a:solidFill>
              </a:rPr>
              <a:t> &amp; </a:t>
            </a:r>
            <a:r>
              <a:rPr lang="en-US" sz="1600" i="1" dirty="0">
                <a:solidFill>
                  <a:srgbClr val="FF0000"/>
                </a:solidFill>
                <a:hlinkClick r:id="rId7"/>
              </a:rPr>
              <a:t>Chart</a:t>
            </a:r>
            <a:r>
              <a:rPr lang="en-US" sz="1600" i="1" dirty="0">
                <a:solidFill>
                  <a:srgbClr val="FF0000"/>
                </a:solidFill>
              </a:rPr>
              <a:t>)  ... then... 4 years ago (</a:t>
            </a:r>
            <a:r>
              <a:rPr lang="en-US" sz="1600" i="1" dirty="0">
                <a:solidFill>
                  <a:srgbClr val="FF0000"/>
                </a:solidFill>
                <a:hlinkClick r:id="rId8"/>
              </a:rPr>
              <a:t>chart</a:t>
            </a:r>
            <a:r>
              <a:rPr lang="en-US" sz="1600" i="1" dirty="0">
                <a:solidFill>
                  <a:srgbClr val="FF0000"/>
                </a:solidFill>
              </a:rPr>
              <a:t>) they were going for &gt; $1M, but $186K is still &gt;&gt; $0.  ???? Alain</a:t>
            </a:r>
            <a:r>
              <a:rPr lang="en-US" sz="1600" i="1" dirty="0"/>
              <a:t>  </a:t>
            </a:r>
            <a:endParaRPr lang="en-US" sz="1600" dirty="0"/>
          </a:p>
        </p:txBody>
      </p:sp>
      <p:sp>
        <p:nvSpPr>
          <p:cNvPr id="12" name="Rectangle 11"/>
          <p:cNvSpPr/>
          <p:nvPr/>
        </p:nvSpPr>
        <p:spPr>
          <a:xfrm>
            <a:off x="228601" y="4267200"/>
            <a:ext cx="89153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hlinkClick r:id="rId9"/>
              </a:rPr>
              <a:t>Intel, Mobileye develop system to determine fault in self-driving-car </a:t>
            </a:r>
            <a:r>
              <a:rPr lang="en-US" sz="2000" dirty="0" smtClean="0">
                <a:hlinkClick r:id="rId9"/>
              </a:rPr>
              <a:t>crashes</a:t>
            </a:r>
            <a:endParaRPr lang="en-US" sz="20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228600" y="4948516"/>
            <a:ext cx="8763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hlinkClick r:id="rId10"/>
              </a:rPr>
              <a:t>On a Formal Model of Safe and Scalable Self-driving Cars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90640</TotalTime>
  <Words>49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Courier New</vt:lpstr>
      <vt:lpstr>neue-haas-grotesk-ny-post</vt:lpstr>
      <vt:lpstr>Times New Roman</vt:lpstr>
      <vt:lpstr>Blank Presentation</vt:lpstr>
      <vt:lpstr>Photo Editor Photo</vt:lpstr>
      <vt:lpstr>Current News 10/18/17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191</cp:revision>
  <dcterms:created xsi:type="dcterms:W3CDTF">2000-02-01T17:30:04Z</dcterms:created>
  <dcterms:modified xsi:type="dcterms:W3CDTF">2017-10-18T17:20:15Z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