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9900"/>
    <a:srgbClr val="D2A0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7" autoAdjust="0"/>
    <p:restoredTop sz="94660"/>
  </p:normalViewPr>
  <p:slideViewPr>
    <p:cSldViewPr>
      <p:cViewPr varScale="1">
        <p:scale>
          <a:sx n="125" d="100"/>
          <a:sy n="125" d="100"/>
        </p:scale>
        <p:origin x="96" y="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110" d="100"/>
          <a:sy n="110" d="100"/>
        </p:scale>
        <p:origin x="273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02DBA-0290-4B37-A7C7-A599D7A1A097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DBAEF-9B8E-478E-AFE9-82E9F1272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64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fld id="{DCB94717-EA06-42B7-BBCF-79BF801AD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951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B94717-EA06-42B7-BBCF-79BF801AD7F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7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83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7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914400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914400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81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89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836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89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175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595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599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9015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416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oleObject" Target="../embeddings/oleObject3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144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7772400" y="6400800"/>
          <a:ext cx="11906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2" name="Photo Editor Photo" r:id="rId14" imgW="1190476" imgH="295238" progId="MSPhotoEd.3">
                  <p:embed/>
                </p:oleObj>
              </mc:Choice>
              <mc:Fallback>
                <p:oleObj name="Photo Editor Photo" r:id="rId14" imgW="1190476" imgH="295238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6400800"/>
                        <a:ext cx="119062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8305800" y="228600"/>
          <a:ext cx="5334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3" name="Photo Editor Photo" r:id="rId16" imgW="533474" imgH="523810" progId="MSPhotoEd.3">
                  <p:embed/>
                </p:oleObj>
              </mc:Choice>
              <mc:Fallback>
                <p:oleObj name="Photo Editor Photo" r:id="rId16" imgW="533474" imgH="523810" progId="MSPhotoEd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228600"/>
                        <a:ext cx="533400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9"/>
          <p:cNvGraphicFramePr>
            <a:graphicFrameLocks noChangeAspect="1"/>
          </p:cNvGraphicFramePr>
          <p:nvPr/>
        </p:nvGraphicFramePr>
        <p:xfrm>
          <a:off x="304800" y="228600"/>
          <a:ext cx="17811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4" name="Photo Editor Photo" r:id="rId18" imgW="1781424" imgH="209524" progId="MSPhotoEd.3">
                  <p:embed/>
                </p:oleObj>
              </mc:Choice>
              <mc:Fallback>
                <p:oleObj name="Photo Editor Photo" r:id="rId18" imgW="1781424" imgH="209524" progId="MSPhotoEd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28600"/>
                        <a:ext cx="1781175" cy="20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228600" y="366713"/>
            <a:ext cx="3040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 err="1">
                <a:latin typeface="Times New Roman" pitchFamily="18" charset="0"/>
              </a:rPr>
              <a:t>Orf</a:t>
            </a:r>
            <a:r>
              <a:rPr lang="en-US" sz="1200" dirty="0">
                <a:latin typeface="Times New Roman" pitchFamily="18" charset="0"/>
              </a:rPr>
              <a:t> 467 – Transportation Systems Analysis</a:t>
            </a:r>
            <a:r>
              <a:rPr lang="en-US" sz="1600" b="0" dirty="0">
                <a:latin typeface="Times New Roman" pitchFamily="18" charset="0"/>
              </a:rPr>
              <a:t> </a:t>
            </a:r>
          </a:p>
          <a:p>
            <a:pPr>
              <a:defRPr/>
            </a:pPr>
            <a:r>
              <a:rPr lang="en-US" sz="1200" b="0" i="1" dirty="0">
                <a:latin typeface="Times New Roman" pitchFamily="18" charset="0"/>
              </a:rPr>
              <a:t>Fall </a:t>
            </a:r>
            <a:r>
              <a:rPr lang="en-US" sz="1200" b="0" i="1" dirty="0" smtClean="0">
                <a:latin typeface="Times New Roman" pitchFamily="18" charset="0"/>
              </a:rPr>
              <a:t>2017</a:t>
            </a:r>
            <a:endParaRPr lang="en-US" sz="1600" b="0" dirty="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bldLvl="2" autoUpdateAnimBg="0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ytimes.com/2017/10/22/opinion/driverless-cars-test-drive.html?smprod=nytcore-ipad&amp;smid=nytcore-ipad-shar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wsj.com/articles/amazon-says-238-places-want-to-host-its-new-headquarters-1508772669" TargetMode="External"/><Relationship Id="rId4" Type="http://schemas.openxmlformats.org/officeDocument/2006/relationships/hyperlink" Target="https://www.nytimes.com/2017/10/19/technology/lyft-capitalg-alphabet.html?rref=collection%2Fsectioncollection%2Ftechnolog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8151"/>
            <a:ext cx="8305800" cy="685800"/>
          </a:xfrm>
        </p:spPr>
        <p:txBody>
          <a:bodyPr/>
          <a:lstStyle/>
          <a:p>
            <a:r>
              <a:rPr lang="en-US" sz="2400" b="1" dirty="0" smtClean="0">
                <a:cs typeface="Times New Roman" pitchFamily="18" charset="0"/>
              </a:rPr>
              <a:t>Current News </a:t>
            </a:r>
            <a:r>
              <a:rPr lang="en-US" sz="2400" b="1" dirty="0" smtClean="0">
                <a:cs typeface="Times New Roman" pitchFamily="18" charset="0"/>
              </a:rPr>
              <a:t>10/23/17</a:t>
            </a:r>
            <a:endParaRPr lang="en-US" sz="3600" b="1" dirty="0" smtClean="0"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1676400"/>
            <a:ext cx="723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NY Times: </a:t>
            </a:r>
            <a:r>
              <a:rPr lang="en-US" b="0" dirty="0">
                <a:hlinkClick r:id="rId3"/>
              </a:rPr>
              <a:t>Driverless Cars Made Me Nervous. Then I Tried One.</a:t>
            </a:r>
            <a:endParaRPr lang="en-US" b="0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1000" y="2819400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0" u="sng" dirty="0">
                <a:solidFill>
                  <a:srgbClr val="000000"/>
                </a:solidFill>
                <a:latin typeface="nyt-cheltenham"/>
                <a:hlinkClick r:id="rId4"/>
              </a:rPr>
              <a:t>Lyft Is Said to Explore I.P.O. as It Raises $1 Billion Led by Alphabet</a:t>
            </a:r>
          </a:p>
          <a:p>
            <a:r>
              <a:rPr lang="en-US" sz="1600" b="0" dirty="0">
                <a:solidFill>
                  <a:srgbClr val="333333"/>
                </a:solidFill>
                <a:latin typeface="georgia" panose="02040502050405020303" pitchFamily="18" charset="0"/>
                <a:hlinkClick r:id="rId4"/>
              </a:rPr>
              <a:t>The ride-hailing company is exploring a 2018 initial public offering, as it added fresh capital to its coffers from investors including a venture arm spun out of Google.</a:t>
            </a:r>
            <a:endParaRPr lang="en-US" sz="1600" b="0" i="0" u="none" strike="noStrike" dirty="0">
              <a:solidFill>
                <a:srgbClr val="333333"/>
              </a:solidFill>
              <a:effectLst/>
              <a:latin typeface="georgia" panose="02040502050405020303" pitchFamily="18" charset="0"/>
              <a:hlinkClick r:id="rId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2480" y="4068763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WSJ:</a:t>
            </a:r>
            <a:endParaRPr lang="en-US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0480" y="-941565"/>
            <a:ext cx="4860561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hronicle Display"/>
                <a:hlinkClick r:id="rId5"/>
              </a:rPr>
              <a:t>Amazon Says 238 Places Want to Host Its New Headquarters </a:t>
            </a:r>
            <a:endParaRPr kumimoji="0" lang="en-US" altLang="en-US" sz="600" b="1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hronicle Display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hronicle SSm"/>
                <a:hlinkClick r:id="rId5"/>
              </a:rPr>
              <a:t>  </a:t>
            </a:r>
            <a:r>
              <a:rPr kumimoji="0" lang="en-US" altLang="en-US" sz="143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hronicle SSm"/>
              </a:rPr>
              <a:t> </a:t>
            </a: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hronicle SSm"/>
              </a:rPr>
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</a:t>
            </a:r>
            <a:endParaRPr kumimoji="0" lang="en-US" altLang="en-US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28800" y="4140513"/>
            <a:ext cx="6781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en-US" sz="1800" b="0" dirty="0">
                <a:solidFill>
                  <a:srgbClr val="333333"/>
                </a:solidFill>
                <a:latin typeface="Chronicle SSm"/>
                <a:hlinkClick r:id="rId5"/>
              </a:rPr>
              <a:t>Amazon said it received 238 proposals from cities and regions across North America to host its second headquarters</a:t>
            </a:r>
            <a:r>
              <a:rPr lang="en-US" altLang="en-US" sz="1800" b="0" dirty="0" smtClean="0">
                <a:solidFill>
                  <a:srgbClr val="333333"/>
                </a:solidFill>
                <a:latin typeface="Chronicle SSm"/>
                <a:hlinkClick r:id="rId5"/>
              </a:rPr>
              <a:t>.</a:t>
            </a:r>
            <a:endParaRPr lang="en-US" altLang="en-US" sz="1800" b="0" dirty="0">
              <a:solidFill>
                <a:srgbClr val="333333"/>
              </a:solidFill>
              <a:latin typeface="Chronicle SS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90668</TotalTime>
  <Words>95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Chronicle Display</vt:lpstr>
      <vt:lpstr>Chronicle SSm</vt:lpstr>
      <vt:lpstr>Courier New</vt:lpstr>
      <vt:lpstr>Georgia</vt:lpstr>
      <vt:lpstr>nyt-cheltenham</vt:lpstr>
      <vt:lpstr>Times New Roman</vt:lpstr>
      <vt:lpstr>Blank Presentation</vt:lpstr>
      <vt:lpstr>Photo Editor Photo</vt:lpstr>
      <vt:lpstr>Current News 10/23/17</vt:lpstr>
    </vt:vector>
  </TitlesOfParts>
  <Company>ORFE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of Electronic Commerce</dc:title>
  <dc:subject>Week 1 Lectures</dc:subject>
  <dc:creator>alaink</dc:creator>
  <cp:lastModifiedBy>Alain Kornhauser</cp:lastModifiedBy>
  <cp:revision>194</cp:revision>
  <dcterms:created xsi:type="dcterms:W3CDTF">2000-02-01T17:30:04Z</dcterms:created>
  <dcterms:modified xsi:type="dcterms:W3CDTF">2017-10-23T16:59:34Z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>alaink@princeton.edu</vt:lpwstr>
  </property>
  <property fmtid="{D5CDD505-2E9C-101B-9397-08002B2CF9AE}" pid="8" name="HomePage">
    <vt:lpwstr>http://www.princeton.edu/~civ401/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F:\public_html</vt:lpwstr>
  </property>
</Properties>
</file>