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1" r:id="rId3"/>
    <p:sldId id="262" r:id="rId4"/>
    <p:sldId id="260" r:id="rId5"/>
    <p:sldId id="25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57" r:id="rId16"/>
    <p:sldId id="258" r:id="rId17"/>
    <p:sldId id="266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84" y="1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F912E-5341-4D91-9FFA-E0A5B5DF8BC8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65452-962E-470F-A39B-F2EB86890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06A14-803E-4038-864A-D3BA979CE9B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59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F54AF-2A29-4F57-B9C2-F1C4718D9BD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10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ECDC8-8313-4EFF-8289-83575104F7A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00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80DA5-76D3-413E-9966-EB5F569F59A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5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76BEF-199A-4C62-9BCF-A2B92A2EA4C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98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234A1C-0F6C-45AD-879C-5520FD5E411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77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A9EE-9C91-4F89-A0DB-62176E76FB9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333B-3199-4639-88F6-A6435A532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A9EE-9C91-4F89-A0DB-62176E76FB9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333B-3199-4639-88F6-A6435A532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A9EE-9C91-4F89-A0DB-62176E76FB9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333B-3199-4639-88F6-A6435A532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A9EE-9C91-4F89-A0DB-62176E76FB9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333B-3199-4639-88F6-A6435A532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A9EE-9C91-4F89-A0DB-62176E76FB9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333B-3199-4639-88F6-A6435A532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A9EE-9C91-4F89-A0DB-62176E76FB9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333B-3199-4639-88F6-A6435A532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A9EE-9C91-4F89-A0DB-62176E76FB9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333B-3199-4639-88F6-A6435A532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A9EE-9C91-4F89-A0DB-62176E76FB9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333B-3199-4639-88F6-A6435A532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A9EE-9C91-4F89-A0DB-62176E76FB9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333B-3199-4639-88F6-A6435A532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A9EE-9C91-4F89-A0DB-62176E76FB9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333B-3199-4639-88F6-A6435A532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A9EE-9C91-4F89-A0DB-62176E76FB9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333B-3199-4639-88F6-A6435A532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A9EE-9C91-4F89-A0DB-62176E76FB9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333B-3199-4639-88F6-A6435A532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orf467.princeton.edu/NationWideTrips'17Kyl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rf467.princeton.edu/NationWideLevel2_ReadMe.pdf" TargetMode="External"/><Relationship Id="rId5" Type="http://schemas.openxmlformats.org/officeDocument/2006/relationships/hyperlink" Target="NationWideNodesLevel2.nds" TargetMode="External"/><Relationship Id="rId4" Type="http://schemas.openxmlformats.org/officeDocument/2006/relationships/hyperlink" Target="http://orf467.princeton.edu/NationWideLinksLevel2.lk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8949948" cy="426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Michelle at techtronix 4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315200" cy="48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47650" y="0"/>
            <a:ext cx="848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Tektronix 4015 Dual headed Mono Graphics Terminal to IBM 4300 Mainframe</a:t>
            </a:r>
          </a:p>
        </p:txBody>
      </p:sp>
    </p:spTree>
    <p:extLst>
      <p:ext uri="{BB962C8B-B14F-4D97-AF65-F5344CB8AC3E}">
        <p14:creationId xmlns:p14="http://schemas.microsoft.com/office/powerpoint/2010/main" val="19434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Michael on Tech 4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162800" cy="4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89000" y="0"/>
            <a:ext cx="705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Tektronix 4025 Color Graphics Terminal to IBM 4300 Mainframe</a:t>
            </a:r>
          </a:p>
        </p:txBody>
      </p:sp>
    </p:spTree>
    <p:extLst>
      <p:ext uri="{BB962C8B-B14F-4D97-AF65-F5344CB8AC3E}">
        <p14:creationId xmlns:p14="http://schemas.microsoft.com/office/powerpoint/2010/main" val="24898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en-US" altLang="en-US" sz="3600" smtClean="0"/>
              <a:t>To help the Freight RR Industry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88392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We built PTNM/GIS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Princeton Transportation Network Model &amp; Graphical Information System</a:t>
            </a:r>
          </a:p>
          <a:p>
            <a:pPr lvl="1">
              <a:lnSpc>
                <a:spcPct val="90000"/>
              </a:lnSpc>
            </a:pPr>
            <a:endParaRPr lang="en-US" altLang="en-US" sz="18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We realized that a major competitor to RRs were trucks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So we built a digital map data base of the North American highway system and extended it across the world.</a:t>
            </a:r>
          </a:p>
          <a:p>
            <a:pPr lvl="1">
              <a:lnSpc>
                <a:spcPct val="90000"/>
              </a:lnSpc>
            </a:pPr>
            <a:endParaRPr lang="en-US" altLang="en-US" sz="18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Motor carrier deregulation required/deserved a rating system that was based on actual routes &amp; real miles not government tariff routes &amp; imaginary “HouseHoldMoversGuide” miles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so PC*Miler was born</a:t>
            </a:r>
          </a:p>
        </p:txBody>
      </p:sp>
    </p:spTree>
    <p:extLst>
      <p:ext uri="{BB962C8B-B14F-4D97-AF65-F5344CB8AC3E}">
        <p14:creationId xmlns:p14="http://schemas.microsoft.com/office/powerpoint/2010/main" val="6829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Laura on PCAT with dual moni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239000" cy="48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298700" y="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IBM PC-AT w 19” Tektronix Color Monitor</a:t>
            </a:r>
          </a:p>
        </p:txBody>
      </p:sp>
    </p:spTree>
    <p:extLst>
      <p:ext uri="{BB962C8B-B14F-4D97-AF65-F5344CB8AC3E}">
        <p14:creationId xmlns:p14="http://schemas.microsoft.com/office/powerpoint/2010/main" val="39504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en-US" altLang="en-US" sz="3600" smtClean="0"/>
              <a:t>As Computer Power &amp; Memory Grew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8991600" cy="4191000"/>
          </a:xfrm>
        </p:spPr>
        <p:txBody>
          <a:bodyPr/>
          <a:lstStyle/>
          <a:p>
            <a:r>
              <a:rPr lang="en-US" altLang="en-US" sz="1800" smtClean="0"/>
              <a:t>About 15 years ago we started looking at Door-to-Door routing</a:t>
            </a:r>
          </a:p>
          <a:p>
            <a:pPr lvl="1"/>
            <a:r>
              <a:rPr lang="en-US" altLang="en-US" sz="1600" smtClean="0"/>
              <a:t>Launched RoadTrips Door-to-Door in 1997</a:t>
            </a:r>
          </a:p>
          <a:p>
            <a:r>
              <a:rPr lang="en-US" altLang="en-US" sz="1800" smtClean="0"/>
              <a:t>Added GPS</a:t>
            </a:r>
          </a:p>
          <a:p>
            <a:pPr lvl="1"/>
            <a:r>
              <a:rPr lang="en-US" altLang="en-US" sz="1600" smtClean="0"/>
              <a:t>launched Laptop version of CoPilot in Aug 1998 </a:t>
            </a:r>
          </a:p>
          <a:p>
            <a:r>
              <a:rPr lang="en-US" altLang="en-US" sz="1800" smtClean="0"/>
              <a:t>Ported CoPilot to Casio’s Cassiopeia</a:t>
            </a:r>
          </a:p>
          <a:p>
            <a:pPr lvl="1"/>
            <a:r>
              <a:rPr lang="en-US" altLang="en-US" sz="1600" smtClean="0"/>
              <a:t>launched 1</a:t>
            </a:r>
            <a:r>
              <a:rPr lang="en-US" altLang="en-US" sz="1600" baseline="30000" smtClean="0"/>
              <a:t>st</a:t>
            </a:r>
            <a:r>
              <a:rPr lang="en-US" altLang="en-US" sz="1600" smtClean="0"/>
              <a:t> PDA version of turn-by-turn navigation in 2000</a:t>
            </a:r>
          </a:p>
          <a:p>
            <a:r>
              <a:rPr lang="en-US" altLang="en-US" sz="1800" smtClean="0"/>
              <a:t>Ported CoPilot to Msft Mobile</a:t>
            </a:r>
          </a:p>
          <a:p>
            <a:pPr lvl="1"/>
            <a:r>
              <a:rPr lang="en-US" altLang="en-US" sz="1600" smtClean="0"/>
              <a:t>launched 1</a:t>
            </a:r>
            <a:r>
              <a:rPr lang="en-US" altLang="en-US" sz="1600" baseline="30000" smtClean="0"/>
              <a:t>st</a:t>
            </a:r>
            <a:r>
              <a:rPr lang="en-US" altLang="en-US" sz="1600" smtClean="0"/>
              <a:t> Copilot|Live focuses of communications in 2003</a:t>
            </a:r>
          </a:p>
          <a:p>
            <a:r>
              <a:rPr lang="en-US" altLang="en-US" sz="1800" smtClean="0"/>
              <a:t>Ported CoPilot to iPhone and Android</a:t>
            </a:r>
          </a:p>
          <a:p>
            <a:pPr lvl="1"/>
            <a:r>
              <a:rPr lang="en-US" altLang="en-US" sz="1600" smtClean="0"/>
              <a:t>in the process of launching CoPilot on those platforms</a:t>
            </a:r>
          </a:p>
          <a:p>
            <a:pPr lvl="1">
              <a:buFontTx/>
              <a:buNone/>
            </a:pPr>
            <a:endParaRPr lang="en-US" altLang="en-US" sz="1600" smtClean="0"/>
          </a:p>
          <a:p>
            <a:r>
              <a:rPr lang="en-US" altLang="en-US" sz="1800" b="1" smtClean="0"/>
              <a:t>Our Future view continues to be committed to limiting the exposure and capturing the value of a dynamic transportation environment we call:</a:t>
            </a:r>
          </a:p>
        </p:txBody>
      </p:sp>
    </p:spTree>
    <p:extLst>
      <p:ext uri="{BB962C8B-B14F-4D97-AF65-F5344CB8AC3E}">
        <p14:creationId xmlns:p14="http://schemas.microsoft.com/office/powerpoint/2010/main" val="7818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693186" cy="44958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629400" cy="45952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7843" r="7059" b="5882"/>
          <a:stretch>
            <a:fillRect/>
          </a:stretch>
        </p:blipFill>
        <p:spPr bwMode="auto">
          <a:xfrm>
            <a:off x="0" y="-3175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Comment 3"/>
          <p:cNvSpPr>
            <a:spLocks noChangeArrowheads="1"/>
          </p:cNvSpPr>
          <p:nvPr/>
        </p:nvSpPr>
        <p:spPr bwMode="auto">
          <a:xfrm>
            <a:off x="0" y="4876800"/>
            <a:ext cx="2514600" cy="6508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Truck Flows After a $.20/mile toll on I-81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267200" y="3124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I-81</a:t>
            </a:r>
          </a:p>
        </p:txBody>
      </p:sp>
    </p:spTree>
    <p:extLst>
      <p:ext uri="{BB962C8B-B14F-4D97-AF65-F5344CB8AC3E}">
        <p14:creationId xmlns:p14="http://schemas.microsoft.com/office/powerpoint/2010/main" val="198530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6535" r="5882" b="5882"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53" name="Comment 5"/>
          <p:cNvSpPr>
            <a:spLocks noChangeArrowheads="1"/>
          </p:cNvSpPr>
          <p:nvPr/>
        </p:nvSpPr>
        <p:spPr bwMode="auto">
          <a:xfrm>
            <a:off x="0" y="2057400"/>
            <a:ext cx="2514600" cy="1751013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Change in Truck Flows Due to a  $.10/mile toll on I-81</a:t>
            </a:r>
          </a:p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Green:  Increase</a:t>
            </a:r>
          </a:p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Red:     Decrease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191000" y="3124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I-81</a:t>
            </a:r>
          </a:p>
        </p:txBody>
      </p:sp>
    </p:spTree>
    <p:extLst>
      <p:ext uri="{BB962C8B-B14F-4D97-AF65-F5344CB8AC3E}">
        <p14:creationId xmlns:p14="http://schemas.microsoft.com/office/powerpoint/2010/main" val="42430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6802" r="6122" b="6122"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01" name="Comment 5"/>
          <p:cNvSpPr>
            <a:spLocks noChangeArrowheads="1"/>
          </p:cNvSpPr>
          <p:nvPr/>
        </p:nvSpPr>
        <p:spPr bwMode="auto">
          <a:xfrm>
            <a:off x="0" y="2057400"/>
            <a:ext cx="2514600" cy="1751013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Change in Truck Flows Due to a  $.20/mile toll on I-81</a:t>
            </a:r>
          </a:p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Green:  Increase</a:t>
            </a:r>
          </a:p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Red:     Decrease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191000" y="3124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I-81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562600" y="3124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4382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5847833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5562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NationWideNetwork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Links</a:t>
            </a:r>
            <a:r>
              <a:rPr lang="en-US" dirty="0" smtClean="0"/>
              <a:t>, </a:t>
            </a:r>
            <a:r>
              <a:rPr lang="en-US" dirty="0" smtClean="0">
                <a:hlinkClick r:id="rId5" action="ppaction://hlinkfile"/>
              </a:rPr>
              <a:t>Nodes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Readme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5931932"/>
            <a:ext cx="3338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>
                <a:hlinkClick r:id="rId7"/>
              </a:rPr>
              <a:t>NationwideSythesizedPersonTrips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8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2913"/>
            <a:ext cx="7543800" cy="603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84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dirty="0"/>
              <a:t>Visual Display of Traffic Volume</a:t>
            </a:r>
          </a:p>
        </p:txBody>
      </p:sp>
      <p:sp>
        <p:nvSpPr>
          <p:cNvPr id="15363" name="Freeform 1027"/>
          <p:cNvSpPr>
            <a:spLocks/>
          </p:cNvSpPr>
          <p:nvPr/>
        </p:nvSpPr>
        <p:spPr bwMode="auto">
          <a:xfrm>
            <a:off x="990600" y="2895600"/>
            <a:ext cx="6858000" cy="1143000"/>
          </a:xfrm>
          <a:custGeom>
            <a:avLst/>
            <a:gdLst>
              <a:gd name="T0" fmla="*/ 0 w 4320"/>
              <a:gd name="T1" fmla="*/ 720 h 720"/>
              <a:gd name="T2" fmla="*/ 1440 w 4320"/>
              <a:gd name="T3" fmla="*/ 432 h 720"/>
              <a:gd name="T4" fmla="*/ 3168 w 4320"/>
              <a:gd name="T5" fmla="*/ 384 h 720"/>
              <a:gd name="T6" fmla="*/ 4320 w 4320"/>
              <a:gd name="T7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0" h="720">
                <a:moveTo>
                  <a:pt x="0" y="720"/>
                </a:moveTo>
                <a:cubicBezTo>
                  <a:pt x="456" y="604"/>
                  <a:pt x="912" y="488"/>
                  <a:pt x="1440" y="432"/>
                </a:cubicBezTo>
                <a:cubicBezTo>
                  <a:pt x="1968" y="376"/>
                  <a:pt x="2688" y="456"/>
                  <a:pt x="3168" y="384"/>
                </a:cubicBezTo>
                <a:cubicBezTo>
                  <a:pt x="3648" y="312"/>
                  <a:pt x="4096" y="80"/>
                  <a:pt x="43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Freeform 1028"/>
          <p:cNvSpPr>
            <a:spLocks/>
          </p:cNvSpPr>
          <p:nvPr/>
        </p:nvSpPr>
        <p:spPr bwMode="auto">
          <a:xfrm>
            <a:off x="3517900" y="1676400"/>
            <a:ext cx="4178300" cy="4343400"/>
          </a:xfrm>
          <a:custGeom>
            <a:avLst/>
            <a:gdLst>
              <a:gd name="T0" fmla="*/ 2632 w 2632"/>
              <a:gd name="T1" fmla="*/ 0 h 2736"/>
              <a:gd name="T2" fmla="*/ 1816 w 2632"/>
              <a:gd name="T3" fmla="*/ 912 h 2736"/>
              <a:gd name="T4" fmla="*/ 1192 w 2632"/>
              <a:gd name="T5" fmla="*/ 1152 h 2736"/>
              <a:gd name="T6" fmla="*/ 184 w 2632"/>
              <a:gd name="T7" fmla="*/ 1200 h 2736"/>
              <a:gd name="T8" fmla="*/ 88 w 2632"/>
              <a:gd name="T9" fmla="*/ 1392 h 2736"/>
              <a:gd name="T10" fmla="*/ 232 w 2632"/>
              <a:gd name="T11" fmla="*/ 1728 h 2736"/>
              <a:gd name="T12" fmla="*/ 568 w 2632"/>
              <a:gd name="T13" fmla="*/ 2736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32" h="2736">
                <a:moveTo>
                  <a:pt x="2632" y="0"/>
                </a:moveTo>
                <a:cubicBezTo>
                  <a:pt x="2344" y="360"/>
                  <a:pt x="2056" y="720"/>
                  <a:pt x="1816" y="912"/>
                </a:cubicBezTo>
                <a:cubicBezTo>
                  <a:pt x="1576" y="1104"/>
                  <a:pt x="1464" y="1104"/>
                  <a:pt x="1192" y="1152"/>
                </a:cubicBezTo>
                <a:cubicBezTo>
                  <a:pt x="920" y="1200"/>
                  <a:pt x="368" y="1160"/>
                  <a:pt x="184" y="1200"/>
                </a:cubicBezTo>
                <a:cubicBezTo>
                  <a:pt x="0" y="1240"/>
                  <a:pt x="80" y="1304"/>
                  <a:pt x="88" y="1392"/>
                </a:cubicBezTo>
                <a:cubicBezTo>
                  <a:pt x="96" y="1480"/>
                  <a:pt x="152" y="1504"/>
                  <a:pt x="232" y="1728"/>
                </a:cubicBezTo>
                <a:cubicBezTo>
                  <a:pt x="312" y="1952"/>
                  <a:pt x="376" y="2520"/>
                  <a:pt x="568" y="27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1029"/>
          <p:cNvSpPr>
            <a:spLocks noChangeShapeType="1"/>
          </p:cNvSpPr>
          <p:nvPr/>
        </p:nvSpPr>
        <p:spPr bwMode="auto">
          <a:xfrm>
            <a:off x="39624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1030"/>
          <p:cNvSpPr>
            <a:spLocks noChangeShapeType="1"/>
          </p:cNvSpPr>
          <p:nvPr/>
        </p:nvSpPr>
        <p:spPr bwMode="auto">
          <a:xfrm>
            <a:off x="50292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1031"/>
          <p:cNvSpPr txBox="1">
            <a:spLocks noChangeArrowheads="1"/>
          </p:cNvSpPr>
          <p:nvPr/>
        </p:nvSpPr>
        <p:spPr bwMode="auto">
          <a:xfrm>
            <a:off x="762000" y="3825875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15368" name="Text Box 1032"/>
          <p:cNvSpPr txBox="1">
            <a:spLocks noChangeArrowheads="1"/>
          </p:cNvSpPr>
          <p:nvPr/>
        </p:nvSpPr>
        <p:spPr bwMode="auto">
          <a:xfrm>
            <a:off x="7848600" y="2667000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15369" name="Text Box 1033"/>
          <p:cNvSpPr txBox="1">
            <a:spLocks noChangeArrowheads="1"/>
          </p:cNvSpPr>
          <p:nvPr/>
        </p:nvSpPr>
        <p:spPr bwMode="auto">
          <a:xfrm>
            <a:off x="7696200" y="1371600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15370" name="Text Box 1034"/>
          <p:cNvSpPr txBox="1">
            <a:spLocks noChangeArrowheads="1"/>
          </p:cNvSpPr>
          <p:nvPr/>
        </p:nvSpPr>
        <p:spPr bwMode="auto">
          <a:xfrm>
            <a:off x="4419600" y="5867400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D</a:t>
            </a:r>
          </a:p>
        </p:txBody>
      </p:sp>
      <p:sp>
        <p:nvSpPr>
          <p:cNvPr id="15371" name="Text Box 1035"/>
          <p:cNvSpPr txBox="1">
            <a:spLocks noChangeArrowheads="1"/>
          </p:cNvSpPr>
          <p:nvPr/>
        </p:nvSpPr>
        <p:spPr bwMode="auto">
          <a:xfrm>
            <a:off x="3886200" y="36877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a</a:t>
            </a:r>
          </a:p>
        </p:txBody>
      </p:sp>
      <p:sp>
        <p:nvSpPr>
          <p:cNvPr id="15372" name="Text Box 1036"/>
          <p:cNvSpPr txBox="1">
            <a:spLocks noChangeArrowheads="1"/>
          </p:cNvSpPr>
          <p:nvPr/>
        </p:nvSpPr>
        <p:spPr bwMode="auto">
          <a:xfrm>
            <a:off x="5029200" y="36877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b</a:t>
            </a:r>
          </a:p>
        </p:txBody>
      </p:sp>
      <p:sp>
        <p:nvSpPr>
          <p:cNvPr id="15373" name="Line 1037"/>
          <p:cNvSpPr>
            <a:spLocks noChangeShapeType="1"/>
          </p:cNvSpPr>
          <p:nvPr/>
        </p:nvSpPr>
        <p:spPr bwMode="auto">
          <a:xfrm>
            <a:off x="762000" y="16764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038"/>
          <p:cNvSpPr>
            <a:spLocks noChangeShapeType="1"/>
          </p:cNvSpPr>
          <p:nvPr/>
        </p:nvSpPr>
        <p:spPr bwMode="auto">
          <a:xfrm>
            <a:off x="762000" y="20574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039"/>
          <p:cNvSpPr>
            <a:spLocks noChangeShapeType="1"/>
          </p:cNvSpPr>
          <p:nvPr/>
        </p:nvSpPr>
        <p:spPr bwMode="auto">
          <a:xfrm>
            <a:off x="762000" y="2362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040"/>
          <p:cNvSpPr>
            <a:spLocks noChangeShapeType="1"/>
          </p:cNvSpPr>
          <p:nvPr/>
        </p:nvSpPr>
        <p:spPr bwMode="auto">
          <a:xfrm>
            <a:off x="762000" y="2667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Text Box 1041"/>
          <p:cNvSpPr txBox="1">
            <a:spLocks noChangeArrowheads="1"/>
          </p:cNvSpPr>
          <p:nvPr/>
        </p:nvSpPr>
        <p:spPr bwMode="auto">
          <a:xfrm>
            <a:off x="838200" y="178276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origin</a:t>
            </a:r>
          </a:p>
        </p:txBody>
      </p:sp>
      <p:sp>
        <p:nvSpPr>
          <p:cNvPr id="15378" name="Text Box 1042"/>
          <p:cNvSpPr txBox="1">
            <a:spLocks noChangeArrowheads="1"/>
          </p:cNvSpPr>
          <p:nvPr/>
        </p:nvSpPr>
        <p:spPr bwMode="auto">
          <a:xfrm>
            <a:off x="1295400" y="163036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destination</a:t>
            </a:r>
          </a:p>
        </p:txBody>
      </p:sp>
      <p:sp>
        <p:nvSpPr>
          <p:cNvPr id="15379" name="Line 1043"/>
          <p:cNvSpPr>
            <a:spLocks noChangeShapeType="1"/>
          </p:cNvSpPr>
          <p:nvPr/>
        </p:nvSpPr>
        <p:spPr bwMode="auto">
          <a:xfrm>
            <a:off x="762000" y="16764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1044"/>
          <p:cNvSpPr>
            <a:spLocks noChangeShapeType="1"/>
          </p:cNvSpPr>
          <p:nvPr/>
        </p:nvSpPr>
        <p:spPr bwMode="auto">
          <a:xfrm>
            <a:off x="2362200" y="1676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1045"/>
          <p:cNvSpPr>
            <a:spLocks noChangeShapeType="1"/>
          </p:cNvSpPr>
          <p:nvPr/>
        </p:nvSpPr>
        <p:spPr bwMode="auto">
          <a:xfrm>
            <a:off x="2819400" y="1676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Text Box 1046"/>
          <p:cNvSpPr txBox="1">
            <a:spLocks noChangeArrowheads="1"/>
          </p:cNvSpPr>
          <p:nvPr/>
        </p:nvSpPr>
        <p:spPr bwMode="auto">
          <a:xfrm>
            <a:off x="914400" y="20574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A</a:t>
            </a:r>
          </a:p>
        </p:txBody>
      </p:sp>
      <p:sp>
        <p:nvSpPr>
          <p:cNvPr id="15383" name="Text Box 1047"/>
          <p:cNvSpPr txBox="1">
            <a:spLocks noChangeArrowheads="1"/>
          </p:cNvSpPr>
          <p:nvPr/>
        </p:nvSpPr>
        <p:spPr bwMode="auto">
          <a:xfrm>
            <a:off x="914400" y="2362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B</a:t>
            </a:r>
          </a:p>
        </p:txBody>
      </p:sp>
      <p:sp>
        <p:nvSpPr>
          <p:cNvPr id="15384" name="Line 1048"/>
          <p:cNvSpPr>
            <a:spLocks noChangeShapeType="1"/>
          </p:cNvSpPr>
          <p:nvPr/>
        </p:nvSpPr>
        <p:spPr bwMode="auto">
          <a:xfrm>
            <a:off x="762000" y="2971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1049"/>
          <p:cNvSpPr>
            <a:spLocks noChangeShapeType="1"/>
          </p:cNvSpPr>
          <p:nvPr/>
        </p:nvSpPr>
        <p:spPr bwMode="auto">
          <a:xfrm>
            <a:off x="762000" y="3276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1050"/>
          <p:cNvSpPr>
            <a:spLocks noChangeShapeType="1"/>
          </p:cNvSpPr>
          <p:nvPr/>
        </p:nvSpPr>
        <p:spPr bwMode="auto">
          <a:xfrm>
            <a:off x="3276600" y="1676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1051"/>
          <p:cNvSpPr>
            <a:spLocks noChangeShapeType="1"/>
          </p:cNvSpPr>
          <p:nvPr/>
        </p:nvSpPr>
        <p:spPr bwMode="auto">
          <a:xfrm>
            <a:off x="3733800" y="1676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Text Box 1052"/>
          <p:cNvSpPr txBox="1">
            <a:spLocks noChangeArrowheads="1"/>
          </p:cNvSpPr>
          <p:nvPr/>
        </p:nvSpPr>
        <p:spPr bwMode="auto">
          <a:xfrm>
            <a:off x="2514600" y="1752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A</a:t>
            </a:r>
          </a:p>
        </p:txBody>
      </p:sp>
      <p:sp>
        <p:nvSpPr>
          <p:cNvPr id="15389" name="Text Box 1053"/>
          <p:cNvSpPr txBox="1">
            <a:spLocks noChangeArrowheads="1"/>
          </p:cNvSpPr>
          <p:nvPr/>
        </p:nvSpPr>
        <p:spPr bwMode="auto">
          <a:xfrm>
            <a:off x="2971800" y="1752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B</a:t>
            </a:r>
          </a:p>
        </p:txBody>
      </p:sp>
      <p:sp>
        <p:nvSpPr>
          <p:cNvPr id="15390" name="Text Box 1054"/>
          <p:cNvSpPr txBox="1">
            <a:spLocks noChangeArrowheads="1"/>
          </p:cNvSpPr>
          <p:nvPr/>
        </p:nvSpPr>
        <p:spPr bwMode="auto">
          <a:xfrm>
            <a:off x="914400" y="26971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C</a:t>
            </a:r>
          </a:p>
        </p:txBody>
      </p:sp>
      <p:sp>
        <p:nvSpPr>
          <p:cNvPr id="15391" name="Text Box 1055"/>
          <p:cNvSpPr txBox="1">
            <a:spLocks noChangeArrowheads="1"/>
          </p:cNvSpPr>
          <p:nvPr/>
        </p:nvSpPr>
        <p:spPr bwMode="auto">
          <a:xfrm>
            <a:off x="914400" y="3001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D</a:t>
            </a:r>
          </a:p>
        </p:txBody>
      </p:sp>
      <p:sp>
        <p:nvSpPr>
          <p:cNvPr id="15392" name="Text Box 1056"/>
          <p:cNvSpPr txBox="1">
            <a:spLocks noChangeArrowheads="1"/>
          </p:cNvSpPr>
          <p:nvPr/>
        </p:nvSpPr>
        <p:spPr bwMode="auto">
          <a:xfrm>
            <a:off x="3429000" y="1752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C</a:t>
            </a:r>
          </a:p>
        </p:txBody>
      </p:sp>
      <p:sp>
        <p:nvSpPr>
          <p:cNvPr id="15393" name="Text Box 1057"/>
          <p:cNvSpPr txBox="1">
            <a:spLocks noChangeArrowheads="1"/>
          </p:cNvSpPr>
          <p:nvPr/>
        </p:nvSpPr>
        <p:spPr bwMode="auto">
          <a:xfrm>
            <a:off x="3886200" y="1752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D</a:t>
            </a:r>
          </a:p>
        </p:txBody>
      </p:sp>
      <p:sp>
        <p:nvSpPr>
          <p:cNvPr id="15394" name="Line 1058"/>
          <p:cNvSpPr>
            <a:spLocks noChangeShapeType="1"/>
          </p:cNvSpPr>
          <p:nvPr/>
        </p:nvSpPr>
        <p:spPr bwMode="auto">
          <a:xfrm>
            <a:off x="25146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5" name="Line 1059"/>
          <p:cNvSpPr>
            <a:spLocks noChangeShapeType="1"/>
          </p:cNvSpPr>
          <p:nvPr/>
        </p:nvSpPr>
        <p:spPr bwMode="auto">
          <a:xfrm>
            <a:off x="29718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Line 1060"/>
          <p:cNvSpPr>
            <a:spLocks noChangeShapeType="1"/>
          </p:cNvSpPr>
          <p:nvPr/>
        </p:nvSpPr>
        <p:spPr bwMode="auto">
          <a:xfrm>
            <a:off x="34290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Line 1061"/>
          <p:cNvSpPr>
            <a:spLocks noChangeShapeType="1"/>
          </p:cNvSpPr>
          <p:nvPr/>
        </p:nvSpPr>
        <p:spPr bwMode="auto">
          <a:xfrm>
            <a:off x="38862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Text Box 1062"/>
          <p:cNvSpPr txBox="1">
            <a:spLocks noChangeArrowheads="1"/>
          </p:cNvSpPr>
          <p:nvPr/>
        </p:nvSpPr>
        <p:spPr bwMode="auto">
          <a:xfrm>
            <a:off x="2895600" y="20574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150</a:t>
            </a:r>
          </a:p>
        </p:txBody>
      </p:sp>
      <p:sp>
        <p:nvSpPr>
          <p:cNvPr id="15399" name="Line 1063"/>
          <p:cNvSpPr>
            <a:spLocks noChangeShapeType="1"/>
          </p:cNvSpPr>
          <p:nvPr/>
        </p:nvSpPr>
        <p:spPr bwMode="auto">
          <a:xfrm>
            <a:off x="34290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0" name="Line 1064"/>
          <p:cNvSpPr>
            <a:spLocks noChangeShapeType="1"/>
          </p:cNvSpPr>
          <p:nvPr/>
        </p:nvSpPr>
        <p:spPr bwMode="auto">
          <a:xfrm>
            <a:off x="38862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1065"/>
          <p:cNvSpPr>
            <a:spLocks noChangeShapeType="1"/>
          </p:cNvSpPr>
          <p:nvPr/>
        </p:nvSpPr>
        <p:spPr bwMode="auto">
          <a:xfrm>
            <a:off x="34290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1066"/>
          <p:cNvSpPr>
            <a:spLocks noChangeShapeType="1"/>
          </p:cNvSpPr>
          <p:nvPr/>
        </p:nvSpPr>
        <p:spPr bwMode="auto">
          <a:xfrm>
            <a:off x="38862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1067"/>
          <p:cNvSpPr>
            <a:spLocks noChangeShapeType="1"/>
          </p:cNvSpPr>
          <p:nvPr/>
        </p:nvSpPr>
        <p:spPr bwMode="auto">
          <a:xfrm>
            <a:off x="25146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1068"/>
          <p:cNvSpPr>
            <a:spLocks noChangeShapeType="1"/>
          </p:cNvSpPr>
          <p:nvPr/>
        </p:nvSpPr>
        <p:spPr bwMode="auto">
          <a:xfrm>
            <a:off x="29718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1069"/>
          <p:cNvSpPr>
            <a:spLocks noChangeShapeType="1"/>
          </p:cNvSpPr>
          <p:nvPr/>
        </p:nvSpPr>
        <p:spPr bwMode="auto">
          <a:xfrm>
            <a:off x="25146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1070"/>
          <p:cNvSpPr>
            <a:spLocks noChangeShapeType="1"/>
          </p:cNvSpPr>
          <p:nvPr/>
        </p:nvSpPr>
        <p:spPr bwMode="auto">
          <a:xfrm>
            <a:off x="29718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7" name="Text Box 1071"/>
          <p:cNvSpPr txBox="1">
            <a:spLocks noChangeArrowheads="1"/>
          </p:cNvSpPr>
          <p:nvPr/>
        </p:nvSpPr>
        <p:spPr bwMode="auto">
          <a:xfrm>
            <a:off x="2438400" y="23923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100</a:t>
            </a:r>
          </a:p>
        </p:txBody>
      </p:sp>
      <p:sp>
        <p:nvSpPr>
          <p:cNvPr id="15408" name="Text Box 1072"/>
          <p:cNvSpPr txBox="1">
            <a:spLocks noChangeArrowheads="1"/>
          </p:cNvSpPr>
          <p:nvPr/>
        </p:nvSpPr>
        <p:spPr bwMode="auto">
          <a:xfrm>
            <a:off x="3810000" y="26971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250</a:t>
            </a:r>
          </a:p>
        </p:txBody>
      </p:sp>
      <p:sp>
        <p:nvSpPr>
          <p:cNvPr id="15409" name="Text Box 1073"/>
          <p:cNvSpPr txBox="1">
            <a:spLocks noChangeArrowheads="1"/>
          </p:cNvSpPr>
          <p:nvPr/>
        </p:nvSpPr>
        <p:spPr bwMode="auto">
          <a:xfrm>
            <a:off x="3352800" y="3001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50</a:t>
            </a:r>
          </a:p>
        </p:txBody>
      </p:sp>
      <p:sp>
        <p:nvSpPr>
          <p:cNvPr id="15410" name="Line 1074"/>
          <p:cNvSpPr>
            <a:spLocks noChangeShapeType="1"/>
          </p:cNvSpPr>
          <p:nvPr/>
        </p:nvSpPr>
        <p:spPr bwMode="auto">
          <a:xfrm>
            <a:off x="4953000" y="4191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" name="Line 1075"/>
          <p:cNvSpPr>
            <a:spLocks noChangeShapeType="1"/>
          </p:cNvSpPr>
          <p:nvPr/>
        </p:nvSpPr>
        <p:spPr bwMode="auto">
          <a:xfrm>
            <a:off x="4953000" y="4572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2" name="Text Box 1076"/>
          <p:cNvSpPr txBox="1">
            <a:spLocks noChangeArrowheads="1"/>
          </p:cNvSpPr>
          <p:nvPr/>
        </p:nvSpPr>
        <p:spPr bwMode="auto">
          <a:xfrm>
            <a:off x="4953000" y="42672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Link a-b</a:t>
            </a:r>
          </a:p>
        </p:txBody>
      </p:sp>
      <p:sp>
        <p:nvSpPr>
          <p:cNvPr id="15413" name="Line 1077"/>
          <p:cNvSpPr>
            <a:spLocks noChangeShapeType="1"/>
          </p:cNvSpPr>
          <p:nvPr/>
        </p:nvSpPr>
        <p:spPr bwMode="auto">
          <a:xfrm>
            <a:off x="4953000" y="4953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4" name="Text Box 1078"/>
          <p:cNvSpPr txBox="1">
            <a:spLocks noChangeArrowheads="1"/>
          </p:cNvSpPr>
          <p:nvPr/>
        </p:nvSpPr>
        <p:spPr bwMode="auto">
          <a:xfrm>
            <a:off x="4953000" y="460216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Link b-a</a:t>
            </a:r>
          </a:p>
        </p:txBody>
      </p:sp>
      <p:sp>
        <p:nvSpPr>
          <p:cNvPr id="15415" name="Line 1079"/>
          <p:cNvSpPr>
            <a:spLocks noChangeShapeType="1"/>
          </p:cNvSpPr>
          <p:nvPr/>
        </p:nvSpPr>
        <p:spPr bwMode="auto">
          <a:xfrm>
            <a:off x="6019800" y="4191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6" name="Text Box 1080"/>
          <p:cNvSpPr txBox="1">
            <a:spLocks noChangeArrowheads="1"/>
          </p:cNvSpPr>
          <p:nvPr/>
        </p:nvSpPr>
        <p:spPr bwMode="auto">
          <a:xfrm>
            <a:off x="6096000" y="42672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150 + 50 = 200</a:t>
            </a:r>
          </a:p>
        </p:txBody>
      </p:sp>
      <p:sp>
        <p:nvSpPr>
          <p:cNvPr id="15417" name="Text Box 1081"/>
          <p:cNvSpPr txBox="1">
            <a:spLocks noChangeArrowheads="1"/>
          </p:cNvSpPr>
          <p:nvPr/>
        </p:nvSpPr>
        <p:spPr bwMode="auto">
          <a:xfrm>
            <a:off x="6096000" y="45720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100 + 250 = 350</a:t>
            </a:r>
          </a:p>
        </p:txBody>
      </p:sp>
      <p:sp>
        <p:nvSpPr>
          <p:cNvPr id="15418" name="Rectangle 1082"/>
          <p:cNvSpPr>
            <a:spLocks noChangeArrowheads="1"/>
          </p:cNvSpPr>
          <p:nvPr/>
        </p:nvSpPr>
        <p:spPr bwMode="auto">
          <a:xfrm>
            <a:off x="3962400" y="3581400"/>
            <a:ext cx="1066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9" name="Rectangle 1083"/>
          <p:cNvSpPr>
            <a:spLocks noChangeArrowheads="1"/>
          </p:cNvSpPr>
          <p:nvPr/>
        </p:nvSpPr>
        <p:spPr bwMode="auto">
          <a:xfrm>
            <a:off x="3962400" y="3276600"/>
            <a:ext cx="1066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0" name="Line 1084"/>
          <p:cNvSpPr>
            <a:spLocks noChangeShapeType="1"/>
          </p:cNvSpPr>
          <p:nvPr/>
        </p:nvSpPr>
        <p:spPr bwMode="auto">
          <a:xfrm>
            <a:off x="3962400" y="3581400"/>
            <a:ext cx="1066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Flow Map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Simply Files: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4572000"/>
          <a:ext cx="57863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CMD1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CMD2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#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 A-&gt;B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 B-&gt;A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 A-&gt;B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 B-&gt;A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236.0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324.5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56.7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5,634.2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734.6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243.0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546.4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902.1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1,456.0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45.6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en-US" altLang="en-US" sz="3600" smtClean="0"/>
              <a:t>Corporate Upheavals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7391400" cy="1447800"/>
          </a:xfrm>
        </p:spPr>
        <p:txBody>
          <a:bodyPr/>
          <a:lstStyle/>
          <a:p>
            <a:r>
              <a:rPr lang="en-US" altLang="en-US" sz="2000" smtClean="0"/>
              <a:t>Merger of Pennsylvania RR and NY Central RR Feb 1, 1968</a:t>
            </a:r>
          </a:p>
          <a:p>
            <a:r>
              <a:rPr lang="en-US" altLang="en-US" sz="2000" smtClean="0"/>
              <a:t>Survived for only one year, bankrupt in 1969</a:t>
            </a:r>
          </a:p>
        </p:txBody>
      </p:sp>
      <p:pic>
        <p:nvPicPr>
          <p:cNvPr id="48132" name="Picture 4" descr="333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r="13402"/>
          <a:stretch>
            <a:fillRect/>
          </a:stretch>
        </p:blipFill>
        <p:spPr bwMode="auto">
          <a:xfrm>
            <a:off x="7772400" y="457200"/>
            <a:ext cx="13716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52400" y="1981200"/>
            <a:ext cx="7391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/>
              <a:t>by 1975: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7 bankrupt RRs in NE, (PC, Reading, LV, New Haven, Boston &amp; Main, Central of NJ, Grand Trunk)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In summer of 1975, geocoded 1</a:t>
            </a:r>
            <a:r>
              <a:rPr lang="en-US" altLang="en-US" sz="2000" baseline="30000"/>
              <a:t>st</a:t>
            </a:r>
            <a:r>
              <a:rPr lang="en-US" altLang="en-US" sz="2000"/>
              <a:t> digital map database of the  Northeast RRs as part of a Congressional Study on “The Final System Plan”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“… More downside risk than upside potential…”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“… cost $7B not $1B…”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“…no other reasonable alternative than to create ConRail…”</a:t>
            </a:r>
          </a:p>
          <a:p>
            <a:pPr lvl="1"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2000"/>
              <a:t>Spent the next 25 years rationalizing the freight RRs system (unwinding the system from potential government ownership)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Privatization and eventual private sale of Conrail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41363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en-US" altLang="en-US" sz="3600" smtClean="0"/>
              <a:t>To help the Freight RR Industry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8839200" cy="3429000"/>
          </a:xfrm>
        </p:spPr>
        <p:txBody>
          <a:bodyPr/>
          <a:lstStyle/>
          <a:p>
            <a:r>
              <a:rPr lang="en-US" altLang="en-US" sz="2000" smtClean="0"/>
              <a:t>We built PTNM/GIS</a:t>
            </a:r>
          </a:p>
          <a:p>
            <a:pPr lvl="1"/>
            <a:r>
              <a:rPr lang="en-US" altLang="en-US" sz="1800" smtClean="0"/>
              <a:t>Princeton Transportation Network Model &amp; Graphical Information System</a:t>
            </a:r>
          </a:p>
        </p:txBody>
      </p:sp>
    </p:spTree>
    <p:extLst>
      <p:ext uri="{BB962C8B-B14F-4D97-AF65-F5344CB8AC3E}">
        <p14:creationId xmlns:p14="http://schemas.microsoft.com/office/powerpoint/2010/main" val="36031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Michelle on Tek 4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628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15950" y="0"/>
            <a:ext cx="782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Tektronix 4013 Monochrome Graphics Terminal to IBM 370 Mainframe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32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en-US" altLang="en-US" sz="3600" smtClean="0"/>
              <a:t>To help the Freight RR Industry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8839200" cy="3733800"/>
          </a:xfrm>
        </p:spPr>
        <p:txBody>
          <a:bodyPr/>
          <a:lstStyle/>
          <a:p>
            <a:r>
              <a:rPr lang="en-US" altLang="en-US" sz="2400" smtClean="0"/>
              <a:t>We built PTNM/GIS</a:t>
            </a:r>
          </a:p>
          <a:p>
            <a:pPr lvl="1"/>
            <a:r>
              <a:rPr lang="en-US" altLang="en-US" sz="1800" smtClean="0"/>
              <a:t>Princeton Transportation Network Model &amp; Graphical Information System</a:t>
            </a:r>
          </a:p>
          <a:p>
            <a:pPr lvl="1"/>
            <a:endParaRPr lang="en-US" altLang="en-US" sz="1800" smtClean="0"/>
          </a:p>
          <a:p>
            <a:r>
              <a:rPr lang="en-US" altLang="en-US" sz="2400" smtClean="0"/>
              <a:t>We realized that a major competitor to RRs were trucks</a:t>
            </a:r>
          </a:p>
          <a:p>
            <a:pPr lvl="1"/>
            <a:r>
              <a:rPr lang="en-US" altLang="en-US" sz="1800" smtClean="0"/>
              <a:t>So we built a digital map data base of the North American highway system and extended it across the world.</a:t>
            </a:r>
          </a:p>
          <a:p>
            <a:pPr lvl="1"/>
            <a:endParaRPr lang="en-US" altLang="en-US" sz="1800" smtClean="0"/>
          </a:p>
          <a:p>
            <a:pPr lvl="1">
              <a:buFontTx/>
              <a:buNone/>
            </a:pPr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35841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561</Words>
  <Application>Microsoft Office PowerPoint</Application>
  <PresentationFormat>On-screen Show (4:3)</PresentationFormat>
  <Paragraphs>116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Visual Display of Traffic Volume</vt:lpstr>
      <vt:lpstr>Flow Map Examples</vt:lpstr>
      <vt:lpstr>Corporate Upheavals</vt:lpstr>
      <vt:lpstr>To help the Freight RR Industry </vt:lpstr>
      <vt:lpstr>PowerPoint Presentation</vt:lpstr>
      <vt:lpstr>To help the Freight RR Industry </vt:lpstr>
      <vt:lpstr>PowerPoint Presentation</vt:lpstr>
      <vt:lpstr>PowerPoint Presentation</vt:lpstr>
      <vt:lpstr>To help the Freight RR Industry </vt:lpstr>
      <vt:lpstr>PowerPoint Presentation</vt:lpstr>
      <vt:lpstr>As Computer Power &amp; Memory Grew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Affiliate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Map Examples</dc:title>
  <dc:creator>alaink</dc:creator>
  <cp:lastModifiedBy>Alain Kornhauser</cp:lastModifiedBy>
  <cp:revision>5</cp:revision>
  <dcterms:created xsi:type="dcterms:W3CDTF">2011-11-07T17:16:35Z</dcterms:created>
  <dcterms:modified xsi:type="dcterms:W3CDTF">2017-10-16T14:43:33Z</dcterms:modified>
</cp:coreProperties>
</file>