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Nunito"/>
      <p:regular r:id="rId32"/>
      <p:bold r:id="rId33"/>
      <p:italic r:id="rId34"/>
      <p:boldItalic r:id="rId35"/>
    </p:embeddedFont>
    <p:embeddedFont>
      <p:font typeface="Maven Pro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8C87EF6-8E59-4620-9E8D-20EFAD71E5F4}">
  <a:tblStyle styleId="{98C87EF6-8E59-4620-9E8D-20EFAD71E5F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bold.fntdata"/><Relationship Id="rId10" Type="http://schemas.openxmlformats.org/officeDocument/2006/relationships/slide" Target="slides/slide5.xml"/><Relationship Id="rId32" Type="http://schemas.openxmlformats.org/officeDocument/2006/relationships/font" Target="fonts/Nunito-regular.fntdata"/><Relationship Id="rId13" Type="http://schemas.openxmlformats.org/officeDocument/2006/relationships/slide" Target="slides/slide8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-italic.fntdata"/><Relationship Id="rId15" Type="http://schemas.openxmlformats.org/officeDocument/2006/relationships/slide" Target="slides/slide10.xml"/><Relationship Id="rId37" Type="http://schemas.openxmlformats.org/officeDocument/2006/relationships/font" Target="fonts/MavenPro-bold.fntdata"/><Relationship Id="rId14" Type="http://schemas.openxmlformats.org/officeDocument/2006/relationships/slide" Target="slides/slide9.xml"/><Relationship Id="rId36" Type="http://schemas.openxmlformats.org/officeDocument/2006/relationships/font" Target="fonts/MavenPr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10x10 superpixels, we actually have to allocate only about 2.7 Million Taxis per day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5x5 superpixels, we actually have to allocate only about 3.4 Million Taxis per day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1x1 pixels, we have to allocate only about 5.5 Million Taxis per day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hyperlink" Target="https://en.wikipedia.org/wiki/Atlanta_metropolitan_are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753300" y="1537625"/>
            <a:ext cx="6894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ORF 467 Final Project</a:t>
            </a:r>
            <a:endParaRPr sz="29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/>
              <a:t>Assessment of RideSharing, ‘Last-Mile” and Optimal Empty Vehicle Management of Large Regional aTaxi Operation:  </a:t>
            </a:r>
            <a:r>
              <a:rPr lang="en" sz="2800"/>
              <a:t>South Region</a:t>
            </a:r>
            <a:endParaRPr sz="2800"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753300" y="3816400"/>
            <a:ext cx="47754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Yowan </a:t>
            </a:r>
            <a:r>
              <a:rPr lang="en"/>
              <a:t>Ramchoreeter, Yun Teng, Albert Wang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Alain L. Kornhauser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37" y="360238"/>
            <a:ext cx="7576526" cy="442302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783725" y="39250"/>
            <a:ext cx="38049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Person Trip Miles Per County</a:t>
            </a:r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7442950" y="4144150"/>
            <a:ext cx="11868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37" name="Shape 337"/>
          <p:cNvSpPr txBox="1"/>
          <p:nvPr/>
        </p:nvSpPr>
        <p:spPr>
          <a:xfrm>
            <a:off x="8777400" y="1678700"/>
            <a:ext cx="366600" cy="1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6425" y="1493100"/>
            <a:ext cx="278525" cy="27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</a:t>
            </a:r>
            <a:endParaRPr/>
          </a:p>
        </p:txBody>
      </p:sp>
      <p:sp>
        <p:nvSpPr>
          <p:cNvPr id="344" name="Shape 344"/>
          <p:cNvSpPr txBox="1"/>
          <p:nvPr>
            <p:ph idx="1" type="subTitle"/>
          </p:nvPr>
        </p:nvSpPr>
        <p:spPr>
          <a:xfrm>
            <a:off x="824000" y="2890325"/>
            <a:ext cx="50970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Analysis of NationWide modal files - aTaxis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051" y="525950"/>
            <a:ext cx="6236626" cy="455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3045913" y="151850"/>
            <a:ext cx="3052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 per County (Region AVO: 1.38)</a:t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5954150" y="3647975"/>
            <a:ext cx="16353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Area: AVO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Color: PMT 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(red &gt; 10 million)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63.5% are red</a:t>
            </a:r>
            <a:endParaRPr b="1"/>
          </a:p>
        </p:txBody>
      </p:sp>
      <p:cxnSp>
        <p:nvCxnSpPr>
          <p:cNvPr id="392" name="Shape 392"/>
          <p:cNvCxnSpPr/>
          <p:nvPr/>
        </p:nvCxnSpPr>
        <p:spPr>
          <a:xfrm rot="10800000">
            <a:off x="600900" y="1900700"/>
            <a:ext cx="1034400" cy="2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93" name="Shape 393"/>
          <p:cNvSpPr txBox="1"/>
          <p:nvPr/>
        </p:nvSpPr>
        <p:spPr>
          <a:xfrm>
            <a:off x="0" y="1526600"/>
            <a:ext cx="19848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Bossier Parish, LA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2.73</a:t>
            </a:r>
            <a:endParaRPr b="1"/>
          </a:p>
        </p:txBody>
      </p:sp>
      <p:cxnSp>
        <p:nvCxnSpPr>
          <p:cNvPr id="394" name="Shape 394"/>
          <p:cNvCxnSpPr/>
          <p:nvPr/>
        </p:nvCxnSpPr>
        <p:spPr>
          <a:xfrm rot="10800000">
            <a:off x="4555025" y="1738475"/>
            <a:ext cx="1902300" cy="81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95" name="Shape 395"/>
          <p:cNvSpPr txBox="1"/>
          <p:nvPr/>
        </p:nvSpPr>
        <p:spPr>
          <a:xfrm>
            <a:off x="6457325" y="2390050"/>
            <a:ext cx="1202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Atlanta, GA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1.31</a:t>
            </a:r>
            <a:endParaRPr b="1"/>
          </a:p>
        </p:txBody>
      </p:sp>
      <p:sp>
        <p:nvSpPr>
          <p:cNvPr id="396" name="Shape 396"/>
          <p:cNvSpPr txBox="1"/>
          <p:nvPr/>
        </p:nvSpPr>
        <p:spPr>
          <a:xfrm>
            <a:off x="544100" y="714150"/>
            <a:ext cx="595200" cy="67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7711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075" y="1257900"/>
            <a:ext cx="3722025" cy="27810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03" name="Shape 403"/>
          <p:cNvSpPr txBox="1"/>
          <p:nvPr>
            <p:ph type="ctrTitle"/>
          </p:nvPr>
        </p:nvSpPr>
        <p:spPr>
          <a:xfrm>
            <a:off x="1154400" y="0"/>
            <a:ext cx="6835200" cy="7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Atlanta, GA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6988450" y="301200"/>
            <a:ext cx="21555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linkClick r:id="rId5"/>
              </a:rPr>
              <a:t>Atlanta metropolitan area</a:t>
            </a:r>
            <a:r>
              <a:rPr lang="en"/>
              <a:t> population: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5.7 million</a:t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3298475" y="762300"/>
            <a:ext cx="1174200" cy="10965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6" name="Shape 406"/>
          <p:cNvCxnSpPr>
            <a:stCxn id="405" idx="5"/>
            <a:endCxn id="402" idx="1"/>
          </p:cNvCxnSpPr>
          <p:nvPr/>
        </p:nvCxnSpPr>
        <p:spPr>
          <a:xfrm>
            <a:off x="4300717" y="1698221"/>
            <a:ext cx="1037400" cy="95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ctrTitle"/>
          </p:nvPr>
        </p:nvSpPr>
        <p:spPr>
          <a:xfrm>
            <a:off x="778150" y="415875"/>
            <a:ext cx="6941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Southern Region</a:t>
            </a:r>
            <a:endParaRPr/>
          </a:p>
        </p:txBody>
      </p:sp>
      <p:sp>
        <p:nvSpPr>
          <p:cNvPr id="284" name="Shape 284"/>
          <p:cNvSpPr txBox="1"/>
          <p:nvPr>
            <p:ph idx="1" type="subTitle"/>
          </p:nvPr>
        </p:nvSpPr>
        <p:spPr>
          <a:xfrm>
            <a:off x="778150" y="1857775"/>
            <a:ext cx="6363000" cy="27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States: North Carolina, South Carolina, Georgia, Florida, Alabama, Mississippi, Tennessee, Arkansas, and Louisiana</a:t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Popu</a:t>
            </a:r>
            <a:r>
              <a:rPr lang="en" sz="1700"/>
              <a:t>lation: ~124 million (US Census 2017)</a:t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Passenger miles/day: 3.4 billion mi</a:t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Vehicle miles/day 2.4 billion mi</a:t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AVO: 1.38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143,523,956 total person trips</a:t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63" y="1535650"/>
            <a:ext cx="2655259" cy="20722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12" name="Shape 412"/>
          <p:cNvSpPr txBox="1"/>
          <p:nvPr/>
        </p:nvSpPr>
        <p:spPr>
          <a:xfrm>
            <a:off x="571425" y="1090450"/>
            <a:ext cx="1411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1x1</a:t>
            </a: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3673200" y="1090450"/>
            <a:ext cx="1257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5x5</a:t>
            </a: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6731700" y="1090450"/>
            <a:ext cx="1257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10x10</a:t>
            </a:r>
            <a:endParaRPr/>
          </a:p>
        </p:txBody>
      </p:sp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425" y="1536050"/>
            <a:ext cx="2961198" cy="207219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16" name="Shape 416"/>
          <p:cNvSpPr txBox="1"/>
          <p:nvPr>
            <p:ph idx="4294967295" type="ctrTitle"/>
          </p:nvPr>
        </p:nvSpPr>
        <p:spPr>
          <a:xfrm>
            <a:off x="1154400" y="203850"/>
            <a:ext cx="68352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Superpixel comparison for Atlanta, Georgia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417" name="Shape 4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025" y="1536050"/>
            <a:ext cx="2961198" cy="20721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18" name="Shape 418"/>
          <p:cNvSpPr txBox="1"/>
          <p:nvPr/>
        </p:nvSpPr>
        <p:spPr>
          <a:xfrm>
            <a:off x="578100" y="731150"/>
            <a:ext cx="576300" cy="58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Ratio of aTaxis outside our region to aTaxis inside our region</a:t>
            </a:r>
            <a:endParaRPr sz="2200"/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597875"/>
            <a:ext cx="3482627" cy="23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4684400" y="1597875"/>
            <a:ext cx="38682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Notice that there are a decent amount of green dots outside our region.</a:t>
            </a:r>
            <a:endParaRPr sz="1000"/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We have about 6435 aTaxis (out of 7.48 Million) leaving our region, resulting in a ratio of about 0.000921.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6" name="Shape 426"/>
          <p:cNvCxnSpPr/>
          <p:nvPr/>
        </p:nvCxnSpPr>
        <p:spPr>
          <a:xfrm rot="10800000">
            <a:off x="1776750" y="2797000"/>
            <a:ext cx="17100" cy="39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27" name="Shape 427"/>
          <p:cNvCxnSpPr/>
          <p:nvPr/>
        </p:nvCxnSpPr>
        <p:spPr>
          <a:xfrm rot="10800000">
            <a:off x="2082175" y="2797000"/>
            <a:ext cx="17100" cy="39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28" name="Shape 428"/>
          <p:cNvCxnSpPr/>
          <p:nvPr/>
        </p:nvCxnSpPr>
        <p:spPr>
          <a:xfrm rot="10800000">
            <a:off x="1471325" y="2855875"/>
            <a:ext cx="17100" cy="39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</a:t>
            </a:r>
            <a:endParaRPr/>
          </a:p>
        </p:txBody>
      </p:sp>
      <p:sp>
        <p:nvSpPr>
          <p:cNvPr id="434" name="Shape 434"/>
          <p:cNvSpPr txBox="1"/>
          <p:nvPr>
            <p:ph idx="1" type="subTitle"/>
          </p:nvPr>
        </p:nvSpPr>
        <p:spPr>
          <a:xfrm>
            <a:off x="824000" y="300035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Business Model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</a:rPr>
              <a:t>Business Case: Operating Expenditures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983175" y="1082750"/>
            <a:ext cx="77601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Vehicle Acquisition</a:t>
            </a:r>
            <a:endParaRPr b="1"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7.5 million minimum fleet size,, 8.625 million fleet (1.15x), $60,000 per vehicle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Vehicle Maintenance</a:t>
            </a:r>
            <a:endParaRPr b="1"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$1400 maintenance, 134,000 miles driven a year, 5 times a year (every 27,000 miles, 115,000 mile lifetime)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Solar Power Generation</a:t>
            </a:r>
            <a:endParaRPr b="1"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Considered as a fixed cost spanning 20 years, 3 miles per kWh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12.2 cents per kWh after installation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Parking Land Rental</a:t>
            </a:r>
            <a:endParaRPr b="1"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Approximated $1500 per acre of parking, ~242 vehicles per acre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</a:rPr>
              <a:t>Business Case: Revenue Pricing Model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1075200" y="1456650"/>
            <a:ext cx="74256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average American hourly wage in the Southeast region of the United States is ~$22.30.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Cars average 30 miles per hour, we charge customers $.65 per mile traveled, customers receive a net $2.80 per hour of value through our service.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there are ~1.2 trillion miles traveled per year, at $0.65/mi our annual revenue is projected to be ~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$798 billion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1303800" y="5710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Business Case: pro forma balance sheet for the business</a:t>
            </a:r>
            <a:endParaRPr sz="1800">
              <a:solidFill>
                <a:srgbClr val="000000"/>
              </a:solidFill>
            </a:endParaRPr>
          </a:p>
        </p:txBody>
      </p:sp>
      <p:graphicFrame>
        <p:nvGraphicFramePr>
          <p:cNvPr id="452" name="Shape 452"/>
          <p:cNvGraphicFramePr/>
          <p:nvPr/>
        </p:nvGraphicFramePr>
        <p:xfrm>
          <a:off x="1881825" y="1009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{98C87EF6-8E59-4620-9E8D-20EFAD71E5F4}</a:tableStyleId>
              </a:tblPr>
              <a:tblGrid>
                <a:gridCol w="3415175"/>
                <a:gridCol w="2123075"/>
              </a:tblGrid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Assets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</a:tr>
              <a:tr h="4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Ride-Sharing Revenue (@$0.65/mi):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$798 billion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Assets: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$798 billion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</a:tr>
              <a:tr h="24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Liabilities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Annualized </a:t>
                      </a:r>
                      <a:r>
                        <a:rPr lang="en"/>
                        <a:t>Vehicle Acquisition Costs: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$461 billion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Annual </a:t>
                      </a:r>
                      <a:r>
                        <a:rPr lang="en"/>
                        <a:t>Vehicle Maintenance Fees: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$60 billion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527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Annual </a:t>
                      </a:r>
                      <a:r>
                        <a:rPr lang="en"/>
                        <a:t>Solar Installation Fees (taken as a 20 year loan):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$195 billion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Annual </a:t>
                      </a:r>
                      <a:r>
                        <a:rPr lang="en"/>
                        <a:t>Energy Generation Costs: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$95 million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Annual </a:t>
                      </a:r>
                      <a:r>
                        <a:rPr lang="en"/>
                        <a:t>Parking Land Rental: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$53 million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Liabilities: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$716 billion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248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Net Profit</a:t>
                      </a:r>
                      <a:r>
                        <a:rPr b="1" lang="en"/>
                        <a:t>: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$82 billion</a:t>
                      </a:r>
                      <a:endParaRPr b="1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Thank you! 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</p:txBody>
      </p:sp>
      <p:sp>
        <p:nvSpPr>
          <p:cNvPr id="290" name="Shape 290"/>
          <p:cNvSpPr txBox="1"/>
          <p:nvPr>
            <p:ph idx="1" type="subTitle"/>
          </p:nvPr>
        </p:nvSpPr>
        <p:spPr>
          <a:xfrm>
            <a:off x="824000" y="298202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Analysis of NN files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Population total &amp; Geographic Distribution </a:t>
            </a:r>
            <a:endParaRPr sz="2400"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Population total &amp; Geographic Distribution </a:t>
            </a:r>
            <a:endParaRPr sz="2400"/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930" r="1106" t="0"/>
          <a:stretch/>
        </p:blipFill>
        <p:spPr>
          <a:xfrm>
            <a:off x="1303800" y="0"/>
            <a:ext cx="67157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525100" y="608625"/>
            <a:ext cx="644400" cy="87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783750" y="137525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Distribution</a:t>
            </a:r>
            <a:r>
              <a:rPr lang="en"/>
              <a:t> Per County</a:t>
            </a: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6564600" y="4504375"/>
            <a:ext cx="19713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50" y="409125"/>
            <a:ext cx="7752150" cy="41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6350725" y="3783250"/>
            <a:ext cx="20064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Counties with population </a:t>
            </a:r>
            <a:r>
              <a:rPr lang="en"/>
              <a:t>above 100k</a:t>
            </a:r>
            <a:r>
              <a:rPr lang="en"/>
              <a:t> in red - about 39.8%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38" y="343912"/>
            <a:ext cx="7576525" cy="445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783750" y="137525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</a:t>
            </a:r>
            <a:r>
              <a:rPr lang="en"/>
              <a:t>Person Trip Per County</a:t>
            </a: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5363550" y="4243500"/>
            <a:ext cx="26790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Counties above 1 Million Trips in red</a:t>
            </a:r>
            <a:endParaRPr sz="11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They account for 77% of all counties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