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1" r:id="rId2"/>
  </p:sldMasterIdLst>
  <p:notesMasterIdLst>
    <p:notesMasterId r:id="rId15"/>
  </p:notesMasterIdLst>
  <p:sldIdLst>
    <p:sldId id="790" r:id="rId3"/>
    <p:sldId id="847" r:id="rId4"/>
    <p:sldId id="848" r:id="rId5"/>
    <p:sldId id="849" r:id="rId6"/>
    <p:sldId id="851" r:id="rId7"/>
    <p:sldId id="852" r:id="rId8"/>
    <p:sldId id="857" r:id="rId9"/>
    <p:sldId id="853" r:id="rId10"/>
    <p:sldId id="854" r:id="rId11"/>
    <p:sldId id="855" r:id="rId12"/>
    <p:sldId id="856" r:id="rId13"/>
    <p:sldId id="84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ain Kornhauser" initials="A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CCFF"/>
    <a:srgbClr val="0000FF"/>
    <a:srgbClr val="0066FF"/>
    <a:srgbClr val="00FF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13" autoAdjust="0"/>
    <p:restoredTop sz="94728" autoAdjust="0"/>
  </p:normalViewPr>
  <p:slideViewPr>
    <p:cSldViewPr>
      <p:cViewPr varScale="1">
        <p:scale>
          <a:sx n="155" d="100"/>
          <a:sy n="155" d="100"/>
        </p:scale>
        <p:origin x="189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A43CB-5C06-46EF-B8B9-8769D29AC36B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B1F4C-50A5-49F4-A562-57DFB38E77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0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1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56422-7A39-45F7-80EC-854B976EC466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3F015-2592-463D-B4FA-98E6045CE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2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56422-7A39-45F7-80EC-854B976EC466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3F015-2592-463D-B4FA-98E6045CE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1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9D4A-479D-44A8-9010-DDB5AD7C9AA1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D78-30F9-415F-99ED-995764906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76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9D4A-479D-44A8-9010-DDB5AD7C9AA1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D78-30F9-415F-99ED-995764906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02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9D4A-479D-44A8-9010-DDB5AD7C9AA1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D78-30F9-415F-99ED-995764906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43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9D4A-479D-44A8-9010-DDB5AD7C9AA1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D78-30F9-415F-99ED-995764906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8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9D4A-479D-44A8-9010-DDB5AD7C9AA1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D78-30F9-415F-99ED-995764906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08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9D4A-479D-44A8-9010-DDB5AD7C9AA1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D78-30F9-415F-99ED-995764906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6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9D4A-479D-44A8-9010-DDB5AD7C9AA1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D78-30F9-415F-99ED-995764906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6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9D4A-479D-44A8-9010-DDB5AD7C9AA1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D78-30F9-415F-99ED-995764906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5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02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9D4A-479D-44A8-9010-DDB5AD7C9AA1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D78-30F9-415F-99ED-995764906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64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9D4A-479D-44A8-9010-DDB5AD7C9AA1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D78-30F9-415F-99ED-995764906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76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9D4A-479D-44A8-9010-DDB5AD7C9AA1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D78-30F9-415F-99ED-995764906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3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3F015-2592-463D-B4FA-98E6045CE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56422-7A39-45F7-80EC-854B976EC466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3F015-2592-463D-B4FA-98E6045CE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3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56422-7A39-45F7-80EC-854B976EC466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3F015-2592-463D-B4FA-98E6045CE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97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56422-7A39-45F7-80EC-854B976EC466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3F015-2592-463D-B4FA-98E6045CE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01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56422-7A39-45F7-80EC-854B976EC466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3F015-2592-463D-B4FA-98E6045CE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1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56422-7A39-45F7-80EC-854B976EC466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3F015-2592-463D-B4FA-98E6045CE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6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6200" y="171450"/>
          <a:ext cx="17811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" name="Photo Editor Photo" r:id="rId14" imgW="1781424" imgH="209524" progId="">
                  <p:embed/>
                </p:oleObj>
              </mc:Choice>
              <mc:Fallback>
                <p:oleObj name="Photo Editor Photo" r:id="rId14" imgW="1781424" imgH="209524" progId="">
                  <p:embed/>
                  <p:pic>
                    <p:nvPicPr>
                      <p:cNvPr id="0" name="Picture 5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71450"/>
                        <a:ext cx="1781175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423" y="6334780"/>
            <a:ext cx="1941577" cy="485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0" y="76200"/>
            <a:ext cx="419100" cy="475679"/>
          </a:xfrm>
          <a:prstGeom prst="rect">
            <a:avLst/>
          </a:prstGeom>
        </p:spPr>
      </p:pic>
      <p:sp>
        <p:nvSpPr>
          <p:cNvPr id="5" name="AutoShape 574" descr="data:image/jpeg;base64,/9j/4AAQSkZJRgABAQAAAQABAAD/2wCEAAkGBwgTEBQUExMVFRQWFyAbDRUYGR8gFxkaIB0iIiAdJR8YJDQsHBoxHxgfIjEiKCorLjowGh8zOD8sNzQtLisBCgoKDg0OGxAQGzQmICY0LTQ1NDg4OCwsLCw0Nzc0LDQ0LC0sNCwsNDcsNCwsLCwvLCwsLDUvLDQsLCwsNCwsLP/AABEIADwAegMBEQACEQEDEQH/xAAcAAEAAgIDAQAAAAAAAAAAAAAAAwQGBwECBQj/xAA7EAACAQIEAgcDCgYDAAAAAAABAhEAAwQFEiEGMQcTIkFRYZEycYEUFyM1QlJTcpLRFoOhsbKzJTOi/8QAGQEBAAMBAQAAAAAAAAAAAAAAAAECBAUD/8QAKxEAAgEDAgQGAQUAAAAAAAAAAAECAwQRE1ESFCExM0GBkbHw0SIyYXGh/9oADAMBAAIRAxEAPwCj0h22bNsQo5llHkOyN/dXctXiimcK6Wa7R6fSVk2GS1g8RY3svaVJ8wJUnzIJ/TXnaVG3KMu+T1vKaUYyj2PY6OsRfOUY+XbsB+r7R7MWto8N/CvG6S1o+nye9o3oyK3RXcbE/KreKJvWQgLdadQU77y3s7T6Va8XBwuHRlLNufEp9UV+BshwGItZhaUy7qRgyfuBjpf4sAPgatcVZQcG/Ui3pRkppehV6IlYZmQRBFpwwPMGV2q194XqUsFiq1/Bu+uOdgUAoBQCgFAKAUAoBQGieOerXMsY7TAKqsc5ZB4+QNdq360opHFuMKrJsyPhrq8fkt/CrJuWP+kGJ72Tl5gr8Kz1c0a6n5P6zRSxWoOG31EXRuf+HzH3XP8ATU3fjQ9PkWngy9TXyZnmJt9QtxtDHdF2DE+On2vca3acE+LHU5+pNrhz0Mi4PznCYfMbRBbSYssZGmDtq92refCvCvSlOk/c0UKsYVV7GaZflHyfiJyBCXrDXE8JJAYe+RPxFY5VOO2X8M2wp8Fy3ujYdYTaKAUAoBQCgFAKAUAoDQ3STjsR8vxFqfow4IWBz0Deec127SK01LzOJdzepKPkeDlWeZlhp6i4bc+0ViT617TpQn+5ZPCFWcP2vBLh+I83RXRLpVbk9coAhpEGdvCodGDabXYlV5pNJ9ylhsdiLdwXEOlwZVgBsfEVdxTWGUU2nxLuRi++rVtPuEelTjpgjiecmxOjTPc0xOYqL91rmm0+jVG0lZ7vIelYLulCFL9Kx1R0LOrOpU/U89Db9co6ooBQCgFAKAUAoBQCgPn3pI+tMT+Yf4Cu7aeDE4N340jGq0GcUAoBQGbdD/1l/Jf+61ivvC9TdYeI/wCjeNcc7AoBQCgFAKAUAoBQCgPn3pI+tMT+Yf4Cu7aeDE4N340jGq0GcUAoBQGbdD/1l/Jf+61ivvC9TdYeI/6N41xzsCgFAKAUAoBQCgFAKAw7O+jvKcTfe+73QzkFgCI2AHh5Vrp3k4RUUZKlnCcnJlH5p8j/ABL3qP2q/P1NkV5CmPmnyP8AEveo/anP1NkOQpj5p8j/ABL3qP2pz9TZDkKY+afI/wAS96j9qc/U2RHIUz1eG+BMswd/rrb3C2krDERBjwHlXlVup1I8LPWlawpS4omVVmNIoBQCgFAKAUAoBQCgMRu8b4dMZiLLqNFlGaVMuWQKWETyhtvMGtKtm4KS8zK7lKbi/Ik/jzKwGLpeTSrHtKNymklRDHtRcU+HaqOWl5NE81DrlPoRYzjvC9Sz2rdwkW+sllGlQHKGYaeYPKe6pVs+LDZDulw5SLeL4zwFu21w27xthyiuAsOV1atILSQNBnaqxt5N4yslpXMYrOHgnyvinA373VItwEhurZlAVtGnVEGdta8wOdROjKKyy0K6m8JHgYPjfHuVJsoEN1FNwatIDXCpWWAGuBq2JG+9e0raK89zwjcyflt8l9OkDKihcW75A1awFWVCqGJPa5Q07TyNU5WecZRdXcGs4f31OcZxvhQtwW0fUk6Wdfo2hkDAQZkC6p5DnRW76Zf36iXcrqkvvT8kx42y7UV6u9q1BbY0j6Qm4bcL2vvqRvHKo5eXfK+rJPMxy1h/nrj5OudcYWrWBXEom7vptpcIXcEgzBP3T/SlOg5VOBkVLjhp8aR3ucaZcoMrcMWFvEqogq0cpMtz3MQIMkUVvJ++CXcxXtkHjfKgdxcCQC9yAUUlOs0kqT2tInaR505af32HMw++5Hf4xsoQXtXEQ2g6qwXrDL6R9qIMzEzRW7fZkO4x3X5+Su/HNsyUtMLY6k9Y/Ii6R3AyCBPjuD8bctu9/wDCrutl06f6Wl43y8xFq+SwU2lCrLqwYq4lvZOg84PjVeXlui/Mx2Z7eBzLD3bVu6k6biB0kbwwkf0NeMouLaZ7RkmskV7IsrddLWUI1M0Efaf2j8Z3qVUmuzKulB90cPkGUmZsoZ1apHPUFDeoRf0ip1Z7jShsBkOV6CnVKVKaGBkyurVG/dJmo1J5zkaUMYwRXuGMjYsWw6HU2p9ubbyf/R9asq1ReZDoU33RZw2UZfbZWS0qldWgju1Rq9dK+gqrnJ92WVOK7INlGXm2to2lNtTqRI2BmZ9Saaks5z1GnHGMdCvZ4ayVFKrYQAghhHMEQR6CKl1pvrkqqNNdEiQ5DlRBHUpBmdvHTP8ArX9Ipqz3J0obFXN+HMsuWmXQFnYsoGqNZf7QI9pieXeatCtJPOSs6MJLGCxleSYG1ZsIF1CyD1JbdgWBBO3eQxHLvqs6kpNvctClGMUtjp/DOS/gL7Okc9htsN9uQ5eFNae5GjT2OycOZMGDDD2wQulez9mNMR+UxPhTVn2yTow74Og4XyTSF6hNI9kb7bztvtvU6085yRoU8YwSDh3J9voE2VVXbuUyo+B5VGrPcnRhsc4fh/KEMpYRTq1bDvgj4bMdvOjqzfdhUoLsi5h8Hh0RURQqqAqAcgAIA9Ko5NvLLpJLCP/Z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576" descr="data:image/jpeg;base64,/9j/4AAQSkZJRgABAQAAAQABAAD/2wCEAAkGBwgTEBQUExMVFRQWFyAbDRUYGR8gFxkaIB0iIiAdJR8YJDQsHBoxHxgfIjEiKCorLjowGh8zOD8sNzQtLisBCgoKDg0OGxAQGzQmICY0LTQ1NDg4OCwsLCw0Nzc0LDQ0LC0sNCwsNDcsNCwsLCwvLCwsLDUvLDQsLCwsNCwsLP/AABEIADwAegMBEQACEQEDEQH/xAAcAAEAAgIDAQAAAAAAAAAAAAAAAwQGBwECBQj/xAA7EAACAQIEAgcDCgYDAAAAAAABAhEAAwQFEiEGMQcTIkFRYZEycYEUFyM1QlJTcpLRFoOhsbKzJTOi/8QAGQEBAAMBAQAAAAAAAAAAAAAAAAECBAUD/8QAKxEAAgEDAgQGAQUAAAAAAAAAAAECAwQRE1ESFCExM0GBkbHw0SIyYXGh/9oADAMBAAIRAxEAPwCj0h22bNsQo5llHkOyN/dXctXiimcK6Wa7R6fSVk2GS1g8RY3svaVJ8wJUnzIJ/TXnaVG3KMu+T1vKaUYyj2PY6OsRfOUY+XbsB+r7R7MWto8N/CvG6S1o+nye9o3oyK3RXcbE/KreKJvWQgLdadQU77y3s7T6Va8XBwuHRlLNufEp9UV+BshwGItZhaUy7qRgyfuBjpf4sAPgatcVZQcG/Ui3pRkppehV6IlYZmQRBFpwwPMGV2q194XqUsFiq1/Bu+uOdgUAoBQCgFAKAUAoBQGieOerXMsY7TAKqsc5ZB4+QNdq360opHFuMKrJsyPhrq8fkt/CrJuWP+kGJ72Tl5gr8Kz1c0a6n5P6zRSxWoOG31EXRuf+HzH3XP8ATU3fjQ9PkWngy9TXyZnmJt9QtxtDHdF2DE+On2vca3acE+LHU5+pNrhz0Mi4PznCYfMbRBbSYssZGmDtq92refCvCvSlOk/c0UKsYVV7GaZflHyfiJyBCXrDXE8JJAYe+RPxFY5VOO2X8M2wp8Fy3ujYdYTaKAUAoBQCgFAKAUAoDQ3STjsR8vxFqfow4IWBz0Deec127SK01LzOJdzepKPkeDlWeZlhp6i4bc+0ViT617TpQn+5ZPCFWcP2vBLh+I83RXRLpVbk9coAhpEGdvCodGDabXYlV5pNJ9ylhsdiLdwXEOlwZVgBsfEVdxTWGUU2nxLuRi++rVtPuEelTjpgjiecmxOjTPc0xOYqL91rmm0+jVG0lZ7vIelYLulCFL9Kx1R0LOrOpU/U89Db9co6ooBQCgFAKAUAoBQCgPn3pI+tMT+Yf4Cu7aeDE4N340jGq0GcUAoBQGbdD/1l/Jf+61ivvC9TdYeI/wCjeNcc7AoBQCgFAKAUAoBQCgPn3pI+tMT+Yf4Cu7aeDE4N340jGq0GcUAoBQGbdD/1l/Jf+61ivvC9TdYeI/6N41xzsCgFAKAUAoBQCgFAKAw7O+jvKcTfe+73QzkFgCI2AHh5Vrp3k4RUUZKlnCcnJlH5p8j/ABL3qP2q/P1NkV5CmPmnyP8AEveo/anP1NkOQpj5p8j/ABL3qP2pz9TZDkKY+afI/wAS96j9qc/U2RHIUz1eG+BMswd/rrb3C2krDERBjwHlXlVup1I8LPWlawpS4omVVmNIoBQCgFAKAUAoBQCgMRu8b4dMZiLLqNFlGaVMuWQKWETyhtvMGtKtm4KS8zK7lKbi/Ik/jzKwGLpeTSrHtKNymklRDHtRcU+HaqOWl5NE81DrlPoRYzjvC9Sz2rdwkW+sllGlQHKGYaeYPKe6pVs+LDZDulw5SLeL4zwFu21w27xthyiuAsOV1atILSQNBnaqxt5N4yslpXMYrOHgnyvinA373VItwEhurZlAVtGnVEGdta8wOdROjKKyy0K6m8JHgYPjfHuVJsoEN1FNwatIDXCpWWAGuBq2JG+9e0raK89zwjcyflt8l9OkDKihcW75A1awFWVCqGJPa5Q07TyNU5WecZRdXcGs4f31OcZxvhQtwW0fUk6Wdfo2hkDAQZkC6p5DnRW76Zf36iXcrqkvvT8kx42y7UV6u9q1BbY0j6Qm4bcL2vvqRvHKo5eXfK+rJPMxy1h/nrj5OudcYWrWBXEom7vptpcIXcEgzBP3T/SlOg5VOBkVLjhp8aR3ucaZcoMrcMWFvEqogq0cpMtz3MQIMkUVvJ++CXcxXtkHjfKgdxcCQC9yAUUlOs0kqT2tInaR505af32HMw++5Hf4xsoQXtXEQ2g6qwXrDL6R9qIMzEzRW7fZkO4x3X5+Su/HNsyUtMLY6k9Y/Ii6R3AyCBPjuD8bctu9/wDCrutl06f6Wl43y8xFq+SwU2lCrLqwYq4lvZOg84PjVeXlui/Mx2Z7eBzLD3bVu6k6biB0kbwwkf0NeMouLaZ7RkmskV7IsrddLWUI1M0Efaf2j8Z3qVUmuzKulB90cPkGUmZsoZ1apHPUFDeoRf0ip1Z7jShsBkOV6CnVKVKaGBkyurVG/dJmo1J5zkaUMYwRXuGMjYsWw6HU2p9ubbyf/R9asq1ReZDoU33RZw2UZfbZWS0qldWgju1Rq9dK+gqrnJ92WVOK7INlGXm2to2lNtTqRI2BmZ9Saaks5z1GnHGMdCvZ4ayVFKrYQAghhHMEQR6CKl1pvrkqqNNdEiQ5DlRBHUpBmdvHTP8ArX9Ipqz3J0obFXN+HMsuWmXQFnYsoGqNZf7QI9pieXeatCtJPOSs6MJLGCxleSYG1ZsIF1CyD1JbdgWBBO3eQxHLvqs6kpNvctClGMUtjp/DOS/gL7Okc9htsN9uQ5eFNae5GjT2OycOZMGDDD2wQulez9mNMR+UxPhTVn2yTow74Og4XyTSF6hNI9kb7bztvtvU6085yRoU8YwSDh3J9voE2VVXbuUyo+B5VGrPcnRhsc4fh/KEMpYRTq1bDvgj4bMdvOjqzfdhUoLsi5h8Hh0RURQqqAqAcgAIA9Ko5NvLLpJLCP/Z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24063" y="6480647"/>
            <a:ext cx="123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Orf467F’17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609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29D4A-479D-44A8-9010-DDB5AD7C9AA1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E5D78-30F9-415F-99ED-995764906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9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hyperlink" Target="http://orfe.princeton.edu/~alaink/SmartDrivingCars/Videos/Volvo%20Trucks%20-%20Emergency%20braking%20at%20its%20best!.mp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martDrivingCar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rfe.princeton.edu/~alaink/TRB'17/Interplay_Between_Fleet-size,_LoS%20and_EmptyRepositioning.pdf" TargetMode="External"/><Relationship Id="rId2" Type="http://schemas.openxmlformats.org/officeDocument/2006/relationships/hyperlink" Target="http://orfe.princeton.edu/~alaink/Theses/SeniorTheses'16/Zhu'16MakingTransportationGreat_Thesis.pdf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397766" y="4379913"/>
            <a:ext cx="19611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sz="2000" b="1">
              <a:cs typeface="Times New Roman" pitchFamily="18" charset="0"/>
            </a:endParaRPr>
          </a:p>
          <a:p>
            <a:pPr algn="ctr"/>
            <a:endParaRPr lang="en-US" sz="1400" i="1"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16041" y="1451833"/>
            <a:ext cx="8759568" cy="495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 smtClean="0"/>
          </a:p>
          <a:p>
            <a:r>
              <a:rPr lang="en-US" sz="1600" dirty="0" smtClean="0"/>
              <a:t>by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altLang="en-US" sz="3000" b="1" dirty="0">
                <a:latin typeface="Algerian" pitchFamily="82" charset="0"/>
              </a:rPr>
              <a:t>Alain L. Kornhauser, PhD</a:t>
            </a:r>
            <a:r>
              <a:rPr lang="en-US" altLang="en-US" sz="3000" b="1" dirty="0"/>
              <a:t/>
            </a:r>
            <a:br>
              <a:rPr lang="en-US" altLang="en-US" sz="3000" b="1" dirty="0"/>
            </a:br>
            <a:r>
              <a:rPr lang="en-US" altLang="en-US" sz="1700" b="1" dirty="0">
                <a:solidFill>
                  <a:srgbClr val="EE7012"/>
                </a:solidFill>
              </a:rPr>
              <a:t/>
            </a:r>
            <a:br>
              <a:rPr lang="en-US" altLang="en-US" sz="1700" b="1" dirty="0">
                <a:solidFill>
                  <a:srgbClr val="EE7012"/>
                </a:solidFill>
              </a:rPr>
            </a:br>
            <a:r>
              <a:rPr lang="en-US" altLang="en-US" sz="1700" b="1" dirty="0">
                <a:solidFill>
                  <a:srgbClr val="F77012"/>
                </a:solidFill>
              </a:rPr>
              <a:t>Professor, Operations Research &amp; Financial Engineering</a:t>
            </a:r>
            <a:r>
              <a:rPr lang="en-US" altLang="en-US" sz="1700" dirty="0">
                <a:solidFill>
                  <a:srgbClr val="EE7012"/>
                </a:solidFill>
              </a:rPr>
              <a:t/>
            </a:r>
            <a:br>
              <a:rPr lang="en-US" altLang="en-US" sz="1700" dirty="0">
                <a:solidFill>
                  <a:srgbClr val="EE7012"/>
                </a:solidFill>
              </a:rPr>
            </a:br>
            <a:r>
              <a:rPr lang="en-US" altLang="en-US" sz="1700" b="1" dirty="0"/>
              <a:t>Director, Program in Transportation</a:t>
            </a:r>
            <a:r>
              <a:rPr lang="en-US" altLang="en-US" sz="1700" b="1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1700" b="1" dirty="0">
                <a:solidFill>
                  <a:schemeClr val="accent2"/>
                </a:solidFill>
              </a:rPr>
              <a:t>Faculty Chair, PAVE </a:t>
            </a:r>
            <a:endParaRPr lang="en-US" altLang="en-US" sz="17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1700" b="1" dirty="0" smtClean="0">
                <a:solidFill>
                  <a:schemeClr val="accent2"/>
                </a:solidFill>
              </a:rPr>
              <a:t>(</a:t>
            </a:r>
            <a:r>
              <a:rPr lang="en-US" altLang="en-US" sz="1700" b="1" dirty="0">
                <a:solidFill>
                  <a:schemeClr val="accent2"/>
                </a:solidFill>
              </a:rPr>
              <a:t>Princeton Autonomous Vehicle </a:t>
            </a:r>
            <a:r>
              <a:rPr lang="en-US" altLang="en-US" sz="1700" b="1" dirty="0" smtClean="0">
                <a:solidFill>
                  <a:schemeClr val="accent2"/>
                </a:solidFill>
              </a:rPr>
              <a:t>Engineering)</a:t>
            </a:r>
            <a:endParaRPr lang="en-US" altLang="en-US" sz="1700" b="1" i="1" dirty="0">
              <a:solidFill>
                <a:srgbClr val="FF9900"/>
              </a:solidFill>
            </a:endParaRPr>
          </a:p>
          <a:p>
            <a:endParaRPr lang="en-US" altLang="en-US" sz="1700" b="1" i="1" dirty="0" smtClean="0">
              <a:solidFill>
                <a:srgbClr val="FF9900"/>
              </a:solidFill>
            </a:endParaRPr>
          </a:p>
          <a:p>
            <a:endParaRPr lang="en-US" altLang="en-US" sz="1700" b="1" i="1" dirty="0">
              <a:solidFill>
                <a:srgbClr val="FF9900"/>
              </a:solidFill>
            </a:endParaRPr>
          </a:p>
          <a:p>
            <a:r>
              <a:rPr lang="en-US" altLang="en-US" sz="1700" b="1" i="1" dirty="0" smtClean="0">
                <a:solidFill>
                  <a:srgbClr val="FF9900"/>
                </a:solidFill>
              </a:rPr>
              <a:t>Princeton                      University</a:t>
            </a:r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232033" y="3291611"/>
            <a:ext cx="1447800" cy="1038542"/>
            <a:chOff x="3460749" y="-990600"/>
            <a:chExt cx="4196454" cy="3019742"/>
          </a:xfrm>
        </p:grpSpPr>
        <p:pic>
          <p:nvPicPr>
            <p:cNvPr id="4098" name="Picture 2" descr="Fort Monmouth Economic Revitalization Authority.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750" y="-374753"/>
              <a:ext cx="4196453" cy="2403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Fort Mounmouth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749" y="-990600"/>
              <a:ext cx="4194073" cy="371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Economic Revitalization Authority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749" y="-619125"/>
              <a:ext cx="4194073" cy="275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C:\Users\alaink\AppData\Local\Temp\UofMinnAutomatedHighways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3928333"/>
            <a:ext cx="2521926" cy="21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32" y="4361908"/>
            <a:ext cx="1447800" cy="587354"/>
          </a:xfrm>
          <a:prstGeom prst="rect">
            <a:avLst/>
          </a:prstGeom>
        </p:spPr>
      </p:pic>
      <p:pic>
        <p:nvPicPr>
          <p:cNvPr id="16" name="Picture 17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6" y="4949262"/>
            <a:ext cx="1427954" cy="101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7"/>
          <p:cNvSpPr txBox="1">
            <a:spLocks noChangeArrowheads="1"/>
          </p:cNvSpPr>
          <p:nvPr/>
        </p:nvSpPr>
        <p:spPr bwMode="auto">
          <a:xfrm>
            <a:off x="895006" y="5616394"/>
            <a:ext cx="167978" cy="22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-93257" y="446263"/>
            <a:ext cx="9143999" cy="1953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Management of Empty</a:t>
            </a:r>
          </a:p>
          <a:p>
            <a:r>
              <a:rPr lang="en-US" sz="3600" b="1" dirty="0" smtClean="0">
                <a:solidFill>
                  <a:srgbClr val="FF9900"/>
                </a:solidFill>
              </a:rPr>
              <a:t>aTaxis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75" y="4806980"/>
            <a:ext cx="571500" cy="648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05200" y="61722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November </a:t>
            </a:r>
            <a:r>
              <a:rPr lang="en-US" sz="1400" b="1" i="1" dirty="0" smtClean="0"/>
              <a:t>29, 2017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49594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Empty Miles: 10% Fleet Size case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95421"/>
            <a:ext cx="6488658" cy="56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0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524000"/>
            <a:ext cx="8458200" cy="481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46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Box 1"/>
          <p:cNvSpPr txBox="1">
            <a:spLocks noChangeArrowheads="1"/>
          </p:cNvSpPr>
          <p:nvPr/>
        </p:nvSpPr>
        <p:spPr bwMode="auto">
          <a:xfrm>
            <a:off x="596900" y="2362200"/>
            <a:ext cx="76835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7030A0"/>
                </a:solidFill>
                <a:latin typeface="Lucida Calligraphy" pitchFamily="66" charset="0"/>
              </a:rPr>
              <a:t>Thank You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7030A0"/>
              </a:solidFill>
              <a:latin typeface="Lucida Calligraphy" pitchFamily="66" charset="0"/>
              <a:hlinkClick r:id="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7030A0"/>
                </a:solidFill>
                <a:latin typeface="Lucida Calligraphy" pitchFamily="66" charset="0"/>
                <a:hlinkClick r:id=""/>
              </a:rPr>
              <a:t>alaink@princeton.edu</a:t>
            </a:r>
            <a:endParaRPr lang="en-US" altLang="en-US" sz="2800" b="1">
              <a:solidFill>
                <a:srgbClr val="7030A0"/>
              </a:solidFill>
              <a:latin typeface="Lucida Calligraphy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7030A0"/>
              </a:solidFill>
              <a:latin typeface="Lucida Calligraphy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1859C"/>
                </a:solidFill>
                <a:latin typeface="Lucida Calligraphy" pitchFamily="66" charset="0"/>
                <a:hlinkClick r:id="rId2"/>
              </a:rPr>
              <a:t>www.SmartDrivingCar.com</a:t>
            </a:r>
            <a:endParaRPr lang="en-US" altLang="en-US" sz="2800" b="1">
              <a:solidFill>
                <a:srgbClr val="31859C"/>
              </a:solidFill>
              <a:latin typeface="Lucida Calligraphy" pitchFamily="66" charset="0"/>
            </a:endParaRPr>
          </a:p>
        </p:txBody>
      </p:sp>
      <p:sp>
        <p:nvSpPr>
          <p:cNvPr id="190467" name="Title 1"/>
          <p:cNvSpPr txBox="1">
            <a:spLocks/>
          </p:cNvSpPr>
          <p:nvPr/>
        </p:nvSpPr>
        <p:spPr bwMode="auto">
          <a:xfrm>
            <a:off x="685800" y="7620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1">
                <a:solidFill>
                  <a:srgbClr val="F77012"/>
                </a:solidFill>
              </a:rPr>
              <a:t>Discussion!</a:t>
            </a:r>
            <a:endParaRPr lang="en-US" altLang="en-US" sz="4400" b="1">
              <a:solidFill>
                <a:srgbClr val="F770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5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S. Zhu’16 “</a:t>
            </a:r>
            <a:r>
              <a:rPr lang="en-US" dirty="0" smtClean="0">
                <a:hlinkClick r:id="rId2"/>
              </a:rPr>
              <a:t>Making Transportation Great Again</a:t>
            </a:r>
            <a:r>
              <a:rPr lang="en-US" dirty="0" smtClean="0"/>
              <a:t>”  2016 Senior Thesis</a:t>
            </a:r>
          </a:p>
          <a:p>
            <a:r>
              <a:rPr lang="en-US" dirty="0" smtClean="0"/>
              <a:t>S. Zhu’16 &amp; A. Kornhauser*71 </a:t>
            </a:r>
            <a:r>
              <a:rPr lang="en-US" i="1" u="sng" dirty="0" smtClean="0">
                <a:hlinkClick r:id="rId3"/>
              </a:rPr>
              <a:t>Interplay_Between_Fleet-size</a:t>
            </a:r>
            <a:r>
              <a:rPr lang="en-US" i="1" u="sng" dirty="0">
                <a:hlinkClick r:id="rId3"/>
              </a:rPr>
              <a:t>,_</a:t>
            </a:r>
            <a:r>
              <a:rPr lang="en-US" i="1" u="sng" dirty="0" err="1">
                <a:hlinkClick r:id="rId3"/>
              </a:rPr>
              <a:t>LoS</a:t>
            </a:r>
            <a:r>
              <a:rPr lang="en-US" i="1" u="sng" dirty="0">
                <a:hlinkClick r:id="rId3"/>
              </a:rPr>
              <a:t> </a:t>
            </a:r>
            <a:r>
              <a:rPr lang="en-US" i="1" u="sng" dirty="0" err="1">
                <a:hlinkClick r:id="rId3"/>
              </a:rPr>
              <a:t>and_EmptyRepositioning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01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Problem: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Demand for aTaxis is NOT Symmetric (even in the long run)</a:t>
            </a:r>
          </a:p>
          <a:p>
            <a:r>
              <a:rPr lang="en-US" dirty="0" smtClean="0"/>
              <a:t>Thus empty aTaxis end up where no one else wants to get in.</a:t>
            </a:r>
          </a:p>
          <a:p>
            <a:endParaRPr lang="en-US" dirty="0"/>
          </a:p>
          <a:p>
            <a:r>
              <a:rPr lang="en-US" dirty="0" smtClean="0"/>
              <a:t>Thus they need to be repositioned </a:t>
            </a:r>
          </a:p>
          <a:p>
            <a:r>
              <a:rPr lang="en-US" dirty="0" smtClean="0"/>
              <a:t>If you have a big enough fleet, you may be able to wait a long time, but eventually, you’ll need to reposition them.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73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4408"/>
            <a:ext cx="8190116" cy="681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88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Morning Repositioning Costs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8754386" cy="447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82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Near-by Repositioning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5" y="1676400"/>
            <a:ext cx="9013489" cy="46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9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Near-by Repositioning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28800"/>
            <a:ext cx="6486525" cy="408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83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Repositioning v Fleet Size: NJ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5374" y="1143000"/>
            <a:ext cx="9260774" cy="542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23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Empty Miles: NJ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66892"/>
            <a:ext cx="6629400" cy="559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82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41208</TotalTime>
  <Words>130</Words>
  <Application>Microsoft Office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Algerian</vt:lpstr>
      <vt:lpstr>Arial</vt:lpstr>
      <vt:lpstr>Calibri</vt:lpstr>
      <vt:lpstr>Lucida Calligraphy</vt:lpstr>
      <vt:lpstr>Times New Roman</vt:lpstr>
      <vt:lpstr>Office Theme</vt:lpstr>
      <vt:lpstr>Custom Design</vt:lpstr>
      <vt:lpstr>Photo Editor Photo</vt:lpstr>
      <vt:lpstr>PowerPoint Presentation</vt:lpstr>
      <vt:lpstr>Key References</vt:lpstr>
      <vt:lpstr>Basic Problem:</vt:lpstr>
      <vt:lpstr>PowerPoint Presentation</vt:lpstr>
      <vt:lpstr>Early Morning Repositioning Costs</vt:lpstr>
      <vt:lpstr>Near-by Repositioning</vt:lpstr>
      <vt:lpstr>Near-by Repositioning</vt:lpstr>
      <vt:lpstr>Repositioning v Fleet Size: NJ</vt:lpstr>
      <vt:lpstr>Empty Miles: NJ</vt:lpstr>
      <vt:lpstr>Empty Miles: 10% Fleet Size case</vt:lpstr>
      <vt:lpstr>Summary</vt:lpstr>
      <vt:lpstr>PowerPoint Presentation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Alain Kornhauser</dc:creator>
  <cp:lastModifiedBy>Alain Kornhauser</cp:lastModifiedBy>
  <cp:revision>584</cp:revision>
  <dcterms:created xsi:type="dcterms:W3CDTF">2012-01-19T17:31:01Z</dcterms:created>
  <dcterms:modified xsi:type="dcterms:W3CDTF">2017-11-29T17:06:12Z</dcterms:modified>
</cp:coreProperties>
</file>