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63" r:id="rId4"/>
    <p:sldId id="292" r:id="rId5"/>
    <p:sldId id="301" r:id="rId6"/>
    <p:sldId id="277" r:id="rId7"/>
    <p:sldId id="264" r:id="rId8"/>
    <p:sldId id="265" r:id="rId9"/>
    <p:sldId id="303" r:id="rId10"/>
    <p:sldId id="304" r:id="rId11"/>
    <p:sldId id="300" r:id="rId12"/>
    <p:sldId id="286" r:id="rId13"/>
    <p:sldId id="298" r:id="rId14"/>
    <p:sldId id="299" r:id="rId15"/>
    <p:sldId id="288" r:id="rId16"/>
    <p:sldId id="287" r:id="rId17"/>
    <p:sldId id="307" r:id="rId18"/>
    <p:sldId id="308" r:id="rId19"/>
    <p:sldId id="309" r:id="rId20"/>
    <p:sldId id="310" r:id="rId21"/>
    <p:sldId id="311" r:id="rId22"/>
    <p:sldId id="297" r:id="rId23"/>
    <p:sldId id="268" r:id="rId24"/>
    <p:sldId id="290" r:id="rId25"/>
    <p:sldId id="291" r:id="rId26"/>
    <p:sldId id="285" r:id="rId27"/>
    <p:sldId id="283" r:id="rId28"/>
    <p:sldId id="271" r:id="rId29"/>
    <p:sldId id="305" r:id="rId30"/>
    <p:sldId id="306" r:id="rId31"/>
    <p:sldId id="280" r:id="rId32"/>
    <p:sldId id="278" r:id="rId33"/>
    <p:sldId id="272" r:id="rId34"/>
    <p:sldId id="273" r:id="rId35"/>
    <p:sldId id="281" r:id="rId36"/>
    <p:sldId id="274" r:id="rId37"/>
    <p:sldId id="282" r:id="rId38"/>
    <p:sldId id="275" r:id="rId39"/>
    <p:sldId id="279" r:id="rId40"/>
    <p:sldId id="259" r:id="rId41"/>
    <p:sldId id="260" r:id="rId42"/>
    <p:sldId id="261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2A000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4660"/>
  </p:normalViewPr>
  <p:slideViewPr>
    <p:cSldViewPr>
      <p:cViewPr varScale="1">
        <p:scale>
          <a:sx n="89" d="100"/>
          <a:sy n="89" d="100"/>
        </p:scale>
        <p:origin x="90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0" rIns="96662" bIns="48330" numCol="1" anchor="t" anchorCtr="0" compatLnSpc="1">
            <a:prstTxWarp prst="textNoShape">
              <a:avLst/>
            </a:prstTxWarp>
          </a:bodyPr>
          <a:lstStyle>
            <a:lvl1pPr defTabSz="96596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0" rIns="96662" bIns="48330" numCol="1" anchor="t" anchorCtr="0" compatLnSpc="1">
            <a:prstTxWarp prst="textNoShape">
              <a:avLst/>
            </a:prstTxWarp>
          </a:bodyPr>
          <a:lstStyle>
            <a:lvl1pPr algn="r" defTabSz="96596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0" rIns="96662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0" rIns="96662" bIns="48330" numCol="1" anchor="b" anchorCtr="0" compatLnSpc="1">
            <a:prstTxWarp prst="textNoShape">
              <a:avLst/>
            </a:prstTxWarp>
          </a:bodyPr>
          <a:lstStyle>
            <a:lvl1pPr defTabSz="96596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2" tIns="48330" rIns="96662" bIns="48330" numCol="1" anchor="b" anchorCtr="0" compatLnSpc="1">
            <a:prstTxWarp prst="textNoShape">
              <a:avLst/>
            </a:prstTxWarp>
          </a:bodyPr>
          <a:lstStyle>
            <a:lvl1pPr algn="r" defTabSz="965964">
              <a:defRPr sz="1300"/>
            </a:lvl1pPr>
          </a:lstStyle>
          <a:p>
            <a:pPr>
              <a:defRPr/>
            </a:pPr>
            <a:fld id="{DCB94717-EA06-42B7-BBCF-79BF801AD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5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59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53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53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2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5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3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9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73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1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47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11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3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7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51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66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1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53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85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56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27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5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37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94717-EA06-42B7-BBCF-79BF801AD7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7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Week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3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7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Week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9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36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7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Week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Week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9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0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1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008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Week 0</a:t>
            </a:r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772400" y="6400800"/>
          <a:ext cx="11906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Photo Editor Photo" r:id="rId14" imgW="1190476" imgH="295238" progId="MSPhotoEd.3">
                  <p:embed/>
                </p:oleObj>
              </mc:Choice>
              <mc:Fallback>
                <p:oleObj name="Photo Editor Photo" r:id="rId14" imgW="1190476" imgH="295238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6400800"/>
                        <a:ext cx="11906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8305800" y="228600"/>
          <a:ext cx="533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Photo Editor Photo" r:id="rId16" imgW="533474" imgH="523810" progId="MSPhotoEd.3">
                  <p:embed/>
                </p:oleObj>
              </mc:Choice>
              <mc:Fallback>
                <p:oleObj name="Photo Editor Photo" r:id="rId16" imgW="533474" imgH="52381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28600"/>
                        <a:ext cx="5334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304800" y="22860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Photo Editor Photo" r:id="rId18" imgW="1781424" imgH="209524" progId="MSPhotoEd.3">
                  <p:embed/>
                </p:oleObj>
              </mc:Choice>
              <mc:Fallback>
                <p:oleObj name="Photo Editor Photo" r:id="rId18" imgW="1781424" imgH="209524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8600" y="366713"/>
            <a:ext cx="3040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latin typeface="Times New Roman" pitchFamily="18" charset="0"/>
              </a:rPr>
              <a:t>Orf</a:t>
            </a:r>
            <a:r>
              <a:rPr lang="en-US" sz="1200" dirty="0">
                <a:latin typeface="Times New Roman" pitchFamily="18" charset="0"/>
              </a:rPr>
              <a:t> 467 – Transportation Systems Analysis</a:t>
            </a:r>
            <a:r>
              <a:rPr lang="en-US" sz="1600" b="0" dirty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200" b="0" i="1" dirty="0">
                <a:latin typeface="Times New Roman" pitchFamily="18" charset="0"/>
              </a:rPr>
              <a:t>Fall </a:t>
            </a:r>
            <a:r>
              <a:rPr lang="en-US" sz="1200" b="0" i="1" dirty="0" smtClean="0">
                <a:latin typeface="Times New Roman" pitchFamily="18" charset="0"/>
              </a:rPr>
              <a:t>2017</a:t>
            </a:r>
            <a:endParaRPr lang="en-US" sz="1600" b="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inceton.edu/~alaink/Orf467F17/Orf467SylF1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stor.org/stable/2553882?seq=1#page_scan_tab_content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rfe.princeton.edu/~alaink/SmartDrivingCars/PDFs/MotorVehicleTrafficFatalities201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orfe.princeton.edu/~alaink/SmartDrivingCars/Videos/HIGHWAY_SING-A-LONG_%20BuildMeUpButtercup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dp/B0145J1078#reader_B0145J107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ita.dot.gov/bts/sites/rita.dot.gov.bts/files/Pocket_Guide_2017_revised.pdf" TargetMode="External"/><Relationship Id="rId4" Type="http://schemas.openxmlformats.org/officeDocument/2006/relationships/hyperlink" Target="http://www.princeton.edu/~alaink/Orf467F15/TheEndOfTraffic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inceton.edu/~alaink/Orf467F13/FreightFacts&amp;Figures2012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lowcharts.llnl.gov/content/assets/images/energy/us/Energy_US_2016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worldometers.info/world-population/us-population/" TargetMode="External"/><Relationship Id="rId4" Type="http://schemas.openxmlformats.org/officeDocument/2006/relationships/hyperlink" Target="http://www.census.gov/newsroom/press-releases/2014/cb14-tps90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bridcars.com/may-2017-dashboard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fr.gpoaccess.gov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hyperlink" Target="http://www.princeton.edu/~alaink/Orf467F13/HasGrowthInAutomobileUseEnded_Pace-Pickre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princeton.edu/~alaink/Orf467F13/HasGrowthInAutoUseEnded.pdf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Week </a:t>
            </a:r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305800" cy="685800"/>
          </a:xfrm>
        </p:spPr>
        <p:txBody>
          <a:bodyPr/>
          <a:lstStyle/>
          <a:p>
            <a:r>
              <a:rPr lang="en-US" sz="2400" b="1" smtClean="0">
                <a:cs typeface="Times New Roman" pitchFamily="18" charset="0"/>
              </a:rPr>
              <a:t>Elements of the Transportation Sector of the Economy: </a:t>
            </a:r>
            <a:br>
              <a:rPr lang="en-US" sz="2400" b="1" smtClean="0">
                <a:cs typeface="Times New Roman" pitchFamily="18" charset="0"/>
              </a:rPr>
            </a:br>
            <a:r>
              <a:rPr lang="en-US" sz="2400" b="1" smtClean="0">
                <a:cs typeface="Times New Roman" pitchFamily="18" charset="0"/>
              </a:rPr>
              <a:t>the players, the technologies</a:t>
            </a:r>
            <a:endParaRPr lang="en-US" sz="3600" b="1" smtClean="0"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Orf 467 </a:t>
            </a:r>
            <a:r>
              <a:rPr lang="en-US" sz="1800" smtClean="0">
                <a:cs typeface="Times New Roman" pitchFamily="18" charset="0"/>
              </a:rPr>
              <a:t>Fall </a:t>
            </a:r>
            <a:r>
              <a:rPr lang="en-US" sz="1800" smtClean="0">
                <a:cs typeface="Times New Roman" pitchFamily="18" charset="0"/>
              </a:rPr>
              <a:t>2017 </a:t>
            </a:r>
            <a:r>
              <a:rPr lang="en-US" sz="1800" dirty="0" smtClean="0">
                <a:cs typeface="Times New Roman" pitchFamily="18" charset="0"/>
              </a:rPr>
              <a:t>Syllabus  </a:t>
            </a:r>
            <a:r>
              <a:rPr lang="en-US" sz="1400" dirty="0" smtClean="0">
                <a:cs typeface="Times New Roman" pitchFamily="18" charset="0"/>
                <a:hlinkClick r:id="rId3"/>
              </a:rPr>
              <a:t>(pdf)</a:t>
            </a:r>
            <a:endParaRPr lang="en-US" sz="14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Transportation Defined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Transportation is an intermediate good.  It is a </a:t>
            </a:r>
            <a:r>
              <a:rPr lang="en-US" sz="1600" b="1" i="1" dirty="0" smtClean="0">
                <a:cs typeface="Times New Roman" pitchFamily="18" charset="0"/>
              </a:rPr>
              <a:t>derived</a:t>
            </a:r>
            <a:r>
              <a:rPr lang="en-US" sz="1600" dirty="0" smtClean="0">
                <a:cs typeface="Times New Roman" pitchFamily="18" charset="0"/>
              </a:rPr>
              <a:t> demand </a:t>
            </a:r>
            <a:r>
              <a:rPr lang="en-US" sz="1100" dirty="0" smtClean="0">
                <a:cs typeface="Times New Roman" pitchFamily="18" charset="0"/>
              </a:rPr>
              <a:t>(demand a bi-product of another demand)</a:t>
            </a:r>
            <a:endParaRPr lang="en-US" sz="2000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Transportation is the creation of </a:t>
            </a:r>
            <a:r>
              <a:rPr lang="en-US" sz="1600" b="1" dirty="0" smtClean="0">
                <a:cs typeface="Times New Roman" pitchFamily="18" charset="0"/>
              </a:rPr>
              <a:t>place</a:t>
            </a:r>
            <a:r>
              <a:rPr lang="en-US" sz="1600" dirty="0" smtClean="0">
                <a:cs typeface="Times New Roman" pitchFamily="18" charset="0"/>
              </a:rPr>
              <a:t> and </a:t>
            </a:r>
            <a:r>
              <a:rPr lang="en-US" sz="1600" b="1" dirty="0" smtClean="0">
                <a:cs typeface="Times New Roman" pitchFamily="18" charset="0"/>
              </a:rPr>
              <a:t>time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b="1" dirty="0" smtClean="0">
                <a:cs typeface="Times New Roman" pitchFamily="18" charset="0"/>
              </a:rPr>
              <a:t>utility</a:t>
            </a:r>
            <a:r>
              <a:rPr lang="en-US" sz="1600" dirty="0" smtClean="0">
                <a:cs typeface="Times New Roman" pitchFamily="18" charset="0"/>
              </a:rPr>
              <a:t> while incurring a </a:t>
            </a:r>
            <a:r>
              <a:rPr lang="en-US" sz="1600" b="1" dirty="0" smtClean="0">
                <a:cs typeface="Times New Roman" pitchFamily="18" charset="0"/>
              </a:rPr>
              <a:t>cost</a:t>
            </a:r>
            <a:r>
              <a:rPr lang="en-US" sz="1600" dirty="0" smtClean="0">
                <a:cs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 Purchaser of transportation acquires a bundle of services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400" dirty="0" smtClean="0">
                <a:cs typeface="Times New Roman" pitchFamily="18" charset="0"/>
              </a:rPr>
              <a:t>	place, time, comfort (</a:t>
            </a:r>
            <a:r>
              <a:rPr lang="en-US" sz="1400" dirty="0" err="1" smtClean="0">
                <a:cs typeface="Times New Roman" pitchFamily="18" charset="0"/>
              </a:rPr>
              <a:t>l&amp;d</a:t>
            </a:r>
            <a:r>
              <a:rPr lang="en-US" sz="1400" dirty="0" smtClean="0">
                <a:cs typeface="Times New Roman" pitchFamily="18" charset="0"/>
              </a:rPr>
              <a:t>) , convenience (information)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cs typeface="Times New Roman" pitchFamily="18" charset="0"/>
              </a:rPr>
              <a:t> utility of goods = f( 1 / landed costs, time, …)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Place Utility: </a:t>
            </a:r>
            <a:r>
              <a:rPr lang="en-US" sz="1600" dirty="0" smtClean="0">
                <a:cs typeface="Times New Roman" pitchFamily="18" charset="0"/>
                <a:hlinkClick r:id="rId4"/>
              </a:rPr>
              <a:t>Lardner’s Law:  law of squares</a:t>
            </a:r>
            <a:r>
              <a:rPr lang="en-US" sz="1600" dirty="0" smtClean="0">
                <a:cs typeface="Times New Roman" pitchFamily="18" charset="0"/>
              </a:rPr>
              <a:t> in transportation: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cs typeface="Times New Roman" pitchFamily="18" charset="0"/>
              </a:rPr>
              <a:t>For a system that has ubiquitous accessibility, then Trans$ = f(</a:t>
            </a:r>
            <a:r>
              <a:rPr lang="en-US" sz="1400" dirty="0" err="1" smtClean="0">
                <a:cs typeface="Times New Roman" pitchFamily="18" charset="0"/>
              </a:rPr>
              <a:t>Dist</a:t>
            </a:r>
            <a:r>
              <a:rPr lang="en-US" sz="1400" dirty="0" smtClean="0">
                <a:cs typeface="Times New Roman" pitchFamily="18" charset="0"/>
              </a:rPr>
              <a:t>) therefore 1-Dimensional: </a:t>
            </a:r>
          </a:p>
          <a:p>
            <a:pPr lvl="3">
              <a:lnSpc>
                <a:spcPct val="80000"/>
              </a:lnSpc>
            </a:pPr>
            <a:r>
              <a:rPr lang="en-US" sz="1200" dirty="0" smtClean="0">
                <a:cs typeface="Times New Roman" pitchFamily="18" charset="0"/>
              </a:rPr>
              <a:t>Let </a:t>
            </a:r>
            <a:r>
              <a:rPr lang="en-US" sz="1200" dirty="0" err="1" smtClean="0">
                <a:cs typeface="Times New Roman" pitchFamily="18" charset="0"/>
              </a:rPr>
              <a:t>MarketArea</a:t>
            </a:r>
            <a:r>
              <a:rPr lang="en-US" sz="1200" dirty="0" smtClean="0">
                <a:cs typeface="Times New Roman" pitchFamily="18" charset="0"/>
              </a:rPr>
              <a:t> (</a:t>
            </a:r>
            <a:r>
              <a:rPr lang="en-US" sz="1200" dirty="0" smtClean="0">
                <a:latin typeface="Symbol" pitchFamily="18" charset="2"/>
                <a:cs typeface="Times New Roman" pitchFamily="18" charset="0"/>
              </a:rPr>
              <a:t>p </a:t>
            </a:r>
            <a:r>
              <a:rPr lang="en-US" sz="1200" dirty="0" smtClean="0">
                <a:cs typeface="Times New Roman" pitchFamily="18" charset="0"/>
              </a:rPr>
              <a:t>R</a:t>
            </a:r>
            <a:r>
              <a:rPr lang="en-US" sz="1200" baseline="30000" dirty="0" smtClean="0">
                <a:cs typeface="Times New Roman" pitchFamily="18" charset="0"/>
              </a:rPr>
              <a:t>2</a:t>
            </a:r>
            <a:r>
              <a:rPr lang="en-US" sz="1200" dirty="0" smtClean="0">
                <a:cs typeface="Times New Roman" pitchFamily="18" charset="0"/>
              </a:rPr>
              <a:t> ) be that area for which Fixed$ + Trans$ </a:t>
            </a:r>
            <a:r>
              <a:rPr lang="en-US" sz="1200" u="sng" dirty="0" smtClean="0">
                <a:cs typeface="Times New Roman" pitchFamily="18" charset="0"/>
              </a:rPr>
              <a:t>&lt; </a:t>
            </a:r>
            <a:r>
              <a:rPr lang="en-US" sz="1200" dirty="0" smtClean="0">
                <a:cs typeface="Times New Roman" pitchFamily="18" charset="0"/>
              </a:rPr>
              <a:t>Demand$</a:t>
            </a:r>
          </a:p>
          <a:p>
            <a:pPr lvl="3">
              <a:lnSpc>
                <a:spcPct val="80000"/>
              </a:lnSpc>
            </a:pPr>
            <a:r>
              <a:rPr lang="en-US" sz="1200" dirty="0" smtClean="0">
                <a:cs typeface="Times New Roman" pitchFamily="18" charset="0"/>
              </a:rPr>
              <a:t>Let Trans$ = C * D ,  C = </a:t>
            </a:r>
            <a:r>
              <a:rPr lang="en-US" sz="1200" dirty="0" err="1" smtClean="0">
                <a:cs typeface="Times New Roman" pitchFamily="18" charset="0"/>
              </a:rPr>
              <a:t>Const</a:t>
            </a:r>
            <a:r>
              <a:rPr lang="en-US" sz="1200" dirty="0" smtClean="0">
                <a:cs typeface="Times New Roman" pitchFamily="18" charset="0"/>
              </a:rPr>
              <a:t>(technology, management, policy), D = distance</a:t>
            </a:r>
          </a:p>
          <a:p>
            <a:pPr lvl="3">
              <a:lnSpc>
                <a:spcPct val="80000"/>
              </a:lnSpc>
            </a:pPr>
            <a:r>
              <a:rPr lang="en-US" sz="1200" dirty="0" smtClean="0">
                <a:cs typeface="Times New Roman" pitchFamily="18" charset="0"/>
              </a:rPr>
              <a:t>Then R = (Demand$ -Fixed$)/C</a:t>
            </a:r>
          </a:p>
          <a:p>
            <a:pPr lvl="3">
              <a:lnSpc>
                <a:spcPct val="80000"/>
              </a:lnSpc>
            </a:pPr>
            <a:r>
              <a:rPr lang="en-US" sz="1200" dirty="0" smtClean="0">
                <a:cs typeface="Times New Roman" pitchFamily="18" charset="0"/>
              </a:rPr>
              <a:t>So.. </a:t>
            </a:r>
            <a:r>
              <a:rPr lang="en-US" sz="1200" dirty="0" err="1" smtClean="0">
                <a:cs typeface="Times New Roman" pitchFamily="18" charset="0"/>
              </a:rPr>
              <a:t>MarketArea</a:t>
            </a:r>
            <a:r>
              <a:rPr lang="en-US" sz="1200" dirty="0" smtClean="0">
                <a:cs typeface="Times New Roman" pitchFamily="18" charset="0"/>
              </a:rPr>
              <a:t> =  (</a:t>
            </a:r>
            <a:r>
              <a:rPr lang="en-US" sz="1200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1200" dirty="0" smtClean="0">
                <a:cs typeface="Times New Roman" pitchFamily="18" charset="0"/>
              </a:rPr>
              <a:t> (Demand$ -Fixed$)</a:t>
            </a:r>
            <a:r>
              <a:rPr lang="en-US" sz="1200" baseline="30000" dirty="0" smtClean="0">
                <a:cs typeface="Times New Roman" pitchFamily="18" charset="0"/>
              </a:rPr>
              <a:t>2</a:t>
            </a:r>
            <a:r>
              <a:rPr lang="en-US" sz="1200" dirty="0" smtClean="0">
                <a:cs typeface="Times New Roman" pitchFamily="18" charset="0"/>
              </a:rPr>
              <a:t>)/C</a:t>
            </a:r>
            <a:r>
              <a:rPr lang="en-US" sz="1200" baseline="30000" dirty="0" smtClean="0">
                <a:cs typeface="Times New Roman" pitchFamily="18" charset="0"/>
              </a:rPr>
              <a:t>2  </a:t>
            </a:r>
            <a:r>
              <a:rPr lang="en-US" sz="1200" dirty="0" smtClean="0">
                <a:cs typeface="Times New Roman" pitchFamily="18" charset="0"/>
              </a:rPr>
              <a:t>= K /C</a:t>
            </a:r>
            <a:r>
              <a:rPr lang="en-US" sz="1200" baseline="30000" dirty="0" smtClean="0">
                <a:cs typeface="Times New Roman" pitchFamily="18" charset="0"/>
              </a:rPr>
              <a:t>2 </a:t>
            </a:r>
            <a:r>
              <a:rPr lang="en-US" sz="1200" dirty="0" smtClean="0">
                <a:cs typeface="Times New Roman" pitchFamily="18" charset="0"/>
              </a:rPr>
              <a:t> ; where K =  (</a:t>
            </a:r>
            <a:r>
              <a:rPr lang="en-US" sz="1200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1200" dirty="0" smtClean="0">
                <a:cs typeface="Times New Roman" pitchFamily="18" charset="0"/>
              </a:rPr>
              <a:t> (Demand$ -Fixed$)</a:t>
            </a:r>
            <a:r>
              <a:rPr lang="en-US" sz="1200" baseline="30000" dirty="0" smtClean="0">
                <a:cs typeface="Times New Roman" pitchFamily="18" charset="0"/>
              </a:rPr>
              <a:t>2</a:t>
            </a:r>
            <a:r>
              <a:rPr lang="en-US" sz="1200" dirty="0" smtClean="0">
                <a:cs typeface="Times New Roman" pitchFamily="18" charset="0"/>
              </a:rPr>
              <a:t>), a const.</a:t>
            </a:r>
            <a:endParaRPr lang="en-US" sz="800" dirty="0" smtClean="0">
              <a:cs typeface="Times New Roman" pitchFamily="18" charset="0"/>
            </a:endParaRPr>
          </a:p>
          <a:p>
            <a:pPr lvl="3">
              <a:lnSpc>
                <a:spcPct val="80000"/>
              </a:lnSpc>
            </a:pPr>
            <a:r>
              <a:rPr lang="en-US" sz="1200" dirty="0" smtClean="0">
                <a:cs typeface="Times New Roman" pitchFamily="18" charset="0"/>
              </a:rPr>
              <a:t>So… If, say, technology causes </a:t>
            </a:r>
            <a:r>
              <a:rPr lang="en-US" sz="1200" dirty="0" err="1" smtClean="0">
                <a:cs typeface="Times New Roman" pitchFamily="18" charset="0"/>
              </a:rPr>
              <a:t>C</a:t>
            </a:r>
            <a:r>
              <a:rPr lang="en-US" sz="1200" baseline="-25000" dirty="0" err="1" smtClean="0">
                <a:cs typeface="Times New Roman" pitchFamily="18" charset="0"/>
              </a:rPr>
              <a:t>new</a:t>
            </a:r>
            <a:r>
              <a:rPr lang="en-US" sz="1200" dirty="0" smtClean="0">
                <a:cs typeface="Times New Roman" pitchFamily="18" charset="0"/>
              </a:rPr>
              <a:t> = ½ Cold ,then </a:t>
            </a:r>
            <a:r>
              <a:rPr lang="en-US" sz="1200" dirty="0" err="1" smtClean="0">
                <a:cs typeface="Times New Roman" pitchFamily="18" charset="0"/>
              </a:rPr>
              <a:t>MarketArea</a:t>
            </a:r>
            <a:r>
              <a:rPr lang="en-US" sz="1200" baseline="-25000" dirty="0" err="1" smtClean="0">
                <a:cs typeface="Times New Roman" pitchFamily="18" charset="0"/>
              </a:rPr>
              <a:t>new</a:t>
            </a:r>
            <a:r>
              <a:rPr lang="en-US" sz="1200" dirty="0" smtClean="0">
                <a:cs typeface="Times New Roman" pitchFamily="18" charset="0"/>
              </a:rPr>
              <a:t> = 4 * </a:t>
            </a:r>
            <a:r>
              <a:rPr lang="en-US" sz="1200" dirty="0" err="1" smtClean="0">
                <a:cs typeface="Times New Roman" pitchFamily="18" charset="0"/>
              </a:rPr>
              <a:t>MarketArea</a:t>
            </a:r>
            <a:r>
              <a:rPr lang="en-US" sz="1200" baseline="-25000" dirty="0" err="1" smtClean="0">
                <a:cs typeface="Times New Roman" pitchFamily="18" charset="0"/>
              </a:rPr>
              <a:t>old</a:t>
            </a:r>
            <a:endParaRPr lang="en-US" sz="1200" baseline="-25000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Demand for transportation: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>
                <a:cs typeface="Times New Roman" pitchFamily="18" charset="0"/>
              </a:rPr>
              <a:t>Elasticities</a:t>
            </a:r>
            <a:r>
              <a:rPr lang="en-US" sz="1400" dirty="0" smtClean="0">
                <a:cs typeface="Times New Roman" pitchFamily="18" charset="0"/>
              </a:rPr>
              <a:t>:  % change quantity / % change in attribute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cs typeface="Times New Roman" pitchFamily="18" charset="0"/>
              </a:rPr>
              <a:t>Attributes: price, travel time, reliability, accessibility, security, </a:t>
            </a:r>
            <a:r>
              <a:rPr lang="en-US" sz="1400" dirty="0" err="1" smtClean="0">
                <a:cs typeface="Times New Roman" pitchFamily="18" charset="0"/>
              </a:rPr>
              <a:t>l&amp;d</a:t>
            </a:r>
            <a:r>
              <a:rPr lang="en-US" sz="1400" dirty="0" smtClean="0">
                <a:cs typeface="Times New Roman" pitchFamily="18" charset="0"/>
              </a:rPr>
              <a:t>, information, comfort, </a:t>
            </a:r>
            <a:r>
              <a:rPr lang="en-US" sz="1400" dirty="0" err="1" smtClean="0">
                <a:cs typeface="Times New Roman" pitchFamily="18" charset="0"/>
              </a:rPr>
              <a:t>etc</a:t>
            </a:r>
            <a:endParaRPr lang="en-US" sz="14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Week </a:t>
            </a:r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581401" y="304800"/>
            <a:ext cx="1600200" cy="4572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Fatalities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914400"/>
            <a:ext cx="3918697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Week </a:t>
            </a:r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581401" y="304800"/>
            <a:ext cx="1600200" cy="4572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Fatalities</a:t>
            </a:r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5943600" cy="675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6858000" y="4953000"/>
            <a:ext cx="1066800" cy="152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297" y="1371600"/>
            <a:ext cx="81785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38" y="98770"/>
            <a:ext cx="5900062" cy="675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Week </a:t>
            </a:r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288464" y="4572000"/>
            <a:ext cx="10668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91338" y="6629400"/>
            <a:ext cx="2699662" cy="228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83088"/>
            <a:ext cx="229393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9" y="465138"/>
            <a:ext cx="7293715" cy="677862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We Love the Freedom &amp; Mobility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68814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/>
              <a:t>But…Continuous Vigilance </a:t>
            </a:r>
            <a:r>
              <a:rPr lang="en-US" sz="1800" dirty="0"/>
              <a:t>is an unrealistic requirement for drivers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09800"/>
            <a:ext cx="341788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171700"/>
            <a:ext cx="34067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AutoShape 6" descr="data:image/jpeg;base64,/9j/4AAQSkZJRgABAQAAAQABAAD/2wCEAAkGBxQSEhUUExQVFhUXFxgYGRgYFxQdHBwXFxUWFx0YFxgYHCggGBwlHhUUITEhJSkrLi4uFx8zODQsNygtLisBCgoKDg0OGhAQGiwkHCQsLCwsLCwsLCwsLCwsLCwsLCwsLCwsLCwsLCwsLCwsLCwsLCwsLCwsLCwsLCwsLCwsLP/AABEIAK8BHwMBIgACEQEDEQH/xAAcAAACAwEBAQEAAAAAAAAAAAAFBgMEBwIBAAj/xABCEAACAQIEAwUEBwcDBAIDAAABAhEAAwQSITEFQVEGImFxgRMykaEHFEKxwdHwI1JicoKS4RUz8UNTorIkY0SDwv/EABkBAAMBAQEAAAAAAAAAAAAAAAECAwAEBf/EACcRAAICAgICAgEEAwAAAAAAAAABAhEDIRIxQVEEIhNhcaHwFDJC/9oADAMBAAIRAxEAPwBVXDhgVOxEfkfjS5xOy4DQOcEEg6gwY8elNqJQftRZyFbonvjLz94cpGoka+hp8i8i4Zbpiav6/wA1Ozabev4VDeyz3Z9Y39DqK+FSHLdlRImIPWrFpAjA5VIOwJ6VRRxyMVZs3M2+3MVN2YIC0WJhQB47ekGat4XDhRJhv141XSxAY5uXu1Su4kjnSu30Gi7xEqVhQNzsevShdwQsNqeXlXRWCQpGvekyBqvlUKuRJYzp1kH4frWilQpyLxBAELpUT3RsRPOQeenP0rzOG5R47egFRPbI/wAdKokY7s3ANTqPv8CamwaPduKltMzsYVQOuselVS9OX0SYH2mPDkaWlLf1MQg+TN8KajC7dtXLTtbcZGQwysDofGubpRvd0j7XjUnaTH+2xeIuzOe68fy5iB56AUMzEmaHExaRsxJ2MdN561Oin3RtO/j670PDGamt3yDuY6UGjBfg/CGxDBVBJAnTpO7E7CaI3+yF+2CWCETsCZEcwGUTXPZPiwtM51zMRoBJMdPDU0Y49xu7dLEl5MbldIUDKsbDSY8TWXGtjKMn0hXxAUe4dIAjadd6h+rZsozDWABz21mrGGwFy+puW1OUEy0jQjU7nTlyojhOzt5XRptgKNZOsyTyHiKm3XkKWwdY4bmAXu6XI5zuR+FFAgtSpDae7vtMErI0Eq3wq3geBMn/AFbJbPmkluvICaPrwhbl3O11Mpnunlv5aAEaDpWvktAYp5mOYrodz6AD1Mc654XdBLaCFM+c8vvp3TsQmWFxUCSZ9kDv5mgXH+zpwiyj588mYgyBtlHLxpZY5JOzJnb4kLlAdiWUwIPcB+yNNj6fCAKHELiSUK7kzC8z+9rof8VX4a5dragEls2oOxDHWNJGvwpy4TwlLXEVzK91RbdybqAWy2UwIIiZ2qWPGsa4orPI57YnYHCrk95h00A9YFc4zAqqrncEFO6I1PIz470TKW7jlXF1QP8AtgT8wR0+dUe1HCmRh7IO1sIsZoz7aghRv5CirsnQMS0mv7RUXfSSeY0+FeYW2JiyQSeZAkbyY8jVLF8NviP2bmVnRGgeB00PhU3CeFMLts3H9mvvE6yADsQRv4VXjrbMl+hYscCclrpZSFLDU6kqN484qvimYbGTEn1HP5fGi+Kt2M7i2S0D3xO55Qar28Kkguxg+97oMSJidtqRzA+xr4NwewMGS1tWuPbLlio8QIJ6T8qzfEWQv2Dqf3v8Voy9ocMLHsluaizkAYyZ8WgAmOYiknHXVZ0giNefhVYsw4YB8y+NS8UwJvWHtj3olP511Hx1HrQrhN/K0HY0yoOddSdog1TMhu4d98vw1+MbVdwnDWfSIMxvB9FO9bLwnsTg8SpuEMryc0XAup1mMhjf5GveKdisPYVSpeSSAfagkCORyDrUJcvBZezG+K8IayATPeO2mgHU9aK8J4QmmcZtQZBPw0Pzp/t8Bww+xJ6s7E/Gauotm3rktwCP3pidtWqb5UFCtb4dZO2HmRzN38Wro8Gtt/8AjIP1503dora2b5VAoQgMvdU6EDYkUKzz19IqOSM4q7D2K/HuAgJntoiFRBA5j9TSffSGygEDXcAjXp1rT+JYd3tsqxJH2opFxHBcVmIyM4n7IJHxMD50cM35YOLFy6YOhHmK5DGmjD9isQTOVADyd9R/bVhOwTzLXrSjoAxHzir/AJYewUJ5I/QrSfo1tGxgMbi41AgeORGYR/UQKpWuxAn/AHx0hbQO/mx18afT2WFvha4VTd78FmEAkF/anQbchRjli7ozRgcVJatTzA8zHwrUrHYGyu6OfMiiuE7J2l2tKPPWh+V+IsNGO2sGzHn6QfxFE8H2Yu3D3dupyj/+q2G1wRByHooFXbHDFJAAkkwAeta8j8UbQkcH+ifFCz9bF23KjMiQ0vl5T9kGCJ1obiLvtYVFVS2gLHZzpDACYHXnX6QGAy2BaQxlQKD4gb1inaLhtv2zF0CXA0sozDvq0zpvsCD41zSyuMvsdOJ/VpEWE7CWFUasQeatvRCz2Jw/7jnzY/hX3AuMi3c/a9622jAdJ3HjTvcKZQbIS+hEjbMPMKAfnVPj5oz0+yeTHKLFa12XsLtaPxarVrhCLtaA/pn76MWisa4c+a5/uaRUWMvhVIVNTzZAMvwOtdnREGXnyaKNaoYqx7QFXKkfyqfvBrvE2iDrUbow32rysmecnZivwrhy2ZRGIAiNRz8YpkuXvagANDDkTE+sUu5ee9TLcA3++lWV+RuQQum6m+YfD76q3uLOu7H+0flUuHxpGmhHQ1Zsth2Bk5D50yd9S/kNghu0PI3QPPKPvFVb/HlnW7bPoh/Cj+I4YCDlK3B6T8DQXE8Esz3rIHpH3VnKS7bAL3aTE2sQigXbaspkNly/HKuvlSBxFCp94N4gn8a1W72bw37pHkzVWu9lLB/e+P508Myj3sxkoJNc5q0+72Os8mYfD8qpXOxKcnPqoq6+TAUo2zFNfCcRnTxFKSmifBsVkcdDXUmJJWNllJIEA9ATG/jV5eE3P+2g/rNUR1FMuG4wCokMWjWFJ18xSTxRk7ZscvBQt8DPNU/8qs2+BD7Sg+RYVet8QncEfzCPxr48QpVgh6KWQf6HbP2T6sa+HZ+30P8Ae35123ETyH3flUL45+sU34oejWS/6Ba31/varXD+B22JCKpjUkkmPiaEteJ3M049n1X2CFREzmPVpgn5UVjh6A20VV4DaHJf7B+NePwdR7uQedsfhR8LXFxapxj6E5P2K9/h90bEEfw6fKuOPsAVCjSJ9aYLlsVBjcNGhgg8v8GtRrFHPXmaimJ4ep93un5f4obessphv+aFDJ2c5zVzhd/IzXDr7NGYDq2y/Mj4VRov2bVS7ggGU2IkSGU6ipZr4Ou6HjVoH4rtvibaIgVZ3Z2BYkZpMDQDTrO1d8b4YnECL9m4puZQHAiSBzH8UaVf7Y8Ltvba49xAyAc9QPEjlvuKQ8FjltGbbMHmNAynffUaDQ76V5mByf1mm0drcKtKg6+CQLkKCBpEa6fOuLeHyHNab2bRGg0MdR+VHcPiFxClbxRXAkXNpAEnNy21oRxW9bw4m5ftbZhDSSo5gR+or1Kj5Ry/ZbiybCYu47BbghiYFy2SVJ/jXceetTXbtxSVLOCNPeP50Gx/FBbViLio3sy6tmEhYMOPDfWpeH4q+1tBfPtHy63BsRCwAN+upopVrwCTUlb7Pb1uZBJ9f81B9RPJyKuk+FcHyNLLDB+BAa+AuDZpHkPwrlrDj/gn8aKC7518GnrUH8SHhgoErbb18v8ANervqWHpr6USYCrmAxVsDLcQMORjUfnS/wCJ6YdFTh/FxaEMGYT/AA/gNaP2OI2bg94HwI1+FdLw/DXBIUHyJ/Oo7nZywf3x6j8RTxxZI600aytiuGWX1BdP5dvgR91BXNpTB9rM8yvw2pms8IVdM7kdCfyqPEcBtN1B6g/nWlgb6SRrFdrtn/7P/GuGNrln+Ao1d7Kj7L+Oo/EVUu9mro90ofU/iKg8ORf8mtmWA1IjVG6wa9U13gY58CxXtEg7ijOEvlTHI/r9elI3CMX7NweVOQMiRsaayT07CJv1ycRVIXq9FwmgVLntzXPtqhWpAaITsEmtJ4ZhwltFHJQPXnWbISSANyQB51q2GtwAPCitCyPY8/gagvR1q7VfFVkxWigF1qpj7kmrNwdNPKh98nzogITHOqV1ARB1FWLl0RHOqpahYaBuIt5DHqPKvMPi2tnMsTEagHTyPlUvFYlddY1HTXSapUOx0FbXaDD3G/bKFVEh0YKJzxqqgkMQfIwapcS4NZvhvZi5BX9k9tokRsDzETGvXwpV7YYAXEFwuym2rlQDoWK93MCNYI+Zr7sj28d7YRFXOBLDI8KsANCWyJmNDPPlWWtFExvwnCbdywlgsFuBcpLQc6gRBAWRp11oZxLgdsL7KFNvY5RE6HSRqD4ioeM8fspY9qV9ncgBUyEKEMEtc1JI/hkkfGqVvtWt1VyW3ukCM1u3c182YAD5VnJDcHL+0ALmIw2FOItXWQNDG25lma24I9mTqZQgiOkU3cLYmzbnfIv/AKike7g0vcQW5etIqt3SjMpJchiCwUkTpzp9zACNhsKCdiTg4OmSFq5Jr61bZ5yKWjeAT91RXkZTlYEHoaIh3B617rUS3KkzVgnpJ8K5PlXxrw1jHVq+ymVMGi+D42Nrgg9Rt69KCEVwwoWAckuA6ggg+Ne6HnSfYxL2/dPpy+FFcHxdSe8CunpPrtRswYIXqfnXo86ptip2XTqSPzr5TPKiYyXjHD8pkbUHG9MvCOJLireVoFxdx+I8KD8SwZRqQxBbNNvZ7GZlyHcbUnoaI8OxORgaKFkrHMLr+v1/xU6iq6XAyhhzqQPRNB+CWvprlJOgEnwqd8IUE3Xt2h/9jgH+0S3yrJNjNpdl3s5Zz4m0OWbN/aM34VqC1knCe1WCwdw3Gv8AtTlKgW0aASRrJ8unOilz6V7Z/wBuy3hmZV+TlabixOSNIqrizWWYr6Y8hgpanwuWm+OW6YqGx9Mtpm/aIAOqkfmaCVGbNIvGqFw13hsel+0t22cyOJB8KgvNRMiriDO9DMXixaBZz3ACSegAnX4VevPST9IOIP1V0BjOyK38pcA0rCLq4rFcQZnVzYsToR7zVI/BMTZ71jEsx3yvpPqNPiKLcHyrh7cQO5JnbXU0Dx/ao+5h1LP7oYgwNdzA1PKlborCLk6RK/aYXLFy3iFK3NUiN28uUcztQbsLg7V7ElW2ENCsADDDQ823HhUPHcLla1dQ3XZSCwZGMkayZEQdRFHuxT224lZXDp+zuvlZAW0USxcCO4sgwJ67UOyn+uqG7i90X8SFcBlRSYIBEkgDQ+vwoC/Ert669nCIEVTluXWByg8wqjc+UHyph7VcEjFQpK2yAzBtWJBOXLyA1OsE7RFD+M45cLh3uADujujqxOk+p1rRhxVMWWS5ckLnarB2cPbQWyPaq4uyWObuj3jJ2mNKvcK7V27pFtpZztkXNM+A6bSOlKuH4Q93DXMZeYvcY5wDsVDa5h0InTkK1rAYy1YWzZtKEWFzOVyyYmSoiST15mp5MqxjqMsiXl7sZOH4UW7Sgb7nzNeXlDDLcQMORqtf4pGgQ+pqo/Ho3X5ip/nXsh+KQN4tw42jIModjzB6GqC3CKL3uMW294T0zAfoUHxCQdNj+oq0Milo1NaZZDTXhNVLdyKsZqqY9Jr4mvC9cE1jHRJrgua+y15pQMT4THNbI5joTR7A49bm3dPT/mleK+BrGMwFxrbi5bOo+Y6Gm2xiUxdrMPeG45g0uYvhly2JbUHePvqlhMY1hw6bcxyIrC2EsRaKNXdpqI4kpfQXE570JQwYoGGrs/jPsH0owdDQHsdgPrGJRCSBqzRvCiY9dB61peMwdtAYRYA/dB+/es3RowbdoReMZfZXHe49sIjMChM+0lQoaNcurE+VZNiOJ3HOrH1M/M1r/aO+l6y9tVXvJciABLKjMBp4qKynh/BjcXMA51I0A1gxoTp860XfQ048XsHPdJ3JPrXQxLTOY0xWuy5P2NdPeYD/ANSavWey+3+2pncAt98U9MS17E685Pn4VNhrE/YuHyH509XezqxDXH/pyr+BqXDcFtLHvGDOrNv1oqLBKSHX6IccHwGQT+zuMsHcAmRPzpqvXOVZx9FOKFq7jLMGc+YeRiPvNPhegEgxt6BSJxni2Fuo9t7sZhHdEwQZHwNF+3PFfYYa4wPeIyr/ADNoPz9KxP25oANBbHYI2RZe5edQZkHITvocu41Olc2MRw5Sci3FnplI+BB+VIS3qlXEeNbXoKcl0x34ouCxCBFvG0ZnN7ISdCIJBGmvyopwixbsuLmGxFsODKmcrCRDKNNjLGDO9ZwMXUqYsUdGcpvtmhW+H4gXvrRYksSLwZpzCTDKQSNBGp3k7VU7Y4+3dwzKjgnMu3gaE9mLOKvsRhWaVjNLgKuYwJLHmQfhT3Z7HXbltvrwsyV7otz7Q9ZYQP8A2pZSivIVfoE9jcdaZcLaYZ+6qlCp1KrqPkabeO2VbEANIU693efwqDszwCxhUzWQ5umcz3CpKjmFAAEeIGsGrTX1uXSzaEaRy864c01N0dWK4b/cocZ4nILIGnnPIg6/rxoDZvMSSSSfGjpthy8GFJkrHPrPw0oWLIUkRPM77DlXLLs6MfRE11uYmpbeKK+R3FfPkYQJUiNSSQfQ7VwLY2BzeQn7qCbi9MaUVJbRZUyJGoNT3rD24zKVkA6jkdvKa97O3bmGdrrW+5kYQxVSSfdIUkE6gbVfx3E1LO4S4TdthWth1aBoFZ2ynLprpMQNdYr18Tco3LTPNyfWVLaBoNfB6sYPh/tUV0bITPduSDIYr3YBzSVI9DUWNsezbKzKTAOh609MFo5LV5FRhx1FfFqAT0mvCtfTX2asYAcRMq0+NZ02KyuynaTWgcRfums44gsXG86LEQX4XxM2WkaofeH4ijuLthgHTUHWka3cijPBuKZDlb3T8qATRvovM4yelt/wrROKXN6zz6M2Axhg6G234H8DT5xcSDUp9l8a0Ztxi97HE2nGi+1TOOUZhJ8NKB9n7Xs/bW2Im1dZSdOfj5g0Z7W2J9Tv60JwVyMbeH/dRLvqwDH5uafCwfIQVV/En4n8Ks4e4Sdj8h99RZqlsNXQcZLbzFuQ8yTU7IBug8xVMN3qtDEqNyB5kULoNWDuy10W+Kuo0FxAfUAitGutArLMXi0TH4W6pB7wViOmYb/E1pHEb4VSTyFJ2yvhGdfSNird10tPeFsL3iArMxJ0GggbTuedKSnALv8AWbn9iD8TVTjGO9veuXYnMxInpsPkBVE+QrWLQabiOCHu4Rj/ADXn/CoLvEcOdsKB/wDtu/nQkmvJrcjcUWrt9D7qFf6p+8VELlRZq+mlDRtHAMN9S4fh1Am7iWF148QMi+QBX1Jp7xd2MuczlUCep0k+utLTqL7YMiMqraYdIAVvuAq7xe9JMiR0rysk/tJnoRinCKRUa8z3HcPlGUgCNCPzqK9w/MCJAEgghiSTGubpryqQrMEwdNht+hUd6+gEgnMSQq76cjpuxpVNtfqNw2fez9mo706beNcGyzwtlSznQ5RoJ01PKrmF4S7sHdGKASYnKPM7ufBSPM0Qa7iVhbRt27PfkLbgd0EZi6949NZ3E10Q+JKTueiMvkRjqOwNxPgRw4VLzA3GjMiSQgYwuZupM6DpM0QweAYWlKKUCqXcgFQWJOTMDoVEeWpPKq+NuMqm5eUBrguW2JYE3FgDu96GgFSJ8IoZh77+zayjuCwiEaGAJUsSYiCB101612QxRh0c88kp9jDiLTXgwyTmCh7lwQBPvNJaIzRrH2fGvfqOGXS6EYDYBgO8GBIgbzmEkiYnlRLB4K4uHRru62yLaaHvRBdsp7xIO2uk6cqgxvC7N0LdD+yUtABUyWjvGCZY+QiaqqJOwdjeLNeEpbVDbYlikE+zW47CAQBvc10jXpQnD8Ds4su98e1IYx7QqzLm1OoER4eFNN1sPgmMkm4ACunehhADBRlIM7dDWN/SZxUri/8A49w20KAm2jHutJkNHPw6UWCmPx7GYIf9FPlUb9k8CP8Ap2/iKxRuJXjvduf3t+dSYJb95gqM7H+ZqWzcX7NcvcA4eNPZg+Wv3V4vZnBnaw/pNUuzeKt27a2SQLq+94+J8absK0iihLZnvEbvdNI3GEh5601Yq7K0vcYWQDQZVAeK9BivYr0CgMaJ9Dd9nxyruEt3G9IC/ewrZ8Zh5BNZl9BXCiFv4lho2W0hI17veePCSg8wa1PF+7Up9loaRn/aLAhlPUVnGPx4t4m3dI0h0aP5mIA/uFaxxLDnUmsh7X2Ie4ByZXHkwKn5gVsemNlVxLj9rEnRTHU/kKp4vtWx9yI8vzoBgrAZobMB1An5SJ+Ipx7O9lLl54sC2Qv+5dvW1KqIBHcJYF/e015bb1ZyZzKPpAW1xDFX2Ati6/goJ+4VXxuIvg5LgKt+6VGb85rbcNiPYgWldnAXWcqhj4W0ARR4AUm9q8Ml1XKj2dwA6p3SYk5Wj3hqfjSNleDRnNvEtmUzsQR8a1Ht9xnLg5U63QqjyYSflNZlgsP7RGA97QiFM6DWWkKq6jqdKLcbx4vLYX3vZ2wI5Zup9AKZEnsWZryjFrElRoqeWUGrC4e1egEC252ZfdJ6MOVGgWL9fVcxWDa2xRhDAwagNutRrIq6CE8jVtbaoASJJ+Q6+dEOzRU4ux7QZ7ftFLKYAIBkiDprERz2rUazQ/o94r7bDW7ZMXMOQCDztzofhp/TTViULGreE7CWrJe9hWKrfhwj5dAQSEXWVXvbdQPIFMJhgjZMuwOZ2yEHnpqQq8oNceT4rlO10y8M9IUr1q6FkWnZSQJgASfEnUacqLLwxbNsXLmQ3HnXNoqiJA05zBM/iCSv8Yw5uOtq4bjoAWLaqijYKBCsZ5wR50EfDnEPlXM2ZoMfwidfUVXH8aGN35BPPKWi39bv3Lbi2yIglm0Cz1JPkCdOlD8PxW8trIHyg6iQwZdZkHNIJ5+dGcBw8rmtZ/dkMDJIVgFIMaaksAOlC8RglW86hCtticmhOVQC2w3EQfhFWlfgXFxv7Ae1gAVLe8Sxmav2Xayp9mSkiDHMeIqS6gQIe7leSpHMAwdDqINcX7oIioSuzqpH3DeLBFNt8+UbFMvtMq7W1Z9FXU1xa47fcm7atskDICxzMm8hXYe80nWCem9Qew/XnVe9hdCNYO4FaORrsnLGn0Ucdxqy+IKWczZffuMSSzncd4k6dZnelbtzwUR7e2o/jgf+UffTRY4Qlv3UC89KsW7y6qw/Km5+RHAyDD4ZrhAUb0w2731YBLejbs/M+Ao9xPhtqxaZrSkayeYg/cKWc2fmDV472c8taJ7t0hheUmTv508cE4ySgI1B+VI1pSNCDBqbhmPNhyre6acm9l7E4FwDKkCl/iNxYida0i7jBtvQbHWbL+8i/AVNlUZ1FWLGFZiABJJAA6kmAB5kij2PwlhASNPCnX6NexZuXLWKvghVYXEXlp7pPrB9KUZbNF7O8JGEs4fDKJyJ3iNAW3ZvViT60YxFvSpba6k1ximgVIuxL7SnQisi7UWj7Tf3lK+o7w+6tV7SOTIFZr2lwpy5v3TJ8gdflNZPY7X0PODcHN9rVmwrm6Y94KAFE5maANASdTPTeK23/SxYw4tpAgakCMzRqx86Wvol4Ebdr65cEPdtqlsRH7IHNmOv2jHoo601cYxogiaaTJQRnPE3MmeVL3FsYVXMe8xhFHUk8x5TTHxnEgEn41nHHsYLrMJ7qRAjfqZ2jalhsfJ9SqLvuZ39xyMo5D5LBMaydh0q5gcIbi6AkAmTB+BNUM0ZiggAqwYkGOX8vwH3Ua4RfYe0XMYJE6tEkb67+dXRzEGIRUGoioVSDIE0Qx2Fz7kxUVmxJCggcpO1NQra8FrtHgpw+GvmMzBrbdZtnQn0pdSzLKOpA+Jp47Zj2WFweGmXVWuv1BuHQH0mkpjBB6VmY74khkiYUsQNuWnLXlVO2xVgysAVIIPQjWp8eBOYTLGfD/maoGhQbXo3Ts72xbGWFAXMEAzAHVHC6kjmCJjlp1pi4/e/+LbKCDeXKSOfUj0BHrX514XxF8O4e2xX94AsAy81aCJHhWlX+2TjCWfaIQXdnSyoERJack6LrGvI0QDVwPh1lcntFy59S6tqVAJA3hdjvO0QKdeCYYFM6pazaQJJEMTvoTMH1rCrv0kMAqLZMCc0uBmJBGwUwI6HmdqJ476WPaoF9iyHmUyCIn3WWI0O0cqCDo2W5iBauksVVAoBjU5z3R3QJYRk8qpcNYh7mW25tAsUIGbJm0YATB2HPQTWWYP6QhfIttay2YCauxYCZzFzsesADWtCPaB7du2n1i2gykoBmLFfs5oBOwGo60aBZS7XxNpZVlCEqQoUKGYkggGAe760L4Xw9yGZbTuFAiM7d0kaka8piBNQcc7XWMPK3VR7lxQys06QdjAOui6HXrQAfSy1oylstrMBiqzBiZE86Voop6G1wAYIKnxGoj94bivfZDSs+s/SYy3lvkOzSGZGgpmB0gzI+z8KauHdojizKoEWNQYEEmdANqlOCKwnegtetrFA8Tg9dKPpgp1/EVzesRU6Y9oU7yxINBf9DUtppzpvxmEnWhN1CPMU0Z8WTnDkiHC8GK/a0rnHdmxdMkwfAVXx/HL1kd22hHIkkUHfthiT7otjyVj91dKkmjlcGmSYjjHjQ2/xMmhPtKlw1l7jKiAlmMAeJpLKUEeE2DiMRatwWlgWH8IMn47etfpPg7sbYLJk5KvRRoPz9aU/o87F28Kqgw194ztzA5gdANae7ridNByH3Uk3SopBbPKq45+7UzmqeMMggVOyiEvibM75VEmaJcK7GqSHxMNzFuBl/r/e8tqOYDBJb70S3U/hXuMx3IUEUcn0jriOOCDSkjjPESaI8WxJEyaSuLYsmQup1ihtsCpKxa7VcYLN7JJJPvRvHQeNL12VJlQJEQwExygHUHxo7Z7N3WJZmALb94mT5ACfjRC52TewguOGgkKABkzE+J7xG5OprpjBpHLPImxXt4e7cOsyQFO5YjxU6jYamBTfwXgaW7LMLii59pH07omMp2Y66iiWC4aiKJyjnC6D/NSXVtLuRVFGiTnYBuWB41Lwm5btXA72y+XVVkAZuRbrVy9jrI6VUucVteFEFsHcY9piLrXXc5mMnT5Dwoa/DD+83wo43F06CuP9XToKBtgccP0iZHjUB4QetMI4nb6Cuxi7J6VqNbF6xw/J3iucjYbD161XxWMus5diQ+wO2UbQOgppm2djXz8Ot3NdJrUbkJITWpreHJ2BPoaY7PDybgtossZgATMCdPQUV4ZbCODdaFUnMgHeMD0A8t6yRmwVwLhTIjtcESIANHOz4KSDzH3VUxPHbctl2kxNUF7REgQFA086PRqbDPavh31i2APeWSPQTHrFIGG10NMV7tK3Iil6283CepJ+JpZDRtEWKsQa1DstZP1ezcXfIJ8eX4UhYy1Kz0p9+jjFB8Jk523K+h7w+/5VKa0XxPY44LEiNalxBB2qjes6Bl3H3Vx7fwNJZVrZzfPKhOKsSZoqRPh4mPkK+GEJGm3X8qmwi9iMPmG1LuOb2M5hcYcspim/E2Su234UIx9nMIYU0J0xJwTRniitG+ibssb1z6w47q6J582pF4bgjeu27S7uwX4mv1N2a4CmGs27KbKok/r1q11slQR4PgggJAA5D8aGYpoPqaZgKU+JtlZvAmpT1RTHuz43pqJ350NuYqI8df18ar3cYetTspRdxeOgQKEnEtud678TQzHXN+lawoo8ZxW9CeFWkYm5czEDRQsCepJIMDlp41W4zitCSdBJpRbtAhT/AKuaDzXKDrGnTaq4o7tk80tUjVLHHEs/7dlFPUyT/cdaSO03aW7ibzOT3bcogG2nvHzJ0/pFJ1ziVxgRPyXl6UUFvLhQeoB+Jmuizm4nNzjVw86pXse53JquN68KULNR0b5POvg5r5bdTLaoBIxNdCalFo14VNEBxJrksa7JrhxWMcm8RzqS1xFxzNQPUaDWsYvpxm4jq6sQ6kEHoQZFajd7RriraPcs23DqD7uokagMNdDNY9fFWsHj3tqAHYDWACY3nQct6yYHEcOL8PsuCUDIddDqNeQYd4es0oYnh5UxMfzfgRRHDcYWO/dvhv4cpEeTelff6ujPluS9o/bygOPGBodZ0osyK9jgYK5mceQj7z+VfDhpU6axVzi3BjaOh5BvAqdiOnkatcEcHQ861IOyvatd0g112R4v9UxUMYt3O63geTfrrRC/Zg0scZtw1CS0NF07N1sEHxBr27hBygjxFZv2M7VspWzdBK6BW3jwI39a0cXAQPGoNUdSla0cWbcHREHidauDx1rlH5VOFmloVsB49O9NDMXhJGlH8dZ/X69KpPbqb0xk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6" name="AutoShape 12" descr="data:image/jpeg;base64,/9j/4AAQSkZJRgABAQAAAQABAAD/2wCEAAkGBxQTEhUUExQWFhUXGBoYGBgYFRUUFxQUFxgXGBgXFxcYHCggGBolHBQYITEhJSkrLi4uFx8zODMsNygtLisBCgoKDg0OGxAQGiwlICQsLCwsLSwsLCwsLCwsLCwsLCwsLCwsLCwsLCwsLCwsLCwsLCwsLCwsLCwsLCwsLCwsLP/AABEIALcBEwMBIgACEQEDEQH/xAAcAAABBAMBAAAAAAAAAAAAAAAFAwQGBwABAgj/xABIEAABAwEFBQUFBAgDBgcAAAABAAIRAwQFEiExBkFRYXETIoGRoQcyQrHBUtHh8BQjM2JygpLxY7LCFRdDRKLSFiRUc4OTw//EABsBAAIDAQEBAAAAAAAAAAAAAAMEAAECBQYH/8QAKhEAAgIBBAEDBAIDAQAAAAAAAAECEQMEEiExQRMiUQUyYXGBsRQjkUL/2gAMAwEAAhEDEQA/AKq2PrYbVT5mPMEK1mNPFUzdNXBWYeDgfIhXLSRsb4BZFyO6VE7il6NQtOqQaVzWfy4IgIJPaHg8wqn9mjzTvOi3jjZ4gO/7VY4eQRAKrS5Hdle9LlaXD+px/wC5Dnw0Eh5L3qE42QOM5py2QOa5qHNuW+PRLQtWYoSsYcWgkcZz5lOIjckrH7vifmU5kZZiTpzUvkuiMe0I/wDlW5aVmeuIfVUrs97tYcM/Vqu72hiLC932X03eTx96pK5aDsdYfakDnoufqErf8HQ0rdL+ST7LAkVNYkeg/FS2zUHAZZDkPmU0uKwBrWtA/PFH+w/tuhL26pDvpq7Y3aDAg/Xznmil23ixxDXkCPXkmv6JIhdWe6xPP8/etQsFmUSQ1b9stnd+vrNY4gENgk4TocgeCbVfaTdzf+MT0p1PuUU2g2Cr2yqH0arGQ0BweXZx7pEDh8gh3+5y2HW10h4VD9QnY9HPfZL63tXu8aGs7pRd9Uwre2Sxj3aFpd/Ixv8AmeFHv9x9c+9bmf8A0vP/AOiUZ7DH77aPCifq9aKCNX220R7tjrnq+k36lNKvtw+zYT/NXH0Yts9hLPitjvCk36uS7PYXQ32ut4U6YUIC6vtur/DZKI/iruP0CaVPbRbT7tKzN643/JwUnZ7DrJvtNoPTsh/oKcM9iVg31bUf/kpD5UlCEFq+1+8To+zN6UXn5vTOr7VbzP8AzTG/w0GfMyrNZ7GLu39uetWPk0Kkr4sTKNstdKnPZ0jVa2TJAa8NEneeahLDLNuL1re5aq7uPZ0xl/SzJbNvvep/xLeejXt+UK0fYNSAu0mNaz/GA0fRWQqLPMZuO9amrLwf1dW+pKwbB3i/WyVz/EY+a9OLFCHmun7MrxP/ACkdalP6lO6PsmvE/wDBpN/iqD/SvRKxXZCg6Xsft+/9HH8xP0Tul7GrZvrUB4O+jVeK2pZVFKf7lbR/6ql/Q77lpXYsVWXR4j0f4q4bstAdTYQdWjfyVPWkQ7yUpu6qcDYJGStT2lSjZYgrckpUMtKgzbY8fE7zTmne1XCW4j1yla9dfAN4mTEE93hI/JVaX+RSvIu3iux/Qd0/ejBvGqdah+Si9+MLqxcTuaZOekrLyqRuEXEum8tq2sqSC3sm/FxdB0Uef7SSwvDQKhmQSDAmMhG5VvaLY6oZe8u3gbp6aLdnPew556mJVPI2Wsa8k9qbZV6rcMhrTmcIg5meKLXPa6j4JeQ5gOEnPKMxmq/sjXg5Addcgpts09tTUEcp108kKU5BFjiP7/vd36DVoVBiOQa+ZJAcDJ6KD3FYHirixte0E6ZFm6COEwpvetyte3NzsMaiMp3oG7Zt1nJr0XOqCcT2uc0AN1xDLOEKc1MPii8f/SVXc6IR+k0KK3fbAWOqgEhhhwGZBgHcjN03zTq+6fAiM+HVBXA9PlcBxjE4yaJOibisNy5vIA0iXafnzRk6E5RcmkFLI9uGWnLSQZTtlpc2ADIlRfZ+qXvJHu4MxoA4GBlu3o92eco8J3EV1GJwnQ9q3pEiM59Ft17tBHD5If2HJaNmB1C1uA+4eVr7b8OeeWWqSbe5w5zin0SYsw4LrsFNxKZx/tV4Oe/cRonVnvY5Ys53pu6gDqsFAcFNxSTH1svVrW90yV5cvOpitNtcd763rWK9IVbEHarzVbv2lq/jd61XfcrTs1z5Lz9iNXDdjJ0L6h/6yPop+LW1QL2TWeLroHjjPm9yl4p7lVl8jx9uaDAz6JWlaAd6Higt9ipZOR3UtzAYmeixltaSmH6IBxXbacaKNk5HzrY0b0iLflMJu+kPyVyWiICrcS2OP9pjgsTHAOBWK9yM3I8jXk3vefz/ABR25TNMdUGvIaHofMfgiWz7u4eqyvtDv7gyGrYYttqQFvtRvCzbLNtphR283d9w4KQCrOgUZvSkQ/TUkq0QTZSME/kIrdrI3bs846ofTdMaJ/Zw4Zjfx0CshKbtsYcJPhlKPXXYHMgj3SddfXgo1dwqATu5ZDwVl3Xbw+mHtaThaQ6mNeUN4zvQZug8IWrHNCkC3MdQhlusxNOqwiMQeBwIIMdOikIoRm388oWnUgRBE/chPh8BErVMieyFhaLMZgNcSTuygBL2Sy4H9xxc06DukZ84mE4rUn0CaTG9wmWO1iRm2OIhbu2zlgk5gk9QTOo3b1JDMXFhSx+afXwz9W1m50gmJSF20e9O5F68QAdSZW4RuLsWySSmqAmzNrpNq1aAltQBpg6EZkgH7Wcnqjz6kKOtslldbyYd2oaHuzIaHknMEGZy05hS+pYmv4g8vuRtu1UhKcnNuTGNKpiKXISDWYSQBnPySgJUXBhCwC6DVpnVbPVXbLNFi5IWPcuCoUbcvLluOdc8Xj1c8r1BXd3SeAPyXl22+7U5vHyP3rceiHon2Z08N12Uf4c+biVKCEB2EbF3WQf4FM+bQfqjgJVcksyeSTfUO4JR0rlVyaE895ha1yBTa0vJJC2ycuCG3JmasdBm5bezh/ZJGvlnkkq9pIEb9PxWdzKOnWiDE6LEEqAycwsWd0ir/B5trOpmkGOcWuGYGCTBzgukR5b0rYKhYIYR/MN/UILVqlxk6lKUbQWpuKS4ZeRyfKZJDeNUa0mkcWvA+YS9C8ScuycOpb9SFFq1sc7flw3JMVncVHCNk3T2+LJ22qDy6x9CgO0VncCHfCeGefNBRanDeU6s1oqP7ga5/IAu9Ar2xRlSy3zR1QqRAITyyvzM6eCYPbgJBBnSDIjqNV1RqA9Z3cAhjCsnF0vxAN1aMo57lPbvota0YDheNC35EbxyVc3C12XdiTw0HNWVdljhoOI58IgoGQdhjnHlqg5d9cvbLoxAwYO/6cY5p4xoQ647v7LtDikPdi0iOueZ+4IuxqqK4MTpPgGX/d+OkYExB0BMNIJidDlqlbtswLchExlqh+2m0DbPS7MO/W1GkNG9oORfy1y5qBP2gtwAaaxwcWta13iQE/g0E8sdyXBz8/1DHiexstumGs1yKaPteKqBBUXuO2dpTzqPxgZy4meYBKd3JayKj8RnBmOnBKZYyg9slQ5hcJx3xdg24qjxelfHqXPy5S3L09Vatn3Kq7rqON4l7t+Inj8KsuhaRlkUWSqv0hbdd/tilcDEZSNSzHUGRw3qFUbZWpV6rX4hjrvc3FP7MuhsT8MBFbrv1zqopu1BMbsbJhzT+8Mj4FN/4zlDcvgReqjGe1/IdDV0HJbGCPMeRhcFISuLpjalfI0tBhap6JarSLstF0yiAIWd/JBnbJFN5/dd8ivM9dk06hnR4PWQBHXU+C9PXk0CjV/9t/8AlK8w29xwRxf/AKR95R4O4k8npTZZuGxWVvChSHj2bZReUnddINoURwpsHk0J0QIWbJYg165JWzTC0acKM3Hk5LJWm0jolGjJdBxCy2WNqlmOaQ7E5zGaIhy5cVhyZlgh1gdORCxFTTPFYs7ijxktrS2E2Q2sWLFCGBWN7PbCz9HNTCC9ziCTnkDkAq6VtbFWdrLJTjVwxHq7NCy/aEx9jC/9lm1iXMOB2/7JI+SG3LsjJxViZnIAgCBv5qY2s97CDPHx3Lqy5HPMKsd1ydzQ6FSXqS/g3d9xU2t7uW7Pf4ojSpVKOYkt4LqhyROg6RhOsZFGaTXJ1J3FU+UErptjajcjmNRvCXvW8m2ei6q7ONBvc7cAopQr9/u9yoJMfaExibxG4jd5ShtWytaW0w2P1cy3TETv6xuVYcUfUW7o4v1DRZFBywc/gitue+01HvqGXF2R4DcBwCWotcBhnFyIz9FuhSLTDhB+iI06UjmvUQlDb7DwGp0+oxz25otfs5slbCwYpDpJloMDh6IlSvCmxpc0uL4h0tcA4ag5jIoWHEGH+B3HkeHVLvpjI8xlzkIOfTY8kfeb02pyY5f62FdlWF1rqPdq1gnq9xP+hWZY3b93gqrsd8U7HiNUPJqHEMIBMRvkhSzZHa2z2gllNxxCJa5pa6DvG4+C4GqX+110uDvaZ3iTb5Cl+U6VdzqJOGqyC0+AMKI3xYK1NzazWnHTOJwG8D3nN4gjONdUV2qsrjWc8ZTGEjkAPPJJ3dtA4swVR32mMXXSRwOkrpYoyhBShz8o5eZwyZHGfDvhkjpWkEsIPvQ7wcBPzBT9w5KEXBbjVLZ+Fjoj917Q2PCFO6gmDxCQ1mJwod0uXemxJciUouVz/I0Mb7dFnrH/AA3/AOUrzNXbPZji/wC4L0rtK6LJaD/hP/ylecKTZq2ccag9Xo+P7SLs9SWdsMYODQPQJbCttEQulSZKETTzWGjKVWSqZpCYorZo80qFilI0INoro00rHNZAUpFCOFYl8A4LFNpDxM9jR8RP8v3lcKS3tsLa7OQKrWidCHSD0MIRWuas3Vk9CCiKSJTGK2scwjUQeeS0FoybVobGWmbKzP3QR5Ej6Krwp5sMXdkWkQA4nqP7ysyjuQxpYb8qj8ksoNMknqUvSOaTKcUGR1UR7OKUY0ghZQnppyMv7HimtmGSIUCtoBkYKs9NrqpZUGRMggkFlTi0jMYhPkQk9oLHXbEPmmd4AB/mI+iM2mwB8OGTm6H88wD4IhZnNqMzEhw04HQjzV0C/wAjZJTS/aIPZnFxwPb3mmRxMDRp3f3Tt9mDIcJwOyz+F+9p4TqOqIXldJY+R1Yem4/nQotdbWOwse0FtQYTwcOB5hGwZXjYp9Yw49Vh3L+CPOoBwzGSH1qWGW6j3m9AdOYRm97vdZKuEHFTdmwHfyB4jgmVtrU3McTLS0Fw3OBA3T8tCu0silC10fO8mFwyVXJFb/tmOs6DIb3R4a+qN7AYWVHVC0GYbnujOfkoZ3jrE7/qp3s9RDbOzSSMR6n8hcvFFZcjb6Ojmm8WNJFl0alNwgQQdxzHgm173TTc3G0BrxkCMgQdzhv+ijdhtTm78kbZeOIAHIcUSeFwdxYGOaORVJES2drYCwk/G8H+EFuXoFYljt2IUjueXDxGY+RVWWUYchpJP9RJ+RHkpJdl5OHZN3Ne13QZz80zqtPvjYppNRsk1+SeELRQ696VpJ7Sz1W4cH7NzMUuE6Hnl5IFZr8vIOw1bADl7zagaD01z8l51wp0eg7VhbbB0WG0n/Bf/lK8+3TTxWuyDjUb/nVubRbW9tZa9A2aux9RjmNMNczEZ1dMgZHONyrnZy66ovGxTTdGNricJgCZ73DxRI8RIkejSFtbWkNos2tLCsChdmLJWALTgFVENYl0HLnAtYSpyiCmJYkc1im4llYe0t4ApAkfE7UfuhVrabyot1e3wM/JRK87fUrOl+oERnpmc56pq1p4DxWljNKbJFbbxs72nF3uEDPzKjTgJ7sxOU8N0rfZFPLussuC1xFEpyY/u67NJEk6CJU5uWwdk2Dqcz9yB0gWYcOoiOqldmeXiSIO9Yxy3Ns7303BBO/I4ptTugE2ppxTPBGR2QhRTyk5DaD+flmnjHR+QtgZoMWZIXeYfVpb2nG3o78ZXFkr/mVwWuFuY/Rr6RaR+80j6OUEZLlr8f0FuzFRuE+HIoXSpGm5tPTUt6g5j5IowwUhftMlrXt1a6evH0lWL7q9r6YveNH9Jomm9knVp4OGhVZbV2o0qZou9/FgcCc24czlzy8CrOsNZ5zDhxz4btyj3tM2eNroC1UxNWjIeB8dLWQN7m/KVuOZwTj8nF1unTmn8FUUTicBIzIGqnNKiRBpwOUgjw3jyUR2esuKqDwz465DXLepfZ6UOIyHQAj+k/QroaOK2bvk4eum96ivA/sL6hMGk/qBI9UWqWK0VKeAAUsUtDjmHHCYz1bnG4pvcdMjEWktLfsy5p3ZsOY8FIzTquNNwexzRnAEFhg5xwkrOoy7eETT43Lllf1rLWokU6lJ2LlBDoykEbk/s1hrHMjsxz18lML3sDqoEe83MHjy8UDqVHYSCCHDjxS0/qeRxpJDeL6Ti3223+BWzX+6mBTY6QN5zJT9u0zxwUestjOpGv5+iXdZzwXKnNt22duOOCVJBertVPwNPhuQ87UVZJDWN8BKY1rGeBzSD7G+Mmk+CE5BFCPwGKG0lpOjh5CF2Np7Rvg5cEAfbKVAxXrUqeUw5wDvBokk8oUdvXb1rHgWdpqs3ucDTE/uzmfGFaUpdEbxrui0br2nLgRVJadxAxDxCINt1V3eZUY7fAcB0ycqRr+0Oo4RSoQ45CTiE9AJKK3DtHaqQ7S0GgyRAZhf2kc2tJLfFEjCdAZTxLr+ixrz28bZcrVRe2ZwlsEPjXOY9UPu7b2vbHRZLLlMY3Elo6uyAPLNQ20XmLXhIs/aBr8eOrlTDoInDMHI6d5GKe1zLO2DUxvaPdpjC1g4ZZgf0hMRjxyKZJRcvaWA28uxbNqqgvjNrGmG/U9TCe3VebLQ0vpmWZRxmJM8NQqSvrayraM6ZpuG5pqadW6eo5rmwbc3jZ2hopAsGmFuQ6YDCqX4KSL5KxUp/vitAydQE7/zCxD2ssjNqrisI7EPO7JxInXMz8lDbypFtRzWtIAyjfO/gU+q35VdrVcP4Rg+UJg+0TvJO+Sc1cU14DSaY0LHFGLip5pgXOOg9PvRK6HkO73BSfReP7g7XdEEbkWsFsyDuIzHJBnd4opd0Opt3EZeKHg4tHb0UnuoNUqw3fgidjsT38hzy8gotY65p1W6loOY1gneSp5d9okSt5cjjwhjV6meL2pfyOrJdbBrJ9B6IlSszB8I8lzS0SlNyDub7Zxp5pz7Y9oUm8B5BDdoLOGuoPaIh5Hg5v4BEKT032hP6gn7JB9Y+qNjkVp5NZkMW2iTCdVn5N6oRZXovZnAxMFNHS1GOlSGLiBUIc6GyQPOY+akdhtFPs4nunLfrkh1soNOeETi4cU47rMAIHxHQcljJwhDLDfFfJGL42Wo0qprWYEtcZewaNPFvLM5JkyqHEgDAJyw8eanX+0GNIwgeC5qXPRqHE0ASe8BkHDf0KNptZFe2Xg4er0E/vXkjl33UX0nObUhwPOYlGbPclXAHdp2mU4TkfByJ/oVCnkXNbyJHqnVK1MDZaW4RvBn5LeTK3+v0ChiiuPP7BlktIcMQBaODgWuHIg6JSpQa7MgHmNVXm1d9vFreaTn0pAOpAdlHeaTG7gkbo2nvMvw/oxqA+6S0NL+Yc2BHNIuLvoejLjssB1ib/f8FlSkxgkkAcTkPNN69rdSpCpanU7PlmC7tDPAZCVA7/2uZUxCjAAEGtaXGm0TPuU/ecejVXpLya9WXgd7XbbUqTcNke19aczgL2hucwZAnxUAt22Vsq90VXCcopjvGeJGmib1LdYWDM1bU/eGg2ehPCT+sd6JrWvwnMBlBm5lMYiByxTHoVaxpeCOcvLHdhuR1Q4q1alQZq6pUcajzxDAPed0KVr0rEx8Wdte1ugguqgNZPFjQBh8QTwhB3XvSccmPceJdiceriMh0Cf2StWf3Q5tBn7oxO8ytpGHKjdMPYMy2i3Q4Thy5vJLj0lLWe0homnSNT9+pLWE8RPveqmOxOztkfVb2jHV36l9Ql2DmBoFNdoNgaNVlWpZgO1cwgNdm3HqC0/C7PotSTRmDUiMbPbGOtNKnWtVocWuaHCjS/VNg6BzjLj0EKcXdYqVnZgo02MZwwa9SMz4pK6qJo0KVNwgsY1pHAgCQgN63gHWzszaX0GtohwwOHee95AkEEHJqVU5NjWyKDlsuayVv2lnouPEAA+eRQO1+zyxOzpmtQPFlQx5ODhCA3rtm+g4BlRtoHenHSwuaWmCCWGD1Ck+yt9fpVBtbDgkuEB2IHDvErTlKPZW1PoDH2duGTbwfG6WNJ8c1imBrLFPVRXpHnYXRTptxVX+AXBvCi39nSnmUHrWl1R0uP3BHLkudrwH1HYGTA0LnngxpMeJyC2+FcmRO+Eas9vL3AFzaLT8WEuA6o5/4QqCi61U7QyuxvvFrTEExk7Qx1RI7MWepRL6bRTc0/tari6T+8XCG9GhRinfjqJdTa6pUaZaRJFI7pAPDjAWLUvtNU12FbJTxabtfmsoFzaxbucJ6EffPonNz5tHrzTq1WXNrm5FpkcOiDCW2R1NPLbJM6NLu4W+J48SjNw2vD3CdELpWucjk4bvu5LMeFwcOOfRM5FujwdXUYlmx2iw7JVkBOpzUdum2hwGaOtOUpQ4ElTH1Jy3eLMdGo0aljo6xkkKNSd6etKJFgr2yTITYbRMcteqOWCrmkbRs/gk0s264d44xxXViOgT0GmuDvTywzQ3RD4Zijqo1f16YbW6nPutb65n5qUWF2fgqwvqm19utD5cXGphGE6BgDY4atJ8UPLHcqOUs0cWS5LglLasjIp9dt7FhgmQoRZr7ax/ZOe3EN0jLkeB5I22uCJlc+UXFjzWPNG4u0S69bno21meT/tDKRwMa8J1G5KsptoU2UKdOTuY0a8ydw5koJdd5lmRzCkzL2aKZfrA03nkmseok1tkziZ9Hsm3FdkC2ru8Gs2pawGQw4KVIl7ngOzL3kAACdJ3qN1vaO+i0sszGgjKXd5wAyiBA8JIyVm2y00LaxzHN3QWnJzc/hc0zE8FC/8AwhYi5zewEAgTie5znHOJLjuj+pG9T4AQjGL99lVXvtHaa78VSo97vCR0gZLiybNW20GWWeo6d5DnK9rp2bs1Ijs7PSaeOBpI/mOalja7WiJ/sq3NltrwjzO/YK2D9pTqMziOze4/9II9UveWyrbPRYatGs1xJGJz297pTGbQOJ4hegrbaMX5/O5RLa+zNe1jy0HCYMgHuu3+cLG9pmlC0Ue3smnIPdyc4Nb/ANAn1RewYn7w0chA8t/iUjtFYuzqkAZblxdVogo8HYDLGiy9lMNMQCc9STr4aKdWC+2WcEPPdgf1Ew0eMgZqqrqtkEKW0KvagZ8jxA4jmExOKceBKE3GXIf9olrLbK6syWnBnyxe6VRzbbUxB5DXnQODiCPImNVcntArll1ViKjsVNtKHuDS5x7s4hAGckaKjrtvDtqrab6ILnGO4MDuZyyy1SDVNs6kZXFI3ba2M4sdRpAI+0I381YHs7vhraIoCZpznxxEkfnkhdbZFxEMf4PaHeEjdn6IlcFyfooJcQXO1hCy5IyiEhBqRKKltz1WKKW+1WsVHdnZXvZudLROQ3E8ViW2P5D8FP0NQDpqegRWy20YsT5wN3D0aOCDNdBShMiBx0+5dFqxGLok1fat5Ahoy9wES1g5N0H1QS02t9R+J7sTj+chuTHGZRChSEbpmOfRVSiuDabl2Ty4NBIygfRHm2edNPNR65ZJaJiR9Mz6Ke2akAzMEfnJJ1bOinwiNWu7HGDo4aGPQ8kwp1C6WxBBg/gpNYbyY97qMkVGwYOUtP4yhFtshp1XTo7Mdf7JnFw6Ol9Pz+7YxGwWo0jHwqcXVbQ5uahFalOnn9y6sVvfR5tHmqy4W+Ua1mj3e6BPac4pGQz/AARCm8kKKUtqaeRiDvEIpRvmm4AhwHiEvyuzjTg12iQUqpCSr2UOOIZH5pjSvYD3vNPqNtY7QhFhOumDjKUHaHtgbAJP5heeb82oe+pUbRJEvdLhqZcch969BAggjwUKHs1o063bWdxacyGO7wa4/E06g+aP6l9mZy39kO2b9n5IFS2VOyacxTGdV2/vD4PnnuU3rssjabWU2Pa5ogEOBLuEg+8UpUuSszItmdHTLfNP7NdbRmWZgE8XaazxS2bP/wCaHMGGOP3bv+MAMs9qDC9tPEBrnBHVpW7NtDA/WsLRvd8I6qRWO2PHczl7GzlEE+9PPchdpaGksYA585uPut3xzPJBXVm55HKVMTo3oaLsbIM8c5BTu7LwL3F3ZganInV3I+SijrHWZVNQOxg6s0HVvPJSHZu+GCpge0jIyDkc9448FuDa8mcuOMo3XJJ7vf2hIaQHcDv6FZWYWk4tRqgtGz1KNsYCAaL+9SqA6kRia/g6SDG8dCi2214Nota4kDFAHOHCfQo8W/IjkxxTW3yafU3obeBD2uadHAhDH3+HDuhx6NJ+QQK+tpHUmy6m8DoR81m7NUkR/bKxkNBIzHqFDaNXCVMbvv1ttqmi9mTmOwOJza8ZjwMEKJW6jheRGhRscvADIg3ZbdkOKmWyFoL3wXQ3eBqeU8FXFjrKQ3BeRY/IptS4EZQplh+0q3A2Gs1x71R9PCOIBnThkov7M9lYBtTxm6W05+zvd4keXVFL1szLS2i6ox9QsPusdEgzJP50Kkl37QWf9l+yczulhEFkbiNQk8jq0N4+aZ1UoHgE2sNlzl3vSZW9pLlfa8HY12ta0GWEGHExBJaQcgNOac0LvNBjG4i+Ghpc7MuIGp6/RKyh5GlN9MjF5bUNp1XMOIFp3DLQLFKn2Ok44nMBJ1KxXSJukeY64zWNK3V3LgFO+BTybBRbZ6iX1cswASfKAhCnmzFhwUhPvOzP0Hko1Y3osDy5EvCDt30wwCoIMHMb8Ov56KaWC1067SwQZGUwYlQEtwOkzhOsajmn9itLrPVY+ZYdHDQjnwKA41wN5sUoS2sH17tq2a0y0HJxcHElxdTn3T0+gUrvt+OlTqM7wBBJGcSCPmQtX/e1N+HsxifGuobPFCbJZyxuEOdh1InInVFhB9jWl0821NcULtpzrouX2ecz4Jdg4pRM0dqwZWscpIU3szaUYwrDSBVPGpdgsmOE1UkIWTaN9PJwkc8x5o5ZNoqLoxMAPEH7kEqWQFO9nrGztwHNa4EEEESNJ+iBLTLwc7NoIU3Fkoo2prh3KkdSE8p16g3hw5KHbfvpWaiDRaGVCdQTpERExqR5FRu5dobRhE1D5BC9KSOTPHtdFzWW824cL2kdWkjzCZ3jawwmIwkb9RnCgtnv2u4e/wCgWWm21ah7zz6aIcofJuOKS6JDWvKS7AZJ9532RwHNMm8kNFcNGEaBKUa8+KFJBsftQYslEOcJ0+SJW3ZhtRs6OGbXNOYQWx2sBwB4qVWS8AHBuoIy5IuOK8gM0nfAEuC31DWNlq0jNIioanwkZxh3zlpuUwrXWyqBi+HTTKdfohNvswp1BXYJa8sa8CZABycI14FG7qtYe3EMmkbwQdTnnuiEWKV0xfI7Vojd42BtMkQJCrj2i21raDhMuOQ5TvU72rvdpe8UyHRli3SBnHFUxt04kguOp9f7LFLcDTB+y5h+IagiEptW0CqXDR2f4Jvs9VhxCf7SNxMDlE6mGkrxoj9GrBT8V4ghBw5O6VSQmosTkixtlLyDgGuznjvHBRbam77W+0PqxidMdwnEANMjnoktnraadQDmprfhnBVHxCHfxD8Pkh5JNLg1iSumQOw7WWuzmC538LwfrB9VPdlds7TbXizsoue8xJbm1g+04n3R/ZB7Hbqda0ts1QNdjiHDDVGeZBHwwAd/DJXpsXdVls9DDZaYYCe/vcXcXHehKKl2qCuTj0zdC4WBoD3EujOMhPJYjhYFiLsj8AtzPE7h3QVw4Dd/ZYsWkWL3fSxVWN4n5Z/RWNYTkFixaR2/pKW2T/ITYwHVaNmbwWLFs7LSb5FmUAEsGrSxaNrg6AC6KxYrLOgCt4iFixWUddon1ytJeXDcPnqtrFGCy/ayCbf211So1xPdkgDkNPr5pC5K3cdxEEdJWLEF9nmdY6ysMULTnB37+C2LcTyOniFtYhTRWObMdbU5u20mFpYlpDS6CzXzmjVz2guEFYsUg+QM+iXXU4kQcwuNpThs5idIyJGvGPOFixGfQpLsrmvwH9t5KqTaO9e3rGP2bZDefFx5mPJYsWcfkz4EbvfDx0R21HHTI8vBaWKn9wzj5gRevSLSQu7K9oIxEgSJgSQN5HE8lixH8CrDdSz4HSDIByOhLdxjcYUvu1/a0HMOsSORHNYsWX0Z8kT2EoxedNv2XVPRrleF3bQfopdLS4OjKYiCc/VaWIc370FXKHdXbd0nCwAbpmfRaWLFNzJtR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7" name="AutoShape 14" descr="data:image/jpeg;base64,/9j/4AAQSkZJRgABAQAAAQABAAD/2wCEAAkGBxQTEhUUExQWFhUXGBoYGBgYFRUUFxQUFxgXGBgXFxcYHCggGBolHBQYITEhJSkrLi4uFx8zODMsNygtLisBCgoKDg0OGxAQGiwlICQsLCwsLSwsLCwsLCwsLCwsLCwsLCwsLCwsLCwsLCwsLCwsLCwsLCwsLCwsLCwsLCwsLP/AABEIALcBEwMBIgACEQEDEQH/xAAcAAABBAMBAAAAAAAAAAAAAAAFAwQGBwABAgj/xABIEAABAwEFBQUFBAgDBgcAAAABAAIRAwQFEiExBkFRYXETIoGRoQcyQrHBUtHh8BQjM2JygpLxY7LCFRdDRKLSFiRUc4OTw//EABsBAAIDAQEBAAAAAAAAAAAAAAMEAAECBQYH/8QAKhEAAgIBBAEDBAIDAQAAAAAAAAECEQMEEiExQRMiUQUyYXGBsRQjkUL/2gAMAwEAAhEDEQA/AKq2PrYbVT5mPMEK1mNPFUzdNXBWYeDgfIhXLSRsb4BZFyO6VE7il6NQtOqQaVzWfy4IgIJPaHg8wqn9mjzTvOi3jjZ4gO/7VY4eQRAKrS5Hdle9LlaXD+px/wC5Dnw0Eh5L3qE42QOM5py2QOa5qHNuW+PRLQtWYoSsYcWgkcZz5lOIjckrH7vifmU5kZZiTpzUvkuiMe0I/wDlW5aVmeuIfVUrs97tYcM/Vqu72hiLC932X03eTx96pK5aDsdYfakDnoufqErf8HQ0rdL+ST7LAkVNYkeg/FS2zUHAZZDkPmU0uKwBrWtA/PFH+w/tuhL26pDvpq7Y3aDAg/Xznmil23ixxDXkCPXkmv6JIhdWe6xPP8/etQsFmUSQ1b9stnd+vrNY4gENgk4TocgeCbVfaTdzf+MT0p1PuUU2g2Cr2yqH0arGQ0BweXZx7pEDh8gh3+5y2HW10h4VD9QnY9HPfZL63tXu8aGs7pRd9Uwre2Sxj3aFpd/Ixv8AmeFHv9x9c+9bmf8A0vP/AOiUZ7DH77aPCifq9aKCNX220R7tjrnq+k36lNKvtw+zYT/NXH0Yts9hLPitjvCk36uS7PYXQ32ut4U6YUIC6vtur/DZKI/iruP0CaVPbRbT7tKzN643/JwUnZ7DrJvtNoPTsh/oKcM9iVg31bUf/kpD5UlCEFq+1+8To+zN6UXn5vTOr7VbzP8AzTG/w0GfMyrNZ7GLu39uetWPk0Kkr4sTKNstdKnPZ0jVa2TJAa8NEneeahLDLNuL1re5aq7uPZ0xl/SzJbNvvep/xLeejXt+UK0fYNSAu0mNaz/GA0fRWQqLPMZuO9amrLwf1dW+pKwbB3i/WyVz/EY+a9OLFCHmun7MrxP/ACkdalP6lO6PsmvE/wDBpN/iqD/SvRKxXZCg6Xsft+/9HH8xP0Tul7GrZvrUB4O+jVeK2pZVFKf7lbR/6ql/Q77lpXYsVWXR4j0f4q4bstAdTYQdWjfyVPWkQ7yUpu6qcDYJGStT2lSjZYgrckpUMtKgzbY8fE7zTmne1XCW4j1yla9dfAN4mTEE93hI/JVaX+RSvIu3iux/Qd0/ejBvGqdah+Si9+MLqxcTuaZOekrLyqRuEXEum8tq2sqSC3sm/FxdB0Uef7SSwvDQKhmQSDAmMhG5VvaLY6oZe8u3gbp6aLdnPew556mJVPI2Wsa8k9qbZV6rcMhrTmcIg5meKLXPa6j4JeQ5gOEnPKMxmq/sjXg5Addcgpts09tTUEcp108kKU5BFjiP7/vd36DVoVBiOQa+ZJAcDJ6KD3FYHirixte0E6ZFm6COEwpvetyte3NzsMaiMp3oG7Zt1nJr0XOqCcT2uc0AN1xDLOEKc1MPii8f/SVXc6IR+k0KK3fbAWOqgEhhhwGZBgHcjN03zTq+6fAiM+HVBXA9PlcBxjE4yaJOibisNy5vIA0iXafnzRk6E5RcmkFLI9uGWnLSQZTtlpc2ADIlRfZ+qXvJHu4MxoA4GBlu3o92eco8J3EV1GJwnQ9q3pEiM59Ft17tBHD5If2HJaNmB1C1uA+4eVr7b8OeeWWqSbe5w5zin0SYsw4LrsFNxKZx/tV4Oe/cRonVnvY5Ys53pu6gDqsFAcFNxSTH1svVrW90yV5cvOpitNtcd763rWK9IVbEHarzVbv2lq/jd61XfcrTs1z5Lz9iNXDdjJ0L6h/6yPop+LW1QL2TWeLroHjjPm9yl4p7lVl8jx9uaDAz6JWlaAd6Higt9ipZOR3UtzAYmeixltaSmH6IBxXbacaKNk5HzrY0b0iLflMJu+kPyVyWiICrcS2OP9pjgsTHAOBWK9yM3I8jXk3vefz/ABR25TNMdUGvIaHofMfgiWz7u4eqyvtDv7gyGrYYttqQFvtRvCzbLNtphR283d9w4KQCrOgUZvSkQ/TUkq0QTZSME/kIrdrI3bs846ofTdMaJ/Zw4Zjfx0CshKbtsYcJPhlKPXXYHMgj3SddfXgo1dwqATu5ZDwVl3Xbw+mHtaThaQ6mNeUN4zvQZug8IWrHNCkC3MdQhlusxNOqwiMQeBwIIMdOikIoRm388oWnUgRBE/chPh8BErVMieyFhaLMZgNcSTuygBL2Sy4H9xxc06DukZ84mE4rUn0CaTG9wmWO1iRm2OIhbu2zlgk5gk9QTOo3b1JDMXFhSx+afXwz9W1m50gmJSF20e9O5F68QAdSZW4RuLsWySSmqAmzNrpNq1aAltQBpg6EZkgH7Wcnqjz6kKOtslldbyYd2oaHuzIaHknMEGZy05hS+pYmv4g8vuRtu1UhKcnNuTGNKpiKXISDWYSQBnPySgJUXBhCwC6DVpnVbPVXbLNFi5IWPcuCoUbcvLluOdc8Xj1c8r1BXd3SeAPyXl22+7U5vHyP3rceiHon2Z08N12Uf4c+biVKCEB2EbF3WQf4FM+bQfqjgJVcksyeSTfUO4JR0rlVyaE895ha1yBTa0vJJC2ycuCG3JmasdBm5bezh/ZJGvlnkkq9pIEb9PxWdzKOnWiDE6LEEqAycwsWd0ir/B5trOpmkGOcWuGYGCTBzgukR5b0rYKhYIYR/MN/UILVqlxk6lKUbQWpuKS4ZeRyfKZJDeNUa0mkcWvA+YS9C8ScuycOpb9SFFq1sc7flw3JMVncVHCNk3T2+LJ22qDy6x9CgO0VncCHfCeGefNBRanDeU6s1oqP7ga5/IAu9Ar2xRlSy3zR1QqRAITyyvzM6eCYPbgJBBnSDIjqNV1RqA9Z3cAhjCsnF0vxAN1aMo57lPbvota0YDheNC35EbxyVc3C12XdiTw0HNWVdljhoOI58IgoGQdhjnHlqg5d9cvbLoxAwYO/6cY5p4xoQ647v7LtDikPdi0iOueZ+4IuxqqK4MTpPgGX/d+OkYExB0BMNIJidDlqlbtswLchExlqh+2m0DbPS7MO/W1GkNG9oORfy1y5qBP2gtwAaaxwcWta13iQE/g0E8sdyXBz8/1DHiexstumGs1yKaPteKqBBUXuO2dpTzqPxgZy4meYBKd3JayKj8RnBmOnBKZYyg9slQ5hcJx3xdg24qjxelfHqXPy5S3L09Vatn3Kq7rqON4l7t+Inj8KsuhaRlkUWSqv0hbdd/tilcDEZSNSzHUGRw3qFUbZWpV6rX4hjrvc3FP7MuhsT8MBFbrv1zqopu1BMbsbJhzT+8Mj4FN/4zlDcvgReqjGe1/IdDV0HJbGCPMeRhcFISuLpjalfI0tBhap6JarSLstF0yiAIWd/JBnbJFN5/dd8ivM9dk06hnR4PWQBHXU+C9PXk0CjV/9t/8AlK8w29xwRxf/AKR95R4O4k8npTZZuGxWVvChSHj2bZReUnddINoURwpsHk0J0QIWbJYg165JWzTC0acKM3Hk5LJWm0jolGjJdBxCy2WNqlmOaQ7E5zGaIhy5cVhyZlgh1gdORCxFTTPFYs7ijxktrS2E2Q2sWLFCGBWN7PbCz9HNTCC9ziCTnkDkAq6VtbFWdrLJTjVwxHq7NCy/aEx9jC/9lm1iXMOB2/7JI+SG3LsjJxViZnIAgCBv5qY2s97CDPHx3Lqy5HPMKsd1ydzQ6FSXqS/g3d9xU2t7uW7Pf4ojSpVKOYkt4LqhyROg6RhOsZFGaTXJ1J3FU+UErptjajcjmNRvCXvW8m2ei6q7ONBvc7cAopQr9/u9yoJMfaExibxG4jd5ShtWytaW0w2P1cy3TETv6xuVYcUfUW7o4v1DRZFBywc/gitue+01HvqGXF2R4DcBwCWotcBhnFyIz9FuhSLTDhB+iI06UjmvUQlDb7DwGp0+oxz25otfs5slbCwYpDpJloMDh6IlSvCmxpc0uL4h0tcA4ag5jIoWHEGH+B3HkeHVLvpjI8xlzkIOfTY8kfeb02pyY5f62FdlWF1rqPdq1gnq9xP+hWZY3b93gqrsd8U7HiNUPJqHEMIBMRvkhSzZHa2z2gllNxxCJa5pa6DvG4+C4GqX+110uDvaZ3iTb5Cl+U6VdzqJOGqyC0+AMKI3xYK1NzazWnHTOJwG8D3nN4gjONdUV2qsrjWc8ZTGEjkAPPJJ3dtA4swVR32mMXXSRwOkrpYoyhBShz8o5eZwyZHGfDvhkjpWkEsIPvQ7wcBPzBT9w5KEXBbjVLZ+Fjoj917Q2PCFO6gmDxCQ1mJwod0uXemxJciUouVz/I0Mb7dFnrH/AA3/AOUrzNXbPZji/wC4L0rtK6LJaD/hP/ylecKTZq2ccag9Xo+P7SLs9SWdsMYODQPQJbCttEQulSZKETTzWGjKVWSqZpCYorZo80qFilI0INoro00rHNZAUpFCOFYl8A4LFNpDxM9jR8RP8v3lcKS3tsLa7OQKrWidCHSD0MIRWuas3Vk9CCiKSJTGK2scwjUQeeS0FoybVobGWmbKzP3QR5Ej6Krwp5sMXdkWkQA4nqP7ysyjuQxpYb8qj8ksoNMknqUvSOaTKcUGR1UR7OKUY0ghZQnppyMv7HimtmGSIUCtoBkYKs9NrqpZUGRMggkFlTi0jMYhPkQk9oLHXbEPmmd4AB/mI+iM2mwB8OGTm6H88wD4IhZnNqMzEhw04HQjzV0C/wAjZJTS/aIPZnFxwPb3mmRxMDRp3f3Tt9mDIcJwOyz+F+9p4TqOqIXldJY+R1Yem4/nQotdbWOwse0FtQYTwcOB5hGwZXjYp9Yw49Vh3L+CPOoBwzGSH1qWGW6j3m9AdOYRm97vdZKuEHFTdmwHfyB4jgmVtrU3McTLS0Fw3OBA3T8tCu0silC10fO8mFwyVXJFb/tmOs6DIb3R4a+qN7AYWVHVC0GYbnujOfkoZ3jrE7/qp3s9RDbOzSSMR6n8hcvFFZcjb6Ojmm8WNJFl0alNwgQQdxzHgm173TTc3G0BrxkCMgQdzhv+ijdhtTm78kbZeOIAHIcUSeFwdxYGOaORVJES2drYCwk/G8H+EFuXoFYljt2IUjueXDxGY+RVWWUYchpJP9RJ+RHkpJdl5OHZN3Ne13QZz80zqtPvjYppNRsk1+SeELRQ696VpJ7Sz1W4cH7NzMUuE6Hnl5IFZr8vIOw1bADl7zagaD01z8l51wp0eg7VhbbB0WG0n/Bf/lK8+3TTxWuyDjUb/nVubRbW9tZa9A2aux9RjmNMNczEZ1dMgZHONyrnZy66ovGxTTdGNricJgCZ73DxRI8RIkejSFtbWkNos2tLCsChdmLJWALTgFVENYl0HLnAtYSpyiCmJYkc1im4llYe0t4ApAkfE7UfuhVrabyot1e3wM/JRK87fUrOl+oERnpmc56pq1p4DxWljNKbJFbbxs72nF3uEDPzKjTgJ7sxOU8N0rfZFPLussuC1xFEpyY/u67NJEk6CJU5uWwdk2Dqcz9yB0gWYcOoiOqldmeXiSIO9Yxy3Ns7303BBO/I4ptTugE2ppxTPBGR2QhRTyk5DaD+flmnjHR+QtgZoMWZIXeYfVpb2nG3o78ZXFkr/mVwWuFuY/Rr6RaR+80j6OUEZLlr8f0FuzFRuE+HIoXSpGm5tPTUt6g5j5IowwUhftMlrXt1a6evH0lWL7q9r6YveNH9Jomm9knVp4OGhVZbV2o0qZou9/FgcCc24czlzy8CrOsNZ5zDhxz4btyj3tM2eNroC1UxNWjIeB8dLWQN7m/KVuOZwTj8nF1unTmn8FUUTicBIzIGqnNKiRBpwOUgjw3jyUR2esuKqDwz465DXLepfZ6UOIyHQAj+k/QroaOK2bvk4eum96ivA/sL6hMGk/qBI9UWqWK0VKeAAUsUtDjmHHCYz1bnG4pvcdMjEWktLfsy5p3ZsOY8FIzTquNNwexzRnAEFhg5xwkrOoy7eETT43Lllf1rLWokU6lJ2LlBDoykEbk/s1hrHMjsxz18lML3sDqoEe83MHjy8UDqVHYSCCHDjxS0/qeRxpJDeL6Ti3223+BWzX+6mBTY6QN5zJT9u0zxwUestjOpGv5+iXdZzwXKnNt22duOOCVJBertVPwNPhuQ87UVZJDWN8BKY1rGeBzSD7G+Mmk+CE5BFCPwGKG0lpOjh5CF2Np7Rvg5cEAfbKVAxXrUqeUw5wDvBokk8oUdvXb1rHgWdpqs3ucDTE/uzmfGFaUpdEbxrui0br2nLgRVJadxAxDxCINt1V3eZUY7fAcB0ycqRr+0Oo4RSoQ45CTiE9AJKK3DtHaqQ7S0GgyRAZhf2kc2tJLfFEjCdAZTxLr+ixrz28bZcrVRe2ZwlsEPjXOY9UPu7b2vbHRZLLlMY3Elo6uyAPLNQ20XmLXhIs/aBr8eOrlTDoInDMHI6d5GKe1zLO2DUxvaPdpjC1g4ZZgf0hMRjxyKZJRcvaWA28uxbNqqgvjNrGmG/U9TCe3VebLQ0vpmWZRxmJM8NQqSvrayraM6ZpuG5pqadW6eo5rmwbc3jZ2hopAsGmFuQ6YDCqX4KSL5KxUp/vitAydQE7/zCxD2ssjNqrisI7EPO7JxInXMz8lDbypFtRzWtIAyjfO/gU+q35VdrVcP4Rg+UJg+0TvJO+Sc1cU14DSaY0LHFGLip5pgXOOg9PvRK6HkO73BSfReP7g7XdEEbkWsFsyDuIzHJBnd4opd0Opt3EZeKHg4tHb0UnuoNUqw3fgidjsT38hzy8gotY65p1W6loOY1gneSp5d9okSt5cjjwhjV6meL2pfyOrJdbBrJ9B6IlSszB8I8lzS0SlNyDub7Zxp5pz7Y9oUm8B5BDdoLOGuoPaIh5Hg5v4BEKT032hP6gn7JB9Y+qNjkVp5NZkMW2iTCdVn5N6oRZXovZnAxMFNHS1GOlSGLiBUIc6GyQPOY+akdhtFPs4nunLfrkh1soNOeETi4cU47rMAIHxHQcljJwhDLDfFfJGL42Wo0qprWYEtcZewaNPFvLM5JkyqHEgDAJyw8eanX+0GNIwgeC5qXPRqHE0ASe8BkHDf0KNptZFe2Xg4er0E/vXkjl33UX0nObUhwPOYlGbPclXAHdp2mU4TkfByJ/oVCnkXNbyJHqnVK1MDZaW4RvBn5LeTK3+v0ChiiuPP7BlktIcMQBaODgWuHIg6JSpQa7MgHmNVXm1d9vFreaTn0pAOpAdlHeaTG7gkbo2nvMvw/oxqA+6S0NL+Yc2BHNIuLvoejLjssB1ib/f8FlSkxgkkAcTkPNN69rdSpCpanU7PlmC7tDPAZCVA7/2uZUxCjAAEGtaXGm0TPuU/ecejVXpLya9WXgd7XbbUqTcNke19aczgL2hucwZAnxUAt22Vsq90VXCcopjvGeJGmib1LdYWDM1bU/eGg2ehPCT+sd6JrWvwnMBlBm5lMYiByxTHoVaxpeCOcvLHdhuR1Q4q1alQZq6pUcajzxDAPed0KVr0rEx8Wdte1ugguqgNZPFjQBh8QTwhB3XvSccmPceJdiceriMh0Cf2StWf3Q5tBn7oxO8ytpGHKjdMPYMy2i3Q4Thy5vJLj0lLWe0homnSNT9+pLWE8RPveqmOxOztkfVb2jHV36l9Ql2DmBoFNdoNgaNVlWpZgO1cwgNdm3HqC0/C7PotSTRmDUiMbPbGOtNKnWtVocWuaHCjS/VNg6BzjLj0EKcXdYqVnZgo02MZwwa9SMz4pK6qJo0KVNwgsY1pHAgCQgN63gHWzszaX0GtohwwOHee95AkEEHJqVU5NjWyKDlsuayVv2lnouPEAA+eRQO1+zyxOzpmtQPFlQx5ODhCA3rtm+g4BlRtoHenHSwuaWmCCWGD1Ck+yt9fpVBtbDgkuEB2IHDvErTlKPZW1PoDH2duGTbwfG6WNJ8c1imBrLFPVRXpHnYXRTptxVX+AXBvCi39nSnmUHrWl1R0uP3BHLkudrwH1HYGTA0LnngxpMeJyC2+FcmRO+Eas9vL3AFzaLT8WEuA6o5/4QqCi61U7QyuxvvFrTEExk7Qx1RI7MWepRL6bRTc0/tari6T+8XCG9GhRinfjqJdTa6pUaZaRJFI7pAPDjAWLUvtNU12FbJTxabtfmsoFzaxbucJ6EffPonNz5tHrzTq1WXNrm5FpkcOiDCW2R1NPLbJM6NLu4W+J48SjNw2vD3CdELpWucjk4bvu5LMeFwcOOfRM5FujwdXUYlmx2iw7JVkBOpzUdum2hwGaOtOUpQ4ElTH1Jy3eLMdGo0aljo6xkkKNSd6etKJFgr2yTITYbRMcteqOWCrmkbRs/gk0s264d44xxXViOgT0GmuDvTywzQ3RD4Zijqo1f16YbW6nPutb65n5qUWF2fgqwvqm19utD5cXGphGE6BgDY4atJ8UPLHcqOUs0cWS5LglLasjIp9dt7FhgmQoRZr7ax/ZOe3EN0jLkeB5I22uCJlc+UXFjzWPNG4u0S69bno21meT/tDKRwMa8J1G5KsptoU2UKdOTuY0a8ydw5koJdd5lmRzCkzL2aKZfrA03nkmseok1tkziZ9Hsm3FdkC2ru8Gs2pawGQw4KVIl7ngOzL3kAACdJ3qN1vaO+i0sszGgjKXd5wAyiBA8JIyVm2y00LaxzHN3QWnJzc/hc0zE8FC/8AwhYi5zewEAgTie5znHOJLjuj+pG9T4AQjGL99lVXvtHaa78VSo97vCR0gZLiybNW20GWWeo6d5DnK9rp2bs1Ijs7PSaeOBpI/mOalja7WiJ/sq3NltrwjzO/YK2D9pTqMziOze4/9II9UveWyrbPRYatGs1xJGJz297pTGbQOJ4hegrbaMX5/O5RLa+zNe1jy0HCYMgHuu3+cLG9pmlC0Ue3smnIPdyc4Nb/ANAn1RewYn7w0chA8t/iUjtFYuzqkAZblxdVogo8HYDLGiy9lMNMQCc9STr4aKdWC+2WcEPPdgf1Ew0eMgZqqrqtkEKW0KvagZ8jxA4jmExOKceBKE3GXIf9olrLbK6syWnBnyxe6VRzbbUxB5DXnQODiCPImNVcntArll1ViKjsVNtKHuDS5x7s4hAGckaKjrtvDtqrab6ILnGO4MDuZyyy1SDVNs6kZXFI3ba2M4sdRpAI+0I381YHs7vhraIoCZpznxxEkfnkhdbZFxEMf4PaHeEjdn6IlcFyfooJcQXO1hCy5IyiEhBqRKKltz1WKKW+1WsVHdnZXvZudLROQ3E8ViW2P5D8FP0NQDpqegRWy20YsT5wN3D0aOCDNdBShMiBx0+5dFqxGLok1fat5Ahoy9wES1g5N0H1QS02t9R+J7sTj+chuTHGZRChSEbpmOfRVSiuDabl2Ty4NBIygfRHm2edNPNR65ZJaJiR9Mz6Ke2akAzMEfnJJ1bOinwiNWu7HGDo4aGPQ8kwp1C6WxBBg/gpNYbyY97qMkVGwYOUtP4yhFtshp1XTo7Mdf7JnFw6Ol9Pz+7YxGwWo0jHwqcXVbQ5uahFalOnn9y6sVvfR5tHmqy4W+Ua1mj3e6BPac4pGQz/AARCm8kKKUtqaeRiDvEIpRvmm4AhwHiEvyuzjTg12iQUqpCSr2UOOIZH5pjSvYD3vNPqNtY7QhFhOumDjKUHaHtgbAJP5heeb82oe+pUbRJEvdLhqZcch969BAggjwUKHs1o063bWdxacyGO7wa4/E06g+aP6l9mZy39kO2b9n5IFS2VOyacxTGdV2/vD4PnnuU3rssjabWU2Pa5ogEOBLuEg+8UpUuSszItmdHTLfNP7NdbRmWZgE8XaazxS2bP/wCaHMGGOP3bv+MAMs9qDC9tPEBrnBHVpW7NtDA/WsLRvd8I6qRWO2PHczl7GzlEE+9PPchdpaGksYA585uPut3xzPJBXVm55HKVMTo3oaLsbIM8c5BTu7LwL3F3ZganInV3I+SijrHWZVNQOxg6s0HVvPJSHZu+GCpge0jIyDkc9448FuDa8mcuOMo3XJJ7vf2hIaQHcDv6FZWYWk4tRqgtGz1KNsYCAaL+9SqA6kRia/g6SDG8dCi2214Nota4kDFAHOHCfQo8W/IjkxxTW3yafU3obeBD2uadHAhDH3+HDuhx6NJ+QQK+tpHUmy6m8DoR81m7NUkR/bKxkNBIzHqFDaNXCVMbvv1ttqmi9mTmOwOJza8ZjwMEKJW6jheRGhRscvADIg3ZbdkOKmWyFoL3wXQ3eBqeU8FXFjrKQ3BeRY/IptS4EZQplh+0q3A2Gs1x71R9PCOIBnThkov7M9lYBtTxm6W05+zvd4keXVFL1szLS2i6ox9QsPusdEgzJP50Kkl37QWf9l+yczulhEFkbiNQk8jq0N4+aZ1UoHgE2sNlzl3vSZW9pLlfa8HY12ta0GWEGHExBJaQcgNOac0LvNBjG4i+Ghpc7MuIGp6/RKyh5GlN9MjF5bUNp1XMOIFp3DLQLFKn2Ok44nMBJ1KxXSJukeY64zWNK3V3LgFO+BTybBRbZ6iX1cswASfKAhCnmzFhwUhPvOzP0Hko1Y3osDy5EvCDt30wwCoIMHMb8Ov56KaWC1067SwQZGUwYlQEtwOkzhOsajmn9itLrPVY+ZYdHDQjnwKA41wN5sUoS2sH17tq2a0y0HJxcHElxdTn3T0+gUrvt+OlTqM7wBBJGcSCPmQtX/e1N+HsxifGuobPFCbJZyxuEOdh1InInVFhB9jWl0821NcULtpzrouX2ecz4Jdg4pRM0dqwZWscpIU3szaUYwrDSBVPGpdgsmOE1UkIWTaN9PJwkc8x5o5ZNoqLoxMAPEH7kEqWQFO9nrGztwHNa4EEEESNJ+iBLTLwc7NoIU3Fkoo2prh3KkdSE8p16g3hw5KHbfvpWaiDRaGVCdQTpERExqR5FRu5dobRhE1D5BC9KSOTPHtdFzWW824cL2kdWkjzCZ3jawwmIwkb9RnCgtnv2u4e/wCgWWm21ah7zz6aIcofJuOKS6JDWvKS7AZJ9532RwHNMm8kNFcNGEaBKUa8+KFJBsftQYslEOcJ0+SJW3ZhtRs6OGbXNOYQWx2sBwB4qVWS8AHBuoIy5IuOK8gM0nfAEuC31DWNlq0jNIioanwkZxh3zlpuUwrXWyqBi+HTTKdfohNvswp1BXYJa8sa8CZABycI14FG7qtYe3EMmkbwQdTnnuiEWKV0xfI7Vojd42BtMkQJCrj2i21raDhMuOQ5TvU72rvdpe8UyHRli3SBnHFUxt04kguOp9f7LFLcDTB+y5h+IagiEptW0CqXDR2f4Jvs9VhxCf7SNxMDlE6mGkrxoj9GrBT8V4ghBw5O6VSQmosTkixtlLyDgGuznjvHBRbam77W+0PqxidMdwnEANMjnoktnraadQDmprfhnBVHxCHfxD8Pkh5JNLg1iSumQOw7WWuzmC538LwfrB9VPdlds7TbXizsoue8xJbm1g+04n3R/ZB7Hbqda0ts1QNdjiHDDVGeZBHwwAd/DJXpsXdVls9DDZaYYCe/vcXcXHehKKl2qCuTj0zdC4WBoD3EujOMhPJYjhYFiLsj8AtzPE7h3QVw4Dd/ZYsWkWL3fSxVWN4n5Z/RWNYTkFixaR2/pKW2T/ITYwHVaNmbwWLFs7LSb5FmUAEsGrSxaNrg6AC6KxYrLOgCt4iFixWUddon1ytJeXDcPnqtrFGCy/ayCbf211So1xPdkgDkNPr5pC5K3cdxEEdJWLEF9nmdY6ysMULTnB37+C2LcTyOniFtYhTRWObMdbU5u20mFpYlpDS6CzXzmjVz2guEFYsUg+QM+iXXU4kQcwuNpThs5idIyJGvGPOFixGfQpLsrmvwH9t5KqTaO9e3rGP2bZDefFx5mPJYsWcfkz4EbvfDx0R21HHTI8vBaWKn9wzj5gRevSLSQu7K9oIxEgSJgSQN5HE8lixH8CrDdSz4HSDIByOhLdxjcYUvu1/a0HMOsSORHNYsWX0Z8kT2EoxedNv2XVPRrleF3bQfopdLS4OjKYiCc/VaWIc370FXKHdXbd0nCwAbpmfRaWLFNzJtR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56" name="Picture 16" descr="http://us.123rf.com/400wm/400/400/lisafx/lisafx0905/lisafx090500079/4882216-vacationing-senior-couple-kissing-while-he-is-driving-their-motor-h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5114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4383088"/>
            <a:ext cx="308927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2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905000"/>
            <a:ext cx="742848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200" b="1" dirty="0" smtClean="0">
                <a:hlinkClick r:id="rId2"/>
              </a:rPr>
              <a:t>Highway Sign-A-Long  </a:t>
            </a:r>
            <a:r>
              <a:rPr lang="en-US" altLang="en-US" sz="3200" b="1" i="1" dirty="0" smtClean="0">
                <a:hlinkClick r:id="rId2"/>
              </a:rPr>
              <a:t>Buttercup </a:t>
            </a:r>
            <a:r>
              <a:rPr lang="en-US" altLang="en-US" sz="3200" b="1" i="1" dirty="0">
                <a:hlinkClick r:id="rId2"/>
              </a:rPr>
              <a:t>Edition</a:t>
            </a:r>
            <a:br>
              <a:rPr lang="en-US" altLang="en-US" sz="3200" b="1" i="1" dirty="0">
                <a:hlinkClick r:id="rId2"/>
              </a:rPr>
            </a:br>
            <a:r>
              <a:rPr lang="en-US" altLang="en-US" sz="1100" b="1" i="1" dirty="0">
                <a:hlinkClick r:id="rId2"/>
              </a:rPr>
              <a:t>http://orfe.princeton.edu/~alaink/SmartDrivingCars/Videos/HIGHWAY_SING-A-LONG_%20BuildMeUpButtercup.mp4</a:t>
            </a:r>
            <a:endParaRPr lang="en-US" altLang="en-US" sz="11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4478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24353" y="1295400"/>
            <a:ext cx="4419600" cy="3276600"/>
            <a:chOff x="3254087" y="4190999"/>
            <a:chExt cx="3641145" cy="253836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3805477" y="3639609"/>
              <a:ext cx="2538365" cy="364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6405219"/>
              <a:ext cx="2405062" cy="274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07" y="1219200"/>
            <a:ext cx="4708093" cy="48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3402"/>
            <a:ext cx="3794842" cy="545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36" y="990600"/>
            <a:ext cx="459246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4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07141"/>
            <a:ext cx="3142995" cy="5598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13" y="1107140"/>
            <a:ext cx="2843763" cy="55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47799"/>
            <a:ext cx="3279181" cy="4451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44" y="1447799"/>
            <a:ext cx="2819400" cy="4609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73587"/>
            <a:ext cx="304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7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090873" cy="4200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673" y="2266950"/>
            <a:ext cx="4604893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Week </a:t>
            </a:r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“Modes” of transportation:  Major Categorization, by what it carries, by function, by what is carrying (supporting) it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800" dirty="0" smtClean="0">
                <a:cs typeface="Times New Roman" pitchFamily="18" charset="0"/>
              </a:rPr>
              <a:t>        Carries: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dirty="0" smtClean="0">
                <a:cs typeface="Times New Roman" pitchFamily="18" charset="0"/>
              </a:rPr>
              <a:t>        People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dirty="0" smtClean="0">
                <a:cs typeface="Times New Roman" pitchFamily="18" charset="0"/>
              </a:rPr>
              <a:t>        Non-people (freight)</a:t>
            </a:r>
          </a:p>
          <a:p>
            <a:pPr lvl="3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Regulation split this way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800" dirty="0" smtClean="0">
                <a:cs typeface="Times New Roman" pitchFamily="18" charset="0"/>
              </a:rPr>
              <a:t>        Function (purpose)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dirty="0" smtClean="0">
                <a:cs typeface="Times New Roman" pitchFamily="18" charset="0"/>
              </a:rPr>
              <a:t>        Intra-urban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dirty="0" smtClean="0">
                <a:cs typeface="Times New Roman" pitchFamily="18" charset="0"/>
              </a:rPr>
              <a:t>        Inter-urban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800" dirty="0" smtClean="0">
                <a:cs typeface="Times New Roman" pitchFamily="18" charset="0"/>
              </a:rPr>
              <a:t>         by “way” </a:t>
            </a:r>
            <a:r>
              <a:rPr lang="en-US" sz="1400" dirty="0" smtClean="0">
                <a:cs typeface="Times New Roman" pitchFamily="18" charset="0"/>
              </a:rPr>
              <a:t>(the support of the transportation or other physical characteristic or function)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dirty="0" smtClean="0">
                <a:cs typeface="Times New Roman" pitchFamily="18" charset="0"/>
              </a:rPr>
              <a:t>        highway, airway, railway, waterway, </a:t>
            </a:r>
            <a:r>
              <a:rPr lang="en-US" sz="1600" dirty="0" err="1" smtClean="0">
                <a:cs typeface="Times New Roman" pitchFamily="18" charset="0"/>
              </a:rPr>
              <a:t>pipeway</a:t>
            </a:r>
            <a:r>
              <a:rPr lang="en-US" sz="1600" dirty="0" smtClean="0">
                <a:cs typeface="Times New Roman" pitchFamily="18" charset="0"/>
              </a:rPr>
              <a:t>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dirty="0" smtClean="0">
                <a:cs typeface="Times New Roman" pitchFamily="18" charset="0"/>
              </a:rPr>
              <a:t>        intermodal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800" dirty="0" smtClean="0">
                <a:cs typeface="Times New Roman" pitchFamily="18" charset="0"/>
              </a:rPr>
              <a:t>       by “technologies”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bus, car, light rail, heavy rail, Metro, truck, LTL, TL, overnight, Automated People Mover (</a:t>
            </a:r>
            <a:r>
              <a:rPr lang="en-US" sz="1600" dirty="0">
                <a:cs typeface="Times New Roman" pitchFamily="18" charset="0"/>
              </a:rPr>
              <a:t>APM), Personal Rapid Transit (PRT), Automated Transit Networks (ATN), </a:t>
            </a:r>
            <a:r>
              <a:rPr lang="en-US" sz="1600" dirty="0" smtClean="0">
                <a:cs typeface="Times New Roman" pitchFamily="18" charset="0"/>
              </a:rPr>
              <a:t>dial-a-ride, jitney, autonomousTaxis (aTaxis), …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cs typeface="Times New Roman" pitchFamily="18" charset="0"/>
              </a:rPr>
              <a:t>Externalities: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cs typeface="Times New Roman" pitchFamily="18" charset="0"/>
              </a:rPr>
              <a:t>Safety, Environment, Environment, Economy, </a:t>
            </a:r>
          </a:p>
          <a:p>
            <a:pPr>
              <a:lnSpc>
                <a:spcPct val="80000"/>
              </a:lnSpc>
            </a:pPr>
            <a:r>
              <a:rPr lang="en-US" sz="2000" i="1" u="sng" dirty="0">
                <a:hlinkClick r:id="rId3"/>
              </a:rPr>
              <a:t>The End of Traffic and the Future of </a:t>
            </a:r>
            <a:r>
              <a:rPr lang="en-US" sz="2000" i="1" u="sng" dirty="0" smtClean="0">
                <a:hlinkClick r:id="rId3"/>
              </a:rPr>
              <a:t>Transport.</a:t>
            </a:r>
            <a:r>
              <a:rPr lang="en-US" sz="2000" i="1" dirty="0"/>
              <a:t> </a:t>
            </a:r>
            <a:r>
              <a:rPr lang="en-US" sz="2000" i="1" dirty="0" smtClean="0"/>
              <a:t>  </a:t>
            </a:r>
            <a:r>
              <a:rPr lang="en-US" sz="2000" i="1" dirty="0" smtClean="0">
                <a:hlinkClick r:id="rId4"/>
              </a:rPr>
              <a:t>Slide Summary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en-US" sz="1800" u="sng" dirty="0">
                <a:hlinkClick r:id="rId5"/>
              </a:rPr>
              <a:t>Basic background on Transportation in the US</a:t>
            </a:r>
            <a:r>
              <a:rPr lang="en-US" sz="1800" dirty="0">
                <a:hlinkClick r:id="rId5"/>
              </a:rPr>
              <a:t> </a:t>
            </a:r>
            <a:r>
              <a:rPr lang="en-US" sz="1800" dirty="0"/>
              <a:t>(Pocket Guide </a:t>
            </a:r>
            <a:r>
              <a:rPr lang="en-US" sz="1800" dirty="0" smtClean="0"/>
              <a:t>2017)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79" y="1724025"/>
            <a:ext cx="3829921" cy="410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362200"/>
            <a:ext cx="4191000" cy="32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9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35" y="1443038"/>
            <a:ext cx="3789865" cy="4957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3038"/>
            <a:ext cx="4186238" cy="42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11186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81188"/>
            <a:ext cx="4761098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7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4325401" cy="574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90600"/>
            <a:ext cx="3816734" cy="577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514600"/>
            <a:ext cx="2362200" cy="1126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7950" y="137159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this?: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219" y="4343400"/>
            <a:ext cx="8689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Flow map!  I like Flow maps!</a:t>
            </a:r>
          </a:p>
          <a:p>
            <a:pPr algn="ctr"/>
            <a:r>
              <a:rPr lang="en-US" sz="1600" dirty="0" smtClean="0"/>
              <a:t>(I may have drawn or have caused to be drawn more flow maps than anyone else in the world, but who’s counting. </a:t>
            </a:r>
            <a:r>
              <a:rPr lang="en-US" sz="1600" dirty="0" smtClean="0">
                <a:sym typeface="Wingdings" panose="05000000000000000000" pitchFamily="2" charset="2"/>
              </a:rPr>
              <a:t></a:t>
            </a:r>
            <a:r>
              <a:rPr lang="en-US" sz="1600" dirty="0" smtClean="0"/>
              <a:t> 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13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140"/>
            <a:ext cx="9144000" cy="4359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5943600"/>
            <a:ext cx="79629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http://www.princeton.edu/~alaink/Orf467F13/FreightFacts&amp;Figures2012.pdf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19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429000" y="304800"/>
            <a:ext cx="254332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Energy Flow 2011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7" y="1068451"/>
            <a:ext cx="9112180" cy="500485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3526972" y="3410059"/>
            <a:ext cx="0" cy="2378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3124200" y="3048000"/>
            <a:ext cx="762000" cy="362059"/>
          </a:xfrm>
          <a:prstGeom prst="rect">
            <a:avLst/>
          </a:prstGeom>
          <a:noFill/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788967"/>
            <a:ext cx="42672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Implies chart can be read as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420504" y="304800"/>
            <a:ext cx="256031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Energy Flow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081087"/>
            <a:ext cx="83058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Week 1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895600" y="877556"/>
            <a:ext cx="401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r>
              <a:rPr lang="en-US" dirty="0"/>
              <a:t>Petroleum Consumption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" y="1985962"/>
            <a:ext cx="4372620" cy="4186238"/>
            <a:chOff x="546678" y="2204776"/>
            <a:chExt cx="3610621" cy="3434024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78" y="2209800"/>
              <a:ext cx="3610621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546678" y="2204776"/>
              <a:ext cx="3610621" cy="3434024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4400" y="1985962"/>
            <a:ext cx="4105276" cy="4262438"/>
            <a:chOff x="4495799" y="2089022"/>
            <a:chExt cx="3648076" cy="3773616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089022"/>
              <a:ext cx="3648075" cy="3773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4495799" y="2089022"/>
              <a:ext cx="3648075" cy="3773616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3371914" cy="401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3980925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48000" y="6400800"/>
            <a:ext cx="2362200" cy="304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Week </a:t>
            </a:r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685800"/>
            <a:ext cx="6705600" cy="4343400"/>
            <a:chOff x="685800" y="932566"/>
            <a:chExt cx="6705600" cy="4876800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818625" y="1065284"/>
              <a:ext cx="6340197" cy="400110"/>
            </a:xfrm>
            <a:prstGeom prst="rect">
              <a:avLst/>
            </a:prstGeom>
            <a:ln/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r>
                <a:rPr lang="en-US" sz="2000" dirty="0"/>
                <a:t>Macro-economic Aspects of the US economy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85800" y="932566"/>
              <a:ext cx="6705600" cy="4876800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582034"/>
              <a:ext cx="6009667" cy="422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75933" y="5504890"/>
            <a:ext cx="8458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According to the </a:t>
            </a:r>
            <a:r>
              <a:rPr lang="en-US" sz="1050" dirty="0">
                <a:hlinkClick r:id="rId4" tooltip="Link: http://www.census.gov/newsroom/press-releases/2014/cb14-tps90.html"/>
              </a:rPr>
              <a:t>U.S. Census </a:t>
            </a:r>
            <a:r>
              <a:rPr lang="en-US" sz="1050" dirty="0" smtClean="0">
                <a:hlinkClick r:id="rId4" tooltip="Link: http://www.census.gov/newsroom/press-releases/2014/cb14-tps90.html"/>
              </a:rPr>
              <a:t>Bureau’s</a:t>
            </a:r>
            <a:r>
              <a:rPr lang="en-US" sz="1050" dirty="0" smtClean="0"/>
              <a:t>, </a:t>
            </a:r>
            <a:r>
              <a:rPr lang="en-US" sz="1050" dirty="0"/>
              <a:t>the United States </a:t>
            </a:r>
            <a:r>
              <a:rPr lang="en-US" sz="1050" dirty="0" smtClean="0"/>
              <a:t>entered </a:t>
            </a:r>
            <a:r>
              <a:rPr lang="en-US" sz="1050" dirty="0"/>
              <a:t>2015 with 320,090,857 people while the planet Earth overall will </a:t>
            </a:r>
            <a:r>
              <a:rPr lang="en-US" sz="1050" dirty="0" smtClean="0"/>
              <a:t>had </a:t>
            </a:r>
            <a:r>
              <a:rPr lang="en-US" sz="1050" dirty="0"/>
              <a:t>more than 7.2 billion living souls on it.</a:t>
            </a:r>
          </a:p>
          <a:p>
            <a:r>
              <a:rPr lang="en-US" sz="1050" dirty="0"/>
              <a:t>Overall the U.S. </a:t>
            </a:r>
            <a:r>
              <a:rPr lang="en-US" sz="1050" dirty="0" smtClean="0"/>
              <a:t>is the third </a:t>
            </a:r>
            <a:r>
              <a:rPr lang="en-US" sz="1050" dirty="0"/>
              <a:t>most populous country in the world, behind China (nearly 1.4 billion) and India (nearly 1.3 billion) and ahead of Indonesia (nearly 256 million). The U.S. population </a:t>
            </a:r>
            <a:r>
              <a:rPr lang="en-US" sz="1050" dirty="0" smtClean="0"/>
              <a:t>was </a:t>
            </a:r>
            <a:r>
              <a:rPr lang="en-US" sz="1050" dirty="0"/>
              <a:t>2,334,187 people larger than the start of 2014,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08237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hlinkClick r:id="rId5"/>
              </a:rPr>
              <a:t>2017 Population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112" y="304800"/>
            <a:ext cx="3600174" cy="3376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4525983"/>
            <a:ext cx="2543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http://www.hybridcars.com/may-2017-dashboard/</a:t>
            </a:r>
            <a:endParaRPr lang="en-US" sz="1400" dirty="0"/>
          </a:p>
        </p:txBody>
      </p:sp>
      <p:pic>
        <p:nvPicPr>
          <p:cNvPr id="2050" name="Picture 2" descr="Electric vehicle sales in the U.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-3176588"/>
            <a:ext cx="3127375" cy="226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72" y="838200"/>
            <a:ext cx="3533775" cy="305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246" y="3963202"/>
            <a:ext cx="3571387" cy="28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90800" y="147637"/>
            <a:ext cx="36872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dirty="0"/>
              <a:t>Transportation and </a:t>
            </a:r>
            <a:endParaRPr lang="en-US" dirty="0" smtClean="0"/>
          </a:p>
          <a:p>
            <a:pPr algn="ctr"/>
            <a:r>
              <a:rPr lang="en-US" dirty="0" smtClean="0"/>
              <a:t>Air </a:t>
            </a:r>
            <a:r>
              <a:rPr lang="en-US" dirty="0"/>
              <a:t>Quality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143000"/>
            <a:ext cx="3193692" cy="465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78169"/>
            <a:ext cx="3767684" cy="3138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389560"/>
            <a:ext cx="2209800" cy="2396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Week 1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232424" y="228600"/>
            <a:ext cx="3134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r>
              <a:rPr lang="en-US" dirty="0" smtClean="0"/>
              <a:t>Petroleum Source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" y="1676400"/>
            <a:ext cx="4772025" cy="38576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09" y="933449"/>
            <a:ext cx="4112191" cy="53435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3886200" y="4301601"/>
            <a:ext cx="1752600" cy="2126112"/>
            <a:chOff x="2819400" y="4038600"/>
            <a:chExt cx="2133600" cy="2354712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114800"/>
              <a:ext cx="2133600" cy="227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2819400" y="4038600"/>
              <a:ext cx="2057400" cy="2313703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07558" y="745254"/>
            <a:ext cx="3872778" cy="3352800"/>
            <a:chOff x="4953000" y="1295400"/>
            <a:chExt cx="4101378" cy="3636193"/>
          </a:xfrm>
        </p:grpSpPr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95400"/>
              <a:ext cx="4101378" cy="3636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4953000" y="1295400"/>
              <a:ext cx="3962400" cy="3636193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6606" y="914400"/>
            <a:ext cx="2732394" cy="2858336"/>
            <a:chOff x="696606" y="1066800"/>
            <a:chExt cx="2732394" cy="2858336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06" y="1066800"/>
              <a:ext cx="2732394" cy="2858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696606" y="1066800"/>
              <a:ext cx="2732394" cy="2858336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2802" y="3896178"/>
            <a:ext cx="3158598" cy="2885622"/>
            <a:chOff x="422802" y="3772736"/>
            <a:chExt cx="3158598" cy="2885622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59" y="3772736"/>
              <a:ext cx="3125941" cy="2885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 bwMode="auto">
            <a:xfrm>
              <a:off x="422802" y="3772736"/>
              <a:ext cx="3158598" cy="2885622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3167062" cy="2590644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762000"/>
            <a:ext cx="319405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PPT1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66712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2551"/>
            <a:ext cx="4401468" cy="3600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58" y="1314450"/>
            <a:ext cx="4138442" cy="3638551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3673069" y="3832623"/>
            <a:ext cx="5353050" cy="2771775"/>
            <a:chOff x="3673069" y="3832623"/>
            <a:chExt cx="5353050" cy="27717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5469" y="3832623"/>
              <a:ext cx="5200650" cy="27717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3673069" y="3832623"/>
              <a:ext cx="5353050" cy="2771775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990600"/>
            <a:ext cx="4605281" cy="2667000"/>
            <a:chOff x="228600" y="1524000"/>
            <a:chExt cx="4200718" cy="24549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622" y="1600200"/>
              <a:ext cx="4192696" cy="237877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228600" y="1524000"/>
              <a:ext cx="4200718" cy="2362200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514850"/>
            <a:ext cx="2751396" cy="2362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019175"/>
            <a:ext cx="3970737" cy="360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1143000"/>
            <a:ext cx="4237296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48000" y="6400800"/>
            <a:ext cx="2362200" cy="3048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Week 1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981200" y="990600"/>
            <a:ext cx="368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r>
              <a:rPr lang="en-US"/>
              <a:t>International Trade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29200" y="1905000"/>
            <a:ext cx="3797691" cy="3248025"/>
            <a:chOff x="5105400" y="2378685"/>
            <a:chExt cx="3797691" cy="3248025"/>
          </a:xfrm>
        </p:grpSpPr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378685"/>
              <a:ext cx="3797691" cy="324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5139495" y="2378685"/>
              <a:ext cx="3763596" cy="3248025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564" y="1904999"/>
            <a:ext cx="4765710" cy="3124095"/>
            <a:chOff x="87564" y="1904999"/>
            <a:chExt cx="4765710" cy="3124095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4" y="1904999"/>
              <a:ext cx="4765710" cy="3124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89256" y="1910025"/>
              <a:ext cx="4764017" cy="3042976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082095" y="184630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r>
              <a:rPr lang="en-US" dirty="0"/>
              <a:t>Government &amp; Transportation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03422" y="762000"/>
            <a:ext cx="3078578" cy="6019799"/>
          </a:xfrm>
          <a:prstGeom prst="rect">
            <a:avLst/>
          </a:prstGeom>
          <a:noFill/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1147762"/>
            <a:ext cx="3657600" cy="5253037"/>
            <a:chOff x="761999" y="1371600"/>
            <a:chExt cx="2957314" cy="4495800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371600"/>
              <a:ext cx="2957313" cy="449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761999" y="1371600"/>
              <a:ext cx="2957313" cy="4495800"/>
            </a:xfrm>
            <a:prstGeom prst="rect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endParaRPr>
            </a:p>
          </p:txBody>
        </p:sp>
      </p:grp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69131"/>
            <a:ext cx="2926179" cy="581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28600"/>
            <a:ext cx="45624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534400" cy="5181600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Societal oversight on transportation</a:t>
            </a:r>
            <a:r>
              <a:rPr lang="en-US" dirty="0" smtClean="0">
                <a:cs typeface="Times New Roman" pitchFamily="18" charset="0"/>
              </a:rPr>
              <a:t>. </a:t>
            </a:r>
          </a:p>
          <a:p>
            <a:pPr lvl="2"/>
            <a:r>
              <a:rPr lang="en-US" sz="1600" dirty="0" smtClean="0">
                <a:cs typeface="Times New Roman" pitchFamily="18" charset="0"/>
              </a:rPr>
              <a:t>Transportation is a </a:t>
            </a:r>
            <a:r>
              <a:rPr lang="en-US" sz="1600" b="1" dirty="0" smtClean="0">
                <a:cs typeface="Times New Roman" pitchFamily="18" charset="0"/>
              </a:rPr>
              <a:t>derived</a:t>
            </a:r>
            <a:r>
              <a:rPr lang="en-US" sz="1600" dirty="0" smtClean="0">
                <a:cs typeface="Times New Roman" pitchFamily="18" charset="0"/>
              </a:rPr>
              <a:t> good</a:t>
            </a:r>
            <a:endParaRPr lang="en-US" sz="2400" dirty="0" smtClean="0">
              <a:cs typeface="Times New Roman" pitchFamily="18" charset="0"/>
            </a:endParaRPr>
          </a:p>
          <a:p>
            <a:pPr lvl="2"/>
            <a:r>
              <a:rPr lang="en-US" sz="1600" dirty="0" smtClean="0">
                <a:cs typeface="Times New Roman" pitchFamily="18" charset="0"/>
              </a:rPr>
              <a:t> an industry that impacts public interests; a “business affected with the public interest” </a:t>
            </a:r>
          </a:p>
          <a:p>
            <a:r>
              <a:rPr lang="en-US" sz="2400" dirty="0" smtClean="0">
                <a:cs typeface="Times New Roman" pitchFamily="18" charset="0"/>
              </a:rPr>
              <a:t>Government Involvement / Influence:</a:t>
            </a:r>
          </a:p>
          <a:p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b="1" i="1" dirty="0" smtClean="0">
                <a:cs typeface="Times New Roman" pitchFamily="18" charset="0"/>
              </a:rPr>
              <a:t>Why</a:t>
            </a:r>
            <a:r>
              <a:rPr lang="en-US" sz="2400" dirty="0" smtClean="0">
                <a:cs typeface="Times New Roman" pitchFamily="18" charset="0"/>
              </a:rPr>
              <a:t>? 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To create or replace the attributes of: </a:t>
            </a:r>
            <a:r>
              <a:rPr lang="en-US" sz="2000" i="1" dirty="0" smtClean="0">
                <a:cs typeface="Times New Roman" pitchFamily="18" charset="0"/>
              </a:rPr>
              <a:t>competition </a:t>
            </a:r>
            <a:r>
              <a:rPr lang="en-US" sz="2000" dirty="0" smtClean="0">
                <a:cs typeface="Times New Roman" pitchFamily="18" charset="0"/>
              </a:rPr>
              <a:t>and </a:t>
            </a:r>
            <a:r>
              <a:rPr lang="en-US" sz="2000" i="1" dirty="0" smtClean="0">
                <a:cs typeface="Times New Roman" pitchFamily="18" charset="0"/>
              </a:rPr>
              <a:t>free markets</a:t>
            </a:r>
          </a:p>
          <a:p>
            <a:pPr lvl="2"/>
            <a:r>
              <a:rPr lang="en-US" sz="1600" dirty="0" smtClean="0">
                <a:cs typeface="Times New Roman" pitchFamily="18" charset="0"/>
              </a:rPr>
              <a:t>Products are justified only by the willingness of people to </a:t>
            </a:r>
            <a:r>
              <a:rPr lang="en-US" sz="1600" u="sng" dirty="0" smtClean="0">
                <a:cs typeface="Times New Roman" pitchFamily="18" charset="0"/>
              </a:rPr>
              <a:t>produce</a:t>
            </a:r>
            <a:r>
              <a:rPr lang="en-US" sz="1600" dirty="0" smtClean="0">
                <a:cs typeface="Times New Roman" pitchFamily="18" charset="0"/>
              </a:rPr>
              <a:t> them and </a:t>
            </a:r>
            <a:r>
              <a:rPr lang="en-US" sz="1600" u="sng" dirty="0" smtClean="0">
                <a:cs typeface="Times New Roman" pitchFamily="18" charset="0"/>
              </a:rPr>
              <a:t>buy</a:t>
            </a:r>
            <a:r>
              <a:rPr lang="en-US" sz="1600" dirty="0" smtClean="0">
                <a:cs typeface="Times New Roman" pitchFamily="18" charset="0"/>
              </a:rPr>
              <a:t> them </a:t>
            </a:r>
          </a:p>
          <a:p>
            <a:pPr lvl="2"/>
            <a:r>
              <a:rPr lang="en-US" sz="1600" dirty="0" smtClean="0">
                <a:cs typeface="Times New Roman" pitchFamily="18" charset="0"/>
              </a:rPr>
              <a:t>People are Utility </a:t>
            </a:r>
            <a:r>
              <a:rPr lang="en-US" sz="1600" dirty="0" err="1" smtClean="0">
                <a:cs typeface="Times New Roman" pitchFamily="18" charset="0"/>
              </a:rPr>
              <a:t>maximizers</a:t>
            </a:r>
            <a:r>
              <a:rPr lang="en-US" sz="1600" dirty="0" smtClean="0">
                <a:cs typeface="Times New Roman" pitchFamily="18" charset="0"/>
              </a:rPr>
              <a:t> (do things that make them better off)</a:t>
            </a:r>
          </a:p>
          <a:p>
            <a:pPr lvl="2"/>
            <a:r>
              <a:rPr lang="en-US" sz="1600" dirty="0" smtClean="0">
                <a:cs typeface="Times New Roman" pitchFamily="18" charset="0"/>
              </a:rPr>
              <a:t>Product should not be sold at price less than marginal cost of last unit.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Issues of Externalities, Equity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Is it a Utility, Is it a Ubiquitous Public Good (Should it be nationalize) ?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Week 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400" dirty="0" smtClean="0">
                <a:cs typeface="Times New Roman" pitchFamily="18" charset="0"/>
              </a:rPr>
              <a:t>     </a:t>
            </a:r>
            <a:r>
              <a:rPr lang="en-US" sz="1800" dirty="0" smtClean="0">
                <a:cs typeface="Times New Roman" pitchFamily="18" charset="0"/>
              </a:rPr>
              <a:t>   </a:t>
            </a:r>
            <a:r>
              <a:rPr lang="en-US" sz="1800" b="1" i="1" dirty="0" smtClean="0">
                <a:cs typeface="Times New Roman" pitchFamily="18" charset="0"/>
              </a:rPr>
              <a:t>What?</a:t>
            </a:r>
            <a:endParaRPr lang="en-US" sz="18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Control externalities: Safety, Environment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Maintain competition ( Courts enforce anti-trust)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Invest, assume ownership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cs typeface="Times New Roman" pitchFamily="18" charset="0"/>
              </a:rPr>
              <a:t>Regulation has involved: Regulation of entry and exit (Granting of charters); Pricing (filed rate doctrine), Employee relations, Operations, Safety</a:t>
            </a:r>
            <a:endParaRPr lang="en-US" sz="1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400" dirty="0" smtClean="0">
                <a:cs typeface="Times New Roman" pitchFamily="18" charset="0"/>
              </a:rPr>
              <a:t>     </a:t>
            </a:r>
            <a:r>
              <a:rPr lang="en-US" sz="1800" dirty="0" smtClean="0">
                <a:cs typeface="Times New Roman" pitchFamily="18" charset="0"/>
              </a:rPr>
              <a:t>   </a:t>
            </a:r>
            <a:r>
              <a:rPr lang="en-US" sz="1800" b="1" i="1" dirty="0" smtClean="0">
                <a:cs typeface="Times New Roman" pitchFamily="18" charset="0"/>
              </a:rPr>
              <a:t>How?</a:t>
            </a:r>
            <a:endParaRPr lang="en-US" sz="1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Controlled by the legal system based on </a:t>
            </a:r>
            <a:r>
              <a:rPr lang="en-US" sz="1800" u="sng" dirty="0" smtClean="0">
                <a:cs typeface="Times New Roman" pitchFamily="18" charset="0"/>
              </a:rPr>
              <a:t>Common law</a:t>
            </a:r>
            <a:r>
              <a:rPr lang="en-US" sz="1800" dirty="0" smtClean="0">
                <a:cs typeface="Times New Roman" pitchFamily="18" charset="0"/>
              </a:rPr>
              <a:t> (judicial precedent; principles of law developed from former court decisions) augmented by </a:t>
            </a:r>
            <a:r>
              <a:rPr lang="en-US" sz="1800" u="sng" dirty="0" smtClean="0">
                <a:cs typeface="Times New Roman" pitchFamily="18" charset="0"/>
              </a:rPr>
              <a:t>Statutory law</a:t>
            </a:r>
            <a:r>
              <a:rPr lang="en-US" sz="1800" dirty="0" smtClean="0">
                <a:cs typeface="Times New Roman" pitchFamily="18" charset="0"/>
              </a:rPr>
              <a:t> enacted by legislative bodies.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Concept of “business affected with the public interest”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Concept of </a:t>
            </a:r>
            <a:r>
              <a:rPr lang="en-US" sz="1600" b="1" dirty="0" smtClean="0">
                <a:cs typeface="Times New Roman" pitchFamily="18" charset="0"/>
              </a:rPr>
              <a:t>common carriage</a:t>
            </a:r>
            <a:r>
              <a:rPr lang="en-US" sz="1600" dirty="0" smtClean="0">
                <a:cs typeface="Times New Roman" pitchFamily="18" charset="0"/>
              </a:rPr>
              <a:t>: serve all shippers on a similar basis, at reasonable rates and without discrimination.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Who’s involved: 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  </a:t>
            </a:r>
            <a:r>
              <a:rPr lang="en-US" sz="1600" smtClean="0">
                <a:cs typeface="Times New Roman" pitchFamily="18" charset="0"/>
              </a:rPr>
              <a:t> Legislature</a:t>
            </a:r>
            <a:r>
              <a:rPr lang="en-US" sz="1600" dirty="0" smtClean="0">
                <a:cs typeface="Times New Roman" pitchFamily="18" charset="0"/>
              </a:rPr>
              <a:t>, courts, administrative bodies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dirty="0" smtClean="0">
                <a:cs typeface="Times New Roman" pitchFamily="18" charset="0"/>
              </a:rPr>
              <a:t>        Started with states, moved to the federal </a:t>
            </a:r>
            <a:r>
              <a:rPr lang="en-US" sz="1600" dirty="0" err="1" smtClean="0">
                <a:cs typeface="Times New Roman" pitchFamily="18" charset="0"/>
              </a:rPr>
              <a:t>Gov</a:t>
            </a:r>
            <a:r>
              <a:rPr lang="en-US" sz="1600" dirty="0" smtClean="0">
                <a:cs typeface="Times New Roman" pitchFamily="18" charset="0"/>
              </a:rPr>
              <a:t> in 1887 with the ICC,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dirty="0" smtClean="0">
                <a:cs typeface="Times New Roman" pitchFamily="18" charset="0"/>
              </a:rPr>
              <a:t>        ICC was an administrative layer that provides continuity to regulation that the legislature and the judiciary don’t provide. </a:t>
            </a:r>
            <a:r>
              <a:rPr lang="en-US" sz="1200" dirty="0" smtClean="0">
                <a:cs typeface="Times New Roman" pitchFamily="18" charset="0"/>
              </a:rPr>
              <a:t>(Surface Transportation Board replaced ICC)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added “executive decisions” to legislative and judicial actions.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smtClean="0">
                <a:cs typeface="Times New Roman" pitchFamily="18" charset="0"/>
              </a:rPr>
              <a:t>Evolution of Regulation:</a:t>
            </a:r>
            <a:endParaRPr lang="en-US" sz="180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Granger laws: problem- high rates where competition didn’t exist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Wabash case 1886: Supreme court ruled that states could not control rates on interstate commerce.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ICC 1887 regulate interstate commerce (RR): promulgate common carriage concepts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1935 Motor Carrier Act: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400" smtClean="0">
                <a:cs typeface="Times New Roman" pitchFamily="18" charset="0"/>
              </a:rPr>
              <a:t>        Control of Entry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CAB Act 1938; purpose: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400" smtClean="0">
                <a:cs typeface="Times New Roman" pitchFamily="18" charset="0"/>
              </a:rPr>
              <a:t>        </a:t>
            </a:r>
            <a:r>
              <a:rPr lang="en-US" sz="1400" b="1" smtClean="0">
                <a:cs typeface="Times New Roman" pitchFamily="18" charset="0"/>
              </a:rPr>
              <a:t>promote </a:t>
            </a:r>
            <a:r>
              <a:rPr lang="en-US" sz="1400" smtClean="0">
                <a:cs typeface="Times New Roman" pitchFamily="18" charset="0"/>
              </a:rPr>
              <a:t>aviation by establishing and establishing an airport airways system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400" smtClean="0">
                <a:cs typeface="Times New Roman" pitchFamily="18" charset="0"/>
              </a:rPr>
              <a:t>        </a:t>
            </a:r>
            <a:r>
              <a:rPr lang="en-US" sz="1400" b="1" smtClean="0">
                <a:cs typeface="Times New Roman" pitchFamily="18" charset="0"/>
              </a:rPr>
              <a:t>safety </a:t>
            </a:r>
            <a:r>
              <a:rPr lang="en-US" sz="1400" smtClean="0">
                <a:cs typeface="Times New Roman" pitchFamily="18" charset="0"/>
              </a:rPr>
              <a:t>(regulate entry)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Transport Act 1940 national policy statement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400" smtClean="0">
                <a:cs typeface="Times New Roman" pitchFamily="18" charset="0"/>
              </a:rPr>
              <a:t>        Regulation of all modes of transportation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400" smtClean="0">
                <a:cs typeface="Times New Roman" pitchFamily="18" charset="0"/>
              </a:rPr>
              <a:t>        Need a unified perspective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Reed - Bulwinkle Act of 1948: Joint rate-making anti-trust protection.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1956 ND &amp; IH Act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1966 Creation of Exec branch Department of Transportation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3R, 4R, ‘78 Air Dereg. Act, Motor carrier Dereg. Act, Staggers,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latin typeface="Symbol" pitchFamily="18" charset="2"/>
                <a:cs typeface="Times New Roman" pitchFamily="18" charset="0"/>
              </a:rPr>
              <a:t>	·</a:t>
            </a:r>
            <a:r>
              <a:rPr lang="en-US" sz="1600" smtClean="0">
                <a:cs typeface="Times New Roman" pitchFamily="18" charset="0"/>
              </a:rPr>
              <a:t>        1994 Sunset of ICC, Transportation Board</a:t>
            </a:r>
          </a:p>
          <a:p>
            <a:pPr>
              <a:lnSpc>
                <a:spcPct val="80000"/>
              </a:lnSpc>
            </a:pPr>
            <a:r>
              <a:rPr lang="en-US" sz="1600" b="1" smtClean="0"/>
              <a:t>Current Federal Laws: </a:t>
            </a:r>
            <a:r>
              <a:rPr lang="en-US" sz="1600" b="1" smtClean="0">
                <a:hlinkClick r:id="rId3"/>
              </a:rPr>
              <a:t>U.S. Code</a:t>
            </a:r>
            <a:endParaRPr lang="en-US" sz="1600" b="1" smtClean="0"/>
          </a:p>
          <a:p>
            <a:pPr lvl="1">
              <a:lnSpc>
                <a:spcPct val="80000"/>
              </a:lnSpc>
            </a:pPr>
            <a:r>
              <a:rPr lang="en-US" sz="1400" smtClean="0"/>
              <a:t> Title 23 Highways; Title 45 Railroads; Title 49 Transportation</a:t>
            </a:r>
            <a:endParaRPr lang="en-US" sz="140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 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81000"/>
            <a:ext cx="406908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7486650" cy="457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r>
              <a:rPr lang="en-US" dirty="0"/>
              <a:t>Macro-economic Aspects of </a:t>
            </a:r>
            <a:r>
              <a:rPr lang="en-US" dirty="0" smtClean="0"/>
              <a:t>Transportation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01" y="4003547"/>
            <a:ext cx="3415645" cy="272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01" y="1600200"/>
            <a:ext cx="2976563" cy="3049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4800600"/>
            <a:ext cx="2877951" cy="1898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9" y="1631297"/>
            <a:ext cx="3378843" cy="2447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7497" y="4267200"/>
            <a:ext cx="2231369" cy="165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Week </a:t>
            </a:r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349423" cy="328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8780" y="46482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+mj-lt"/>
              </a:rPr>
              <a:t>Note:</a:t>
            </a:r>
            <a:r>
              <a:rPr lang="en-US" sz="700" b="0" dirty="0" smtClean="0">
                <a:latin typeface="+mj-lt"/>
              </a:rPr>
              <a:t>  Data cover the household populations and excludes the population living in institutions, college dorms and other group quarters</a:t>
            </a:r>
            <a:endParaRPr lang="en-US" sz="700" b="0" dirty="0">
              <a:latin typeface="+mj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00962" cy="428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94" y="5270114"/>
            <a:ext cx="1664886" cy="125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14673" y="6532380"/>
            <a:ext cx="2224327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" dirty="0">
                <a:hlinkClick r:id="rId7"/>
              </a:rPr>
              <a:t>http://www.princeton.edu/~alaink/Orf467F13/HasGrowthInAutomobileUseEnded_Pace-Pickrel.pdf</a:t>
            </a:r>
            <a:endParaRPr lang="en-US" sz="7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82" y="4557333"/>
            <a:ext cx="2417380" cy="228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Week </a:t>
            </a:r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581401" y="304800"/>
            <a:ext cx="1600200" cy="4572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Fatalities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14400"/>
            <a:ext cx="3813175" cy="1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710799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65177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Week </a:t>
            </a:r>
            <a:r>
              <a:rPr lang="en-US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581401" y="304800"/>
            <a:ext cx="1600200" cy="4572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Fatalities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64" y="1100496"/>
            <a:ext cx="4377835" cy="5691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737189"/>
            <a:ext cx="3581778" cy="60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67246</TotalTime>
  <Words>379</Words>
  <Application>Microsoft Office PowerPoint</Application>
  <PresentationFormat>On-screen Show (4:3)</PresentationFormat>
  <Paragraphs>166</Paragraphs>
  <Slides>42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Calibri</vt:lpstr>
      <vt:lpstr>Courier New</vt:lpstr>
      <vt:lpstr>Symbol</vt:lpstr>
      <vt:lpstr>Times New Roman</vt:lpstr>
      <vt:lpstr>Wingdings</vt:lpstr>
      <vt:lpstr>Blank Presentation</vt:lpstr>
      <vt:lpstr>Photo Editor Photo</vt:lpstr>
      <vt:lpstr>Elements of the Transportation Sector of the Economy:  the players, the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Love the Freedom &amp; Mobility</vt:lpstr>
      <vt:lpstr>Highway Sign-A-Long  Buttercup Edition http://orfe.princeton.edu/~alaink/SmartDrivingCars/Videos/HIGHWAY_SING-A-LONG_%20BuildMeUpButtercup.mp4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Electronic Commerce</dc:title>
  <dc:subject>Week 1 Lectures</dc:subject>
  <dc:creator>alaink</dc:creator>
  <cp:lastModifiedBy>Alain Kornhauser</cp:lastModifiedBy>
  <cp:revision>158</cp:revision>
  <dcterms:created xsi:type="dcterms:W3CDTF">2000-02-01T17:30:04Z</dcterms:created>
  <dcterms:modified xsi:type="dcterms:W3CDTF">2017-09-18T15:18:02Z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alaink@princeton.edu</vt:lpwstr>
  </property>
  <property fmtid="{D5CDD505-2E9C-101B-9397-08002B2CF9AE}" pid="8" name="HomePage">
    <vt:lpwstr>http://www.princeton.edu/~civ401/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F:\public_html</vt:lpwstr>
  </property>
</Properties>
</file>