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1" r:id="rId2"/>
  </p:sldMasterIdLst>
  <p:notesMasterIdLst>
    <p:notesMasterId r:id="rId102"/>
  </p:notesMasterIdLst>
  <p:sldIdLst>
    <p:sldId id="1332" r:id="rId3"/>
    <p:sldId id="1241" r:id="rId4"/>
    <p:sldId id="1242" r:id="rId5"/>
    <p:sldId id="1243" r:id="rId6"/>
    <p:sldId id="1244" r:id="rId7"/>
    <p:sldId id="1245" r:id="rId8"/>
    <p:sldId id="1190" r:id="rId9"/>
    <p:sldId id="1247" r:id="rId10"/>
    <p:sldId id="1248" r:id="rId11"/>
    <p:sldId id="1249" r:id="rId12"/>
    <p:sldId id="1250" r:id="rId13"/>
    <p:sldId id="1251" r:id="rId14"/>
    <p:sldId id="1252" r:id="rId15"/>
    <p:sldId id="1253" r:id="rId16"/>
    <p:sldId id="1254" r:id="rId17"/>
    <p:sldId id="1255" r:id="rId18"/>
    <p:sldId id="1256" r:id="rId19"/>
    <p:sldId id="1257" r:id="rId20"/>
    <p:sldId id="1258" r:id="rId21"/>
    <p:sldId id="882" r:id="rId22"/>
    <p:sldId id="953" r:id="rId23"/>
    <p:sldId id="1086" r:id="rId24"/>
    <p:sldId id="915" r:id="rId25"/>
    <p:sldId id="917" r:id="rId26"/>
    <p:sldId id="1231" r:id="rId27"/>
    <p:sldId id="1232" r:id="rId28"/>
    <p:sldId id="1233" r:id="rId29"/>
    <p:sldId id="1234" r:id="rId30"/>
    <p:sldId id="1235" r:id="rId31"/>
    <p:sldId id="1236" r:id="rId32"/>
    <p:sldId id="1237" r:id="rId33"/>
    <p:sldId id="1238" r:id="rId34"/>
    <p:sldId id="1239" r:id="rId35"/>
    <p:sldId id="1192" r:id="rId36"/>
    <p:sldId id="1193" r:id="rId37"/>
    <p:sldId id="867" r:id="rId38"/>
    <p:sldId id="950" r:id="rId39"/>
    <p:sldId id="1290" r:id="rId40"/>
    <p:sldId id="868" r:id="rId41"/>
    <p:sldId id="870" r:id="rId42"/>
    <p:sldId id="871" r:id="rId43"/>
    <p:sldId id="947" r:id="rId44"/>
    <p:sldId id="942" r:id="rId45"/>
    <p:sldId id="944" r:id="rId46"/>
    <p:sldId id="945" r:id="rId47"/>
    <p:sldId id="986" r:id="rId48"/>
    <p:sldId id="1329" r:id="rId49"/>
    <p:sldId id="1330" r:id="rId50"/>
    <p:sldId id="1331" r:id="rId51"/>
    <p:sldId id="1228" r:id="rId52"/>
    <p:sldId id="1033" r:id="rId53"/>
    <p:sldId id="905" r:id="rId54"/>
    <p:sldId id="906" r:id="rId55"/>
    <p:sldId id="908" r:id="rId56"/>
    <p:sldId id="909" r:id="rId57"/>
    <p:sldId id="910" r:id="rId58"/>
    <p:sldId id="911" r:id="rId59"/>
    <p:sldId id="912" r:id="rId60"/>
    <p:sldId id="1194" r:id="rId61"/>
    <p:sldId id="1195" r:id="rId62"/>
    <p:sldId id="1196" r:id="rId63"/>
    <p:sldId id="1037" r:id="rId64"/>
    <p:sldId id="1039" r:id="rId65"/>
    <p:sldId id="1182" r:id="rId66"/>
    <p:sldId id="1183" r:id="rId67"/>
    <p:sldId id="1204" r:id="rId68"/>
    <p:sldId id="1205" r:id="rId69"/>
    <p:sldId id="913" r:id="rId70"/>
    <p:sldId id="914" r:id="rId71"/>
    <p:sldId id="1099" r:id="rId72"/>
    <p:sldId id="1333" r:id="rId73"/>
    <p:sldId id="1334" r:id="rId74"/>
    <p:sldId id="1335" r:id="rId75"/>
    <p:sldId id="1336" r:id="rId76"/>
    <p:sldId id="1122" r:id="rId77"/>
    <p:sldId id="1124" r:id="rId78"/>
    <p:sldId id="1123" r:id="rId79"/>
    <p:sldId id="1118" r:id="rId80"/>
    <p:sldId id="1129" r:id="rId81"/>
    <p:sldId id="1126" r:id="rId82"/>
    <p:sldId id="1119" r:id="rId83"/>
    <p:sldId id="1211" r:id="rId84"/>
    <p:sldId id="1324" r:id="rId85"/>
    <p:sldId id="1327" r:id="rId86"/>
    <p:sldId id="1323" r:id="rId87"/>
    <p:sldId id="1229" r:id="rId88"/>
    <p:sldId id="1300" r:id="rId89"/>
    <p:sldId id="1301" r:id="rId90"/>
    <p:sldId id="1302" r:id="rId91"/>
    <p:sldId id="1303" r:id="rId92"/>
    <p:sldId id="1292" r:id="rId93"/>
    <p:sldId id="1293" r:id="rId94"/>
    <p:sldId id="1294" r:id="rId95"/>
    <p:sldId id="1295" r:id="rId96"/>
    <p:sldId id="1296" r:id="rId97"/>
    <p:sldId id="1297" r:id="rId98"/>
    <p:sldId id="1298" r:id="rId99"/>
    <p:sldId id="1299" r:id="rId100"/>
    <p:sldId id="846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ain Kornhauser" initials="AK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7F00"/>
    <a:srgbClr val="FF3300"/>
    <a:srgbClr val="FF9933"/>
    <a:srgbClr val="CC3300"/>
    <a:srgbClr val="33CCFF"/>
    <a:srgbClr val="FF9900"/>
    <a:srgbClr val="0000FF"/>
    <a:srgbClr val="0066FF"/>
    <a:srgbClr val="00FFCC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57" autoAdjust="0"/>
    <p:restoredTop sz="94728" autoAdjust="0"/>
  </p:normalViewPr>
  <p:slideViewPr>
    <p:cSldViewPr>
      <p:cViewPr varScale="1">
        <p:scale>
          <a:sx n="80" d="100"/>
          <a:sy n="80" d="100"/>
        </p:scale>
        <p:origin x="126" y="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8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tableStyles" Target="tableStyles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orfe.princeton.edu\alaink\public_html\NJ_aTaxiOrf467F13\%5bABC%5dModule7NN_New\BERModule7NN.csv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 dirty="0"/>
              <a:t>Bergen County Population per Census</a:t>
            </a:r>
            <a:r>
              <a:rPr lang="en-US" sz="1200" baseline="0" dirty="0"/>
              <a:t> Block</a:t>
            </a:r>
            <a:endParaRPr lang="en-US" sz="1200" dirty="0"/>
          </a:p>
        </c:rich>
      </c:tx>
      <c:overlay val="0"/>
    </c:title>
    <c:autoTitleDeleted val="0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4084360"/>
        <c:axId val="774085928"/>
      </c:lineChart>
      <c:catAx>
        <c:axId val="774084360"/>
        <c:scaling>
          <c:orientation val="minMax"/>
        </c:scaling>
        <c:delete val="0"/>
        <c:axPos val="b"/>
        <c:majorGridlines/>
        <c:majorTickMark val="none"/>
        <c:minorTickMark val="none"/>
        <c:tickLblPos val="nextTo"/>
        <c:crossAx val="774085928"/>
        <c:crosses val="autoZero"/>
        <c:auto val="1"/>
        <c:lblAlgn val="ctr"/>
        <c:lblOffset val="100"/>
        <c:tickLblSkip val="1000"/>
        <c:tickMarkSkip val="500"/>
        <c:noMultiLvlLbl val="0"/>
      </c:catAx>
      <c:valAx>
        <c:axId val="774085928"/>
        <c:scaling>
          <c:orientation val="minMax"/>
          <c:max val="300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Population per Census Block</a:t>
                </a:r>
              </a:p>
            </c:rich>
          </c:tx>
          <c:overlay val="0"/>
        </c:title>
        <c:numFmt formatCode="_(* #,##0_);_(* \(#,##0\);_(* &quot;-&quot;??_);_(@_)" sourceLinked="1"/>
        <c:majorTickMark val="none"/>
        <c:minorTickMark val="none"/>
        <c:tickLblPos val="nextTo"/>
        <c:crossAx val="774084360"/>
        <c:crosses val="autoZero"/>
        <c:crossBetween val="between"/>
        <c:majorUnit val="500"/>
        <c:minorUnit val="1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ubbleChart>
        <c:varyColors val="0"/>
        <c:ser>
          <c:idx val="0"/>
          <c:order val="0"/>
          <c:tx>
            <c:v>School</c:v>
          </c:tx>
          <c:spPr>
            <a:noFill/>
            <a:ln w="38100">
              <a:solidFill>
                <a:srgbClr val="FF0000"/>
              </a:solidFill>
            </a:ln>
          </c:spPr>
          <c:invertIfNegative val="0"/>
          <c:dLbls>
            <c:spPr>
              <a:solidFill>
                <a:srgbClr val="FF0000">
                  <a:alpha val="67000"/>
                </a:srgbClr>
              </a:solidFill>
            </c:sp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'[population_statistics_with_name (Autosaved).xlsx]population_statistics_with_name'!$L$117656</c:f>
              <c:numCache>
                <c:formatCode>0.0</c:formatCode>
                <c:ptCount val="1"/>
                <c:pt idx="0">
                  <c:v>93.044150914999449</c:v>
                </c:pt>
              </c:numCache>
            </c:numRef>
          </c:xVal>
          <c:yVal>
            <c:numRef>
              <c:f>'[population_statistics_with_name (Autosaved).xlsx]population_statistics_with_name'!$K$117656</c:f>
              <c:numCache>
                <c:formatCode>0.0</c:formatCode>
                <c:ptCount val="1"/>
                <c:pt idx="0">
                  <c:v>181.08746780000038</c:v>
                </c:pt>
              </c:numCache>
            </c:numRef>
          </c:yVal>
          <c:bubbleSize>
            <c:numRef>
              <c:f>'[population_statistics_with_name (Autosaved).xlsx]population_statistics_with_name'!$F$117656</c:f>
              <c:numCache>
                <c:formatCode>0</c:formatCode>
                <c:ptCount val="1"/>
                <c:pt idx="0">
                  <c:v>594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0-4862-4E41-93E3-2ABF1C3D5418}"/>
            </c:ext>
          </c:extLst>
        </c:ser>
        <c:ser>
          <c:idx val="1"/>
          <c:order val="1"/>
          <c:tx>
            <c:v>Home</c:v>
          </c:tx>
          <c:spPr>
            <a:noFill/>
            <a:ln w="38100">
              <a:solidFill>
                <a:srgbClr val="00B0F0"/>
              </a:solidFill>
            </a:ln>
          </c:spPr>
          <c:invertIfNegative val="0"/>
          <c:xVal>
            <c:numRef>
              <c:f>'[population_statistics_with_name (Autosaved).xlsx]population_statistics_with_name'!$L$117716:$L$117768</c:f>
              <c:numCache>
                <c:formatCode>0.0</c:formatCode>
                <c:ptCount val="53"/>
                <c:pt idx="0">
                  <c:v>93.358674330999307</c:v>
                </c:pt>
                <c:pt idx="1">
                  <c:v>93.093921413999155</c:v>
                </c:pt>
                <c:pt idx="2">
                  <c:v>93.258153169999289</c:v>
                </c:pt>
                <c:pt idx="3">
                  <c:v>93.166889103999097</c:v>
                </c:pt>
                <c:pt idx="4">
                  <c:v>93.497639662999774</c:v>
                </c:pt>
                <c:pt idx="5">
                  <c:v>93.119514558999541</c:v>
                </c:pt>
                <c:pt idx="6">
                  <c:v>93.235064885998767</c:v>
                </c:pt>
                <c:pt idx="7">
                  <c:v>93.382960591999904</c:v>
                </c:pt>
                <c:pt idx="8">
                  <c:v>93.279172220998831</c:v>
                </c:pt>
                <c:pt idx="9">
                  <c:v>93.350615212999543</c:v>
                </c:pt>
                <c:pt idx="10">
                  <c:v>93.583567285999507</c:v>
                </c:pt>
                <c:pt idx="11">
                  <c:v>93.217966487000155</c:v>
                </c:pt>
                <c:pt idx="12">
                  <c:v>93.924881823999812</c:v>
                </c:pt>
                <c:pt idx="13">
                  <c:v>93.469432749999797</c:v>
                </c:pt>
                <c:pt idx="14">
                  <c:v>93.061793848999798</c:v>
                </c:pt>
                <c:pt idx="15">
                  <c:v>93.055803963999438</c:v>
                </c:pt>
                <c:pt idx="16">
                  <c:v>93.780144420999989</c:v>
                </c:pt>
                <c:pt idx="17">
                  <c:v>93.660346720999115</c:v>
                </c:pt>
                <c:pt idx="18">
                  <c:v>93.753897833999702</c:v>
                </c:pt>
                <c:pt idx="19">
                  <c:v>93.838518572999632</c:v>
                </c:pt>
                <c:pt idx="20">
                  <c:v>93.499164360999018</c:v>
                </c:pt>
                <c:pt idx="21">
                  <c:v>93.899506492998881</c:v>
                </c:pt>
                <c:pt idx="22">
                  <c:v>93.477709681999016</c:v>
                </c:pt>
                <c:pt idx="23">
                  <c:v>93.075298316999749</c:v>
                </c:pt>
                <c:pt idx="24">
                  <c:v>93.52029231899985</c:v>
                </c:pt>
                <c:pt idx="25">
                  <c:v>93.750194995999777</c:v>
                </c:pt>
                <c:pt idx="26">
                  <c:v>93.303676295998883</c:v>
                </c:pt>
                <c:pt idx="27">
                  <c:v>93.636822808999696</c:v>
                </c:pt>
                <c:pt idx="28">
                  <c:v>93.852676482999485</c:v>
                </c:pt>
                <c:pt idx="29">
                  <c:v>93.739739923999863</c:v>
                </c:pt>
                <c:pt idx="30">
                  <c:v>93.669168188000057</c:v>
                </c:pt>
                <c:pt idx="31">
                  <c:v>93.54109355599995</c:v>
                </c:pt>
                <c:pt idx="32">
                  <c:v>93.656752789998905</c:v>
                </c:pt>
                <c:pt idx="33">
                  <c:v>93.572023143999246</c:v>
                </c:pt>
                <c:pt idx="34">
                  <c:v>93.722750431999415</c:v>
                </c:pt>
                <c:pt idx="35">
                  <c:v>93.865309695000093</c:v>
                </c:pt>
                <c:pt idx="36">
                  <c:v>93.825231918999137</c:v>
                </c:pt>
                <c:pt idx="37">
                  <c:v>93.295943898999823</c:v>
                </c:pt>
                <c:pt idx="38">
                  <c:v>93.332101022999851</c:v>
                </c:pt>
                <c:pt idx="39">
                  <c:v>93.950039340999751</c:v>
                </c:pt>
                <c:pt idx="40">
                  <c:v>93.853438831999114</c:v>
                </c:pt>
                <c:pt idx="41">
                  <c:v>93.20947174099993</c:v>
                </c:pt>
                <c:pt idx="42">
                  <c:v>93.977157183999381</c:v>
                </c:pt>
                <c:pt idx="43">
                  <c:v>93.403761829000004</c:v>
                </c:pt>
                <c:pt idx="44">
                  <c:v>93.060160243999277</c:v>
                </c:pt>
                <c:pt idx="45">
                  <c:v>93.388405942000077</c:v>
                </c:pt>
                <c:pt idx="46">
                  <c:v>93.677336212999549</c:v>
                </c:pt>
                <c:pt idx="47">
                  <c:v>93.178215431999917</c:v>
                </c:pt>
                <c:pt idx="48">
                  <c:v>93.667643489999264</c:v>
                </c:pt>
                <c:pt idx="49">
                  <c:v>93.924990730999539</c:v>
                </c:pt>
                <c:pt idx="50">
                  <c:v>93.703582799999836</c:v>
                </c:pt>
                <c:pt idx="51">
                  <c:v>93.789946051000001</c:v>
                </c:pt>
                <c:pt idx="52">
                  <c:v>93.763046021999827</c:v>
                </c:pt>
              </c:numCache>
            </c:numRef>
          </c:xVal>
          <c:yVal>
            <c:numRef>
              <c:f>'[population_statistics_with_name (Autosaved).xlsx]population_statistics_with_name'!$K$117716:$K$117768</c:f>
              <c:numCache>
                <c:formatCode>0.0</c:formatCode>
                <c:ptCount val="53"/>
                <c:pt idx="0">
                  <c:v>181.45521799999989</c:v>
                </c:pt>
                <c:pt idx="1">
                  <c:v>181.74170660000027</c:v>
                </c:pt>
                <c:pt idx="2">
                  <c:v>181.85406320000038</c:v>
                </c:pt>
                <c:pt idx="3">
                  <c:v>181.47663899999981</c:v>
                </c:pt>
                <c:pt idx="4">
                  <c:v>181.45604719999974</c:v>
                </c:pt>
                <c:pt idx="5">
                  <c:v>181.65007999999986</c:v>
                </c:pt>
                <c:pt idx="6">
                  <c:v>181.74060100000011</c:v>
                </c:pt>
                <c:pt idx="7">
                  <c:v>181.64786880000054</c:v>
                </c:pt>
                <c:pt idx="8">
                  <c:v>181.21074220000045</c:v>
                </c:pt>
                <c:pt idx="9">
                  <c:v>181.8949704000002</c:v>
                </c:pt>
                <c:pt idx="10">
                  <c:v>181.50483180000032</c:v>
                </c:pt>
                <c:pt idx="11">
                  <c:v>181.30043399999985</c:v>
                </c:pt>
                <c:pt idx="12">
                  <c:v>181.69748259999997</c:v>
                </c:pt>
                <c:pt idx="13">
                  <c:v>181.69706800000006</c:v>
                </c:pt>
                <c:pt idx="14">
                  <c:v>181.14689380000061</c:v>
                </c:pt>
                <c:pt idx="15">
                  <c:v>181.97125680000008</c:v>
                </c:pt>
                <c:pt idx="16">
                  <c:v>181.36621719999971</c:v>
                </c:pt>
                <c:pt idx="17">
                  <c:v>181.94665720000032</c:v>
                </c:pt>
                <c:pt idx="18">
                  <c:v>181.6019864000005</c:v>
                </c:pt>
                <c:pt idx="19">
                  <c:v>181.64938900000064</c:v>
                </c:pt>
                <c:pt idx="20">
                  <c:v>181.14053659999996</c:v>
                </c:pt>
                <c:pt idx="21">
                  <c:v>181.98562960000012</c:v>
                </c:pt>
                <c:pt idx="22">
                  <c:v>181.18780100000043</c:v>
                </c:pt>
                <c:pt idx="23">
                  <c:v>181.81218860000007</c:v>
                </c:pt>
                <c:pt idx="24">
                  <c:v>181.09271939999991</c:v>
                </c:pt>
                <c:pt idx="25">
                  <c:v>181.98632060000034</c:v>
                </c:pt>
                <c:pt idx="26">
                  <c:v>181.02845640000012</c:v>
                </c:pt>
                <c:pt idx="27">
                  <c:v>181.22179820000002</c:v>
                </c:pt>
                <c:pt idx="28">
                  <c:v>181.96434679999984</c:v>
                </c:pt>
                <c:pt idx="29">
                  <c:v>181.81509080000058</c:v>
                </c:pt>
                <c:pt idx="30">
                  <c:v>181.5536163999999</c:v>
                </c:pt>
                <c:pt idx="31">
                  <c:v>181.04490219999985</c:v>
                </c:pt>
                <c:pt idx="32">
                  <c:v>181.76533880000051</c:v>
                </c:pt>
                <c:pt idx="33">
                  <c:v>181.71710700000051</c:v>
                </c:pt>
                <c:pt idx="34">
                  <c:v>181.26989180000035</c:v>
                </c:pt>
                <c:pt idx="35">
                  <c:v>181.41458720000034</c:v>
                </c:pt>
                <c:pt idx="36">
                  <c:v>181.86346080000024</c:v>
                </c:pt>
                <c:pt idx="37">
                  <c:v>181.12533460000003</c:v>
                </c:pt>
                <c:pt idx="38">
                  <c:v>181.09119919999981</c:v>
                </c:pt>
                <c:pt idx="39">
                  <c:v>181.46240440000039</c:v>
                </c:pt>
                <c:pt idx="40">
                  <c:v>181.04669880000023</c:v>
                </c:pt>
                <c:pt idx="41">
                  <c:v>181.08166340000031</c:v>
                </c:pt>
                <c:pt idx="42">
                  <c:v>181.75829060000063</c:v>
                </c:pt>
                <c:pt idx="43">
                  <c:v>181.21972520000034</c:v>
                </c:pt>
                <c:pt idx="44">
                  <c:v>181.8782482000002</c:v>
                </c:pt>
                <c:pt idx="45">
                  <c:v>181.26961540000008</c:v>
                </c:pt>
                <c:pt idx="46">
                  <c:v>181.15325100000027</c:v>
                </c:pt>
                <c:pt idx="47">
                  <c:v>181.1808910000002</c:v>
                </c:pt>
                <c:pt idx="48">
                  <c:v>181.36262399999995</c:v>
                </c:pt>
                <c:pt idx="49">
                  <c:v>181.19761320000021</c:v>
                </c:pt>
                <c:pt idx="50">
                  <c:v>181.10833599999975</c:v>
                </c:pt>
                <c:pt idx="51">
                  <c:v>181.15698240000066</c:v>
                </c:pt>
                <c:pt idx="52">
                  <c:v>181.20148280000026</c:v>
                </c:pt>
              </c:numCache>
            </c:numRef>
          </c:yVal>
          <c:bubbleSize>
            <c:numRef>
              <c:f>'[population_statistics_with_name (Autosaved).xlsx]population_statistics_with_name'!$D$117716:$D$117768</c:f>
              <c:numCache>
                <c:formatCode>General</c:formatCode>
                <c:ptCount val="53"/>
                <c:pt idx="0">
                  <c:v>382</c:v>
                </c:pt>
                <c:pt idx="1">
                  <c:v>250</c:v>
                </c:pt>
                <c:pt idx="2">
                  <c:v>238</c:v>
                </c:pt>
                <c:pt idx="3">
                  <c:v>233</c:v>
                </c:pt>
                <c:pt idx="4">
                  <c:v>196</c:v>
                </c:pt>
                <c:pt idx="5">
                  <c:v>192</c:v>
                </c:pt>
                <c:pt idx="6">
                  <c:v>165</c:v>
                </c:pt>
                <c:pt idx="7">
                  <c:v>162</c:v>
                </c:pt>
                <c:pt idx="8">
                  <c:v>161</c:v>
                </c:pt>
                <c:pt idx="9">
                  <c:v>158</c:v>
                </c:pt>
                <c:pt idx="10">
                  <c:v>151</c:v>
                </c:pt>
                <c:pt idx="11">
                  <c:v>149</c:v>
                </c:pt>
                <c:pt idx="12">
                  <c:v>146</c:v>
                </c:pt>
                <c:pt idx="13">
                  <c:v>137</c:v>
                </c:pt>
                <c:pt idx="14">
                  <c:v>135</c:v>
                </c:pt>
                <c:pt idx="15">
                  <c:v>130</c:v>
                </c:pt>
                <c:pt idx="16">
                  <c:v>123</c:v>
                </c:pt>
                <c:pt idx="17">
                  <c:v>116</c:v>
                </c:pt>
                <c:pt idx="18">
                  <c:v>116</c:v>
                </c:pt>
                <c:pt idx="19">
                  <c:v>113</c:v>
                </c:pt>
                <c:pt idx="20">
                  <c:v>112</c:v>
                </c:pt>
                <c:pt idx="21">
                  <c:v>112</c:v>
                </c:pt>
                <c:pt idx="22">
                  <c:v>105</c:v>
                </c:pt>
                <c:pt idx="23">
                  <c:v>104</c:v>
                </c:pt>
                <c:pt idx="24">
                  <c:v>93</c:v>
                </c:pt>
                <c:pt idx="25">
                  <c:v>92</c:v>
                </c:pt>
                <c:pt idx="26">
                  <c:v>91</c:v>
                </c:pt>
                <c:pt idx="27">
                  <c:v>87</c:v>
                </c:pt>
                <c:pt idx="28">
                  <c:v>86</c:v>
                </c:pt>
                <c:pt idx="29">
                  <c:v>84</c:v>
                </c:pt>
                <c:pt idx="30">
                  <c:v>84</c:v>
                </c:pt>
                <c:pt idx="31">
                  <c:v>82</c:v>
                </c:pt>
                <c:pt idx="32">
                  <c:v>81</c:v>
                </c:pt>
                <c:pt idx="33">
                  <c:v>81</c:v>
                </c:pt>
                <c:pt idx="34">
                  <c:v>78</c:v>
                </c:pt>
                <c:pt idx="35">
                  <c:v>74</c:v>
                </c:pt>
                <c:pt idx="36">
                  <c:v>72</c:v>
                </c:pt>
                <c:pt idx="37">
                  <c:v>71</c:v>
                </c:pt>
                <c:pt idx="38">
                  <c:v>70</c:v>
                </c:pt>
                <c:pt idx="39">
                  <c:v>69</c:v>
                </c:pt>
                <c:pt idx="40">
                  <c:v>60</c:v>
                </c:pt>
                <c:pt idx="41">
                  <c:v>57</c:v>
                </c:pt>
                <c:pt idx="42">
                  <c:v>48</c:v>
                </c:pt>
                <c:pt idx="43">
                  <c:v>47</c:v>
                </c:pt>
                <c:pt idx="44">
                  <c:v>44</c:v>
                </c:pt>
                <c:pt idx="45">
                  <c:v>42</c:v>
                </c:pt>
                <c:pt idx="46">
                  <c:v>33</c:v>
                </c:pt>
                <c:pt idx="47">
                  <c:v>26</c:v>
                </c:pt>
                <c:pt idx="48">
                  <c:v>22</c:v>
                </c:pt>
                <c:pt idx="49">
                  <c:v>21</c:v>
                </c:pt>
                <c:pt idx="50">
                  <c:v>18</c:v>
                </c:pt>
                <c:pt idx="51">
                  <c:v>18</c:v>
                </c:pt>
                <c:pt idx="52">
                  <c:v>5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1-4862-4E41-93E3-2ABF1C3D5418}"/>
            </c:ext>
          </c:extLst>
        </c:ser>
        <c:ser>
          <c:idx val="2"/>
          <c:order val="2"/>
          <c:tx>
            <c:v>Work</c:v>
          </c:tx>
          <c:spPr>
            <a:noFill/>
            <a:ln w="38100">
              <a:solidFill>
                <a:srgbClr val="FFFF00"/>
              </a:solidFill>
            </a:ln>
          </c:spPr>
          <c:invertIfNegative val="0"/>
          <c:dLbls>
            <c:dLbl>
              <c:idx val="0"/>
              <c:spPr>
                <a:solidFill>
                  <a:srgbClr val="FFFF00">
                    <a:alpha val="57000"/>
                  </a:srgbClr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62-4E41-93E3-2ABF1C3D541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'[population_statistics_with_name (Autosaved).xlsx]population_statistics_with_name'!$L$117657:$L$117715</c:f>
              <c:numCache>
                <c:formatCode>0.0</c:formatCode>
                <c:ptCount val="59"/>
                <c:pt idx="0">
                  <c:v>93.499599988999464</c:v>
                </c:pt>
                <c:pt idx="1">
                  <c:v>93.098059879999539</c:v>
                </c:pt>
                <c:pt idx="2">
                  <c:v>93.304220830999057</c:v>
                </c:pt>
                <c:pt idx="3">
                  <c:v>93.653921207999858</c:v>
                </c:pt>
                <c:pt idx="4">
                  <c:v>93.100891462000135</c:v>
                </c:pt>
                <c:pt idx="5">
                  <c:v>93.119841279998724</c:v>
                </c:pt>
                <c:pt idx="6">
                  <c:v>93.100346926999961</c:v>
                </c:pt>
                <c:pt idx="7">
                  <c:v>93.736581621000099</c:v>
                </c:pt>
                <c:pt idx="8">
                  <c:v>93.229946256999312</c:v>
                </c:pt>
                <c:pt idx="9">
                  <c:v>93.932178592999961</c:v>
                </c:pt>
                <c:pt idx="10">
                  <c:v>93.25717300699867</c:v>
                </c:pt>
                <c:pt idx="11">
                  <c:v>93.413236737999298</c:v>
                </c:pt>
                <c:pt idx="12">
                  <c:v>93.743007133999342</c:v>
                </c:pt>
                <c:pt idx="13">
                  <c:v>93.55536037299953</c:v>
                </c:pt>
                <c:pt idx="14">
                  <c:v>93.390584081999222</c:v>
                </c:pt>
                <c:pt idx="15">
                  <c:v>93.106227904999045</c:v>
                </c:pt>
                <c:pt idx="16">
                  <c:v>93.164057522000064</c:v>
                </c:pt>
                <c:pt idx="17">
                  <c:v>93.440463487998656</c:v>
                </c:pt>
                <c:pt idx="18">
                  <c:v>93.129751817000013</c:v>
                </c:pt>
                <c:pt idx="19">
                  <c:v>93.292785596000058</c:v>
                </c:pt>
                <c:pt idx="20">
                  <c:v>93.720136663999824</c:v>
                </c:pt>
                <c:pt idx="21">
                  <c:v>93.687464563998745</c:v>
                </c:pt>
                <c:pt idx="22">
                  <c:v>93.716216011998895</c:v>
                </c:pt>
                <c:pt idx="23">
                  <c:v>93.474442471999538</c:v>
                </c:pt>
                <c:pt idx="24">
                  <c:v>93.311190879000023</c:v>
                </c:pt>
                <c:pt idx="25">
                  <c:v>93.238985537999696</c:v>
                </c:pt>
                <c:pt idx="26">
                  <c:v>93.291043083999824</c:v>
                </c:pt>
                <c:pt idx="27">
                  <c:v>93.112108882999664</c:v>
                </c:pt>
                <c:pt idx="28">
                  <c:v>93.587270123999446</c:v>
                </c:pt>
                <c:pt idx="29">
                  <c:v>93.661762511998631</c:v>
                </c:pt>
                <c:pt idx="30">
                  <c:v>93.654030114999586</c:v>
                </c:pt>
                <c:pt idx="31">
                  <c:v>93.216550695999075</c:v>
                </c:pt>
                <c:pt idx="32">
                  <c:v>93.646733345999436</c:v>
                </c:pt>
                <c:pt idx="33">
                  <c:v>93.003092975999422</c:v>
                </c:pt>
                <c:pt idx="34">
                  <c:v>93.750848437999664</c:v>
                </c:pt>
                <c:pt idx="35">
                  <c:v>93.127464769999591</c:v>
                </c:pt>
                <c:pt idx="36">
                  <c:v>93.172987895999185</c:v>
                </c:pt>
                <c:pt idx="37">
                  <c:v>93.626367736999782</c:v>
                </c:pt>
                <c:pt idx="38">
                  <c:v>93.031517702998855</c:v>
                </c:pt>
                <c:pt idx="39">
                  <c:v>93.352031003999059</c:v>
                </c:pt>
                <c:pt idx="40">
                  <c:v>93.870537230999275</c:v>
                </c:pt>
                <c:pt idx="41">
                  <c:v>93.323824090999082</c:v>
                </c:pt>
                <c:pt idx="42">
                  <c:v>93.188017061999929</c:v>
                </c:pt>
                <c:pt idx="43">
                  <c:v>93.668732559999611</c:v>
                </c:pt>
                <c:pt idx="44">
                  <c:v>93.337110744999592</c:v>
                </c:pt>
                <c:pt idx="45">
                  <c:v>93.18507657299962</c:v>
                </c:pt>
                <c:pt idx="46">
                  <c:v>93.78635211999979</c:v>
                </c:pt>
                <c:pt idx="47">
                  <c:v>93.857686204999226</c:v>
                </c:pt>
                <c:pt idx="48">
                  <c:v>93.201085901999434</c:v>
                </c:pt>
                <c:pt idx="49">
                  <c:v>93.088584970998696</c:v>
                </c:pt>
                <c:pt idx="50">
                  <c:v>93.4346914169993</c:v>
                </c:pt>
                <c:pt idx="51">
                  <c:v>93.148483820999147</c:v>
                </c:pt>
                <c:pt idx="52">
                  <c:v>93.29539936399965</c:v>
                </c:pt>
                <c:pt idx="53">
                  <c:v>93.485659892999067</c:v>
                </c:pt>
                <c:pt idx="54">
                  <c:v>93.022478422000006</c:v>
                </c:pt>
                <c:pt idx="55">
                  <c:v>93.089238413000146</c:v>
                </c:pt>
                <c:pt idx="56">
                  <c:v>93.361397005998626</c:v>
                </c:pt>
                <c:pt idx="57">
                  <c:v>93.520836854000024</c:v>
                </c:pt>
                <c:pt idx="58">
                  <c:v>93.679078724999798</c:v>
                </c:pt>
              </c:numCache>
            </c:numRef>
          </c:xVal>
          <c:yVal>
            <c:numRef>
              <c:f>'[population_statistics_with_name (Autosaved).xlsx]population_statistics_with_name'!$K$117657:$K$117715</c:f>
              <c:numCache>
                <c:formatCode>0.0</c:formatCode>
                <c:ptCount val="59"/>
                <c:pt idx="0">
                  <c:v>181.91791160000022</c:v>
                </c:pt>
                <c:pt idx="1">
                  <c:v>181.97830499999995</c:v>
                </c:pt>
                <c:pt idx="2">
                  <c:v>181.30540920000004</c:v>
                </c:pt>
                <c:pt idx="3">
                  <c:v>181.43863400000049</c:v>
                </c:pt>
                <c:pt idx="4">
                  <c:v>181.13680520000054</c:v>
                </c:pt>
                <c:pt idx="5">
                  <c:v>181.63073200000059</c:v>
                </c:pt>
                <c:pt idx="6">
                  <c:v>181.2857848000005</c:v>
                </c:pt>
                <c:pt idx="7">
                  <c:v>181.18130560000014</c:v>
                </c:pt>
                <c:pt idx="8">
                  <c:v>181.94334039999987</c:v>
                </c:pt>
                <c:pt idx="9">
                  <c:v>181.07019279999983</c:v>
                </c:pt>
                <c:pt idx="10">
                  <c:v>181.98673520000028</c:v>
                </c:pt>
                <c:pt idx="11">
                  <c:v>181.82421200000016</c:v>
                </c:pt>
                <c:pt idx="12">
                  <c:v>181.91086340000035</c:v>
                </c:pt>
                <c:pt idx="13">
                  <c:v>181.63778020000046</c:v>
                </c:pt>
                <c:pt idx="14">
                  <c:v>181.04932460000046</c:v>
                </c:pt>
                <c:pt idx="15">
                  <c:v>181.62727700000048</c:v>
                </c:pt>
                <c:pt idx="16">
                  <c:v>181.21212419999989</c:v>
                </c:pt>
                <c:pt idx="17">
                  <c:v>181.31024620000059</c:v>
                </c:pt>
                <c:pt idx="18">
                  <c:v>181.89345020000013</c:v>
                </c:pt>
                <c:pt idx="19">
                  <c:v>181.96144460000031</c:v>
                </c:pt>
                <c:pt idx="20">
                  <c:v>181.42909820000003</c:v>
                </c:pt>
                <c:pt idx="21">
                  <c:v>181.55969720000024</c:v>
                </c:pt>
                <c:pt idx="22">
                  <c:v>181.43559360000032</c:v>
                </c:pt>
                <c:pt idx="23">
                  <c:v>181.76837919999971</c:v>
                </c:pt>
                <c:pt idx="24">
                  <c:v>181.96835460000054</c:v>
                </c:pt>
                <c:pt idx="25">
                  <c:v>181.94734820000053</c:v>
                </c:pt>
                <c:pt idx="26">
                  <c:v>181.99005199999976</c:v>
                </c:pt>
                <c:pt idx="27">
                  <c:v>181.50704300000061</c:v>
                </c:pt>
                <c:pt idx="28">
                  <c:v>181.65242939999982</c:v>
                </c:pt>
                <c:pt idx="29">
                  <c:v>181.90588820000013</c:v>
                </c:pt>
                <c:pt idx="30">
                  <c:v>181.39150780000068</c:v>
                </c:pt>
                <c:pt idx="31">
                  <c:v>181.93781240000007</c:v>
                </c:pt>
                <c:pt idx="32">
                  <c:v>181.8175784000002</c:v>
                </c:pt>
                <c:pt idx="33">
                  <c:v>181.21792859999996</c:v>
                </c:pt>
                <c:pt idx="34">
                  <c:v>181.25690099999977</c:v>
                </c:pt>
                <c:pt idx="35">
                  <c:v>181.98811719999972</c:v>
                </c:pt>
                <c:pt idx="36">
                  <c:v>181.92786200000063</c:v>
                </c:pt>
                <c:pt idx="37">
                  <c:v>181.58664619999996</c:v>
                </c:pt>
                <c:pt idx="38">
                  <c:v>181.96310300000005</c:v>
                </c:pt>
                <c:pt idx="39">
                  <c:v>181.53108979999979</c:v>
                </c:pt>
                <c:pt idx="40">
                  <c:v>181.00883200000058</c:v>
                </c:pt>
                <c:pt idx="41">
                  <c:v>181.97263880000051</c:v>
                </c:pt>
                <c:pt idx="42">
                  <c:v>181.93256080000057</c:v>
                </c:pt>
                <c:pt idx="43">
                  <c:v>181.96987480000061</c:v>
                </c:pt>
                <c:pt idx="44">
                  <c:v>181.97899600000017</c:v>
                </c:pt>
                <c:pt idx="45">
                  <c:v>181.59866960000005</c:v>
                </c:pt>
                <c:pt idx="46">
                  <c:v>181.2443248000001</c:v>
                </c:pt>
                <c:pt idx="47">
                  <c:v>181.19968619999989</c:v>
                </c:pt>
                <c:pt idx="48">
                  <c:v>181.9307642000002</c:v>
                </c:pt>
                <c:pt idx="49">
                  <c:v>181.21502640000043</c:v>
                </c:pt>
                <c:pt idx="50">
                  <c:v>181.12588740000061</c:v>
                </c:pt>
                <c:pt idx="51">
                  <c:v>181.91404200000019</c:v>
                </c:pt>
                <c:pt idx="52">
                  <c:v>181.82683780000039</c:v>
                </c:pt>
                <c:pt idx="53">
                  <c:v>181.70328700000005</c:v>
                </c:pt>
                <c:pt idx="54">
                  <c:v>181.95950980000029</c:v>
                </c:pt>
                <c:pt idx="55">
                  <c:v>181.88115039999977</c:v>
                </c:pt>
                <c:pt idx="56">
                  <c:v>181.31549780000012</c:v>
                </c:pt>
                <c:pt idx="57">
                  <c:v>181.76409499999971</c:v>
                </c:pt>
                <c:pt idx="58">
                  <c:v>181.02569240000022</c:v>
                </c:pt>
              </c:numCache>
            </c:numRef>
          </c:yVal>
          <c:bubbleSize>
            <c:numRef>
              <c:f>'[population_statistics_with_name (Autosaved).xlsx]population_statistics_with_name'!$E$117657:$E$117715</c:f>
              <c:numCache>
                <c:formatCode>General</c:formatCode>
                <c:ptCount val="59"/>
                <c:pt idx="0">
                  <c:v>1607</c:v>
                </c:pt>
                <c:pt idx="1">
                  <c:v>115</c:v>
                </c:pt>
                <c:pt idx="2">
                  <c:v>59</c:v>
                </c:pt>
                <c:pt idx="3">
                  <c:v>49</c:v>
                </c:pt>
                <c:pt idx="4">
                  <c:v>48</c:v>
                </c:pt>
                <c:pt idx="5">
                  <c:v>35</c:v>
                </c:pt>
                <c:pt idx="6">
                  <c:v>35</c:v>
                </c:pt>
                <c:pt idx="7">
                  <c:v>30</c:v>
                </c:pt>
                <c:pt idx="8">
                  <c:v>25</c:v>
                </c:pt>
                <c:pt idx="9">
                  <c:v>22</c:v>
                </c:pt>
                <c:pt idx="10">
                  <c:v>22</c:v>
                </c:pt>
                <c:pt idx="11">
                  <c:v>21</c:v>
                </c:pt>
                <c:pt idx="12">
                  <c:v>19</c:v>
                </c:pt>
                <c:pt idx="13">
                  <c:v>19</c:v>
                </c:pt>
                <c:pt idx="14">
                  <c:v>14</c:v>
                </c:pt>
                <c:pt idx="15">
                  <c:v>14</c:v>
                </c:pt>
                <c:pt idx="16">
                  <c:v>13</c:v>
                </c:pt>
                <c:pt idx="17">
                  <c:v>13</c:v>
                </c:pt>
                <c:pt idx="18">
                  <c:v>12</c:v>
                </c:pt>
                <c:pt idx="19">
                  <c:v>10</c:v>
                </c:pt>
                <c:pt idx="20">
                  <c:v>8</c:v>
                </c:pt>
                <c:pt idx="21">
                  <c:v>7</c:v>
                </c:pt>
                <c:pt idx="22">
                  <c:v>7</c:v>
                </c:pt>
                <c:pt idx="23">
                  <c:v>6</c:v>
                </c:pt>
                <c:pt idx="24">
                  <c:v>6</c:v>
                </c:pt>
                <c:pt idx="25">
                  <c:v>5</c:v>
                </c:pt>
                <c:pt idx="26">
                  <c:v>5</c:v>
                </c:pt>
                <c:pt idx="27">
                  <c:v>4</c:v>
                </c:pt>
                <c:pt idx="28">
                  <c:v>4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2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3-4862-4E41-93E3-2ABF1C3D54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50"/>
        <c:showNegBubbles val="0"/>
        <c:axId val="774076520"/>
        <c:axId val="774086320"/>
      </c:bubbleChart>
      <c:valAx>
        <c:axId val="774076520"/>
        <c:scaling>
          <c:orientation val="minMax"/>
          <c:max val="94"/>
          <c:min val="93"/>
        </c:scaling>
        <c:delete val="0"/>
        <c:axPos val="b"/>
        <c:majorGridlines/>
        <c:numFmt formatCode="0.0" sourceLinked="1"/>
        <c:majorTickMark val="out"/>
        <c:minorTickMark val="in"/>
        <c:tickLblPos val="nextTo"/>
        <c:crossAx val="774086320"/>
        <c:crosses val="autoZero"/>
        <c:crossBetween val="midCat"/>
        <c:majorUnit val="0.5"/>
        <c:minorUnit val="0.1"/>
      </c:valAx>
      <c:valAx>
        <c:axId val="774086320"/>
        <c:scaling>
          <c:orientation val="minMax"/>
          <c:max val="182"/>
          <c:min val="181"/>
        </c:scaling>
        <c:delete val="0"/>
        <c:axPos val="l"/>
        <c:majorGridlines/>
        <c:numFmt formatCode="0.0" sourceLinked="1"/>
        <c:majorTickMark val="out"/>
        <c:minorTickMark val="in"/>
        <c:tickLblPos val="nextTo"/>
        <c:crossAx val="774076520"/>
        <c:crosses val="autoZero"/>
        <c:crossBetween val="midCat"/>
        <c:majorUnit val="0.5"/>
        <c:min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A43CB-5C06-46EF-B8B9-8769D29AC36B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B1F4C-50A5-49F4-A562-57DFB38E77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06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BE4A-8D4F-4CC7-B1C3-2FE4ACB778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34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B1F4C-50A5-49F4-A562-57DFB38E77E2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20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B1F4C-50A5-49F4-A562-57DFB38E77E2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69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 Businesses: 13.6Million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 Employees: 240 Million (with Luke's 50M students, 12% Unemployment)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 Patrons: 330 Million (!!!)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 Sales Volume: 30Billion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AE18B-B3BC-5647-9355-670DF7E76B2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93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2482-046B-411F-BF42-0137BF15788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59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2482-046B-411F-BF42-0137BF15788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59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2482-046B-411F-BF42-0137BF15788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59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2482-046B-411F-BF42-0137BF15788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59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C43FAD-8CF6-4425-A3A5-FF713A79A876}" type="slidenum">
              <a:rPr lang="en-US" altLang="en-US">
                <a:cs typeface="Arial" charset="0"/>
              </a:rPr>
              <a:pPr eaLnBrk="1" hangingPunct="1">
                <a:spcBef>
                  <a:spcPct val="0"/>
                </a:spcBef>
              </a:pPr>
              <a:t>55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257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386C49-543E-430A-966F-4DFB5B36BB64}" type="slidenum">
              <a:rPr lang="en-US" altLang="en-US">
                <a:cs typeface="Arial" charset="0"/>
              </a:rPr>
              <a:pPr eaLnBrk="1" hangingPunct="1">
                <a:spcBef>
                  <a:spcPct val="0"/>
                </a:spcBef>
              </a:pPr>
              <a:t>56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288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C9DFD17-C204-43F3-AAFD-8478BF407801}" type="slidenum">
              <a:rPr lang="en-US" altLang="en-US">
                <a:cs typeface="Arial" charset="0"/>
              </a:rPr>
              <a:pPr eaLnBrk="1" hangingPunct="1">
                <a:spcBef>
                  <a:spcPct val="0"/>
                </a:spcBef>
              </a:pPr>
              <a:t>65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45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71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B56422-7A39-45F7-80EC-854B976EC466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43F015-2592-463D-B4FA-98E6045CE8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22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B56422-7A39-45F7-80EC-854B976EC466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43F015-2592-463D-B4FA-98E6045CE8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1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29D4A-479D-44A8-9010-DDB5AD7C9AA1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5D78-30F9-415F-99ED-995764906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76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29D4A-479D-44A8-9010-DDB5AD7C9AA1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5D78-30F9-415F-99ED-995764906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02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29D4A-479D-44A8-9010-DDB5AD7C9AA1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5D78-30F9-415F-99ED-995764906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43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29D4A-479D-44A8-9010-DDB5AD7C9AA1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5D78-30F9-415F-99ED-995764906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8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29D4A-479D-44A8-9010-DDB5AD7C9AA1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5D78-30F9-415F-99ED-995764906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08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29D4A-479D-44A8-9010-DDB5AD7C9AA1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5D78-30F9-415F-99ED-995764906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6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29D4A-479D-44A8-9010-DDB5AD7C9AA1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5D78-30F9-415F-99ED-995764906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29D4A-479D-44A8-9010-DDB5AD7C9AA1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5D78-30F9-415F-99ED-995764906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5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0027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29D4A-479D-44A8-9010-DDB5AD7C9AA1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5D78-30F9-415F-99ED-995764906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64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29D4A-479D-44A8-9010-DDB5AD7C9AA1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5D78-30F9-415F-99ED-995764906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76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29D4A-479D-44A8-9010-DDB5AD7C9AA1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5D78-30F9-415F-99ED-995764906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30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43F015-2592-463D-B4FA-98E6045CE8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8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B56422-7A39-45F7-80EC-854B976EC466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43F015-2592-463D-B4FA-98E6045CE8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39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B56422-7A39-45F7-80EC-854B976EC466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43F015-2592-463D-B4FA-98E6045CE8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97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B56422-7A39-45F7-80EC-854B976EC466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43F015-2592-463D-B4FA-98E6045CE8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5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010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B56422-7A39-45F7-80EC-854B976EC466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43F015-2592-463D-B4FA-98E6045CE8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1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B56422-7A39-45F7-80EC-854B976EC466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43F015-2592-463D-B4FA-98E6045CE8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66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6438428"/>
            <a:ext cx="1676400" cy="419572"/>
          </a:xfrm>
          <a:prstGeom prst="rect">
            <a:avLst/>
          </a:prstGeom>
        </p:spPr>
      </p:pic>
      <p:sp>
        <p:nvSpPr>
          <p:cNvPr id="5" name="AutoShape 574" descr="data:image/jpeg;base64,/9j/4AAQSkZJRgABAQAAAQABAAD/2wCEAAkGBwgTEBQUExMVFRQWFyAbDRUYGR8gFxkaIB0iIiAdJR8YJDQsHBoxHxgfIjEiKCorLjowGh8zOD8sNzQtLisBCgoKDg0OGxAQGzQmICY0LTQ1NDg4OCwsLCw0Nzc0LDQ0LC0sNCwsNDcsNCwsLCwvLCwsLDUvLDQsLCwsNCwsLP/AABEIADwAegMBEQACEQEDEQH/xAAcAAEAAgIDAQAAAAAAAAAAAAAAAwQGBwECBQj/xAA7EAACAQIEAgcDCgYDAAAAAAABAhEAAwQFEiEGMQcTIkFRYZEycYEUFyM1QlJTcpLRFoOhsbKzJTOi/8QAGQEBAAMBAQAAAAAAAAAAAAAAAAECBAUD/8QAKxEAAgEDAgQGAQUAAAAAAAAAAAECAwQRE1ESFCExM0GBkbHw0SIyYXGh/9oADAMBAAIRAxEAPwCj0h22bNsQo5llHkOyN/dXctXiimcK6Wa7R6fSVk2GS1g8RY3svaVJ8wJUnzIJ/TXnaVG3KMu+T1vKaUYyj2PY6OsRfOUY+XbsB+r7R7MWto8N/CvG6S1o+nye9o3oyK3RXcbE/KreKJvWQgLdadQU77y3s7T6Va8XBwuHRlLNufEp9UV+BshwGItZhaUy7qRgyfuBjpf4sAPgatcVZQcG/Ui3pRkppehV6IlYZmQRBFpwwPMGV2q194XqUsFiq1/Bu+uOdgUAoBQCgFAKAUAoBQGieOerXMsY7TAKqsc5ZB4+QNdq360opHFuMKrJsyPhrq8fkt/CrJuWP+kGJ72Tl5gr8Kz1c0a6n5P6zRSxWoOG31EXRuf+HzH3XP8ATU3fjQ9PkWngy9TXyZnmJt9QtxtDHdF2DE+On2vca3acE+LHU5+pNrhz0Mi4PznCYfMbRBbSYssZGmDtq92refCvCvSlOk/c0UKsYVV7GaZflHyfiJyBCXrDXE8JJAYe+RPxFY5VOO2X8M2wp8Fy3ujYdYTaKAUAoBQCgFAKAUAoDQ3STjsR8vxFqfow4IWBz0Deec127SK01LzOJdzepKPkeDlWeZlhp6i4bc+0ViT617TpQn+5ZPCFWcP2vBLh+I83RXRLpVbk9coAhpEGdvCodGDabXYlV5pNJ9ylhsdiLdwXEOlwZVgBsfEVdxTWGUU2nxLuRi++rVtPuEelTjpgjiecmxOjTPc0xOYqL91rmm0+jVG0lZ7vIelYLulCFL9Kx1R0LOrOpU/U89Db9co6ooBQCgFAKAUAoBQCgPn3pI+tMT+Yf4Cu7aeDE4N340jGq0GcUAoBQGbdD/1l/Jf+61ivvC9TdYeI/wCjeNcc7AoBQCgFAKAUAoBQCgPn3pI+tMT+Yf4Cu7aeDE4N340jGq0GcUAoBQGbdD/1l/Jf+61ivvC9TdYeI/6N41xzsCgFAKAUAoBQCgFAKAw7O+jvKcTfe+73QzkFgCI2AHh5Vrp3k4RUUZKlnCcnJlH5p8j/ABL3qP2q/P1NkV5CmPmnyP8AEveo/anP1NkOQpj5p8j/ABL3qP2pz9TZDkKY+afI/wAS96j9qc/U2RHIUz1eG+BMswd/rrb3C2krDERBjwHlXlVup1I8LPWlawpS4omVVmNIoBQCgFAKAUAoBQCgMRu8b4dMZiLLqNFlGaVMuWQKWETyhtvMGtKtm4KS8zK7lKbi/Ik/jzKwGLpeTSrHtKNymklRDHtRcU+HaqOWl5NE81DrlPoRYzjvC9Sz2rdwkW+sllGlQHKGYaeYPKe6pVs+LDZDulw5SLeL4zwFu21w27xthyiuAsOV1atILSQNBnaqxt5N4yslpXMYrOHgnyvinA373VItwEhurZlAVtGnVEGdta8wOdROjKKyy0K6m8JHgYPjfHuVJsoEN1FNwatIDXCpWWAGuBq2JG+9e0raK89zwjcyflt8l9OkDKihcW75A1awFWVCqGJPa5Q07TyNU5WecZRdXcGs4f31OcZxvhQtwW0fUk6Wdfo2hkDAQZkC6p5DnRW76Zf36iXcrqkvvT8kx42y7UV6u9q1BbY0j6Qm4bcL2vvqRvHKo5eXfK+rJPMxy1h/nrj5OudcYWrWBXEom7vptpcIXcEgzBP3T/SlOg5VOBkVLjhp8aR3ucaZcoMrcMWFvEqogq0cpMtz3MQIMkUVvJ++CXcxXtkHjfKgdxcCQC9yAUUlOs0kqT2tInaR505af32HMw++5Hf4xsoQXtXEQ2g6qwXrDL6R9qIMzEzRW7fZkO4x3X5+Su/HNsyUtMLY6k9Y/Ii6R3AyCBPjuD8bctu9/wDCrutl06f6Wl43y8xFq+SwU2lCrLqwYq4lvZOg84PjVeXlui/Mx2Z7eBzLD3bVu6k6biB0kbwwkf0NeMouLaZ7RkmskV7IsrddLWUI1M0Efaf2j8Z3qVUmuzKulB90cPkGUmZsoZ1apHPUFDeoRf0ip1Z7jShsBkOV6CnVKVKaGBkyurVG/dJmo1J5zkaUMYwRXuGMjYsWw6HU2p9ubbyf/R9asq1ReZDoU33RZw2UZfbZWS0qldWgju1Rq9dK+gqrnJ92WVOK7INlGXm2to2lNtTqRI2BmZ9Saaks5z1GnHGMdCvZ4ayVFKrYQAghhHMEQR6CKl1pvrkqqNNdEiQ5DlRBHUpBmdvHTP8ArX9Ipqz3J0obFXN+HMsuWmXQFnYsoGqNZf7QI9pieXeatCtJPOSs6MJLGCxleSYG1ZsIF1CyD1JbdgWBBO3eQxHLvqs6kpNvctClGMUtjp/DOS/gL7Okc9htsN9uQ5eFNae5GjT2OycOZMGDDD2wQulez9mNMR+UxPhTVn2yTow74Og4XyTSF6hNI9kb7bztvtvU6085yRoU8YwSDh3J9voE2VVXbuUyo+B5VGrPcnRhsc4fh/KEMpYRTq1bDvgj4bMdvOjqzfdhUoLsi5h8Hh0RURQqqAqAcgAIA9Ko5NvLLpJLCP/Z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576" descr="data:image/jpeg;base64,/9j/4AAQSkZJRgABAQAAAQABAAD/2wCEAAkGBwgTEBQUExMVFRQWFyAbDRUYGR8gFxkaIB0iIiAdJR8YJDQsHBoxHxgfIjEiKCorLjowGh8zOD8sNzQtLisBCgoKDg0OGxAQGzQmICY0LTQ1NDg4OCwsLCw0Nzc0LDQ0LC0sNCwsNDcsNCwsLCwvLCwsLDUvLDQsLCwsNCwsLP/AABEIADwAegMBEQACEQEDEQH/xAAcAAEAAgIDAQAAAAAAAAAAAAAAAwQGBwECBQj/xAA7EAACAQIEAgcDCgYDAAAAAAABAhEAAwQFEiEGMQcTIkFRYZEycYEUFyM1QlJTcpLRFoOhsbKzJTOi/8QAGQEBAAMBAQAAAAAAAAAAAAAAAAECBAUD/8QAKxEAAgEDAgQGAQUAAAAAAAAAAAECAwQRE1ESFCExM0GBkbHw0SIyYXGh/9oADAMBAAIRAxEAPwCj0h22bNsQo5llHkOyN/dXctXiimcK6Wa7R6fSVk2GS1g8RY3svaVJ8wJUnzIJ/TXnaVG3KMu+T1vKaUYyj2PY6OsRfOUY+XbsB+r7R7MWto8N/CvG6S1o+nye9o3oyK3RXcbE/KreKJvWQgLdadQU77y3s7T6Va8XBwuHRlLNufEp9UV+BshwGItZhaUy7qRgyfuBjpf4sAPgatcVZQcG/Ui3pRkppehV6IlYZmQRBFpwwPMGV2q194XqUsFiq1/Bu+uOdgUAoBQCgFAKAUAoBQGieOerXMsY7TAKqsc5ZB4+QNdq360opHFuMKrJsyPhrq8fkt/CrJuWP+kGJ72Tl5gr8Kz1c0a6n5P6zRSxWoOG31EXRuf+HzH3XP8ATU3fjQ9PkWngy9TXyZnmJt9QtxtDHdF2DE+On2vca3acE+LHU5+pNrhz0Mi4PznCYfMbRBbSYssZGmDtq92refCvCvSlOk/c0UKsYVV7GaZflHyfiJyBCXrDXE8JJAYe+RPxFY5VOO2X8M2wp8Fy3ujYdYTaKAUAoBQCgFAKAUAoDQ3STjsR8vxFqfow4IWBz0Deec127SK01LzOJdzepKPkeDlWeZlhp6i4bc+0ViT617TpQn+5ZPCFWcP2vBLh+I83RXRLpVbk9coAhpEGdvCodGDabXYlV5pNJ9ylhsdiLdwXEOlwZVgBsfEVdxTWGUU2nxLuRi++rVtPuEelTjpgjiecmxOjTPc0xOYqL91rmm0+jVG0lZ7vIelYLulCFL9Kx1R0LOrOpU/U89Db9co6ooBQCgFAKAUAoBQCgPn3pI+tMT+Yf4Cu7aeDE4N340jGq0GcUAoBQGbdD/1l/Jf+61ivvC9TdYeI/wCjeNcc7AoBQCgFAKAUAoBQCgPn3pI+tMT+Yf4Cu7aeDE4N340jGq0GcUAoBQGbdD/1l/Jf+61ivvC9TdYeI/6N41xzsCgFAKAUAoBQCgFAKAw7O+jvKcTfe+73QzkFgCI2AHh5Vrp3k4RUUZKlnCcnJlH5p8j/ABL3qP2q/P1NkV5CmPmnyP8AEveo/anP1NkOQpj5p8j/ABL3qP2pz9TZDkKY+afI/wAS96j9qc/U2RHIUz1eG+BMswd/rrb3C2krDERBjwHlXlVup1I8LPWlawpS4omVVmNIoBQCgFAKAUAoBQCgMRu8b4dMZiLLqNFlGaVMuWQKWETyhtvMGtKtm4KS8zK7lKbi/Ik/jzKwGLpeTSrHtKNymklRDHtRcU+HaqOWl5NE81DrlPoRYzjvC9Sz2rdwkW+sllGlQHKGYaeYPKe6pVs+LDZDulw5SLeL4zwFu21w27xthyiuAsOV1atILSQNBnaqxt5N4yslpXMYrOHgnyvinA373VItwEhurZlAVtGnVEGdta8wOdROjKKyy0K6m8JHgYPjfHuVJsoEN1FNwatIDXCpWWAGuBq2JG+9e0raK89zwjcyflt8l9OkDKihcW75A1awFWVCqGJPa5Q07TyNU5WecZRdXcGs4f31OcZxvhQtwW0fUk6Wdfo2hkDAQZkC6p5DnRW76Zf36iXcrqkvvT8kx42y7UV6u9q1BbY0j6Qm4bcL2vvqRvHKo5eXfK+rJPMxy1h/nrj5OudcYWrWBXEom7vptpcIXcEgzBP3T/SlOg5VOBkVLjhp8aR3ucaZcoMrcMWFvEqogq0cpMtz3MQIMkUVvJ++CXcxXtkHjfKgdxcCQC9yAUUlOs0kqT2tInaR505af32HMw++5Hf4xsoQXtXEQ2g6qwXrDL6R9qIMzEzRW7fZkO4x3X5+Su/HNsyUtMLY6k9Y/Ii6R3AyCBPjuD8bctu9/wDCrutl06f6Wl43y8xFq+SwU2lCrLqwYq4lvZOg84PjVeXlui/Mx2Z7eBzLD3bVu6k6biB0kbwwkf0NeMouLaZ7RkmskV7IsrddLWUI1M0Efaf2j8Z3qVUmuzKulB90cPkGUmZsoZ1apHPUFDeoRf0ip1Z7jShsBkOV6CnVKVKaGBkyurVG/dJmo1J5zkaUMYwRXuGMjYsWw6HU2p9ubbyf/R9asq1ReZDoU33RZw2UZfbZWS0qldWgju1Rq9dK+gqrnJ92WVOK7INlGXm2to2lNtTqRI2BmZ9Saaks5z1GnHGMdCvZ4ayVFKrYQAghhHMEQR6CKl1pvrkqqNNdEiQ5DlRBHUpBmdvHTP8ArX9Ipqz3J0obFXN+HMsuWmXQFnYsoGqNZf7QI9pieXeatCtJPOSs6MJLGCxleSYG1ZsIF1CyD1JbdgWBBO3eQxHLvqs6kpNvctClGMUtjp/DOS/gL7Okc9htsN9uQ5eFNae5GjT2OycOZMGDDD2wQulez9mNMR+UxPhTVn2yTow74Og4XyTSF6hNI9kb7bztvtvU6085yRoU8YwSDh3J9voE2VVXbuUyo+B5VGrPcnRhsc4fh/KEMpYRTq1bDvgj4bMdvOjqzfdhUoLsi5h8Hh0RURQqqAqAcgAIA9Ko5NvLLpJLCP/Z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5559"/>
            <a:ext cx="460688" cy="514435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677901330"/>
              </p:ext>
            </p:extLst>
          </p:nvPr>
        </p:nvGraphicFramePr>
        <p:xfrm>
          <a:off x="0" y="152400"/>
          <a:ext cx="1781175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Photo Editor Photo" r:id="rId16" imgW="1781424" imgH="209524" progId="">
                  <p:embed/>
                </p:oleObj>
              </mc:Choice>
              <mc:Fallback>
                <p:oleObj name="Photo Editor Photo" r:id="rId16" imgW="1781424" imgH="209524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"/>
                        <a:ext cx="1781175" cy="20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>
          <a:xfrm>
            <a:off x="-76200" y="646354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Orf 467F17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7609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29D4A-479D-44A8-9010-DDB5AD7C9AA1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E5D78-30F9-415F-99ED-995764906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9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www.princeton.edu/~alaink/Orf467F12/NJ_aTaxisOrf467F12/Mufti%20MSE%201st%20Draft.docx" TargetMode="External"/><Relationship Id="rId7" Type="http://schemas.openxmlformats.org/officeDocument/2006/relationships/image" Target="../media/image6.jpeg"/><Relationship Id="rId12" Type="http://schemas.openxmlformats.org/officeDocument/2006/relationships/image" Target="../media/image10.jpeg"/><Relationship Id="rId2" Type="http://schemas.openxmlformats.org/officeDocument/2006/relationships/hyperlink" Target="http://orfe.princeton.edu/~alaink/SmartDrivingCars/PDFs/Marocchini_A_NationalHybridActivity-Agent-BasedDemandModel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0" Type="http://schemas.openxmlformats.org/officeDocument/2006/relationships/hyperlink" Target="http://orfe.princeton.edu/~alaink/SmartDrivingCars/Videos/Volvo%20Trucks%20-%20Emergency%20braking%20at%20its%20best!.mp4" TargetMode="External"/><Relationship Id="rId4" Type="http://schemas.openxmlformats.org/officeDocument/2006/relationships/hyperlink" Target="http://orfe.princeton.edu/~alaink/Theses/SeniorTheses'14/Draft-Wyrough_NoationalDisaggregateTripSynthesizer.pdf" TargetMode="External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sus.gov/population/www/cen2000/commuting/files/2KWRKCO_NJ.xls" TargetMode="External"/><Relationship Id="rId2" Type="http://schemas.openxmlformats.org/officeDocument/2006/relationships/hyperlink" Target="http://www.census.gov/population/www/cen2000/commuting/files/2KRESCO_NJ.xl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chart" Target="../charts/chart2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162.209.99.128/glob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Narita_Airport_Terminal_2_Shuttle_System" TargetMode="External"/><Relationship Id="rId7" Type="http://schemas.openxmlformats.org/officeDocument/2006/relationships/image" Target="../media/image6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feature=player_detailpage&amp;v=J2VPJo7Kb1U" TargetMode="External"/><Relationship Id="rId5" Type="http://schemas.openxmlformats.org/officeDocument/2006/relationships/image" Target="../media/image64.jpeg"/><Relationship Id="rId4" Type="http://schemas.openxmlformats.org/officeDocument/2006/relationships/hyperlink" Target="http://www.youtube.com/watch?v=FJOc4zXNVv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depler.no/route/#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depler.no/route/#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martDrivingCar.com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397766" y="4379913"/>
            <a:ext cx="19611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sz="2000" b="1">
              <a:cs typeface="Times New Roman" pitchFamily="18" charset="0"/>
            </a:endParaRPr>
          </a:p>
          <a:p>
            <a:pPr algn="ctr"/>
            <a:endParaRPr lang="en-US" sz="1400" i="1">
              <a:cs typeface="Times New Roman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16041" y="1905000"/>
            <a:ext cx="8759568" cy="4488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dirty="0" smtClean="0"/>
          </a:p>
          <a:p>
            <a:r>
              <a:rPr lang="en-US" sz="1600" dirty="0" smtClean="0"/>
              <a:t>by</a:t>
            </a: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altLang="en-US" sz="2900" b="1" dirty="0">
                <a:latin typeface="Algerian" pitchFamily="82" charset="0"/>
              </a:rPr>
              <a:t>Alain L. Kornhauser, PhD</a:t>
            </a:r>
            <a:r>
              <a:rPr lang="en-US" altLang="en-US" sz="2900" b="1" dirty="0"/>
              <a:t/>
            </a:r>
            <a:br>
              <a:rPr lang="en-US" altLang="en-US" sz="2900" b="1" dirty="0"/>
            </a:br>
            <a:r>
              <a:rPr lang="en-US" altLang="en-US" sz="1700" b="1" dirty="0">
                <a:solidFill>
                  <a:srgbClr val="EE7012"/>
                </a:solidFill>
              </a:rPr>
              <a:t/>
            </a:r>
            <a:br>
              <a:rPr lang="en-US" altLang="en-US" sz="1700" b="1" dirty="0">
                <a:solidFill>
                  <a:srgbClr val="EE7012"/>
                </a:solidFill>
              </a:rPr>
            </a:br>
            <a:r>
              <a:rPr lang="en-US" altLang="en-US" sz="1700" b="1" dirty="0">
                <a:solidFill>
                  <a:srgbClr val="F77012"/>
                </a:solidFill>
              </a:rPr>
              <a:t>Professor, Operations Research &amp; Financial Engineering</a:t>
            </a:r>
            <a:r>
              <a:rPr lang="en-US" altLang="en-US" sz="1700" dirty="0">
                <a:solidFill>
                  <a:srgbClr val="EE7012"/>
                </a:solidFill>
              </a:rPr>
              <a:t/>
            </a:r>
            <a:br>
              <a:rPr lang="en-US" altLang="en-US" sz="1700" dirty="0">
                <a:solidFill>
                  <a:srgbClr val="EE7012"/>
                </a:solidFill>
              </a:rPr>
            </a:br>
            <a:r>
              <a:rPr lang="en-US" altLang="en-US" sz="1700" b="1" dirty="0"/>
              <a:t>Director, Program in Transportation</a:t>
            </a:r>
            <a:r>
              <a:rPr lang="en-US" altLang="en-US" sz="1700" b="1" dirty="0">
                <a:solidFill>
                  <a:schemeClr val="accent2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1700" b="1" dirty="0">
                <a:solidFill>
                  <a:schemeClr val="accent2"/>
                </a:solidFill>
              </a:rPr>
              <a:t>Faculty Chair, PAVE (Princeton Autonomous Vehicle </a:t>
            </a:r>
            <a:r>
              <a:rPr lang="en-US" altLang="en-US" sz="1700" b="1" dirty="0" smtClean="0">
                <a:solidFill>
                  <a:schemeClr val="accent2"/>
                </a:solidFill>
              </a:rPr>
              <a:t>Engineering)</a:t>
            </a:r>
            <a:endParaRPr lang="en-US" altLang="en-US" sz="17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1700" b="1" i="1" dirty="0">
                <a:solidFill>
                  <a:srgbClr val="FF9900"/>
                </a:solidFill>
              </a:rPr>
              <a:t>Princeton </a:t>
            </a:r>
            <a:r>
              <a:rPr lang="en-US" altLang="en-US" sz="1700" b="1" i="1" dirty="0" smtClean="0">
                <a:solidFill>
                  <a:srgbClr val="FF9900"/>
                </a:solidFill>
              </a:rPr>
              <a:t>University</a:t>
            </a:r>
            <a:endParaRPr lang="en-US" altLang="en-US" sz="1700" i="1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300" i="1" dirty="0">
              <a:solidFill>
                <a:schemeClr val="accent2"/>
              </a:solidFill>
            </a:endParaRP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See also:</a:t>
            </a:r>
          </a:p>
          <a:p>
            <a:r>
              <a:rPr lang="en-US" sz="1500" b="1" i="1" u="sng" dirty="0">
                <a:hlinkClick r:id="rId2"/>
              </a:rPr>
              <a:t>A National Hybrid Activity/Agent-Based Demand Model to </a:t>
            </a:r>
            <a:endParaRPr lang="en-US" sz="1500" b="1" i="1" u="sng" dirty="0" smtClean="0">
              <a:hlinkClick r:id="rId2"/>
            </a:endParaRPr>
          </a:p>
          <a:p>
            <a:r>
              <a:rPr lang="en-US" sz="1500" b="1" i="1" u="sng" dirty="0" smtClean="0">
                <a:hlinkClick r:id="rId2"/>
              </a:rPr>
              <a:t>Characterize </a:t>
            </a:r>
            <a:r>
              <a:rPr lang="en-US" sz="1500" b="1" i="1" u="sng" dirty="0">
                <a:hlinkClick r:id="rId2"/>
              </a:rPr>
              <a:t>the Mobility of the United States</a:t>
            </a:r>
            <a:r>
              <a:rPr lang="en-US" sz="1500" b="1" dirty="0"/>
              <a:t>, </a:t>
            </a:r>
            <a:endParaRPr lang="en-US" sz="1500" b="1" dirty="0" smtClean="0"/>
          </a:p>
          <a:p>
            <a:r>
              <a:rPr lang="en-US" sz="1500" b="1" dirty="0" smtClean="0"/>
              <a:t>K</a:t>
            </a:r>
            <a:r>
              <a:rPr lang="en-US" sz="1500" b="1" dirty="0"/>
              <a:t>. Marocchini, Jan </a:t>
            </a:r>
            <a:r>
              <a:rPr lang="en-US" sz="1500" b="1" dirty="0" smtClean="0"/>
              <a:t>2017</a:t>
            </a:r>
          </a:p>
          <a:p>
            <a:r>
              <a:rPr lang="en-US" sz="1500" dirty="0">
                <a:hlinkClick r:id="rId3"/>
              </a:rPr>
              <a:t>Mufti: </a:t>
            </a:r>
            <a:r>
              <a:rPr lang="en-US" sz="1500" dirty="0" smtClean="0">
                <a:hlinkClick r:id="rId3"/>
              </a:rPr>
              <a:t>TripSynthesizer</a:t>
            </a:r>
            <a:endParaRPr lang="en-US" sz="1500" dirty="0" smtClean="0"/>
          </a:p>
          <a:p>
            <a:r>
              <a:rPr lang="en-US" sz="1600" u="sng" dirty="0">
                <a:hlinkClick r:id="rId4"/>
              </a:rPr>
              <a:t>HillWyrough’14SeniorThesis</a:t>
            </a:r>
            <a:endParaRPr lang="en-US" sz="1600" dirty="0"/>
          </a:p>
          <a:p>
            <a:endParaRPr lang="en-US" sz="1500" dirty="0"/>
          </a:p>
          <a:p>
            <a:endParaRPr lang="en-US" sz="1400" dirty="0" smtClean="0"/>
          </a:p>
          <a:p>
            <a:r>
              <a:rPr lang="en-US" sz="1400" i="1" dirty="0" smtClean="0"/>
              <a:t>Presented at</a:t>
            </a:r>
          </a:p>
          <a:p>
            <a:endParaRPr lang="en-US" sz="1400" i="1" dirty="0" smtClean="0"/>
          </a:p>
          <a:p>
            <a:r>
              <a:rPr lang="en-US" sz="2200" b="1" i="1" dirty="0" smtClean="0"/>
              <a:t>Orf 467’F17</a:t>
            </a:r>
            <a:endParaRPr lang="en-US" sz="1700" b="1" i="1" dirty="0" smtClean="0"/>
          </a:p>
          <a:p>
            <a:r>
              <a:rPr lang="en-US" sz="1400" i="1" dirty="0" smtClean="0"/>
              <a:t>Oct. 23, 2017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2033" y="3291611"/>
            <a:ext cx="1447800" cy="1038542"/>
            <a:chOff x="3460749" y="-990600"/>
            <a:chExt cx="4196454" cy="3019742"/>
          </a:xfrm>
        </p:grpSpPr>
        <p:pic>
          <p:nvPicPr>
            <p:cNvPr id="4098" name="Picture 2" descr="Fort Monmouth Economic Revitalization Authority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0750" y="-374753"/>
              <a:ext cx="4196453" cy="2403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Fort Mounmouth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0749" y="-990600"/>
              <a:ext cx="4194073" cy="37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Economic Revitalization Authorit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0749" y="-619125"/>
              <a:ext cx="4194073" cy="275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C:\Users\alaink\AppData\Local\Temp\UofMinnAutomatedHighway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4114800"/>
            <a:ext cx="2326375" cy="193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32" y="4361908"/>
            <a:ext cx="1447800" cy="587354"/>
          </a:xfrm>
          <a:prstGeom prst="rect">
            <a:avLst/>
          </a:prstGeom>
        </p:spPr>
      </p:pic>
      <p:pic>
        <p:nvPicPr>
          <p:cNvPr id="16" name="Picture 17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6" y="4949262"/>
            <a:ext cx="1427954" cy="101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27"/>
          <p:cNvSpPr txBox="1">
            <a:spLocks noChangeArrowheads="1"/>
          </p:cNvSpPr>
          <p:nvPr/>
        </p:nvSpPr>
        <p:spPr bwMode="auto">
          <a:xfrm>
            <a:off x="895006" y="5616394"/>
            <a:ext cx="167978" cy="22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81103" y="799605"/>
            <a:ext cx="8225563" cy="1604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Daily Person Trips </a:t>
            </a:r>
            <a:br>
              <a:rPr lang="en-US" sz="3600" b="1" dirty="0"/>
            </a:br>
            <a:r>
              <a:rPr lang="en-US" sz="3600" b="1" dirty="0">
                <a:solidFill>
                  <a:srgbClr val="FE7F00"/>
                </a:solidFill>
              </a:rPr>
              <a:t>in New Jersey &amp; the Whole USA:</a:t>
            </a:r>
            <a:br>
              <a:rPr lang="en-US" sz="3600" b="1" dirty="0">
                <a:solidFill>
                  <a:srgbClr val="FE7F00"/>
                </a:solidFill>
              </a:rPr>
            </a:br>
            <a:r>
              <a:rPr lang="en-US" sz="2800" b="1" dirty="0"/>
              <a:t>A Synthesis</a:t>
            </a:r>
            <a:endParaRPr lang="en-US" sz="28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546" y="3291611"/>
            <a:ext cx="571500" cy="64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04800"/>
            <a:ext cx="5257800" cy="71596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dirty="0" smtClean="0"/>
              <a:t>Publically available data: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/>
          <a:p>
            <a:r>
              <a:rPr lang="en-US" dirty="0" smtClean="0"/>
              <a:t>Distributions of Demographic Characteristics</a:t>
            </a:r>
          </a:p>
          <a:p>
            <a:pPr lvl="1"/>
            <a:r>
              <a:rPr lang="en-US" dirty="0" smtClean="0"/>
              <a:t>Age</a:t>
            </a:r>
          </a:p>
          <a:p>
            <a:pPr lvl="1"/>
            <a:r>
              <a:rPr lang="en-US" dirty="0" smtClean="0"/>
              <a:t>Gender</a:t>
            </a:r>
          </a:p>
          <a:p>
            <a:pPr lvl="1"/>
            <a:r>
              <a:rPr lang="en-US" dirty="0" smtClean="0"/>
              <a:t>Household size</a:t>
            </a:r>
          </a:p>
          <a:p>
            <a:pPr lvl="1"/>
            <a:r>
              <a:rPr lang="en-US" dirty="0" smtClean="0"/>
              <a:t>Name (Last, First)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209271"/>
              </p:ext>
            </p:extLst>
          </p:nvPr>
        </p:nvGraphicFramePr>
        <p:xfrm>
          <a:off x="4876800" y="2209800"/>
          <a:ext cx="3886200" cy="1142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4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7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Ages (varying linearly over interval):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input: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output: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0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[0,49]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67.5%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67.5%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0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[50,64]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18.0%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17.9%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0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[65,79]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12.0%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12.1%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0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[80,100]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2.5%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2.5%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588475"/>
              </p:ext>
            </p:extLst>
          </p:nvPr>
        </p:nvGraphicFramePr>
        <p:xfrm>
          <a:off x="1219200" y="4495800"/>
          <a:ext cx="2509838" cy="45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5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Gender: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Input: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Output: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female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51.3%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51.3%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357324"/>
              </p:ext>
            </p:extLst>
          </p:nvPr>
        </p:nvGraphicFramePr>
        <p:xfrm>
          <a:off x="4114800" y="3741420"/>
          <a:ext cx="4665230" cy="3108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9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0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03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59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1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Household: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Size: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Probability: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cdf: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Expectation: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couple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0.30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0.300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couple + 1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0.08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0.380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0.24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couple + 2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0.06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0.440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0.24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couple + 3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0.04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0.480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couple + 4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0.04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0.520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0.24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couple + grandparent: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0.01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0.525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0.015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single woman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0.16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0.685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0.16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1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single mom + 1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0.07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0.755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0.14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single mom + 2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0.805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1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single mom + 3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0.03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0.835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0.12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1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single mom + 4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0.03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0.865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single man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0.12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0.985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0.12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1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single dad + 1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0.01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0.990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0.01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1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single dad + 2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0.995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0.015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1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single dad + 3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1.000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0.02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1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2.42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22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85" y="228600"/>
            <a:ext cx="6127280" cy="86836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600" dirty="0" smtClean="0"/>
              <a:t>Beginnings of  </a:t>
            </a:r>
            <a:r>
              <a:rPr lang="en-US" sz="2700" b="1" dirty="0" err="1" smtClean="0"/>
              <a:t>NJ_Resident</a:t>
            </a:r>
            <a:r>
              <a:rPr lang="en-US" sz="2700" b="1" dirty="0" smtClean="0"/>
              <a:t> </a:t>
            </a:r>
            <a:r>
              <a:rPr lang="en-US" sz="3600" dirty="0" smtClean="0"/>
              <a:t>file</a:t>
            </a:r>
            <a:endParaRPr lang="en-US" sz="48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10537" y="3193819"/>
            <a:ext cx="2963333" cy="3368839"/>
            <a:chOff x="110537" y="3193819"/>
            <a:chExt cx="2963333" cy="3368839"/>
          </a:xfrm>
        </p:grpSpPr>
        <p:sp>
          <p:nvSpPr>
            <p:cNvPr id="9" name="Rectangle 8"/>
            <p:cNvSpPr/>
            <p:nvPr/>
          </p:nvSpPr>
          <p:spPr>
            <a:xfrm>
              <a:off x="1492720" y="4489219"/>
              <a:ext cx="1066800" cy="533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2870" y="3275853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County</a:t>
              </a:r>
              <a:endParaRPr lang="en-US" dirty="0"/>
            </a:p>
          </p:txBody>
        </p:sp>
        <p:sp>
          <p:nvSpPr>
            <p:cNvPr id="11" name="Flowchart: Sequential Access Storage 10"/>
            <p:cNvSpPr/>
            <p:nvPr/>
          </p:nvSpPr>
          <p:spPr>
            <a:xfrm>
              <a:off x="151346" y="4032019"/>
              <a:ext cx="915924" cy="838200"/>
            </a:xfrm>
            <a:prstGeom prst="flowChartMagneticTap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4915" y="4291432"/>
              <a:ext cx="8723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2010 Census </a:t>
              </a:r>
              <a:endParaRPr lang="en-US" sz="10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089033" y="4813785"/>
              <a:ext cx="4036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110537" y="3193819"/>
              <a:ext cx="1066800" cy="533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68920" y="4540475"/>
              <a:ext cx="914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# People,</a:t>
              </a:r>
            </a:p>
            <a:p>
              <a:r>
                <a:rPr lang="en-US" sz="1100" dirty="0" err="1" smtClean="0"/>
                <a:t>Lat</a:t>
              </a:r>
              <a:r>
                <a:rPr lang="en-US" sz="1100" dirty="0" smtClean="0"/>
                <a:t>, Lon,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endCxn id="11" idx="0"/>
            </p:cNvCxnSpPr>
            <p:nvPr/>
          </p:nvCxnSpPr>
          <p:spPr>
            <a:xfrm>
              <a:off x="609308" y="3727219"/>
              <a:ext cx="0" cy="3048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121370" y="5022619"/>
              <a:ext cx="0" cy="43225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089033" y="5424782"/>
              <a:ext cx="959773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For each person</a:t>
              </a:r>
            </a:p>
            <a:p>
              <a:endParaRPr lang="en-US" sz="800" dirty="0"/>
            </a:p>
          </p:txBody>
        </p:sp>
        <p:sp>
          <p:nvSpPr>
            <p:cNvPr id="20" name="Flowchart: Decision 19"/>
            <p:cNvSpPr/>
            <p:nvPr/>
          </p:nvSpPr>
          <p:spPr>
            <a:xfrm>
              <a:off x="1168870" y="5457759"/>
              <a:ext cx="1905000" cy="1104899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96422" y="5613042"/>
              <a:ext cx="15736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smtClean="0"/>
                <a:t>Vital Stats</a:t>
              </a:r>
            </a:p>
            <a:p>
              <a:pPr algn="ctr"/>
              <a:r>
                <a:rPr lang="en-US" sz="1050" dirty="0" smtClean="0"/>
                <a:t> </a:t>
              </a:r>
              <a:r>
                <a:rPr lang="en-US" sz="1050" dirty="0" err="1" smtClean="0"/>
                <a:t>RandomDraw</a:t>
              </a:r>
              <a:r>
                <a:rPr lang="en-US" sz="1050" dirty="0" smtClean="0"/>
                <a:t>:</a:t>
              </a:r>
            </a:p>
            <a:p>
              <a:pPr algn="ctr"/>
              <a:r>
                <a:rPr lang="en-US" sz="1050" dirty="0" smtClean="0"/>
                <a:t> Age, M/F, </a:t>
              </a:r>
              <a:r>
                <a:rPr lang="en-US" sz="1050" dirty="0" err="1" smtClean="0"/>
                <a:t>WorkerType</a:t>
              </a:r>
              <a:r>
                <a:rPr lang="en-US" sz="1100" dirty="0" smtClean="0"/>
                <a:t>,</a:t>
              </a:r>
            </a:p>
            <a:p>
              <a:endParaRPr lang="en-US" sz="8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92720" y="3863206"/>
              <a:ext cx="757930" cy="3693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Task 1</a:t>
              </a:r>
              <a:endParaRPr lang="en-US" dirty="0"/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754472"/>
              </p:ext>
            </p:extLst>
          </p:nvPr>
        </p:nvGraphicFramePr>
        <p:xfrm>
          <a:off x="1330712" y="1224049"/>
          <a:ext cx="7621504" cy="2476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7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1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53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00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1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82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668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911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380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County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Person Index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Household Index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Last Name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First Name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Middle Initial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Age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Gender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Worker Index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Worker Type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Home Latitude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Home Longitude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PREVILLE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RICHARD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FALSE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worker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39.43937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-74.495087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PREVILLE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JACK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FALSE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grade School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39.43937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-74.495087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PREVILLE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CHARLES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X.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FALSE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under 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39.43937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-74.495087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DEVEREUX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at-home-worker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39.43937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-74.495087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DEVEREUX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ANTON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FALSE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under 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39.43937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-74.495087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DEVEREUX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KATIE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grade School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39.43937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-74.495087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WHEDBEE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LINDA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at-home-worker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39.43937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-74.495087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CARVER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ROBERT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Z.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FALSE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worker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39.43937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-74.495087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CARVER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JENNIFER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at-home-worker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39.43937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-74.495087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TINSLEY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ELLEN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college on </a:t>
                      </a:r>
                      <a:r>
                        <a:rPr lang="en-US" sz="1100" u="none" strike="noStrike" dirty="0" smtClean="0">
                          <a:effectLst/>
                        </a:rPr>
                        <a:t>campus</a:t>
                      </a:r>
                      <a:r>
                        <a:rPr lang="en-US" sz="1100" u="none" strike="noStrike" dirty="0">
                          <a:effectLst/>
                        </a:rPr>
                        <a:t>: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40.85646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-74.197833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83968"/>
              </p:ext>
            </p:extLst>
          </p:nvPr>
        </p:nvGraphicFramePr>
        <p:xfrm>
          <a:off x="3429000" y="4489219"/>
          <a:ext cx="5463540" cy="1836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8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71220" algn="l"/>
                        </a:tabLst>
                      </a:pPr>
                      <a:r>
                        <a:rPr lang="en-US" sz="1100" dirty="0" err="1">
                          <a:effectLst/>
                        </a:rPr>
                        <a:t>WorkerType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Index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WorkerType String: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Distribution: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grade school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100% ages [6,10]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middle school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100% ages [11,14]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high school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100% ages [15,18]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college: commute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Sate-wide distribution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college: on campus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Sate-wide distribution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worker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Drawn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to match  J2W Stats by County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at-home worker and retired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Remainder + </a:t>
                      </a:r>
                      <a:r>
                        <a:rPr lang="en-US" sz="1100" dirty="0">
                          <a:effectLst/>
                        </a:rPr>
                        <a:t>100% ages [65,79]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9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nursing home and under 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100% ages [0,5] and 100% ages [80,100]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2971800" y="1828800"/>
            <a:ext cx="1752600" cy="1898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943600" y="1828800"/>
            <a:ext cx="1676400" cy="1898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943600" y="1828800"/>
            <a:ext cx="1676400" cy="1898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971800" y="1828800"/>
            <a:ext cx="1752600" cy="18984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0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106756"/>
            <a:ext cx="4765357" cy="2179244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200" b="1" dirty="0" smtClean="0"/>
              <a:t>Using Census Journey-to-Work (J2W) Tabulations to assign Employer County</a:t>
            </a:r>
            <a:endParaRPr lang="en-US" sz="3200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812414"/>
              </p:ext>
            </p:extLst>
          </p:nvPr>
        </p:nvGraphicFramePr>
        <p:xfrm>
          <a:off x="457200" y="4548368"/>
          <a:ext cx="8229598" cy="22905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2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94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865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822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5231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County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Person Index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Household Index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Last Name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First Name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Middle Initial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Age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Gender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Worker Index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Worker Type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Home Latitude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Home Longitude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Employer County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38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104" marR="9104" marT="910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PREVILLE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RICHARD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FALSE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worker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39.43937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-74.495087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38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104" marR="9104" marT="910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PREVILLE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JACK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FALSE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grade School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39.43937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-74.495087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38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104" marR="9104" marT="910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PREVILLE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CHARLES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X.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FALSE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under 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39.43937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-74.495087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38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104" marR="9104" marT="910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DEVEREUX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at-home-worker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39.43937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-74.495087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38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104" marR="9104" marT="910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DEVEREUX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ANTON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FALSE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under 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39.43937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-74.495087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438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104" marR="9104" marT="910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DEVEREUX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KATIE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grade School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39.43937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-74.495087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438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104" marR="9104" marT="910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WHEDBEE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LINDA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at-home-worker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39.43937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-74.495087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438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104" marR="9104" marT="910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CARVER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ROBERT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Z.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FALSE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worker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39.43937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-74.495087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438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104" marR="9104" marT="910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CARVER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JENNIFER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at-home-worker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39.43937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-74.495087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438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104" marR="9104" marT="910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TINSLEY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ELLEN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college on c ampus: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40.85646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-74.197833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4" marR="9104" marT="910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11188" y="330208"/>
            <a:ext cx="3274738" cy="3185067"/>
            <a:chOff x="5488261" y="91533"/>
            <a:chExt cx="3274738" cy="318506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7793567" y="637121"/>
              <a:ext cx="0" cy="57336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6857999" y="1206760"/>
              <a:ext cx="1905000" cy="1104899"/>
              <a:chOff x="4114799" y="2946399"/>
              <a:chExt cx="1752600" cy="952500"/>
            </a:xfrm>
          </p:grpSpPr>
          <p:sp>
            <p:nvSpPr>
              <p:cNvPr id="25" name="Flowchart: Decision 24"/>
              <p:cNvSpPr/>
              <p:nvPr/>
            </p:nvSpPr>
            <p:spPr>
              <a:xfrm>
                <a:off x="4114799" y="2946399"/>
                <a:ext cx="1752600" cy="952500"/>
              </a:xfrm>
              <a:prstGeom prst="flowChartDecisi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267200" y="3197047"/>
                <a:ext cx="1447800" cy="610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err="1" smtClean="0"/>
                  <a:t>WorkCounty</a:t>
                </a:r>
                <a:r>
                  <a:rPr lang="en-US" sz="1050" dirty="0" smtClean="0"/>
                  <a:t> Destination </a:t>
                </a:r>
                <a:r>
                  <a:rPr lang="en-US" sz="1050" dirty="0" err="1" smtClean="0"/>
                  <a:t>RandomDraw</a:t>
                </a:r>
                <a:r>
                  <a:rPr lang="en-US" sz="1050" dirty="0" smtClean="0"/>
                  <a:t>:</a:t>
                </a:r>
              </a:p>
              <a:p>
                <a:pPr algn="ctr"/>
                <a:r>
                  <a:rPr lang="en-US" sz="1050" dirty="0" smtClean="0"/>
                  <a:t>Journey2Work</a:t>
                </a:r>
                <a:endParaRPr lang="en-US" sz="1100" dirty="0" smtClean="0"/>
              </a:p>
              <a:p>
                <a:endParaRPr lang="en-US" sz="800" dirty="0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319433" y="173567"/>
              <a:ext cx="91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Home</a:t>
              </a:r>
            </a:p>
            <a:p>
              <a:pPr algn="ctr"/>
              <a:r>
                <a:rPr lang="en-US" sz="1400" dirty="0" smtClean="0"/>
                <a:t>County</a:t>
              </a:r>
              <a:endParaRPr lang="en-US" sz="14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277100" y="91533"/>
              <a:ext cx="1066800" cy="533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319433" y="2737366"/>
              <a:ext cx="1066800" cy="533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7810500" y="2282283"/>
              <a:ext cx="0" cy="4572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lowchart: Sequential Access Storage 30"/>
            <p:cNvSpPr/>
            <p:nvPr/>
          </p:nvSpPr>
          <p:spPr>
            <a:xfrm>
              <a:off x="5488261" y="978161"/>
              <a:ext cx="915924" cy="838200"/>
            </a:xfrm>
            <a:prstGeom prst="flowChartMagneticTap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31830" y="1237574"/>
              <a:ext cx="9444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/>
                <a:t>C2C </a:t>
              </a:r>
            </a:p>
            <a:p>
              <a:pPr algn="ctr"/>
              <a:r>
                <a:rPr lang="en-US" sz="1000" dirty="0" smtClean="0"/>
                <a:t>Journey2Work</a:t>
              </a:r>
              <a:endParaRPr lang="en-US" sz="1000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6400800" y="1759210"/>
              <a:ext cx="448733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353300" y="2753380"/>
              <a:ext cx="91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Work</a:t>
              </a:r>
            </a:p>
            <a:p>
              <a:pPr algn="ctr"/>
              <a:r>
                <a:rPr lang="en-US" sz="1400" dirty="0" smtClean="0"/>
                <a:t>County</a:t>
              </a:r>
              <a:endParaRPr lang="en-US" sz="14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429396" y="704173"/>
              <a:ext cx="757930" cy="3693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Task 2</a:t>
              </a:r>
              <a:endParaRPr lang="en-US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3947160"/>
            <a:ext cx="55740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>
                <a:hlinkClick r:id="rId2"/>
              </a:rPr>
              <a:t>http://www.census.gov/population/www/cen2000/commuting/files/2KRESCO_NJ.xls</a:t>
            </a:r>
            <a:endParaRPr lang="en-US" sz="1000" dirty="0"/>
          </a:p>
        </p:txBody>
      </p:sp>
      <p:sp>
        <p:nvSpPr>
          <p:cNvPr id="36" name="Rectangle 35"/>
          <p:cNvSpPr/>
          <p:nvPr/>
        </p:nvSpPr>
        <p:spPr>
          <a:xfrm>
            <a:off x="0" y="4224159"/>
            <a:ext cx="56387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>
                <a:hlinkClick r:id="rId3"/>
              </a:rPr>
              <a:t>http://www.census.gov/population/www/cen2000/commuting/files/2KWRKCO_NJ.xls</a:t>
            </a:r>
            <a:endParaRPr lang="en-US" sz="1000" dirty="0"/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230639"/>
              </p:ext>
            </p:extLst>
          </p:nvPr>
        </p:nvGraphicFramePr>
        <p:xfrm>
          <a:off x="4343400" y="2399796"/>
          <a:ext cx="4572000" cy="18581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9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4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4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04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78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Home State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Home County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County Name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Work State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Work County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County Name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Workers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92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Atlantic Co. NJ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Orange Co. CA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92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Atlantic Co. NJ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Santa Clara Co. CA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92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Atlantic Co. NJ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New Castle Co. DE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175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92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Atlantic Co. NJ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Sussex Co. DE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892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L. A.  Co. CA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34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Atlantic Co. NJ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892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Riverside Co. CA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34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Atlantic Co. NJ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892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Hartford Co. CT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Atlantic Co. NJ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92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Litchfield Co. CT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Atlantic Co. NJ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722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228600"/>
            <a:ext cx="4566285" cy="1769603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200" b="1" dirty="0" smtClean="0"/>
              <a:t>Using Employer Data to assign a Workplace Characteristics</a:t>
            </a:r>
            <a:endParaRPr lang="en-US" sz="3200" b="1" dirty="0"/>
          </a:p>
        </p:txBody>
      </p:sp>
      <p:pic>
        <p:nvPicPr>
          <p:cNvPr id="8194" name="Picture 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375518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735872"/>
            <a:ext cx="7458076" cy="112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086268"/>
              </p:ext>
            </p:extLst>
          </p:nvPr>
        </p:nvGraphicFramePr>
        <p:xfrm>
          <a:off x="3810000" y="2057400"/>
          <a:ext cx="5257800" cy="3328113"/>
        </p:xfrm>
        <a:graphic>
          <a:graphicData uri="http://schemas.openxmlformats.org/drawingml/2006/table">
            <a:tbl>
              <a:tblPr/>
              <a:tblGrid>
                <a:gridCol w="1102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9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96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Name</a:t>
                      </a:r>
                    </a:p>
                  </a:txBody>
                  <a:tcPr marL="8697" marR="8697" marT="86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County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NAICS Code</a:t>
                      </a:r>
                    </a:p>
                  </a:txBody>
                  <a:tcPr marL="8697" marR="8697" marT="86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NAICS Description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Employment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Latitude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Longitude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0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 VIP SKINDEEP</a:t>
                      </a:r>
                    </a:p>
                  </a:txBody>
                  <a:tcPr marL="8697" marR="8697" marT="86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Atlantic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81219915</a:t>
                      </a:r>
                    </a:p>
                  </a:txBody>
                  <a:tcPr marL="8697" marR="8697" marT="86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Other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Personal Care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39.401104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-74.514228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10 Acres Motel</a:t>
                      </a:r>
                    </a:p>
                  </a:txBody>
                  <a:tcPr marL="8697" marR="8697" marT="86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Atlantic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72111002</a:t>
                      </a:r>
                    </a:p>
                  </a:txBody>
                  <a:tcPr marL="8697" marR="8697" marT="86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Hotels &amp; Motels Ex Casino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39.437305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-74.485488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9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1001 Grand Street Investors</a:t>
                      </a:r>
                    </a:p>
                  </a:txBody>
                  <a:tcPr marL="8697" marR="8697" marT="86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Atlantic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52399903</a:t>
                      </a:r>
                    </a:p>
                  </a:txBody>
                  <a:tcPr marL="8697" marR="8697" marT="86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Misc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Financial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39.619732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-74.786654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1006 S Main St LLC</a:t>
                      </a:r>
                    </a:p>
                  </a:txBody>
                  <a:tcPr marL="8697" marR="8697" marT="86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Atlantic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53111004</a:t>
                      </a:r>
                    </a:p>
                  </a:txBody>
                  <a:tcPr marL="8697" marR="8697" marT="86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Lessors Of Res Buildg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39.382399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-74.530785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1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11th Floor Creative Group</a:t>
                      </a:r>
                    </a:p>
                  </a:txBody>
                  <a:tcPr marL="8697" marR="8697" marT="86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Atlantic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51211008</a:t>
                      </a:r>
                    </a:p>
                  </a:txBody>
                  <a:tcPr marL="8697" marR="8697" marT="86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Motion Picture Prod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39.359014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-74.430151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4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123 Cab Co</a:t>
                      </a:r>
                    </a:p>
                  </a:txBody>
                  <a:tcPr marL="8697" marR="8697" marT="86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Atlantic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48531002</a:t>
                      </a:r>
                    </a:p>
                  </a:txBody>
                  <a:tcPr marL="8697" marR="8697" marT="86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Taxi Svc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39.391600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-74.521715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7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123 Junk Car Removal</a:t>
                      </a:r>
                    </a:p>
                  </a:txBody>
                  <a:tcPr marL="8697" marR="8697" marT="86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Atlantic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45331021</a:t>
                      </a:r>
                    </a:p>
                  </a:txBody>
                  <a:tcPr marL="8697" marR="8697" marT="86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Used Merch Stores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39.361705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-74.435779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8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1400 Bar</a:t>
                      </a:r>
                    </a:p>
                  </a:txBody>
                  <a:tcPr marL="8697" marR="8697" marT="86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Atlantic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72241001</a:t>
                      </a:r>
                    </a:p>
                  </a:txBody>
                  <a:tcPr marL="8697" marR="8697" marT="86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Drinking Places 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39.411266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-74.570083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1-800-Got-Junk?</a:t>
                      </a:r>
                    </a:p>
                  </a:txBody>
                  <a:tcPr marL="8697" marR="8697" marT="86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Atlantic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56221910</a:t>
                      </a:r>
                    </a:p>
                  </a:txBody>
                  <a:tcPr marL="8697" marR="8697" marT="86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Other Non-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Haz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Waste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Disp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39.423954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-74.557892</a:t>
                      </a:r>
                    </a:p>
                  </a:txBody>
                  <a:tcPr marL="8697" marR="8697" marT="86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8437" y="4311471"/>
            <a:ext cx="289560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Employment-Weighted</a:t>
            </a:r>
          </a:p>
          <a:p>
            <a:pPr algn="ctr"/>
            <a:r>
              <a:rPr lang="en-US" sz="2000" b="1" dirty="0" smtClean="0"/>
              <a:t>Random Draw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162800" y="2057400"/>
            <a:ext cx="495300" cy="335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6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25254" cy="99060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000" dirty="0" smtClean="0"/>
              <a:t>Using School Data to Assign School Characteristics</a:t>
            </a:r>
            <a:endParaRPr lang="en-US" sz="3000" dirty="0"/>
          </a:p>
        </p:txBody>
      </p:sp>
      <p:pic>
        <p:nvPicPr>
          <p:cNvPr id="9218" name="Picture 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9" y="1295400"/>
            <a:ext cx="896363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" y="4286250"/>
            <a:ext cx="8000997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93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25254" cy="99060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000" dirty="0" smtClean="0"/>
              <a:t>Assigning a Daily Activity (Trip) Tour to Each Person</a:t>
            </a:r>
            <a:endParaRPr lang="en-US" sz="3000" dirty="0"/>
          </a:p>
        </p:txBody>
      </p:sp>
      <p:pic>
        <p:nvPicPr>
          <p:cNvPr id="10242" name="Picture 7" descr="Description: https://lh3.googleusercontent.com/iiBG3U7vlcomAhaCmhtiwkjU1Afh_acgeC392I9KN9TUTatlhCysb4h9F9r9xDj2JI94fD_ZOZoPcZJTa__qpZL1BH_Ig4StSIFTqrLlnsLvkfTAnF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95400"/>
            <a:ext cx="378691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6" descr="Description: https://lh6.googleusercontent.com/jkUc3xT1oTZbBkMMNaFUrATOrRl7Ual3PiPAeTUjkVqo49sWyzTKW3r5eyI6dvoc3YKolHZcDJ_EY8kiLSLi6RwlZ4Nl31M7MGiXhOI6rIKgaQzBzH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3458059" cy="461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Description: https://lh3.googleusercontent.com/e1Jpia1ayZrDElmUFfeJLQR4zNnUwhu29RftBBuwDGFUAd5rDO9unM9e0Eyb-j1mrqmNej9Gf-FvZf_sBt-L1tgzz-OTo0-_dcByJFanx2T3nWwMZc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804" y="4724400"/>
            <a:ext cx="6600911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16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52400"/>
            <a:ext cx="4735807" cy="99060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4000" dirty="0" smtClean="0"/>
              <a:t>Final </a:t>
            </a:r>
            <a:r>
              <a:rPr lang="en-US" sz="4000" dirty="0" err="1" smtClean="0"/>
              <a:t>NJ_Resident</a:t>
            </a:r>
            <a:r>
              <a:rPr lang="en-US" sz="4000" dirty="0" smtClean="0"/>
              <a:t> file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066800"/>
            <a:ext cx="308744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Home County</a:t>
            </a:r>
          </a:p>
          <a:p>
            <a:r>
              <a:rPr lang="en-US" b="1" dirty="0" smtClean="0"/>
              <a:t>Person Index</a:t>
            </a:r>
          </a:p>
          <a:p>
            <a:r>
              <a:rPr lang="en-US" b="1" dirty="0" smtClean="0"/>
              <a:t>Household Index</a:t>
            </a:r>
          </a:p>
          <a:p>
            <a:r>
              <a:rPr lang="en-US" b="1" dirty="0" smtClean="0"/>
              <a:t>Full Name</a:t>
            </a:r>
          </a:p>
          <a:p>
            <a:r>
              <a:rPr lang="en-US" b="1" dirty="0" smtClean="0"/>
              <a:t>Age</a:t>
            </a:r>
          </a:p>
          <a:p>
            <a:r>
              <a:rPr lang="en-US" b="1" dirty="0" smtClean="0"/>
              <a:t>Gender</a:t>
            </a:r>
          </a:p>
          <a:p>
            <a:r>
              <a:rPr lang="en-US" b="1" dirty="0"/>
              <a:t>W</a:t>
            </a:r>
            <a:r>
              <a:rPr lang="en-US" b="1" dirty="0" smtClean="0"/>
              <a:t>orker Type Index</a:t>
            </a:r>
          </a:p>
          <a:p>
            <a:r>
              <a:rPr lang="en-US" b="1" dirty="0" smtClean="0"/>
              <a:t>Worker Type </a:t>
            </a:r>
            <a:r>
              <a:rPr lang="en-US" b="1" dirty="0"/>
              <a:t>S</a:t>
            </a:r>
            <a:r>
              <a:rPr lang="en-US" b="1" dirty="0" smtClean="0"/>
              <a:t>tring</a:t>
            </a:r>
          </a:p>
          <a:p>
            <a:r>
              <a:rPr lang="en-US" b="1" dirty="0" smtClean="0"/>
              <a:t>Home </a:t>
            </a:r>
            <a:r>
              <a:rPr lang="en-US" b="1" dirty="0" err="1" smtClean="0"/>
              <a:t>lat</a:t>
            </a:r>
            <a:r>
              <a:rPr lang="en-US" b="1" dirty="0" smtClean="0"/>
              <a:t>, </a:t>
            </a:r>
            <a:r>
              <a:rPr lang="en-US" b="1" dirty="0" err="1" smtClean="0"/>
              <a:t>lon</a:t>
            </a:r>
            <a:endParaRPr lang="en-US" b="1" dirty="0" smtClean="0"/>
          </a:p>
          <a:p>
            <a:r>
              <a:rPr lang="en-US" b="1" dirty="0" smtClean="0"/>
              <a:t>Work or School </a:t>
            </a:r>
            <a:r>
              <a:rPr lang="en-US" b="1" dirty="0" err="1" smtClean="0"/>
              <a:t>lat,lon</a:t>
            </a:r>
            <a:endParaRPr lang="en-US" b="1" dirty="0" smtClean="0"/>
          </a:p>
          <a:p>
            <a:r>
              <a:rPr lang="en-US" b="1" dirty="0" smtClean="0"/>
              <a:t>Work County</a:t>
            </a:r>
          </a:p>
          <a:p>
            <a:r>
              <a:rPr lang="en-US" b="1" dirty="0" smtClean="0"/>
              <a:t>Work or School Index</a:t>
            </a:r>
          </a:p>
          <a:p>
            <a:r>
              <a:rPr lang="en-US" b="1" dirty="0" smtClean="0"/>
              <a:t>NAICS code</a:t>
            </a:r>
          </a:p>
          <a:p>
            <a:r>
              <a:rPr lang="en-US" b="1" dirty="0" smtClean="0"/>
              <a:t>Work or School start/end time</a:t>
            </a:r>
            <a:endParaRPr lang="en-US" b="1" dirty="0"/>
          </a:p>
        </p:txBody>
      </p:sp>
      <p:pic>
        <p:nvPicPr>
          <p:cNvPr id="112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638800"/>
            <a:ext cx="7543800" cy="87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262167"/>
              </p:ext>
            </p:extLst>
          </p:nvPr>
        </p:nvGraphicFramePr>
        <p:xfrm>
          <a:off x="7620000" y="1295400"/>
          <a:ext cx="1394204" cy="5303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6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ATL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274,549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BER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905,116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BUR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448,734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CAM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513,657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CAP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97,265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CUM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156,898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ESS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783,969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GLO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288,288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HUD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634,266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HUN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128,349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MER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366,513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MID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809,858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MON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630,380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MOR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492,276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OCE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576,567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PAS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501,226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SAL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66,083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SOM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323,444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066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SUS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149,265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UNI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536,499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WAR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108,692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NYC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86,418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PHL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18,586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BUC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99,865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SOU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13,772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NOR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5,046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WES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6,531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ROC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32,737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Total: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9,054,849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7524750" y="1153540"/>
            <a:ext cx="1610568" cy="54758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24750" y="5105400"/>
            <a:ext cx="1619249" cy="1295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0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Creating the </a:t>
            </a:r>
            <a:r>
              <a:rPr lang="en-US" sz="3600" b="1" dirty="0" err="1" smtClean="0"/>
              <a:t>NJ_PersonTrip</a:t>
            </a:r>
            <a:r>
              <a:rPr lang="en-US" sz="3600" dirty="0" smtClean="0"/>
              <a:t> file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“every” trip that each Traveler is likely to make on a typical day.  </a:t>
            </a:r>
            <a:r>
              <a:rPr lang="en-US" sz="1800" b="1" dirty="0" err="1" smtClean="0"/>
              <a:t>NJ_PersonTrip</a:t>
            </a:r>
            <a:r>
              <a:rPr lang="en-US" sz="1800" b="1" dirty="0" smtClean="0"/>
              <a:t> file</a:t>
            </a:r>
            <a:endParaRPr lang="en-US" sz="2400" b="1" dirty="0" smtClean="0"/>
          </a:p>
          <a:p>
            <a:pPr marL="857250" lvl="1" indent="-457200"/>
            <a:r>
              <a:rPr lang="en-US" sz="2400" dirty="0" smtClean="0"/>
              <a:t>	 Containing appropriate spatial and temporal characteristics for each trip</a:t>
            </a:r>
          </a:p>
          <a:p>
            <a:r>
              <a:rPr lang="en-US" sz="2800" dirty="0" smtClean="0"/>
              <a:t>Start with</a:t>
            </a:r>
          </a:p>
          <a:p>
            <a:pPr lvl="1"/>
            <a:r>
              <a:rPr lang="en-US" sz="2400" dirty="0" smtClean="0"/>
              <a:t> </a:t>
            </a:r>
            <a:r>
              <a:rPr lang="en-US" sz="2400" b="1" dirty="0" err="1" smtClean="0"/>
              <a:t>NJ_ResidentTrip</a:t>
            </a:r>
            <a:r>
              <a:rPr lang="en-US" sz="2400" b="1" dirty="0" smtClean="0"/>
              <a:t> file</a:t>
            </a:r>
          </a:p>
          <a:p>
            <a:pPr lvl="1"/>
            <a:r>
              <a:rPr lang="en-US" sz="2400" b="1" dirty="0" smtClean="0"/>
              <a:t> </a:t>
            </a:r>
            <a:r>
              <a:rPr lang="en-US" sz="2400" b="1" dirty="0" err="1" smtClean="0"/>
              <a:t>NJ_Employment</a:t>
            </a:r>
            <a:r>
              <a:rPr lang="en-US" sz="2400" b="1" dirty="0" smtClean="0"/>
              <a:t> file</a:t>
            </a:r>
          </a:p>
          <a:p>
            <a:r>
              <a:rPr lang="en-US" sz="2800" dirty="0" smtClean="0"/>
              <a:t>Readily assign trips between Home and Work/School</a:t>
            </a:r>
          </a:p>
          <a:p>
            <a:pPr lvl="1"/>
            <a:r>
              <a:rPr lang="en-US" sz="2400" dirty="0" smtClean="0"/>
              <a:t>Trip Activity -&gt; Stop Sequence </a:t>
            </a:r>
          </a:p>
          <a:p>
            <a:pPr lvl="2"/>
            <a:r>
              <a:rPr lang="en-US" sz="2000" dirty="0" smtClean="0"/>
              <a:t>Home, Work, School characteristics synthesized in </a:t>
            </a:r>
            <a:r>
              <a:rPr lang="en-US" sz="2000" dirty="0" err="1" smtClean="0"/>
              <a:t>NJ_Resident</a:t>
            </a:r>
            <a:r>
              <a:rPr lang="en-US" sz="2000" dirty="0" smtClean="0"/>
              <a:t> file</a:t>
            </a:r>
          </a:p>
          <a:p>
            <a:pPr lvl="1"/>
            <a:endParaRPr lang="en-US" sz="2400" dirty="0"/>
          </a:p>
          <a:p>
            <a:pPr marL="400050" lvl="1" indent="0">
              <a:buNone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09437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0" y="274638"/>
            <a:ext cx="3829050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3600" b="1" dirty="0" smtClean="0"/>
              <a:t>Assigning “Other” Locations </a:t>
            </a:r>
            <a:endParaRPr lang="en-US" sz="3600" b="1" dirty="0"/>
          </a:p>
        </p:txBody>
      </p:sp>
      <p:pic>
        <p:nvPicPr>
          <p:cNvPr id="12290" name="Picture 1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400"/>
            <a:ext cx="4285639" cy="376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0" y="4267200"/>
            <a:ext cx="73152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Attractiveness (</a:t>
            </a:r>
            <a:r>
              <a:rPr lang="en-US" b="1" dirty="0" err="1" smtClean="0"/>
              <a:t>i</a:t>
            </a:r>
            <a:r>
              <a:rPr lang="en-US" b="1" dirty="0" smtClean="0"/>
              <a:t>)= (Patrons (I)/</a:t>
            </a:r>
            <a:r>
              <a:rPr lang="en-US" b="1" dirty="0" err="1" smtClean="0"/>
              <a:t>AllPatrons</a:t>
            </a:r>
            <a:r>
              <a:rPr lang="en-US" b="1" dirty="0" smtClean="0"/>
              <a:t>)/{D(</a:t>
            </a:r>
            <a:r>
              <a:rPr lang="en-US" b="1" dirty="0" err="1" smtClean="0"/>
              <a:t>i,j</a:t>
            </a:r>
            <a:r>
              <a:rPr lang="en-US" b="1" dirty="0" smtClean="0"/>
              <a:t>)</a:t>
            </a:r>
            <a:r>
              <a:rPr lang="en-US" b="1" baseline="30000" dirty="0" smtClean="0"/>
              <a:t>2</a:t>
            </a:r>
            <a:r>
              <a:rPr lang="en-US" b="1" dirty="0" smtClean="0"/>
              <a:t> + D(</a:t>
            </a:r>
            <a:r>
              <a:rPr lang="en-US" b="1" dirty="0" err="1" smtClean="0"/>
              <a:t>j,k</a:t>
            </a:r>
            <a:r>
              <a:rPr lang="en-US" b="1" dirty="0" smtClean="0"/>
              <a:t>)</a:t>
            </a:r>
            <a:r>
              <a:rPr lang="en-US" b="1" baseline="30000" dirty="0" smtClean="0"/>
              <a:t>2</a:t>
            </a:r>
            <a:r>
              <a:rPr lang="en-US" b="1" dirty="0" smtClean="0"/>
              <a:t>}; </a:t>
            </a:r>
          </a:p>
          <a:p>
            <a:pPr algn="ctr"/>
            <a:r>
              <a:rPr lang="en-US" b="1" dirty="0" smtClean="0"/>
              <a:t>Where  </a:t>
            </a:r>
            <a:r>
              <a:rPr lang="en-US" b="1" dirty="0" err="1" smtClean="0"/>
              <a:t>i</a:t>
            </a:r>
            <a:r>
              <a:rPr lang="en-US" b="1" dirty="0" smtClean="0"/>
              <a:t> is destination county; j is current county; k is home county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8230" y="2590800"/>
            <a:ext cx="2895600" cy="132343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1.  Select Other County  Using:</a:t>
            </a:r>
          </a:p>
          <a:p>
            <a:pPr algn="ctr"/>
            <a:r>
              <a:rPr lang="en-US" sz="2000" b="1" dirty="0" smtClean="0"/>
              <a:t>Attractiveness-Weighted</a:t>
            </a:r>
          </a:p>
          <a:p>
            <a:pPr algn="ctr"/>
            <a:r>
              <a:rPr lang="en-US" sz="2000" b="1" dirty="0" smtClean="0"/>
              <a:t>Random Draw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7710" y="5105400"/>
            <a:ext cx="8229600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2.  Select “Other” Business using:</a:t>
            </a:r>
          </a:p>
          <a:p>
            <a:pPr algn="ctr"/>
            <a:r>
              <a:rPr lang="en-US" sz="2000" b="1" dirty="0" smtClean="0"/>
              <a:t>Patronage-Weighted Random Draw within selected county</a:t>
            </a:r>
          </a:p>
        </p:txBody>
      </p:sp>
      <p:pic>
        <p:nvPicPr>
          <p:cNvPr id="12292" name="Picture 9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" t="45738" r="2098" b="23277"/>
          <a:stretch/>
        </p:blipFill>
        <p:spPr bwMode="auto">
          <a:xfrm>
            <a:off x="12032" y="5943600"/>
            <a:ext cx="8991601" cy="83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41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0" y="274638"/>
            <a:ext cx="3829050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3600" b="1" dirty="0" smtClean="0"/>
              <a:t>Assigning  Trip Departure Times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2744" y="3979039"/>
            <a:ext cx="8267393" cy="224676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indent="-457200">
              <a:buFont typeface="Arial" pitchFamily="34" charset="0"/>
              <a:buChar char="•"/>
            </a:pPr>
            <a:r>
              <a:rPr lang="en-US" sz="2000" b="1" dirty="0" smtClean="0"/>
              <a:t>For: H-&gt;W; H-&gt;School; W-&gt;Other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b="1" dirty="0" smtClean="0"/>
              <a:t>Work backwards from Desired Arrival Time using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b="1" dirty="0" smtClean="0"/>
              <a:t>Distance and normally distributed Speed distribution, and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b="1" dirty="0" smtClean="0"/>
              <a:t>Non-symmetric early late probabilities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b="1" dirty="0" smtClean="0"/>
              <a:t>Else, Use Stop Duration with non-symmetric early late probabilities based on SIC Cod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2744" y="284561"/>
            <a:ext cx="3662056" cy="3525439"/>
            <a:chOff x="2280569" y="967992"/>
            <a:chExt cx="3387864" cy="3207261"/>
          </a:xfrm>
        </p:grpSpPr>
        <p:sp>
          <p:nvSpPr>
            <p:cNvPr id="18" name="TextBox 17"/>
            <p:cNvSpPr txBox="1"/>
            <p:nvPr/>
          </p:nvSpPr>
          <p:spPr>
            <a:xfrm>
              <a:off x="2280569" y="1908256"/>
              <a:ext cx="113845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/>
                <a:t>Distribution of </a:t>
              </a:r>
            </a:p>
            <a:p>
              <a:pPr algn="ctr"/>
              <a:r>
                <a:rPr lang="en-US" sz="1000" dirty="0" smtClean="0"/>
                <a:t>Arrival/Departure </a:t>
              </a:r>
            </a:p>
            <a:p>
              <a:pPr algn="ctr"/>
              <a:r>
                <a:rPr lang="en-US" sz="1000" dirty="0" smtClean="0"/>
                <a:t>Times</a:t>
              </a:r>
              <a:endParaRPr lang="en-US" sz="1000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391833" y="967992"/>
              <a:ext cx="3276600" cy="3207261"/>
              <a:chOff x="2391833" y="967992"/>
              <a:chExt cx="3276600" cy="3207261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224866" y="1135204"/>
                <a:ext cx="10160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Trip Type; SIC</a:t>
                </a:r>
                <a:endParaRPr lang="en-US" sz="1200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182533" y="1053170"/>
                <a:ext cx="10668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4715933" y="1592474"/>
                <a:ext cx="0" cy="43225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/>
              <p:cNvGrpSpPr/>
              <p:nvPr/>
            </p:nvGrpSpPr>
            <p:grpSpPr>
              <a:xfrm>
                <a:off x="3763433" y="2027614"/>
                <a:ext cx="1905000" cy="1104899"/>
                <a:chOff x="4114800" y="2946400"/>
                <a:chExt cx="1752600" cy="952500"/>
              </a:xfrm>
            </p:grpSpPr>
            <p:sp>
              <p:nvSpPr>
                <p:cNvPr id="22" name="Flowchart: Decision 21"/>
                <p:cNvSpPr/>
                <p:nvPr/>
              </p:nvSpPr>
              <p:spPr>
                <a:xfrm>
                  <a:off x="4114800" y="2946400"/>
                  <a:ext cx="1752600" cy="952500"/>
                </a:xfrm>
                <a:prstGeom prst="flowChartDecisio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4232148" y="3116773"/>
                  <a:ext cx="1447800" cy="6036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 smtClean="0"/>
                    <a:t>Time Generator:</a:t>
                  </a:r>
                </a:p>
                <a:p>
                  <a:pPr algn="ctr"/>
                  <a:r>
                    <a:rPr lang="en-US" sz="1050" dirty="0" err="1" smtClean="0"/>
                    <a:t>RandomDraw</a:t>
                  </a:r>
                  <a:r>
                    <a:rPr lang="en-US" sz="1050" dirty="0" smtClean="0"/>
                    <a:t>:</a:t>
                  </a:r>
                </a:p>
                <a:p>
                  <a:pPr algn="ctr"/>
                  <a:r>
                    <a:rPr lang="en-US" sz="1050" dirty="0" smtClean="0"/>
                    <a:t>Time Distribution</a:t>
                  </a:r>
                  <a:endParaRPr lang="en-US" sz="1100" dirty="0" smtClean="0"/>
                </a:p>
                <a:p>
                  <a:endParaRPr lang="en-US" sz="800" dirty="0"/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4258733" y="3641853"/>
                <a:ext cx="10668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>
                <a:off x="4749800" y="3186770"/>
                <a:ext cx="0" cy="45720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4258733" y="3659540"/>
                <a:ext cx="1129748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Trip Departure time</a:t>
                </a:r>
              </a:p>
              <a:p>
                <a:pPr algn="ctr"/>
                <a:r>
                  <a:rPr lang="en-US" sz="700" dirty="0" smtClean="0"/>
                  <a:t>(</a:t>
                </a:r>
                <a:r>
                  <a:rPr lang="en-US" sz="700" dirty="0" err="1" smtClean="0"/>
                  <a:t>SeconsFromMidnight</a:t>
                </a:r>
                <a:r>
                  <a:rPr lang="en-US" sz="700" dirty="0"/>
                  <a:t>)</a:t>
                </a:r>
              </a:p>
            </p:txBody>
          </p:sp>
          <p:sp>
            <p:nvSpPr>
              <p:cNvPr id="17" name="Flowchart: Sequential Access Storage 16"/>
              <p:cNvSpPr/>
              <p:nvPr/>
            </p:nvSpPr>
            <p:spPr>
              <a:xfrm>
                <a:off x="2391833" y="1801243"/>
                <a:ext cx="915924" cy="838200"/>
              </a:xfrm>
              <a:prstGeom prst="flowChartMagneticTap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3304372" y="2582292"/>
                <a:ext cx="448733" cy="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3107185" y="967992"/>
                <a:ext cx="757930" cy="369332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Task 8</a:t>
                </a:r>
                <a:endParaRPr lang="en-US" dirty="0"/>
              </a:p>
            </p:txBody>
          </p:sp>
        </p:grp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21829"/>
            <a:ext cx="254793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2375" b="-59732"/>
          <a:stretch/>
        </p:blipFill>
        <p:spPr bwMode="auto">
          <a:xfrm>
            <a:off x="716819" y="6492240"/>
            <a:ext cx="773924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98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228600"/>
            <a:ext cx="3962400" cy="94456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Most every day…                  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Almost 9 Million NJ residents </a:t>
            </a:r>
          </a:p>
          <a:p>
            <a:r>
              <a:rPr lang="en-US" dirty="0" smtClean="0"/>
              <a:t>0.25 Million of out of state commuters</a:t>
            </a:r>
          </a:p>
          <a:p>
            <a:r>
              <a:rPr lang="en-US" dirty="0" smtClean="0"/>
              <a:t>Make 30+ Million trips </a:t>
            </a:r>
          </a:p>
          <a:p>
            <a:r>
              <a:rPr lang="en-US" dirty="0" smtClean="0"/>
              <a:t>Throughout the 8,700 </a:t>
            </a:r>
            <a:r>
              <a:rPr lang="en-US" dirty="0" err="1" smtClean="0"/>
              <a:t>sq</a:t>
            </a:r>
            <a:r>
              <a:rPr lang="en-US" dirty="0" smtClean="0"/>
              <a:t> miles of NJ</a:t>
            </a:r>
          </a:p>
          <a:p>
            <a:r>
              <a:rPr lang="en-US" dirty="0" smtClean="0"/>
              <a:t>Where/when do they start?</a:t>
            </a:r>
          </a:p>
          <a:p>
            <a:r>
              <a:rPr lang="en-US" dirty="0" smtClean="0"/>
              <a:t>Where do they go? </a:t>
            </a:r>
          </a:p>
          <a:p>
            <a:r>
              <a:rPr lang="en-US" dirty="0" smtClean="0"/>
              <a:t>Does anyone know???</a:t>
            </a:r>
          </a:p>
          <a:p>
            <a:pPr lvl="1"/>
            <a:r>
              <a:rPr lang="en-US" dirty="0" smtClean="0"/>
              <a:t>I certainly don’t</a:t>
            </a:r>
          </a:p>
          <a:p>
            <a:pPr lvl="2"/>
            <a:r>
              <a:rPr lang="en-US" dirty="0" smtClean="0"/>
              <a:t>Not to sufficient precision for credible analysis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0" r="38335" b="2106"/>
          <a:stretch/>
        </p:blipFill>
        <p:spPr bwMode="auto">
          <a:xfrm>
            <a:off x="7053191" y="3374020"/>
            <a:ext cx="2048018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8074570" y="4648200"/>
            <a:ext cx="304800" cy="3048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18443019">
            <a:off x="8152810" y="4405671"/>
            <a:ext cx="685800" cy="152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2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152400"/>
            <a:ext cx="5181600" cy="815608"/>
          </a:xfr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NJ_PersonTrip</a:t>
            </a:r>
            <a:r>
              <a:rPr lang="en-US" dirty="0" smtClean="0"/>
              <a:t> 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524000"/>
            <a:ext cx="5867400" cy="4495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 </a:t>
            </a:r>
            <a:r>
              <a:rPr lang="en-US" altLang="en-US" b="1" dirty="0" smtClean="0"/>
              <a:t>9,054,849</a:t>
            </a:r>
            <a:r>
              <a:rPr lang="en-US" altLang="en-US" dirty="0" smtClean="0"/>
              <a:t>  records</a:t>
            </a:r>
          </a:p>
          <a:p>
            <a:pPr lvl="1" eaLnBrk="1" hangingPunct="1"/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One for each person in </a:t>
            </a:r>
            <a:r>
              <a:rPr lang="en-US" altLang="en-US" sz="2400" b="1" dirty="0" err="1" smtClean="0"/>
              <a:t>NJ_Resident</a:t>
            </a:r>
            <a:r>
              <a:rPr lang="en-US" altLang="en-US" dirty="0" smtClean="0"/>
              <a:t> file</a:t>
            </a:r>
          </a:p>
          <a:p>
            <a:pPr eaLnBrk="1" hangingPunct="1"/>
            <a:r>
              <a:rPr lang="en-US" altLang="en-US" dirty="0" smtClean="0"/>
              <a:t>Specifying </a:t>
            </a:r>
            <a:r>
              <a:rPr lang="en-US" altLang="en-US" b="1" dirty="0" smtClean="0">
                <a:ea typeface="Calibri" pitchFamily="34" charset="0"/>
                <a:cs typeface="Times New Roman" pitchFamily="18" charset="0"/>
              </a:rPr>
              <a:t>32,862,668</a:t>
            </a:r>
            <a:r>
              <a:rPr lang="en-US" altLang="en-US" dirty="0" smtClean="0"/>
              <a:t> Daily Person Trips</a:t>
            </a:r>
          </a:p>
          <a:p>
            <a:pPr lvl="1" eaLnBrk="1" hangingPunct="1"/>
            <a:r>
              <a:rPr lang="en-US" altLang="en-US" dirty="0" smtClean="0"/>
              <a:t>Each characterized by a precise</a:t>
            </a:r>
          </a:p>
          <a:p>
            <a:pPr lvl="2" eaLnBrk="1" hangingPunct="1"/>
            <a:r>
              <a:rPr lang="en-US" altLang="en-US" sz="2000" b="1" dirty="0"/>
              <a:t>{</a:t>
            </a:r>
            <a:r>
              <a:rPr lang="en-US" altLang="en-US" sz="2000" b="1" dirty="0" err="1"/>
              <a:t>oLat</a:t>
            </a:r>
            <a:r>
              <a:rPr lang="en-US" altLang="en-US" sz="2000" b="1" dirty="0"/>
              <a:t>, </a:t>
            </a:r>
            <a:r>
              <a:rPr lang="en-US" altLang="en-US" sz="2000" b="1" dirty="0" err="1" smtClean="0"/>
              <a:t>oLon</a:t>
            </a:r>
            <a:r>
              <a:rPr lang="en-US" altLang="en-US" sz="2000" b="1" dirty="0" smtClean="0"/>
              <a:t>, </a:t>
            </a:r>
            <a:r>
              <a:rPr lang="en-US" altLang="en-US" sz="2000" b="1" dirty="0" err="1"/>
              <a:t>oTime</a:t>
            </a:r>
            <a:r>
              <a:rPr lang="en-US" altLang="en-US" sz="2000" b="1" dirty="0"/>
              <a:t>, </a:t>
            </a:r>
            <a:r>
              <a:rPr lang="en-US" altLang="en-US" sz="2000" b="1" dirty="0" err="1"/>
              <a:t>dLat</a:t>
            </a:r>
            <a:r>
              <a:rPr lang="en-US" altLang="en-US" sz="2000" b="1" dirty="0"/>
              <a:t>, </a:t>
            </a:r>
            <a:r>
              <a:rPr lang="en-US" altLang="en-US" sz="2000" b="1" dirty="0" err="1"/>
              <a:t>dLon</a:t>
            </a:r>
            <a:r>
              <a:rPr lang="en-US" altLang="en-US" sz="2000" b="1" dirty="0"/>
              <a:t>, </a:t>
            </a:r>
            <a:r>
              <a:rPr lang="en-US" altLang="en-US" sz="2000" b="1" dirty="0" err="1"/>
              <a:t>Est_dTime</a:t>
            </a:r>
            <a:r>
              <a:rPr lang="en-US" altLang="en-US" sz="2000" b="1" dirty="0"/>
              <a:t>}</a:t>
            </a:r>
          </a:p>
          <a:p>
            <a:pPr marL="457200" lvl="1" indent="0" eaLnBrk="1" hangingPunct="1">
              <a:buNone/>
            </a:pPr>
            <a:endParaRPr lang="en-US" altLang="en-US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en-U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" y="609600"/>
          <a:ext cx="2667000" cy="5662114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89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7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6411" marR="6411" marT="64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All Trips</a:t>
                      </a:r>
                    </a:p>
                  </a:txBody>
                  <a:tcPr marL="6411" marR="6411" marT="64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8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Home  County</a:t>
                      </a:r>
                    </a:p>
                  </a:txBody>
                  <a:tcPr marL="6411" marR="6411" marT="64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Trips </a:t>
                      </a:r>
                    </a:p>
                  </a:txBody>
                  <a:tcPr marL="6411" marR="6411" marT="64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TripMiles</a:t>
                      </a:r>
                    </a:p>
                  </a:txBody>
                  <a:tcPr marL="6411" marR="6411" marT="64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AverageTM</a:t>
                      </a:r>
                    </a:p>
                  </a:txBody>
                  <a:tcPr marL="6411" marR="6411" marT="64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5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#</a:t>
                      </a:r>
                    </a:p>
                  </a:txBody>
                  <a:tcPr marL="6411" marR="6411" marT="64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Miles</a:t>
                      </a:r>
                    </a:p>
                  </a:txBody>
                  <a:tcPr marL="6411" marR="6411" marT="64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Miles</a:t>
                      </a:r>
                    </a:p>
                  </a:txBody>
                  <a:tcPr marL="6411" marR="6411" marT="64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ATL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936,585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27,723,931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29.6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BER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3,075,434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40,006,145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13.0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BUC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250,006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9,725,080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38.9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BUR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1,525,713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37,274,682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24.4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CAM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1,746,906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27,523,679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15.8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CAP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333,690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11,026,874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33.0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CUM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532,897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18,766,986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35.2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ESS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2,663,517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29,307,439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11.0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GLO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980,302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23,790,798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24.3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HUD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2,153,677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18,580,585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8.6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HUN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437,598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13,044,440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29.8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MER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1,248,183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22,410,297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18.0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MID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2,753,142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47,579,551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17.3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MON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2,144,477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50,862,651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23.7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MOR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1,677,161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33,746,360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20.1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4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NOR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   12,534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   900,434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71.8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NYC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215,915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4,131,764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19.1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OCE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1,964,014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63,174,466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32.2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PAS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1,704,184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22,641,201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13.3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4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PHL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   46,468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1,367,405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29.4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4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ROC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   81,740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2,163,311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26.5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SAL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225,725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8,239,593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36.5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SOM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1,099,927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21,799,647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19.8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4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SOU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   34,493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2,468,016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71.6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SUS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508,674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16,572,792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32.6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UNI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1,824,093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21,860,031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12.0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WAR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371,169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13,012,489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35.1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42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WES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   16,304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   477,950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29.3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74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</a:t>
                      </a: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32,862,668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590,178,597 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19.3</a:t>
                      </a:r>
                    </a:p>
                  </a:txBody>
                  <a:tcPr marL="6411" marR="6411" marT="64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41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52400" y="381000"/>
          <a:ext cx="5486400" cy="5838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9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6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1828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New Jersey Summary Data </a:t>
                      </a:r>
                    </a:p>
                  </a:txBody>
                  <a:tcPr marL="6350" marR="6350" marT="6351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Item 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Value 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Area (mi</a:t>
                      </a:r>
                      <a:r>
                        <a:rPr lang="en-US" sz="1800" baseline="30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 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8,061 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# of Pixels Generating at Least One O_Trip 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21,643 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Area of Pixels (mi</a:t>
                      </a:r>
                      <a:r>
                        <a:rPr lang="en-US" sz="1800" baseline="30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 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5,411 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% of Open Space 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32.9% 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# of Pixels Generating 95% of O_Trips 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9,519 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# of Pixels Generating 50% of O_Trips 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1,310 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# of Intra-Pixel Trips 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447,102 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# of O_Walk Trips 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1,943,803 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# of All O_Trips 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32,862,668 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Avg. All O_TripLength (miles) 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19.6 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# of O_aTaxi Trips 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30,471,763 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Avg. O_aTaxiTripLength (miles) 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20.7 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Median O_aTaxiTripLength (miles) 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12.5 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95% O_aTaxiTripLength (miles) 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38.0 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631825"/>
            <a:ext cx="28194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519363"/>
            <a:ext cx="281940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4451350"/>
            <a:ext cx="28194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66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8305800" cy="685800"/>
          </a:xfrm>
        </p:spPr>
        <p:txBody>
          <a:bodyPr/>
          <a:lstStyle/>
          <a:p>
            <a:r>
              <a:rPr lang="en-US" altLang="en-US" sz="2400" b="1" smtClean="0">
                <a:cs typeface="Times New Roman" panose="02020603050405020304" pitchFamily="18" charset="0"/>
              </a:rPr>
              <a:t>Analysis of aTaxi Demand in Mercer County</a:t>
            </a:r>
            <a:br>
              <a:rPr lang="en-US" altLang="en-US" sz="2400" b="1" smtClean="0">
                <a:cs typeface="Times New Roman" panose="02020603050405020304" pitchFamily="18" charset="0"/>
              </a:rPr>
            </a:br>
            <a:r>
              <a:rPr lang="en-US" altLang="en-US" sz="1400" b="1" smtClean="0">
                <a:cs typeface="Times New Roman" panose="02020603050405020304" pitchFamily="18" charset="0"/>
              </a:rPr>
              <a:t>CD=3p; DD=300sec; MaxCircuity=20%</a:t>
            </a:r>
            <a:endParaRPr lang="en-US" altLang="en-US" sz="2000" b="1" smtClean="0">
              <a:cs typeface="Times New Roman" panose="02020603050405020304" pitchFamily="18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8229600" cy="42672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altLang="en-US" sz="2000" dirty="0" smtClean="0">
                <a:cs typeface="Times New Roman" pitchFamily="18" charset="0"/>
              </a:rPr>
              <a:t>469,020 aTaxi Departures throughout typical “October weekday”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200" dirty="0" smtClean="0">
                <a:latin typeface="+mj-lt"/>
                <a:cs typeface="Times New Roman" pitchFamily="18" charset="0"/>
              </a:rPr>
              <a:t>       935   “50-passenger” aTaxi Departures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    8,127   </a:t>
            </a:r>
            <a:r>
              <a:rPr lang="en-US" altLang="en-US" sz="1200" dirty="0" smtClean="0">
                <a:cs typeface="Times New Roman" pitchFamily="18" charset="0"/>
              </a:rPr>
              <a:t>“15</a:t>
            </a:r>
            <a:r>
              <a:rPr lang="en-US" altLang="en-US" sz="1200" dirty="0" smtClean="0">
                <a:latin typeface="+mj-lt"/>
                <a:cs typeface="Times New Roman" pitchFamily="18" charset="0"/>
              </a:rPr>
              <a:t>-passenger” aTaxi Departures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283,779     </a:t>
            </a:r>
            <a:r>
              <a:rPr lang="en-US" altLang="en-US" sz="1200" dirty="0" smtClean="0">
                <a:cs typeface="Times New Roman" pitchFamily="18" charset="0"/>
              </a:rPr>
              <a:t>“6</a:t>
            </a:r>
            <a:r>
              <a:rPr lang="en-US" altLang="en-US" sz="1200" dirty="0" smtClean="0">
                <a:latin typeface="+mj-lt"/>
                <a:cs typeface="Times New Roman" pitchFamily="18" charset="0"/>
              </a:rPr>
              <a:t>-passenger” aTaxi Departures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176,179     </a:t>
            </a:r>
            <a:r>
              <a:rPr lang="en-US" altLang="en-US" sz="1200" dirty="0" smtClean="0">
                <a:cs typeface="Times New Roman" pitchFamily="18" charset="0"/>
              </a:rPr>
              <a:t>“2</a:t>
            </a:r>
            <a:r>
              <a:rPr lang="en-US" altLang="en-US" sz="1200" dirty="0" smtClean="0">
                <a:latin typeface="+mj-lt"/>
                <a:cs typeface="Times New Roman" pitchFamily="18" charset="0"/>
              </a:rPr>
              <a:t>-passenger” aTaxi Departures</a:t>
            </a:r>
          </a:p>
          <a:p>
            <a:pPr lvl="1">
              <a:lnSpc>
                <a:spcPct val="80000"/>
              </a:lnSpc>
              <a:defRPr/>
            </a:pPr>
            <a:endParaRPr lang="en-US" altLang="en-US" sz="1200" dirty="0" smtClean="0"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altLang="en-US" sz="2000" dirty="0" smtClean="0">
                <a:cs typeface="Times New Roman" pitchFamily="18" charset="0"/>
              </a:rPr>
              <a:t>527,724 aTaxi Arrivals throughout typical “October weekday”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200" dirty="0" smtClean="0">
                <a:cs typeface="Times New Roman" pitchFamily="18" charset="0"/>
              </a:rPr>
              <a:t>    1,089  “50-passenger” aTaxi Arrivals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    8,472  </a:t>
            </a:r>
            <a:r>
              <a:rPr lang="en-US" altLang="en-US" sz="1200" dirty="0" smtClean="0">
                <a:latin typeface="+mj-lt"/>
                <a:cs typeface="Times New Roman" pitchFamily="18" charset="0"/>
              </a:rPr>
              <a:t>“15-passenger” aTaxi Arrivals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272,653    </a:t>
            </a:r>
            <a:r>
              <a:rPr lang="en-US" altLang="en-US" sz="1200" dirty="0" smtClean="0">
                <a:latin typeface="+mj-lt"/>
                <a:cs typeface="Times New Roman" pitchFamily="18" charset="0"/>
              </a:rPr>
              <a:t>“6-passenger” aTaxi Arrivals</a:t>
            </a:r>
            <a:endParaRPr lang="en-US" sz="1200" dirty="0" smtClean="0">
              <a:latin typeface="+mj-lt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245,510    </a:t>
            </a:r>
            <a:r>
              <a:rPr lang="en-US" altLang="en-US" sz="1200" dirty="0" smtClean="0">
                <a:latin typeface="+mj-lt"/>
                <a:cs typeface="Times New Roman" pitchFamily="18" charset="0"/>
              </a:rPr>
              <a:t>“2-passenger” aTaxi Arrivals</a:t>
            </a:r>
          </a:p>
          <a:p>
            <a:pPr marL="457200" lvl="1" indent="0">
              <a:lnSpc>
                <a:spcPct val="80000"/>
              </a:lnSpc>
              <a:buFontTx/>
              <a:buNone/>
              <a:defRPr/>
            </a:pPr>
            <a:endParaRPr lang="en-US" altLang="en-US" sz="1200" dirty="0" smtClean="0"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altLang="en-US" sz="1600" dirty="0" smtClean="0">
                <a:cs typeface="Times New Roman" pitchFamily="18" charset="0"/>
              </a:rPr>
              <a:t>~58,704 aTaxis will need to be repositioned outside of Mercer County overnight.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200" dirty="0" smtClean="0">
                <a:cs typeface="Times New Roman" pitchFamily="18" charset="0"/>
              </a:rPr>
              <a:t>~154       “50-passenger” aTaxis will need to be repositioned </a:t>
            </a:r>
            <a:r>
              <a:rPr lang="en-US" alt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out </a:t>
            </a:r>
            <a:r>
              <a:rPr lang="en-US" altLang="en-US" sz="1200" dirty="0" smtClean="0">
                <a:cs typeface="Times New Roman" pitchFamily="18" charset="0"/>
              </a:rPr>
              <a:t>of Mercer County overnight</a:t>
            </a:r>
            <a:endParaRPr lang="en-US" altLang="en-US" sz="1200" dirty="0" smtClean="0"/>
          </a:p>
          <a:p>
            <a:pPr lvl="1">
              <a:lnSpc>
                <a:spcPct val="80000"/>
              </a:lnSpc>
              <a:defRPr/>
            </a:pPr>
            <a:r>
              <a:rPr lang="en-US" altLang="en-US" sz="1200" dirty="0" smtClean="0">
                <a:cs typeface="Times New Roman" pitchFamily="18" charset="0"/>
              </a:rPr>
              <a:t>~345       “15-passenger” aTaxis will need to be repositioned </a:t>
            </a:r>
            <a:r>
              <a:rPr lang="en-US" alt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out </a:t>
            </a:r>
            <a:r>
              <a:rPr lang="en-US" altLang="en-US" sz="1200" dirty="0" smtClean="0">
                <a:cs typeface="Times New Roman" pitchFamily="18" charset="0"/>
              </a:rPr>
              <a:t>of Mercer County overnight</a:t>
            </a:r>
            <a:endParaRPr lang="en-US" altLang="en-US" sz="1200" dirty="0" smtClean="0"/>
          </a:p>
          <a:p>
            <a:pPr lvl="1">
              <a:lnSpc>
                <a:spcPct val="80000"/>
              </a:lnSpc>
              <a:defRPr/>
            </a:pPr>
            <a:r>
              <a:rPr lang="en-US" altLang="en-US" sz="1200" dirty="0" smtClean="0">
                <a:cs typeface="Times New Roman" pitchFamily="18" charset="0"/>
              </a:rPr>
              <a:t>~11,126    “6-passenger” aTaxis will need to be repositioned </a:t>
            </a:r>
            <a:r>
              <a:rPr lang="en-US" alt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into</a:t>
            </a:r>
            <a:r>
              <a:rPr lang="en-US" altLang="en-US" sz="1200" dirty="0" smtClean="0">
                <a:cs typeface="Times New Roman" pitchFamily="18" charset="0"/>
              </a:rPr>
              <a:t> Mercer County overnight.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200" dirty="0" smtClean="0">
                <a:cs typeface="Times New Roman" pitchFamily="18" charset="0"/>
              </a:rPr>
              <a:t>~69,331    “2-passenger” aTaxis will need to be repositioned </a:t>
            </a:r>
            <a:r>
              <a:rPr lang="en-US" alt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out</a:t>
            </a:r>
            <a:r>
              <a:rPr lang="en-US" altLang="en-US" sz="1200" dirty="0" smtClean="0">
                <a:cs typeface="Times New Roman" pitchFamily="18" charset="0"/>
              </a:rPr>
              <a:t> of Mercer County overnight.</a:t>
            </a:r>
          </a:p>
          <a:p>
            <a:pPr lvl="1">
              <a:lnSpc>
                <a:spcPct val="80000"/>
              </a:lnSpc>
              <a:defRPr/>
            </a:pPr>
            <a:endParaRPr lang="en-US" altLang="en-US" sz="1200" dirty="0" smtClean="0">
              <a:cs typeface="Times New Roman" pitchFamily="18" charset="0"/>
            </a:endParaRPr>
          </a:p>
          <a:p>
            <a:pPr marL="914400" lvl="2" indent="0">
              <a:lnSpc>
                <a:spcPct val="80000"/>
              </a:lnSpc>
              <a:buFontTx/>
              <a:buNone/>
              <a:defRPr/>
            </a:pPr>
            <a:endParaRPr lang="en-US" altLang="en-US" sz="1000" dirty="0" smtClean="0"/>
          </a:p>
          <a:p>
            <a:pPr lvl="1">
              <a:lnSpc>
                <a:spcPct val="80000"/>
              </a:lnSpc>
              <a:defRPr/>
            </a:pPr>
            <a:endParaRPr lang="en-US" altLang="en-US" sz="1200" dirty="0" smtClean="0"/>
          </a:p>
          <a:p>
            <a:pPr lvl="1">
              <a:lnSpc>
                <a:spcPct val="80000"/>
              </a:lnSpc>
              <a:defRPr/>
            </a:pPr>
            <a:endParaRPr lang="en-US" altLang="en-US" sz="1400" dirty="0" smtClean="0"/>
          </a:p>
          <a:p>
            <a:pPr lvl="1">
              <a:lnSpc>
                <a:spcPct val="80000"/>
              </a:lnSpc>
              <a:defRPr/>
            </a:pPr>
            <a:endParaRPr lang="en-US" altLang="en-US" sz="1000" dirty="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 bldLvl="2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6324600" cy="4724400"/>
          </a:xfrm>
        </p:spPr>
        <p:txBody>
          <a:bodyPr/>
          <a:lstStyle/>
          <a:p>
            <a:r>
              <a:rPr lang="en-US" altLang="en-US" sz="2800" b="1" dirty="0" smtClean="0">
                <a:solidFill>
                  <a:schemeClr val="bg2">
                    <a:lumMod val="50000"/>
                  </a:schemeClr>
                </a:solidFill>
              </a:rPr>
              <a:t>By walking to a station/</a:t>
            </a:r>
            <a:r>
              <a:rPr lang="en-US" altLang="en-US" sz="2800" b="1" dirty="0" err="1" smtClean="0">
                <a:solidFill>
                  <a:schemeClr val="bg2">
                    <a:lumMod val="50000"/>
                  </a:schemeClr>
                </a:solidFill>
              </a:rPr>
              <a:t>aTaxiStand</a:t>
            </a:r>
            <a:endParaRPr lang="en-US" altLang="en-US" sz="18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1"/>
            <a:r>
              <a:rPr lang="en-US" altLang="en-US" sz="2000" b="1" dirty="0" smtClean="0">
                <a:solidFill>
                  <a:schemeClr val="bg2">
                    <a:lumMod val="50000"/>
                  </a:schemeClr>
                </a:solidFill>
              </a:rPr>
              <a:t>A what point does a walk distance makes the aTaxi trip unattractive relative to one’s personal car?</a:t>
            </a:r>
          </a:p>
          <a:p>
            <a:pPr lvl="1"/>
            <a:r>
              <a:rPr lang="en-US" altLang="en-US" sz="2000" b="1" dirty="0" smtClean="0">
                <a:solidFill>
                  <a:schemeClr val="bg2">
                    <a:lumMod val="50000"/>
                  </a:schemeClr>
                </a:solidFill>
              </a:rPr>
              <a:t>¼ mile ( 5 minute) max</a:t>
            </a:r>
            <a:endParaRPr lang="en-US" altLang="en-US" sz="16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en-US" sz="2800" b="1" dirty="0" smtClean="0"/>
              <a:t>By using the rail system for some trips</a:t>
            </a:r>
          </a:p>
          <a:p>
            <a:pPr lvl="1"/>
            <a:r>
              <a:rPr lang="en-US" altLang="en-US" sz="2000" b="1" dirty="0" smtClean="0"/>
              <a:t>Trips with at least one trip-end within a short walk to a train station.</a:t>
            </a:r>
          </a:p>
          <a:p>
            <a:pPr lvl="1"/>
            <a:r>
              <a:rPr lang="en-US" altLang="en-US" sz="2000" b="1" dirty="0" smtClean="0"/>
              <a:t>Trips to/from NYC or PHL</a:t>
            </a: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4876800" cy="584775"/>
          </a:xfrm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</a:rPr>
              <a:t>Spatial Aggregation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2057400"/>
            <a:ext cx="238125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52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6324600" cy="4724400"/>
          </a:xfrm>
        </p:spPr>
        <p:txBody>
          <a:bodyPr/>
          <a:lstStyle/>
          <a:p>
            <a:r>
              <a:rPr lang="en-US" altLang="en-US" sz="2800" b="1" dirty="0" smtClean="0">
                <a:solidFill>
                  <a:schemeClr val="bg2">
                    <a:lumMod val="50000"/>
                  </a:schemeClr>
                </a:solidFill>
              </a:rPr>
              <a:t>By walking to a station/</a:t>
            </a:r>
            <a:r>
              <a:rPr lang="en-US" altLang="en-US" sz="2800" b="1" dirty="0" err="1" smtClean="0">
                <a:solidFill>
                  <a:schemeClr val="bg2">
                    <a:lumMod val="50000"/>
                  </a:schemeClr>
                </a:solidFill>
              </a:rPr>
              <a:t>aTaxiStand</a:t>
            </a:r>
            <a:endParaRPr lang="en-US" altLang="en-US" sz="18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1"/>
            <a:r>
              <a:rPr lang="en-US" altLang="en-US" sz="2000" b="1" dirty="0" smtClean="0">
                <a:solidFill>
                  <a:schemeClr val="bg2">
                    <a:lumMod val="50000"/>
                  </a:schemeClr>
                </a:solidFill>
              </a:rPr>
              <a:t>A what point does a walk distance makes the aTaxi trip unattractive relative to one’s personal car?</a:t>
            </a:r>
          </a:p>
          <a:p>
            <a:pPr lvl="1"/>
            <a:r>
              <a:rPr lang="en-US" altLang="en-US" sz="2000" b="1" dirty="0" smtClean="0">
                <a:solidFill>
                  <a:schemeClr val="bg2">
                    <a:lumMod val="50000"/>
                  </a:schemeClr>
                </a:solidFill>
              </a:rPr>
              <a:t>¼ mile ( 5 minute) max</a:t>
            </a:r>
            <a:endParaRPr lang="en-US" altLang="en-US" sz="16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en-US" sz="2800" b="1" dirty="0" smtClean="0">
                <a:solidFill>
                  <a:schemeClr val="bg2">
                    <a:lumMod val="50000"/>
                  </a:schemeClr>
                </a:solidFill>
              </a:rPr>
              <a:t>By using the rail system for some trips</a:t>
            </a:r>
          </a:p>
          <a:p>
            <a:pPr lvl="1"/>
            <a:r>
              <a:rPr lang="en-US" altLang="en-US" sz="2000" b="1" dirty="0" smtClean="0">
                <a:solidFill>
                  <a:schemeClr val="bg2">
                    <a:lumMod val="50000"/>
                  </a:schemeClr>
                </a:solidFill>
              </a:rPr>
              <a:t>Trips with at least one trip end within a short walk to a train station.</a:t>
            </a:r>
          </a:p>
          <a:p>
            <a:pPr lvl="1"/>
            <a:r>
              <a:rPr lang="en-US" altLang="en-US" sz="2000" b="1" dirty="0" smtClean="0">
                <a:solidFill>
                  <a:schemeClr val="bg2">
                    <a:lumMod val="50000"/>
                  </a:schemeClr>
                </a:solidFill>
              </a:rPr>
              <a:t>Trips to/from NYC or PHL</a:t>
            </a:r>
          </a:p>
          <a:p>
            <a:r>
              <a:rPr lang="en-US" altLang="en-US" sz="2800" b="1" dirty="0" smtClean="0"/>
              <a:t>By sharing rides with others that are basically going in my direction</a:t>
            </a:r>
          </a:p>
          <a:p>
            <a:pPr lvl="1"/>
            <a:r>
              <a:rPr lang="en-US" altLang="en-US" sz="2000" b="1" dirty="0" smtClean="0"/>
              <a:t>No trip has more than 20% circuity added to its trip time.</a:t>
            </a:r>
            <a:endParaRPr lang="en-US" altLang="en-US" sz="2800" b="1" dirty="0" smtClean="0"/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4876800" cy="584775"/>
          </a:xfrm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</a:rPr>
              <a:t>Spatial Aggregation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5846" name="Picture 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2133600"/>
            <a:ext cx="218440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64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6591987" cy="541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304800"/>
            <a:ext cx="5995987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Mercer County Pixel {182,90} Trenton</a:t>
            </a:r>
            <a:endParaRPr lang="en-US" sz="2400" b="1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6914294" y="1066800"/>
          <a:ext cx="2137817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Activity Locations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135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Employment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8,654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707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School Enrollment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4,737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7162800" y="3548345"/>
            <a:ext cx="1561548" cy="2471455"/>
            <a:chOff x="6705600" y="3453095"/>
            <a:chExt cx="1561548" cy="2471455"/>
          </a:xfrm>
        </p:grpSpPr>
        <p:grpSp>
          <p:nvGrpSpPr>
            <p:cNvPr id="27" name="Group 26"/>
            <p:cNvGrpSpPr/>
            <p:nvPr/>
          </p:nvGrpSpPr>
          <p:grpSpPr>
            <a:xfrm>
              <a:off x="6716992" y="3453095"/>
              <a:ext cx="864271" cy="333375"/>
              <a:chOff x="2121161" y="838200"/>
              <a:chExt cx="864271" cy="333375"/>
            </a:xfrm>
            <a:solidFill>
              <a:srgbClr val="FFFF00"/>
            </a:solidFill>
          </p:grpSpPr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1161" y="838200"/>
                <a:ext cx="276225" cy="3333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2397386" y="849658"/>
                <a:ext cx="588046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Work</a:t>
                </a:r>
                <a:endParaRPr lang="en-US" sz="1400" b="1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705600" y="4964174"/>
              <a:ext cx="992716" cy="352425"/>
              <a:chOff x="5715000" y="866775"/>
              <a:chExt cx="992716" cy="352425"/>
            </a:xfrm>
          </p:grpSpPr>
          <p:pic>
            <p:nvPicPr>
              <p:cNvPr id="34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0" y="866775"/>
                <a:ext cx="31432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6029325" y="882848"/>
                <a:ext cx="678391" cy="307777"/>
              </a:xfrm>
              <a:prstGeom prst="rect">
                <a:avLst/>
              </a:prstGeom>
              <a:solidFill>
                <a:srgbClr val="FF33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School</a:t>
                </a:r>
                <a:endParaRPr lang="en-US" sz="1400" b="1" dirty="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6705600" y="4125974"/>
              <a:ext cx="1443701" cy="523220"/>
              <a:chOff x="3476625" y="772180"/>
              <a:chExt cx="1443701" cy="523220"/>
            </a:xfrm>
          </p:grpSpPr>
          <p:pic>
            <p:nvPicPr>
              <p:cNvPr id="32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625" y="866775"/>
                <a:ext cx="25717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783476" y="772180"/>
                <a:ext cx="1136850" cy="52322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Home</a:t>
                </a:r>
              </a:p>
              <a:p>
                <a:pPr algn="ctr"/>
                <a:r>
                  <a:rPr lang="en-US" sz="1400" b="1" dirty="0" smtClean="0"/>
                  <a:t> </a:t>
                </a:r>
                <a:r>
                  <a:rPr lang="en-US" sz="1050" b="1" dirty="0" smtClean="0"/>
                  <a:t>(Block Centroid</a:t>
                </a:r>
                <a:r>
                  <a:rPr lang="en-US" sz="1400" b="1" dirty="0" smtClean="0"/>
                  <a:t>)</a:t>
                </a:r>
                <a:endParaRPr lang="en-US" sz="1400" b="1" dirty="0"/>
              </a:p>
            </p:txBody>
          </p:sp>
        </p:grp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992" y="5638800"/>
              <a:ext cx="31432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7048673" y="5616773"/>
              <a:ext cx="1218475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Pixel Centroid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947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6248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304800"/>
            <a:ext cx="70104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Mercer County Pixel {181,93}  Chambersburg</a:t>
            </a:r>
            <a:endParaRPr lang="en-US" sz="2400" b="1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6914294" y="1066800"/>
          <a:ext cx="2137817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Activity Locations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113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Employment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2,295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5,622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School Enrollment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594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7162800" y="3548345"/>
            <a:ext cx="1561548" cy="2471455"/>
            <a:chOff x="6705600" y="3453095"/>
            <a:chExt cx="1561548" cy="2471455"/>
          </a:xfrm>
        </p:grpSpPr>
        <p:grpSp>
          <p:nvGrpSpPr>
            <p:cNvPr id="27" name="Group 26"/>
            <p:cNvGrpSpPr/>
            <p:nvPr/>
          </p:nvGrpSpPr>
          <p:grpSpPr>
            <a:xfrm>
              <a:off x="6716992" y="3453095"/>
              <a:ext cx="864271" cy="333375"/>
              <a:chOff x="2121161" y="838200"/>
              <a:chExt cx="864271" cy="333375"/>
            </a:xfrm>
            <a:solidFill>
              <a:srgbClr val="FFFF00"/>
            </a:solidFill>
          </p:grpSpPr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1161" y="838200"/>
                <a:ext cx="276225" cy="3333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2397386" y="849658"/>
                <a:ext cx="588046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Work</a:t>
                </a:r>
                <a:endParaRPr lang="en-US" sz="1400" b="1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705600" y="4964174"/>
              <a:ext cx="992716" cy="352425"/>
              <a:chOff x="5715000" y="866775"/>
              <a:chExt cx="992716" cy="352425"/>
            </a:xfrm>
          </p:grpSpPr>
          <p:pic>
            <p:nvPicPr>
              <p:cNvPr id="34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0" y="866775"/>
                <a:ext cx="31432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6029325" y="882848"/>
                <a:ext cx="678391" cy="307777"/>
              </a:xfrm>
              <a:prstGeom prst="rect">
                <a:avLst/>
              </a:prstGeom>
              <a:solidFill>
                <a:srgbClr val="FF33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School</a:t>
                </a:r>
                <a:endParaRPr lang="en-US" sz="1400" b="1" dirty="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6705600" y="4125974"/>
              <a:ext cx="1443701" cy="523220"/>
              <a:chOff x="3476625" y="772180"/>
              <a:chExt cx="1443701" cy="523220"/>
            </a:xfrm>
          </p:grpSpPr>
          <p:pic>
            <p:nvPicPr>
              <p:cNvPr id="32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625" y="866775"/>
                <a:ext cx="25717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783476" y="772180"/>
                <a:ext cx="1136850" cy="52322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Home</a:t>
                </a:r>
              </a:p>
              <a:p>
                <a:pPr algn="ctr"/>
                <a:r>
                  <a:rPr lang="en-US" sz="1400" b="1" dirty="0" smtClean="0"/>
                  <a:t> </a:t>
                </a:r>
                <a:r>
                  <a:rPr lang="en-US" sz="1050" b="1" dirty="0" smtClean="0"/>
                  <a:t>(Block Centroid</a:t>
                </a:r>
                <a:r>
                  <a:rPr lang="en-US" sz="1400" b="1" dirty="0" smtClean="0"/>
                  <a:t>)</a:t>
                </a:r>
                <a:endParaRPr lang="en-US" sz="1400" b="1" dirty="0"/>
              </a:p>
            </p:txBody>
          </p:sp>
        </p:grp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992" y="5638800"/>
              <a:ext cx="31432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7048673" y="5616773"/>
              <a:ext cx="1218475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Pixel Centroid</a:t>
              </a:r>
              <a:endParaRPr lang="en-US" sz="1400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2400" y="990600"/>
            <a:ext cx="6248400" cy="5334000"/>
            <a:chOff x="152400" y="990600"/>
            <a:chExt cx="6248400" cy="5334000"/>
          </a:xfrm>
        </p:grpSpPr>
        <p:sp>
          <p:nvSpPr>
            <p:cNvPr id="17" name="Rectangle 16"/>
            <p:cNvSpPr/>
            <p:nvPr/>
          </p:nvSpPr>
          <p:spPr>
            <a:xfrm>
              <a:off x="609600" y="1143000"/>
              <a:ext cx="5562600" cy="4876800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8" name="Chart 17"/>
            <p:cNvGraphicFramePr>
              <a:graphicFrameLocks/>
            </p:cNvGraphicFramePr>
            <p:nvPr>
              <p:extLst/>
            </p:nvPr>
          </p:nvGraphicFramePr>
          <p:xfrm>
            <a:off x="152400" y="990600"/>
            <a:ext cx="6248400" cy="533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0341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655320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304800"/>
            <a:ext cx="70104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Mercer County Pixel {181,93}  Chambersburg</a:t>
            </a:r>
            <a:endParaRPr lang="en-US" sz="2400" b="1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6914294" y="1066800"/>
          <a:ext cx="2137817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Activity Locations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113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Employment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2,295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5,622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School Enrollment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594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7162800" y="3548345"/>
            <a:ext cx="1561548" cy="2471455"/>
            <a:chOff x="6705600" y="3453095"/>
            <a:chExt cx="1561548" cy="2471455"/>
          </a:xfrm>
        </p:grpSpPr>
        <p:grpSp>
          <p:nvGrpSpPr>
            <p:cNvPr id="27" name="Group 26"/>
            <p:cNvGrpSpPr/>
            <p:nvPr/>
          </p:nvGrpSpPr>
          <p:grpSpPr>
            <a:xfrm>
              <a:off x="6716992" y="3453095"/>
              <a:ext cx="864271" cy="333375"/>
              <a:chOff x="2121161" y="838200"/>
              <a:chExt cx="864271" cy="333375"/>
            </a:xfrm>
            <a:solidFill>
              <a:srgbClr val="FFFF00"/>
            </a:solidFill>
          </p:grpSpPr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1161" y="838200"/>
                <a:ext cx="276225" cy="3333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2397386" y="849658"/>
                <a:ext cx="588046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Work</a:t>
                </a:r>
                <a:endParaRPr lang="en-US" sz="1400" b="1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705600" y="4964174"/>
              <a:ext cx="992716" cy="352425"/>
              <a:chOff x="5715000" y="866775"/>
              <a:chExt cx="992716" cy="352425"/>
            </a:xfrm>
          </p:grpSpPr>
          <p:pic>
            <p:nvPicPr>
              <p:cNvPr id="34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0" y="866775"/>
                <a:ext cx="31432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6029325" y="882848"/>
                <a:ext cx="678391" cy="307777"/>
              </a:xfrm>
              <a:prstGeom prst="rect">
                <a:avLst/>
              </a:prstGeom>
              <a:solidFill>
                <a:srgbClr val="FF33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School</a:t>
                </a:r>
                <a:endParaRPr lang="en-US" sz="1400" b="1" dirty="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6705600" y="4125974"/>
              <a:ext cx="1443701" cy="523220"/>
              <a:chOff x="3476625" y="772180"/>
              <a:chExt cx="1443701" cy="523220"/>
            </a:xfrm>
          </p:grpSpPr>
          <p:pic>
            <p:nvPicPr>
              <p:cNvPr id="32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625" y="866775"/>
                <a:ext cx="25717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783476" y="772180"/>
                <a:ext cx="1136850" cy="52322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Home</a:t>
                </a:r>
              </a:p>
              <a:p>
                <a:pPr algn="ctr"/>
                <a:r>
                  <a:rPr lang="en-US" sz="1400" b="1" dirty="0" smtClean="0"/>
                  <a:t> </a:t>
                </a:r>
                <a:r>
                  <a:rPr lang="en-US" sz="1050" b="1" dirty="0" smtClean="0"/>
                  <a:t>(Block Centroid</a:t>
                </a:r>
                <a:r>
                  <a:rPr lang="en-US" sz="1400" b="1" dirty="0" smtClean="0"/>
                  <a:t>)</a:t>
                </a:r>
                <a:endParaRPr lang="en-US" sz="1400" b="1" dirty="0"/>
              </a:p>
            </p:txBody>
          </p:sp>
        </p:grp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992" y="5638800"/>
              <a:ext cx="31432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7048673" y="5616773"/>
              <a:ext cx="1218475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Pixel Centroid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4297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6520920" cy="515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304800"/>
            <a:ext cx="63246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Mercer County Pixel {199,102} Princeton</a:t>
            </a:r>
            <a:endParaRPr lang="en-US" sz="2400" b="1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6914294" y="1066800"/>
          <a:ext cx="2137817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Activity Locations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16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Employment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2,490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2,430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School Enrollment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1,951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7162800" y="3548345"/>
            <a:ext cx="1561548" cy="2471455"/>
            <a:chOff x="6705600" y="3453095"/>
            <a:chExt cx="1561548" cy="2471455"/>
          </a:xfrm>
        </p:grpSpPr>
        <p:grpSp>
          <p:nvGrpSpPr>
            <p:cNvPr id="27" name="Group 26"/>
            <p:cNvGrpSpPr/>
            <p:nvPr/>
          </p:nvGrpSpPr>
          <p:grpSpPr>
            <a:xfrm>
              <a:off x="6716992" y="3453095"/>
              <a:ext cx="864271" cy="333375"/>
              <a:chOff x="2121161" y="838200"/>
              <a:chExt cx="864271" cy="333375"/>
            </a:xfrm>
            <a:solidFill>
              <a:srgbClr val="FFFF00"/>
            </a:solidFill>
          </p:grpSpPr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1161" y="838200"/>
                <a:ext cx="276225" cy="3333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2397386" y="849658"/>
                <a:ext cx="588046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Work</a:t>
                </a:r>
                <a:endParaRPr lang="en-US" sz="1400" b="1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705600" y="4964174"/>
              <a:ext cx="992716" cy="352425"/>
              <a:chOff x="5715000" y="866775"/>
              <a:chExt cx="992716" cy="352425"/>
            </a:xfrm>
          </p:grpSpPr>
          <p:pic>
            <p:nvPicPr>
              <p:cNvPr id="34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0" y="866775"/>
                <a:ext cx="31432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6029325" y="882848"/>
                <a:ext cx="678391" cy="307777"/>
              </a:xfrm>
              <a:prstGeom prst="rect">
                <a:avLst/>
              </a:prstGeom>
              <a:solidFill>
                <a:srgbClr val="FF33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School</a:t>
                </a:r>
                <a:endParaRPr lang="en-US" sz="1400" b="1" dirty="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6705600" y="4125974"/>
              <a:ext cx="1443701" cy="523220"/>
              <a:chOff x="3476625" y="772180"/>
              <a:chExt cx="1443701" cy="523220"/>
            </a:xfrm>
          </p:grpSpPr>
          <p:pic>
            <p:nvPicPr>
              <p:cNvPr id="32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625" y="866775"/>
                <a:ext cx="25717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783476" y="772180"/>
                <a:ext cx="1136850" cy="52322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Home</a:t>
                </a:r>
              </a:p>
              <a:p>
                <a:pPr algn="ctr"/>
                <a:r>
                  <a:rPr lang="en-US" sz="1400" b="1" dirty="0" smtClean="0"/>
                  <a:t> </a:t>
                </a:r>
                <a:r>
                  <a:rPr lang="en-US" sz="1050" b="1" dirty="0" smtClean="0"/>
                  <a:t>(Block Centroid</a:t>
                </a:r>
                <a:r>
                  <a:rPr lang="en-US" sz="1400" b="1" dirty="0" smtClean="0"/>
                  <a:t>)</a:t>
                </a:r>
                <a:endParaRPr lang="en-US" sz="1400" b="1" dirty="0"/>
              </a:p>
            </p:txBody>
          </p:sp>
        </p:grp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992" y="5638800"/>
              <a:ext cx="31432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7048673" y="5616773"/>
              <a:ext cx="1218475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Pixel Centroid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5380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97394"/>
            <a:ext cx="6597120" cy="532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304800"/>
            <a:ext cx="63246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Mercer County Pixel {201,101} Princeton</a:t>
            </a:r>
            <a:endParaRPr lang="en-US" sz="2400" b="1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6914294" y="1066800"/>
          <a:ext cx="2137817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Activity Locations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27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Employment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925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1,056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School Enrollment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268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7162800" y="3548345"/>
            <a:ext cx="1561548" cy="2471455"/>
            <a:chOff x="6705600" y="3453095"/>
            <a:chExt cx="1561548" cy="2471455"/>
          </a:xfrm>
        </p:grpSpPr>
        <p:grpSp>
          <p:nvGrpSpPr>
            <p:cNvPr id="27" name="Group 26"/>
            <p:cNvGrpSpPr/>
            <p:nvPr/>
          </p:nvGrpSpPr>
          <p:grpSpPr>
            <a:xfrm>
              <a:off x="6716992" y="3453095"/>
              <a:ext cx="864271" cy="333375"/>
              <a:chOff x="2121161" y="838200"/>
              <a:chExt cx="864271" cy="333375"/>
            </a:xfrm>
            <a:solidFill>
              <a:srgbClr val="FFFF00"/>
            </a:solidFill>
          </p:grpSpPr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1161" y="838200"/>
                <a:ext cx="276225" cy="3333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2397386" y="849658"/>
                <a:ext cx="588046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Work</a:t>
                </a:r>
                <a:endParaRPr lang="en-US" sz="1400" b="1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705600" y="4964174"/>
              <a:ext cx="992716" cy="352425"/>
              <a:chOff x="5715000" y="866775"/>
              <a:chExt cx="992716" cy="352425"/>
            </a:xfrm>
          </p:grpSpPr>
          <p:pic>
            <p:nvPicPr>
              <p:cNvPr id="34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0" y="866775"/>
                <a:ext cx="31432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6029325" y="882848"/>
                <a:ext cx="678391" cy="307777"/>
              </a:xfrm>
              <a:prstGeom prst="rect">
                <a:avLst/>
              </a:prstGeom>
              <a:solidFill>
                <a:srgbClr val="FF33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School</a:t>
                </a:r>
                <a:endParaRPr lang="en-US" sz="1400" b="1" dirty="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6705600" y="4125974"/>
              <a:ext cx="1443701" cy="523220"/>
              <a:chOff x="3476625" y="772180"/>
              <a:chExt cx="1443701" cy="523220"/>
            </a:xfrm>
          </p:grpSpPr>
          <p:pic>
            <p:nvPicPr>
              <p:cNvPr id="32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625" y="866775"/>
                <a:ext cx="25717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783476" y="772180"/>
                <a:ext cx="1136850" cy="52322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Home</a:t>
                </a:r>
              </a:p>
              <a:p>
                <a:pPr algn="ctr"/>
                <a:r>
                  <a:rPr lang="en-US" sz="1400" b="1" dirty="0" smtClean="0"/>
                  <a:t> </a:t>
                </a:r>
                <a:r>
                  <a:rPr lang="en-US" sz="1050" b="1" dirty="0" smtClean="0"/>
                  <a:t>(Block Centroid</a:t>
                </a:r>
                <a:r>
                  <a:rPr lang="en-US" sz="1400" b="1" dirty="0" smtClean="0"/>
                  <a:t>)</a:t>
                </a:r>
                <a:endParaRPr lang="en-US" sz="1400" b="1" dirty="0"/>
              </a:p>
            </p:txBody>
          </p:sp>
        </p:grp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992" y="5638800"/>
              <a:ext cx="31432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7048673" y="5616773"/>
              <a:ext cx="1218475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Pixel Centroid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3502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I’ve harvested one of the largest troves of GPS tracks </a:t>
            </a:r>
          </a:p>
          <a:p>
            <a:pPr lvl="1"/>
            <a:r>
              <a:rPr lang="en-US" sz="2400" dirty="0" smtClean="0"/>
              <a:t>Literally billions of individual trips, </a:t>
            </a:r>
          </a:p>
          <a:p>
            <a:pPr lvl="1"/>
            <a:r>
              <a:rPr lang="en-US" sz="2400" dirty="0" smtClean="0"/>
              <a:t>Unfortunately, they are spread throughout the western world, throughout the last decade. </a:t>
            </a:r>
          </a:p>
          <a:p>
            <a:pPr lvl="1"/>
            <a:r>
              <a:rPr lang="en-US" sz="2400" dirty="0" smtClean="0"/>
              <a:t>Consequently, I have only a very small ad hoc sample of what happens in NJ on a typical day.</a:t>
            </a:r>
            <a:endParaRPr lang="en-US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81000" y="4445882"/>
            <a:ext cx="3878567" cy="2209800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90066" y="4419600"/>
            <a:ext cx="3225334" cy="2236082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821329" y="228600"/>
            <a:ext cx="3962400" cy="762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I’ve Tried…                 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093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65532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6913563" y="1066800"/>
          <a:ext cx="2138362" cy="2073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1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Item</a:t>
                      </a:r>
                      <a:endParaRPr lang="en-US" sz="1800" dirty="0"/>
                    </a:p>
                  </a:txBody>
                  <a:tcPr marL="91463" marR="91463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Value</a:t>
                      </a:r>
                      <a:endParaRPr lang="en-US" sz="1800" dirty="0"/>
                    </a:p>
                  </a:txBody>
                  <a:tcPr marL="91463" marR="91463" marT="45734" marB="457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Activity Locations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18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6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Employment</a:t>
                      </a:r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116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9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Population</a:t>
                      </a:r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1,268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School Enrollment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151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2551" name="Group 25"/>
          <p:cNvGrpSpPr>
            <a:grpSpLocks/>
          </p:cNvGrpSpPr>
          <p:nvPr/>
        </p:nvGrpSpPr>
        <p:grpSpPr bwMode="auto">
          <a:xfrm>
            <a:off x="7162800" y="3548063"/>
            <a:ext cx="1562100" cy="2471737"/>
            <a:chOff x="6705600" y="3453095"/>
            <a:chExt cx="1561548" cy="2471455"/>
          </a:xfrm>
        </p:grpSpPr>
        <p:grpSp>
          <p:nvGrpSpPr>
            <p:cNvPr id="27" name="Group 26"/>
            <p:cNvGrpSpPr/>
            <p:nvPr/>
          </p:nvGrpSpPr>
          <p:grpSpPr>
            <a:xfrm>
              <a:off x="6716992" y="3453095"/>
              <a:ext cx="864271" cy="333375"/>
              <a:chOff x="2121161" y="838200"/>
              <a:chExt cx="864271" cy="333375"/>
            </a:xfrm>
            <a:solidFill>
              <a:srgbClr val="FFFF00"/>
            </a:solidFill>
          </p:grpSpPr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1161" y="838200"/>
                <a:ext cx="276225" cy="3333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2397386" y="849658"/>
                <a:ext cx="588046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/>
                  <a:t>Work</a:t>
                </a:r>
              </a:p>
            </p:txBody>
          </p:sp>
        </p:grpSp>
        <p:grpSp>
          <p:nvGrpSpPr>
            <p:cNvPr id="22554" name="Group 27"/>
            <p:cNvGrpSpPr>
              <a:grpSpLocks/>
            </p:cNvGrpSpPr>
            <p:nvPr/>
          </p:nvGrpSpPr>
          <p:grpSpPr bwMode="auto">
            <a:xfrm>
              <a:off x="6705600" y="4964174"/>
              <a:ext cx="992716" cy="352425"/>
              <a:chOff x="5715000" y="866775"/>
              <a:chExt cx="992716" cy="352425"/>
            </a:xfrm>
          </p:grpSpPr>
          <p:pic>
            <p:nvPicPr>
              <p:cNvPr id="22560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0" y="866775"/>
                <a:ext cx="31432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61" name="TextBox 34"/>
              <p:cNvSpPr txBox="1">
                <a:spLocks noChangeArrowheads="1"/>
              </p:cNvSpPr>
              <p:nvPr/>
            </p:nvSpPr>
            <p:spPr bwMode="auto">
              <a:xfrm>
                <a:off x="6029325" y="882848"/>
                <a:ext cx="678391" cy="307777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latin typeface="Courier New" panose="02070309020205020404" pitchFamily="49" charset="0"/>
                  </a:rPr>
                  <a:t>School</a:t>
                </a:r>
              </a:p>
            </p:txBody>
          </p:sp>
        </p:grpSp>
        <p:grpSp>
          <p:nvGrpSpPr>
            <p:cNvPr id="22555" name="Group 28"/>
            <p:cNvGrpSpPr>
              <a:grpSpLocks/>
            </p:cNvGrpSpPr>
            <p:nvPr/>
          </p:nvGrpSpPr>
          <p:grpSpPr bwMode="auto">
            <a:xfrm>
              <a:off x="6705600" y="4125974"/>
              <a:ext cx="1443701" cy="523220"/>
              <a:chOff x="3476625" y="772180"/>
              <a:chExt cx="1443701" cy="523220"/>
            </a:xfrm>
          </p:grpSpPr>
          <p:pic>
            <p:nvPicPr>
              <p:cNvPr id="22558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625" y="866775"/>
                <a:ext cx="25717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782905" y="772324"/>
                <a:ext cx="1137835" cy="52381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400" dirty="0"/>
                  <a:t>Home</a:t>
                </a:r>
              </a:p>
              <a:p>
                <a:pPr algn="ctr">
                  <a:defRPr/>
                </a:pPr>
                <a:r>
                  <a:rPr lang="en-US" sz="1400" dirty="0"/>
                  <a:t> </a:t>
                </a:r>
                <a:r>
                  <a:rPr lang="en-US" sz="1050" dirty="0"/>
                  <a:t>(Block Centroid</a:t>
                </a:r>
                <a:r>
                  <a:rPr lang="en-US" sz="1400" dirty="0"/>
                  <a:t>)</a:t>
                </a:r>
              </a:p>
            </p:txBody>
          </p:sp>
        </p:grpSp>
        <p:pic>
          <p:nvPicPr>
            <p:cNvPr id="2255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992" y="5638800"/>
              <a:ext cx="31432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57" name="TextBox 30"/>
            <p:cNvSpPr txBox="1">
              <a:spLocks noChangeArrowheads="1"/>
            </p:cNvSpPr>
            <p:nvPr/>
          </p:nvSpPr>
          <p:spPr bwMode="auto">
            <a:xfrm>
              <a:off x="7048673" y="5616773"/>
              <a:ext cx="1218475" cy="30777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Courier New" panose="02070309020205020404" pitchFamily="49" charset="0"/>
                </a:rPr>
                <a:t>Pixel Centroid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52600" y="742950"/>
            <a:ext cx="5029200" cy="400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Mercer County Pixel {199,101} Princeton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381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6521450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674688"/>
            <a:ext cx="5524500" cy="400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Mercer County Pixel {199,102} Princeton</a:t>
            </a:r>
            <a:endParaRPr lang="en-US" sz="18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6913563" y="1066800"/>
          <a:ext cx="2138362" cy="2073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1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Item</a:t>
                      </a:r>
                      <a:endParaRPr lang="en-US" sz="1800" dirty="0"/>
                    </a:p>
                  </a:txBody>
                  <a:tcPr marL="91463" marR="91463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Value</a:t>
                      </a:r>
                      <a:endParaRPr lang="en-US" sz="1800" dirty="0"/>
                    </a:p>
                  </a:txBody>
                  <a:tcPr marL="91463" marR="91463" marT="45734" marB="457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Activity Locations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16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6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Employment</a:t>
                      </a:r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2,490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9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Population</a:t>
                      </a:r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2,430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School Enrollment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1,951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3576" name="Group 25"/>
          <p:cNvGrpSpPr>
            <a:grpSpLocks/>
          </p:cNvGrpSpPr>
          <p:nvPr/>
        </p:nvGrpSpPr>
        <p:grpSpPr bwMode="auto">
          <a:xfrm>
            <a:off x="7162800" y="3548063"/>
            <a:ext cx="1562100" cy="2471737"/>
            <a:chOff x="6705600" y="3453095"/>
            <a:chExt cx="1561548" cy="2471455"/>
          </a:xfrm>
        </p:grpSpPr>
        <p:grpSp>
          <p:nvGrpSpPr>
            <p:cNvPr id="27" name="Group 26"/>
            <p:cNvGrpSpPr/>
            <p:nvPr/>
          </p:nvGrpSpPr>
          <p:grpSpPr>
            <a:xfrm>
              <a:off x="6716992" y="3453095"/>
              <a:ext cx="864271" cy="333375"/>
              <a:chOff x="2121161" y="838200"/>
              <a:chExt cx="864271" cy="333375"/>
            </a:xfrm>
            <a:solidFill>
              <a:srgbClr val="FFFF00"/>
            </a:solidFill>
          </p:grpSpPr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1161" y="838200"/>
                <a:ext cx="276225" cy="3333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2397386" y="849658"/>
                <a:ext cx="588046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/>
                  <a:t>Work</a:t>
                </a:r>
              </a:p>
            </p:txBody>
          </p:sp>
        </p:grpSp>
        <p:grpSp>
          <p:nvGrpSpPr>
            <p:cNvPr id="23578" name="Group 27"/>
            <p:cNvGrpSpPr>
              <a:grpSpLocks/>
            </p:cNvGrpSpPr>
            <p:nvPr/>
          </p:nvGrpSpPr>
          <p:grpSpPr bwMode="auto">
            <a:xfrm>
              <a:off x="6705600" y="4964174"/>
              <a:ext cx="992716" cy="352425"/>
              <a:chOff x="5715000" y="866775"/>
              <a:chExt cx="992716" cy="352425"/>
            </a:xfrm>
          </p:grpSpPr>
          <p:pic>
            <p:nvPicPr>
              <p:cNvPr id="23584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0" y="866775"/>
                <a:ext cx="31432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85" name="TextBox 34"/>
              <p:cNvSpPr txBox="1">
                <a:spLocks noChangeArrowheads="1"/>
              </p:cNvSpPr>
              <p:nvPr/>
            </p:nvSpPr>
            <p:spPr bwMode="auto">
              <a:xfrm>
                <a:off x="6029325" y="882848"/>
                <a:ext cx="678391" cy="307777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latin typeface="Courier New" panose="02070309020205020404" pitchFamily="49" charset="0"/>
                  </a:rPr>
                  <a:t>School</a:t>
                </a:r>
              </a:p>
            </p:txBody>
          </p:sp>
        </p:grpSp>
        <p:grpSp>
          <p:nvGrpSpPr>
            <p:cNvPr id="23579" name="Group 28"/>
            <p:cNvGrpSpPr>
              <a:grpSpLocks/>
            </p:cNvGrpSpPr>
            <p:nvPr/>
          </p:nvGrpSpPr>
          <p:grpSpPr bwMode="auto">
            <a:xfrm>
              <a:off x="6705600" y="4125974"/>
              <a:ext cx="1443701" cy="523220"/>
              <a:chOff x="3476625" y="772180"/>
              <a:chExt cx="1443701" cy="523220"/>
            </a:xfrm>
          </p:grpSpPr>
          <p:pic>
            <p:nvPicPr>
              <p:cNvPr id="23582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625" y="866775"/>
                <a:ext cx="25717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782905" y="772324"/>
                <a:ext cx="1137835" cy="52381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400" dirty="0"/>
                  <a:t>Home</a:t>
                </a:r>
              </a:p>
              <a:p>
                <a:pPr algn="ctr">
                  <a:defRPr/>
                </a:pPr>
                <a:r>
                  <a:rPr lang="en-US" sz="1400" dirty="0"/>
                  <a:t> </a:t>
                </a:r>
                <a:r>
                  <a:rPr lang="en-US" sz="1050" dirty="0"/>
                  <a:t>(Block Centroid</a:t>
                </a:r>
                <a:r>
                  <a:rPr lang="en-US" sz="1400" dirty="0"/>
                  <a:t>)</a:t>
                </a:r>
              </a:p>
            </p:txBody>
          </p:sp>
        </p:grpSp>
        <p:pic>
          <p:nvPicPr>
            <p:cNvPr id="2358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992" y="5638800"/>
              <a:ext cx="31432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81" name="TextBox 30"/>
            <p:cNvSpPr txBox="1">
              <a:spLocks noChangeArrowheads="1"/>
            </p:cNvSpPr>
            <p:nvPr/>
          </p:nvSpPr>
          <p:spPr bwMode="auto">
            <a:xfrm>
              <a:off x="7048673" y="5616773"/>
              <a:ext cx="1218475" cy="30777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Courier New" panose="02070309020205020404" pitchFamily="49" charset="0"/>
                </a:rPr>
                <a:t>Pixel Centroid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549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152525"/>
            <a:ext cx="658495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8475" y="747713"/>
            <a:ext cx="5181600" cy="400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Mercer County Pixel {200,101} Princeton</a:t>
            </a:r>
            <a:endParaRPr lang="en-US" sz="18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6913563" y="1066800"/>
          <a:ext cx="2138362" cy="2073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1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Item</a:t>
                      </a:r>
                      <a:endParaRPr lang="en-US" sz="1800" dirty="0"/>
                    </a:p>
                  </a:txBody>
                  <a:tcPr marL="91463" marR="91463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Value</a:t>
                      </a:r>
                      <a:endParaRPr lang="en-US" sz="1800" dirty="0"/>
                    </a:p>
                  </a:txBody>
                  <a:tcPr marL="91463" marR="91463" marT="45734" marB="457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Activity Locations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32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6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Employment</a:t>
                      </a:r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789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9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Population</a:t>
                      </a:r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906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School Enrollment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0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4600" name="Group 25"/>
          <p:cNvGrpSpPr>
            <a:grpSpLocks/>
          </p:cNvGrpSpPr>
          <p:nvPr/>
        </p:nvGrpSpPr>
        <p:grpSpPr bwMode="auto">
          <a:xfrm>
            <a:off x="7162800" y="3548063"/>
            <a:ext cx="1562100" cy="2471737"/>
            <a:chOff x="6705600" y="3453095"/>
            <a:chExt cx="1561548" cy="2471455"/>
          </a:xfrm>
        </p:grpSpPr>
        <p:grpSp>
          <p:nvGrpSpPr>
            <p:cNvPr id="27" name="Group 26"/>
            <p:cNvGrpSpPr/>
            <p:nvPr/>
          </p:nvGrpSpPr>
          <p:grpSpPr>
            <a:xfrm>
              <a:off x="6716992" y="3453095"/>
              <a:ext cx="864271" cy="333375"/>
              <a:chOff x="2121161" y="838200"/>
              <a:chExt cx="864271" cy="333375"/>
            </a:xfrm>
            <a:solidFill>
              <a:srgbClr val="FFFF00"/>
            </a:solidFill>
          </p:grpSpPr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1161" y="838200"/>
                <a:ext cx="276225" cy="3333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2397386" y="849658"/>
                <a:ext cx="588046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/>
                  <a:t>Work</a:t>
                </a:r>
              </a:p>
            </p:txBody>
          </p:sp>
        </p:grpSp>
        <p:grpSp>
          <p:nvGrpSpPr>
            <p:cNvPr id="24602" name="Group 27"/>
            <p:cNvGrpSpPr>
              <a:grpSpLocks/>
            </p:cNvGrpSpPr>
            <p:nvPr/>
          </p:nvGrpSpPr>
          <p:grpSpPr bwMode="auto">
            <a:xfrm>
              <a:off x="6705600" y="4964174"/>
              <a:ext cx="992716" cy="352425"/>
              <a:chOff x="5715000" y="866775"/>
              <a:chExt cx="992716" cy="352425"/>
            </a:xfrm>
          </p:grpSpPr>
          <p:pic>
            <p:nvPicPr>
              <p:cNvPr id="24608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0" y="866775"/>
                <a:ext cx="31432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609" name="TextBox 34"/>
              <p:cNvSpPr txBox="1">
                <a:spLocks noChangeArrowheads="1"/>
              </p:cNvSpPr>
              <p:nvPr/>
            </p:nvSpPr>
            <p:spPr bwMode="auto">
              <a:xfrm>
                <a:off x="6029325" y="882848"/>
                <a:ext cx="678391" cy="307777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latin typeface="Courier New" panose="02070309020205020404" pitchFamily="49" charset="0"/>
                  </a:rPr>
                  <a:t>School</a:t>
                </a:r>
              </a:p>
            </p:txBody>
          </p:sp>
        </p:grpSp>
        <p:grpSp>
          <p:nvGrpSpPr>
            <p:cNvPr id="24603" name="Group 28"/>
            <p:cNvGrpSpPr>
              <a:grpSpLocks/>
            </p:cNvGrpSpPr>
            <p:nvPr/>
          </p:nvGrpSpPr>
          <p:grpSpPr bwMode="auto">
            <a:xfrm>
              <a:off x="6705600" y="4125974"/>
              <a:ext cx="1443701" cy="523220"/>
              <a:chOff x="3476625" y="772180"/>
              <a:chExt cx="1443701" cy="523220"/>
            </a:xfrm>
          </p:grpSpPr>
          <p:pic>
            <p:nvPicPr>
              <p:cNvPr id="24606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625" y="866775"/>
                <a:ext cx="25717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782905" y="772324"/>
                <a:ext cx="1137835" cy="52381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400" dirty="0"/>
                  <a:t>Home</a:t>
                </a:r>
              </a:p>
              <a:p>
                <a:pPr algn="ctr">
                  <a:defRPr/>
                </a:pPr>
                <a:r>
                  <a:rPr lang="en-US" sz="1400" dirty="0"/>
                  <a:t> </a:t>
                </a:r>
                <a:r>
                  <a:rPr lang="en-US" sz="1050" dirty="0"/>
                  <a:t>(Block Centroid</a:t>
                </a:r>
                <a:r>
                  <a:rPr lang="en-US" sz="1400" dirty="0"/>
                  <a:t>)</a:t>
                </a:r>
              </a:p>
            </p:txBody>
          </p:sp>
        </p:grpSp>
        <p:pic>
          <p:nvPicPr>
            <p:cNvPr id="2460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992" y="5638800"/>
              <a:ext cx="31432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05" name="TextBox 30"/>
            <p:cNvSpPr txBox="1">
              <a:spLocks noChangeArrowheads="1"/>
            </p:cNvSpPr>
            <p:nvPr/>
          </p:nvSpPr>
          <p:spPr bwMode="auto">
            <a:xfrm>
              <a:off x="7048673" y="5616773"/>
              <a:ext cx="1218475" cy="30777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Courier New" panose="02070309020205020404" pitchFamily="49" charset="0"/>
                </a:rPr>
                <a:t>Pixel Centroid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5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655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717550"/>
            <a:ext cx="4800600" cy="400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Mercer County Pixel {200,104} Princeton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6913563" y="1066800"/>
          <a:ext cx="2138362" cy="2073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1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Item</a:t>
                      </a:r>
                      <a:endParaRPr lang="en-US" sz="1800" dirty="0"/>
                    </a:p>
                  </a:txBody>
                  <a:tcPr marL="91463" marR="91463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Value</a:t>
                      </a:r>
                      <a:endParaRPr lang="en-US" sz="1800" dirty="0"/>
                    </a:p>
                  </a:txBody>
                  <a:tcPr marL="91463" marR="91463" marT="45734" marB="457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Activity Locations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34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6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Employment</a:t>
                      </a:r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38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9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Population</a:t>
                      </a:r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1,332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School Enrollment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0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5624" name="Group 25"/>
          <p:cNvGrpSpPr>
            <a:grpSpLocks/>
          </p:cNvGrpSpPr>
          <p:nvPr/>
        </p:nvGrpSpPr>
        <p:grpSpPr bwMode="auto">
          <a:xfrm>
            <a:off x="7162800" y="3548063"/>
            <a:ext cx="1562100" cy="2471737"/>
            <a:chOff x="6705600" y="3453095"/>
            <a:chExt cx="1561548" cy="2471455"/>
          </a:xfrm>
        </p:grpSpPr>
        <p:grpSp>
          <p:nvGrpSpPr>
            <p:cNvPr id="27" name="Group 26"/>
            <p:cNvGrpSpPr/>
            <p:nvPr/>
          </p:nvGrpSpPr>
          <p:grpSpPr>
            <a:xfrm>
              <a:off x="6716992" y="3453095"/>
              <a:ext cx="864271" cy="333375"/>
              <a:chOff x="2121161" y="838200"/>
              <a:chExt cx="864271" cy="333375"/>
            </a:xfrm>
            <a:solidFill>
              <a:srgbClr val="FFFF00"/>
            </a:solidFill>
          </p:grpSpPr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1161" y="838200"/>
                <a:ext cx="276225" cy="3333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2397386" y="849658"/>
                <a:ext cx="588046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/>
                  <a:t>Work</a:t>
                </a:r>
              </a:p>
            </p:txBody>
          </p:sp>
        </p:grpSp>
        <p:grpSp>
          <p:nvGrpSpPr>
            <p:cNvPr id="25626" name="Group 27"/>
            <p:cNvGrpSpPr>
              <a:grpSpLocks/>
            </p:cNvGrpSpPr>
            <p:nvPr/>
          </p:nvGrpSpPr>
          <p:grpSpPr bwMode="auto">
            <a:xfrm>
              <a:off x="6705600" y="4964174"/>
              <a:ext cx="992716" cy="352425"/>
              <a:chOff x="5715000" y="866775"/>
              <a:chExt cx="992716" cy="352425"/>
            </a:xfrm>
          </p:grpSpPr>
          <p:pic>
            <p:nvPicPr>
              <p:cNvPr id="25632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0" y="866775"/>
                <a:ext cx="31432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33" name="TextBox 34"/>
              <p:cNvSpPr txBox="1">
                <a:spLocks noChangeArrowheads="1"/>
              </p:cNvSpPr>
              <p:nvPr/>
            </p:nvSpPr>
            <p:spPr bwMode="auto">
              <a:xfrm>
                <a:off x="6029325" y="882848"/>
                <a:ext cx="678391" cy="307777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latin typeface="Courier New" panose="02070309020205020404" pitchFamily="49" charset="0"/>
                  </a:rPr>
                  <a:t>School</a:t>
                </a:r>
              </a:p>
            </p:txBody>
          </p:sp>
        </p:grpSp>
        <p:grpSp>
          <p:nvGrpSpPr>
            <p:cNvPr id="25627" name="Group 28"/>
            <p:cNvGrpSpPr>
              <a:grpSpLocks/>
            </p:cNvGrpSpPr>
            <p:nvPr/>
          </p:nvGrpSpPr>
          <p:grpSpPr bwMode="auto">
            <a:xfrm>
              <a:off x="6705600" y="4125974"/>
              <a:ext cx="1443701" cy="523220"/>
              <a:chOff x="3476625" y="772180"/>
              <a:chExt cx="1443701" cy="523220"/>
            </a:xfrm>
          </p:grpSpPr>
          <p:pic>
            <p:nvPicPr>
              <p:cNvPr id="2563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625" y="866775"/>
                <a:ext cx="25717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782905" y="772324"/>
                <a:ext cx="1137835" cy="52381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400" dirty="0"/>
                  <a:t>Home</a:t>
                </a:r>
              </a:p>
              <a:p>
                <a:pPr algn="ctr">
                  <a:defRPr/>
                </a:pPr>
                <a:r>
                  <a:rPr lang="en-US" sz="1400" dirty="0"/>
                  <a:t> </a:t>
                </a:r>
                <a:r>
                  <a:rPr lang="en-US" sz="1050" dirty="0"/>
                  <a:t>(Block Centroid</a:t>
                </a:r>
                <a:r>
                  <a:rPr lang="en-US" sz="1400" dirty="0"/>
                  <a:t>)</a:t>
                </a:r>
              </a:p>
            </p:txBody>
          </p:sp>
        </p:grpSp>
        <p:pic>
          <p:nvPicPr>
            <p:cNvPr id="2562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992" y="5638800"/>
              <a:ext cx="31432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29" name="TextBox 30"/>
            <p:cNvSpPr txBox="1">
              <a:spLocks noChangeArrowheads="1"/>
            </p:cNvSpPr>
            <p:nvPr/>
          </p:nvSpPr>
          <p:spPr bwMode="auto">
            <a:xfrm>
              <a:off x="7048673" y="5616773"/>
              <a:ext cx="1218475" cy="30777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Courier New" panose="02070309020205020404" pitchFamily="49" charset="0"/>
                </a:rPr>
                <a:t>Pixel Centroid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07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655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799" y="304800"/>
            <a:ext cx="635317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Bergen County Pixel {266,162} Rutherford</a:t>
            </a:r>
            <a:endParaRPr lang="en-US" sz="2400" b="1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6914294" y="1066800"/>
          <a:ext cx="2137817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Activity Locations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131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Employment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3,809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2,352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School Enrollment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896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7162800" y="3548345"/>
            <a:ext cx="1561548" cy="2471455"/>
            <a:chOff x="6705600" y="3453095"/>
            <a:chExt cx="1561548" cy="2471455"/>
          </a:xfrm>
        </p:grpSpPr>
        <p:grpSp>
          <p:nvGrpSpPr>
            <p:cNvPr id="27" name="Group 26"/>
            <p:cNvGrpSpPr/>
            <p:nvPr/>
          </p:nvGrpSpPr>
          <p:grpSpPr>
            <a:xfrm>
              <a:off x="6716992" y="3453095"/>
              <a:ext cx="864271" cy="333375"/>
              <a:chOff x="2121161" y="838200"/>
              <a:chExt cx="864271" cy="333375"/>
            </a:xfrm>
            <a:solidFill>
              <a:srgbClr val="FFFF00"/>
            </a:solidFill>
          </p:grpSpPr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1161" y="838200"/>
                <a:ext cx="276225" cy="3333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2397386" y="849658"/>
                <a:ext cx="588046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Work</a:t>
                </a:r>
                <a:endParaRPr lang="en-US" sz="1400" b="1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705600" y="4964174"/>
              <a:ext cx="992716" cy="352425"/>
              <a:chOff x="5715000" y="866775"/>
              <a:chExt cx="992716" cy="352425"/>
            </a:xfrm>
          </p:grpSpPr>
          <p:pic>
            <p:nvPicPr>
              <p:cNvPr id="34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0" y="866775"/>
                <a:ext cx="31432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6029325" y="882848"/>
                <a:ext cx="678391" cy="307777"/>
              </a:xfrm>
              <a:prstGeom prst="rect">
                <a:avLst/>
              </a:prstGeom>
              <a:solidFill>
                <a:srgbClr val="FF33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School</a:t>
                </a:r>
                <a:endParaRPr lang="en-US" sz="1400" b="1" dirty="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6705600" y="4125974"/>
              <a:ext cx="1443701" cy="523220"/>
              <a:chOff x="3476625" y="772180"/>
              <a:chExt cx="1443701" cy="523220"/>
            </a:xfrm>
          </p:grpSpPr>
          <p:pic>
            <p:nvPicPr>
              <p:cNvPr id="32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625" y="866775"/>
                <a:ext cx="25717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783476" y="772180"/>
                <a:ext cx="1136850" cy="52322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Home</a:t>
                </a:r>
              </a:p>
              <a:p>
                <a:pPr algn="ctr"/>
                <a:r>
                  <a:rPr lang="en-US" sz="1400" b="1" dirty="0" smtClean="0"/>
                  <a:t> </a:t>
                </a:r>
                <a:r>
                  <a:rPr lang="en-US" sz="1050" b="1" dirty="0" smtClean="0"/>
                  <a:t>(Block Centroid</a:t>
                </a:r>
                <a:r>
                  <a:rPr lang="en-US" sz="1400" b="1" dirty="0" smtClean="0"/>
                  <a:t>)</a:t>
                </a:r>
                <a:endParaRPr lang="en-US" sz="1400" b="1" dirty="0"/>
              </a:p>
            </p:txBody>
          </p:sp>
        </p:grp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992" y="5638800"/>
              <a:ext cx="31432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7048673" y="5616773"/>
              <a:ext cx="1218475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Pixel Centroid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281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7767" y="304800"/>
            <a:ext cx="5843587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Bergen County Pixel {270,174} Leonia</a:t>
            </a:r>
            <a:endParaRPr lang="en-US" sz="2400" b="1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6914294" y="1066800"/>
          <a:ext cx="2137817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Activity Locations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35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Employment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364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1,428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School Enrollment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1,779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7162800" y="3548345"/>
            <a:ext cx="1561548" cy="2471455"/>
            <a:chOff x="6705600" y="3453095"/>
            <a:chExt cx="1561548" cy="2471455"/>
          </a:xfrm>
        </p:grpSpPr>
        <p:grpSp>
          <p:nvGrpSpPr>
            <p:cNvPr id="27" name="Group 26"/>
            <p:cNvGrpSpPr/>
            <p:nvPr/>
          </p:nvGrpSpPr>
          <p:grpSpPr>
            <a:xfrm>
              <a:off x="6716992" y="3453095"/>
              <a:ext cx="864271" cy="333375"/>
              <a:chOff x="2121161" y="838200"/>
              <a:chExt cx="864271" cy="333375"/>
            </a:xfrm>
            <a:solidFill>
              <a:srgbClr val="FFFF00"/>
            </a:solidFill>
          </p:grpSpPr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1161" y="838200"/>
                <a:ext cx="276225" cy="3333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2397386" y="849658"/>
                <a:ext cx="588046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Work</a:t>
                </a:r>
                <a:endParaRPr lang="en-US" sz="1400" b="1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705600" y="4964174"/>
              <a:ext cx="992716" cy="352425"/>
              <a:chOff x="5715000" y="866775"/>
              <a:chExt cx="992716" cy="352425"/>
            </a:xfrm>
          </p:grpSpPr>
          <p:pic>
            <p:nvPicPr>
              <p:cNvPr id="34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0" y="866775"/>
                <a:ext cx="31432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6029325" y="882848"/>
                <a:ext cx="678391" cy="307777"/>
              </a:xfrm>
              <a:prstGeom prst="rect">
                <a:avLst/>
              </a:prstGeom>
              <a:solidFill>
                <a:srgbClr val="FF33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School</a:t>
                </a:r>
                <a:endParaRPr lang="en-US" sz="1400" b="1" dirty="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6705600" y="4125974"/>
              <a:ext cx="1443701" cy="523220"/>
              <a:chOff x="3476625" y="772180"/>
              <a:chExt cx="1443701" cy="523220"/>
            </a:xfrm>
          </p:grpSpPr>
          <p:pic>
            <p:nvPicPr>
              <p:cNvPr id="32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625" y="866775"/>
                <a:ext cx="25717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783476" y="772180"/>
                <a:ext cx="1136850" cy="52322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Home</a:t>
                </a:r>
              </a:p>
              <a:p>
                <a:pPr algn="ctr"/>
                <a:r>
                  <a:rPr lang="en-US" sz="1400" b="1" dirty="0" smtClean="0"/>
                  <a:t> </a:t>
                </a:r>
                <a:r>
                  <a:rPr lang="en-US" sz="1050" b="1" dirty="0" smtClean="0"/>
                  <a:t>(Block Centroid</a:t>
                </a:r>
                <a:r>
                  <a:rPr lang="en-US" sz="1400" b="1" dirty="0" smtClean="0"/>
                  <a:t>)</a:t>
                </a:r>
                <a:endParaRPr lang="en-US" sz="1400" b="1" dirty="0"/>
              </a:p>
            </p:txBody>
          </p:sp>
        </p:grp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992" y="5638800"/>
              <a:ext cx="31432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7048673" y="5616773"/>
              <a:ext cx="1218475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Pixel Centroid</a:t>
              </a:r>
              <a:endParaRPr lang="en-US" sz="1400" b="1" dirty="0"/>
            </a:p>
          </p:txBody>
        </p:sp>
      </p:grp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44666"/>
            <a:ext cx="6270508" cy="515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97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/>
          <a:lstStyle/>
          <a:p>
            <a:r>
              <a:rPr lang="en-US" b="1" dirty="0" smtClean="0"/>
              <a:t>What about the whole country?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2438400"/>
            <a:ext cx="67532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9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/>
          <a:lstStyle/>
          <a:p>
            <a:r>
              <a:rPr lang="en-US" b="1" dirty="0" smtClean="0"/>
              <a:t>Trip Files are Available </a:t>
            </a:r>
            <a:br>
              <a:rPr lang="en-US" b="1" dirty="0" smtClean="0"/>
            </a:br>
            <a:r>
              <a:rPr lang="en-US" b="1" dirty="0" smtClean="0"/>
              <a:t>If You want to Play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2438400"/>
            <a:ext cx="67532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22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33400"/>
            <a:ext cx="5715000" cy="5334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The North American Grid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71600"/>
            <a:ext cx="3566554" cy="224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255" y="3810000"/>
            <a:ext cx="3978172" cy="260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1831910"/>
            <a:ext cx="236220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18 million pixel </a:t>
            </a:r>
          </a:p>
          <a:p>
            <a:pPr algn="ctr"/>
            <a:r>
              <a:rPr lang="en-US" sz="1400" b="1" dirty="0" smtClean="0"/>
              <a:t>0.5mi. x 0.5 mi.</a:t>
            </a:r>
          </a:p>
          <a:p>
            <a:pPr algn="ctr"/>
            <a:r>
              <a:rPr lang="en-US" sz="1100" b="1" dirty="0" smtClean="0"/>
              <a:t>Centered @ </a:t>
            </a:r>
          </a:p>
          <a:p>
            <a:pPr algn="ctr"/>
            <a:r>
              <a:rPr lang="en-US" sz="1100" b="1" dirty="0" smtClean="0"/>
              <a:t>37</a:t>
            </a:r>
            <a:r>
              <a:rPr lang="en-US" sz="1100" b="1" baseline="30000" dirty="0" smtClean="0"/>
              <a:t>o</a:t>
            </a:r>
            <a:r>
              <a:rPr lang="en-US" sz="1100" b="1" dirty="0" smtClean="0"/>
              <a:t> N Latitude, -97.50</a:t>
            </a:r>
            <a:r>
              <a:rPr lang="en-US" sz="1100" b="1" baseline="30000" dirty="0"/>
              <a:t>o</a:t>
            </a:r>
            <a:r>
              <a:rPr lang="en-US" sz="1100" b="1" dirty="0" smtClean="0"/>
              <a:t> W Longitude</a:t>
            </a:r>
            <a:endParaRPr lang="en-US" sz="11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4672012" cy="135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0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85800"/>
            <a:ext cx="6172200" cy="7318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Public Schools in the US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258" y="1676400"/>
            <a:ext cx="7114501" cy="444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6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Why do I want to know </a:t>
            </a:r>
            <a:r>
              <a:rPr lang="en-US" b="1" dirty="0" smtClean="0"/>
              <a:t>every</a:t>
            </a:r>
            <a:r>
              <a:rPr lang="en-US" dirty="0" smtClean="0"/>
              <a:t> trip?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Academic Curiosity</a:t>
            </a:r>
          </a:p>
          <a:p>
            <a:r>
              <a:rPr lang="en-US" dirty="0" smtClean="0"/>
              <a:t>If offered an alternative, which ones would likely “buy it” and what are the implications.</a:t>
            </a:r>
          </a:p>
          <a:p>
            <a:r>
              <a:rPr lang="en-US" dirty="0" smtClean="0"/>
              <a:t>More specifically:</a:t>
            </a:r>
          </a:p>
          <a:p>
            <a:pPr lvl="1"/>
            <a:r>
              <a:rPr lang="en-US" dirty="0" smtClean="0"/>
              <a:t>If an alternative transport system were available, which trips would be diverted to it and what operational requirements would those trip impose on the new system?</a:t>
            </a:r>
          </a:p>
          <a:p>
            <a:r>
              <a:rPr lang="en-US" dirty="0" smtClean="0"/>
              <a:t>In the end… </a:t>
            </a:r>
          </a:p>
          <a:p>
            <a:pPr lvl="1"/>
            <a:r>
              <a:rPr lang="en-US" dirty="0" smtClean="0"/>
              <a:t>a transport system serves </a:t>
            </a:r>
            <a:r>
              <a:rPr lang="en-US" b="1" dirty="0" smtClean="0"/>
              <a:t>individual</a:t>
            </a:r>
            <a:r>
              <a:rPr lang="en-US" dirty="0" smtClean="0"/>
              <a:t> decision makers.  It’s patronage is an </a:t>
            </a:r>
            <a:r>
              <a:rPr lang="en-US" b="1" dirty="0" smtClean="0"/>
              <a:t>ensemble of individuals</a:t>
            </a:r>
            <a:r>
              <a:rPr lang="en-US" dirty="0" smtClean="0"/>
              <a:t>, </a:t>
            </a:r>
          </a:p>
          <a:p>
            <a:pPr lvl="1"/>
            <a:r>
              <a:rPr lang="en-US" dirty="0" smtClean="0"/>
              <a:t>I would prefer analyzing each individual trip patronage opportunity.</a:t>
            </a:r>
          </a:p>
        </p:txBody>
      </p:sp>
    </p:spTree>
    <p:extLst>
      <p:ext uri="{BB962C8B-B14F-4D97-AF65-F5344CB8AC3E}">
        <p14:creationId xmlns:p14="http://schemas.microsoft.com/office/powerpoint/2010/main" val="179865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57200"/>
            <a:ext cx="6476999" cy="9144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/>
              <a:t>Nation-Wide Businesses</a:t>
            </a:r>
            <a:endParaRPr lang="en-US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725052"/>
              </p:ext>
            </p:extLst>
          </p:nvPr>
        </p:nvGraphicFramePr>
        <p:xfrm>
          <a:off x="4876800" y="1524000"/>
          <a:ext cx="3897458" cy="44945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5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5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05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37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Rank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State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Sales Volume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No. Businesses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9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California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$1,889 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1,579,342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9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Texas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$2,115 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999,331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9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Florida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$1,702 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895,586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9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</a:t>
                      </a:r>
                      <a:r>
                        <a:rPr lang="en-US" sz="14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York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$1,822 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837,773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9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Pennsylvania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$2,134 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550,678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9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Jersey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$1,919 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428,596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79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Washington</a:t>
                      </a:r>
                      <a:r>
                        <a:rPr lang="en-US" sz="14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DC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$1,317 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49,488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79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Rhode</a:t>
                      </a:r>
                      <a:r>
                        <a:rPr lang="en-US" sz="14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Island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$1,814 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46,503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79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North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Dakota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$1,978 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44,518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79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Delaware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$2,108 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41,296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79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Vermont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$1,554 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39,230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79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Wyoming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$1,679 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35,881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2210790"/>
            <a:ext cx="362304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13.6 Million Businesses</a:t>
            </a:r>
            <a:br>
              <a:rPr lang="en-US" b="1" dirty="0" smtClean="0"/>
            </a:br>
            <a:r>
              <a:rPr lang="en-US" b="1" dirty="0" smtClean="0"/>
              <a:t>{Name, address, Sales, #employees}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8571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5638800" cy="815608"/>
          </a:xfr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err="1" smtClean="0"/>
              <a:t>US_PersonTrip</a:t>
            </a:r>
            <a:r>
              <a:rPr lang="en-US" sz="3600" dirty="0" smtClean="0"/>
              <a:t> file will have..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315200" cy="4495800"/>
          </a:xfrm>
        </p:spPr>
        <p:txBody>
          <a:bodyPr/>
          <a:lstStyle/>
          <a:p>
            <a:r>
              <a:rPr lang="en-US" altLang="en-US" dirty="0" smtClean="0"/>
              <a:t> </a:t>
            </a:r>
            <a:r>
              <a:rPr lang="en-US" b="1" dirty="0" smtClean="0"/>
              <a:t>308,745,538</a:t>
            </a:r>
            <a:r>
              <a:rPr lang="en-US" altLang="en-US" dirty="0" smtClean="0"/>
              <a:t>  records</a:t>
            </a:r>
          </a:p>
          <a:p>
            <a:pPr lvl="1" eaLnBrk="1" hangingPunct="1"/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One for each person in </a:t>
            </a:r>
            <a:r>
              <a:rPr lang="en-US" altLang="en-US" sz="2400" b="1" dirty="0" err="1" smtClean="0"/>
              <a:t>US_Resident</a:t>
            </a:r>
            <a:r>
              <a:rPr lang="en-US" altLang="en-US" dirty="0" smtClean="0"/>
              <a:t> file</a:t>
            </a:r>
          </a:p>
          <a:p>
            <a:r>
              <a:rPr lang="en-US" altLang="en-US" dirty="0" smtClean="0"/>
              <a:t>Specifying </a:t>
            </a:r>
            <a:r>
              <a:rPr lang="en-US" b="1" dirty="0" smtClean="0"/>
              <a:t>1,009,332,835 </a:t>
            </a:r>
            <a:r>
              <a:rPr lang="en-US" altLang="en-US" dirty="0" smtClean="0"/>
              <a:t>Daily Person Trips</a:t>
            </a:r>
          </a:p>
          <a:p>
            <a:pPr lvl="1" eaLnBrk="1" hangingPunct="1"/>
            <a:r>
              <a:rPr lang="en-US" altLang="en-US" dirty="0" smtClean="0"/>
              <a:t>Each characterized by a precise</a:t>
            </a:r>
          </a:p>
          <a:p>
            <a:pPr lvl="2" eaLnBrk="1" hangingPunct="1"/>
            <a:r>
              <a:rPr lang="en-US" altLang="en-US" b="1" dirty="0" smtClean="0"/>
              <a:t>{</a:t>
            </a:r>
            <a:r>
              <a:rPr lang="en-US" altLang="en-US" b="1" dirty="0" err="1" smtClean="0"/>
              <a:t>oLat</a:t>
            </a:r>
            <a:r>
              <a:rPr lang="en-US" altLang="en-US" b="1" dirty="0" smtClean="0"/>
              <a:t>, </a:t>
            </a:r>
            <a:r>
              <a:rPr lang="en-US" altLang="en-US" b="1" dirty="0" err="1" smtClean="0"/>
              <a:t>oLon</a:t>
            </a:r>
            <a:r>
              <a:rPr lang="en-US" altLang="en-US" b="1" dirty="0" smtClean="0"/>
              <a:t>, </a:t>
            </a:r>
            <a:r>
              <a:rPr lang="en-US" altLang="en-US" b="1" dirty="0" err="1" smtClean="0"/>
              <a:t>oTime</a:t>
            </a:r>
            <a:r>
              <a:rPr lang="en-US" altLang="en-US" b="1" dirty="0" smtClean="0"/>
              <a:t>, </a:t>
            </a:r>
            <a:r>
              <a:rPr lang="en-US" altLang="en-US" b="1" dirty="0" err="1" smtClean="0"/>
              <a:t>dLat</a:t>
            </a:r>
            <a:r>
              <a:rPr lang="en-US" altLang="en-US" b="1" dirty="0" smtClean="0"/>
              <a:t>, </a:t>
            </a:r>
            <a:r>
              <a:rPr lang="en-US" altLang="en-US" b="1" dirty="0" err="1" smtClean="0"/>
              <a:t>dLon</a:t>
            </a:r>
            <a:r>
              <a:rPr lang="en-US" altLang="en-US" b="1" dirty="0" smtClean="0"/>
              <a:t>, </a:t>
            </a:r>
            <a:r>
              <a:rPr lang="en-US" altLang="en-US" b="1" dirty="0" err="1" smtClean="0"/>
              <a:t>Est_dTime</a:t>
            </a:r>
            <a:r>
              <a:rPr lang="en-US" altLang="en-US" b="1" dirty="0" smtClean="0"/>
              <a:t>}</a:t>
            </a:r>
          </a:p>
          <a:p>
            <a:pPr eaLnBrk="1" hangingPunct="1"/>
            <a:r>
              <a:rPr lang="en-US" altLang="en-US" sz="2800" dirty="0" smtClean="0">
                <a:latin typeface="+mj-lt"/>
                <a:cs typeface="Times New Roman" pitchFamily="18" charset="0"/>
              </a:rPr>
              <a:t>Will Perform Nationwide </a:t>
            </a:r>
            <a:r>
              <a:rPr lang="en-US" altLang="en-US" sz="2800" dirty="0" err="1" smtClean="0">
                <a:latin typeface="+mj-lt"/>
                <a:cs typeface="Times New Roman" pitchFamily="18" charset="0"/>
              </a:rPr>
              <a:t>aTaxi</a:t>
            </a:r>
            <a:r>
              <a:rPr lang="en-US" altLang="en-US" sz="2800" dirty="0" smtClean="0">
                <a:latin typeface="+mj-lt"/>
                <a:cs typeface="Times New Roman" pitchFamily="18" charset="0"/>
              </a:rPr>
              <a:t> AVO analysis</a:t>
            </a:r>
          </a:p>
          <a:p>
            <a:pPr eaLnBrk="1" hangingPunct="1"/>
            <a:r>
              <a:rPr lang="en-US" altLang="en-US" sz="2800" dirty="0" smtClean="0">
                <a:latin typeface="+mj-lt"/>
                <a:cs typeface="Times New Roman" pitchFamily="18" charset="0"/>
              </a:rPr>
              <a:t>Results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369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18" y="1600200"/>
            <a:ext cx="9126982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4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75" y="1066800"/>
            <a:ext cx="9126125" cy="497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389" y="533400"/>
            <a:ext cx="5891211" cy="579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44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183" y="457200"/>
            <a:ext cx="6187017" cy="595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27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Manhattan (New York County)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Simulated population of 1,585,873 residents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8,085,055 trips </a:t>
            </a:r>
            <a:r>
              <a:rPr lang="en-US" i="1" dirty="0" smtClean="0"/>
              <a:t>originate	</a:t>
            </a:r>
            <a:r>
              <a:rPr lang="en-US" dirty="0" smtClean="0"/>
              <a:t>within Manhattan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52,759,156 person-trip miles for Manhattan </a:t>
            </a:r>
            <a:r>
              <a:rPr lang="en-US" dirty="0" err="1" smtClean="0"/>
              <a:t>oTrips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3,010,666 unique travelers (1,424,793 non-resident travelers – Commuters)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Mean Trip Length = 6.53 miles; Median Trip Length = 3.31 miles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Interesting differences between commuter and resident population traveling through Manhattan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76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Manhattan (New York County)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93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Manhattan (New York County)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9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315200" cy="84085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2800" b="1" dirty="0"/>
              <a:t>Visualizing Synthesized Individual Person Trips on a Typical Day Throughout the Lower </a:t>
            </a:r>
            <a:r>
              <a:rPr lang="en-US" sz="2800" b="1" dirty="0" smtClean="0"/>
              <a:t>48</a:t>
            </a:r>
            <a:endParaRPr lang="en-US" sz="4000" dirty="0"/>
          </a:p>
        </p:txBody>
      </p:sp>
      <p:pic>
        <p:nvPicPr>
          <p:cNvPr id="1126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06" y="1295400"/>
            <a:ext cx="7191375" cy="503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39354" y="6424652"/>
            <a:ext cx="4815677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http://162.209.99.128/globe</a:t>
            </a:r>
            <a:r>
              <a:rPr lang="en-US" sz="1400" dirty="0" smtClean="0">
                <a:hlinkClick r:id="rId3"/>
              </a:rPr>
              <a:t>/</a:t>
            </a:r>
            <a:r>
              <a:rPr lang="en-US" sz="1400" dirty="0" smtClean="0"/>
              <a:t>  (Use Chrome; wait for it to load)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629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30" y="152400"/>
            <a:ext cx="6057940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96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257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Background on Smart Driving Cars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</a:rPr>
              <a:t>(Where we are today)</a:t>
            </a:r>
            <a:endParaRPr lang="en-US" sz="18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What is Today’s Demand for Mobility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</a:rPr>
              <a:t>(Synthesizing Individual Person trips for new Jersey and the Nation)</a:t>
            </a:r>
            <a:endParaRPr lang="en-US" sz="2800" b="1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800" b="1" dirty="0"/>
          </a:p>
          <a:p>
            <a:r>
              <a:rPr lang="en-US" sz="2800" b="1" dirty="0" smtClean="0"/>
              <a:t>How Might Those Trips be Served by aTaxis</a:t>
            </a:r>
          </a:p>
          <a:p>
            <a:pPr marL="0" indent="0">
              <a:buNone/>
            </a:pPr>
            <a:endParaRPr lang="en-US" sz="2800" b="1" dirty="0"/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3009900" y="380999"/>
            <a:ext cx="3124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baseline="0" dirty="0" smtClean="0">
                <a:solidFill>
                  <a:schemeClr val="bg1"/>
                </a:solidFill>
              </a:rPr>
              <a:t>Outline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5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4968875" cy="644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55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6324600" cy="4724400"/>
          </a:xfrm>
        </p:spPr>
        <p:txBody>
          <a:bodyPr>
            <a:normAutofit lnSpcReduction="10000"/>
          </a:bodyPr>
          <a:lstStyle/>
          <a:p>
            <a:r>
              <a:rPr lang="en-US" altLang="en-US" sz="2800" b="1" dirty="0" smtClean="0"/>
              <a:t>“AVO &lt; 1” RideSharing</a:t>
            </a:r>
            <a:endParaRPr lang="en-US" altLang="en-US" sz="1800" b="1" dirty="0" smtClean="0"/>
          </a:p>
          <a:p>
            <a:pPr lvl="1"/>
            <a:r>
              <a:rPr lang="en-US" altLang="en-US" sz="2000" b="1" dirty="0" smtClean="0"/>
              <a:t>Eliminate the “Empty Back-haul”; AVO Plus</a:t>
            </a:r>
          </a:p>
          <a:p>
            <a:r>
              <a:rPr lang="en-US" altLang="en-US" sz="2800" b="1" dirty="0" smtClean="0"/>
              <a:t>“Organized” RideSharing</a:t>
            </a:r>
          </a:p>
          <a:p>
            <a:pPr lvl="1"/>
            <a:r>
              <a:rPr lang="en-US" altLang="en-US" sz="2000" b="1" dirty="0" smtClean="0"/>
              <a:t>Diverted to aTaxis</a:t>
            </a:r>
            <a:endParaRPr lang="en-US" altLang="en-US" sz="2800" b="1" dirty="0" smtClean="0"/>
          </a:p>
          <a:p>
            <a:r>
              <a:rPr lang="en-US" altLang="en-US" sz="2800" b="1" dirty="0" smtClean="0"/>
              <a:t>“Tag-along” RideSharing</a:t>
            </a:r>
          </a:p>
          <a:p>
            <a:pPr lvl="1"/>
            <a:r>
              <a:rPr lang="en-US" altLang="en-US" sz="2000" b="1" dirty="0" smtClean="0"/>
              <a:t>Only Primary trip maker modeled, “Tag-alongs” are assumed same after as before. </a:t>
            </a:r>
            <a:endParaRPr lang="en-US" altLang="en-US" sz="1600" b="1" dirty="0" smtClean="0"/>
          </a:p>
          <a:p>
            <a:r>
              <a:rPr lang="en-US" altLang="en-US" sz="2800" b="1" dirty="0" smtClean="0"/>
              <a:t>“Casual” RideSharing</a:t>
            </a:r>
          </a:p>
          <a:p>
            <a:pPr lvl="1"/>
            <a:r>
              <a:rPr lang="en-US" altLang="en-US" sz="2000" b="1" dirty="0" smtClean="0"/>
              <a:t>This is the opportunity of aTaxis</a:t>
            </a:r>
          </a:p>
          <a:p>
            <a:pPr lvl="1"/>
            <a:r>
              <a:rPr lang="en-US" altLang="en-US" sz="2000" b="1" dirty="0" smtClean="0"/>
              <a:t>How much spatial and temporal aggregation is required to create significant casual ride-sharing opportunities.</a:t>
            </a:r>
            <a:endParaRPr lang="en-US" altLang="en-US" sz="1600" b="1" dirty="0" smtClean="0"/>
          </a:p>
          <a:p>
            <a:pPr>
              <a:buFont typeface="Arial" charset="0"/>
              <a:buNone/>
            </a:pPr>
            <a:endParaRPr lang="en-US" altLang="en-US" dirty="0" smtClean="0">
              <a:solidFill>
                <a:srgbClr val="C00000"/>
              </a:solidFill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4876800" cy="584775"/>
          </a:xfrm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</a:rPr>
              <a:t>aTaxis and RideSharing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5846" name="Picture 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2133600"/>
            <a:ext cx="218440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73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6324600" cy="4724400"/>
          </a:xfrm>
        </p:spPr>
        <p:txBody>
          <a:bodyPr/>
          <a:lstStyle/>
          <a:p>
            <a:r>
              <a:rPr lang="en-US" altLang="en-US" sz="2800" b="1" dirty="0" smtClean="0"/>
              <a:t>By walking to a station/</a:t>
            </a:r>
            <a:r>
              <a:rPr lang="en-US" altLang="en-US" sz="2800" b="1" dirty="0" err="1" smtClean="0"/>
              <a:t>aTaxiStand</a:t>
            </a:r>
            <a:endParaRPr lang="en-US" altLang="en-US" sz="1800" b="1" dirty="0" smtClean="0"/>
          </a:p>
          <a:p>
            <a:pPr lvl="1"/>
            <a:r>
              <a:rPr lang="en-US" altLang="en-US" sz="2000" b="1" dirty="0" smtClean="0"/>
              <a:t>At what point does a walk distance makes the aTaxi trip unattractive relative to one’s personal car?</a:t>
            </a:r>
          </a:p>
          <a:p>
            <a:pPr lvl="1"/>
            <a:r>
              <a:rPr lang="en-US" altLang="en-US" sz="2000" b="1" dirty="0" smtClean="0"/>
              <a:t>¼ mile ( 5 minute) max</a:t>
            </a:r>
          </a:p>
          <a:p>
            <a:r>
              <a:rPr lang="en-US" altLang="en-US" sz="2800" b="1" dirty="0" smtClean="0"/>
              <a:t>Like using an Elevator!</a:t>
            </a: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4876800" cy="584775"/>
          </a:xfrm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</a:rPr>
              <a:t>Spatial Aggregation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5846" name="Picture 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2133600"/>
            <a:ext cx="218440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 bwMode="auto">
          <a:xfrm>
            <a:off x="1181165" y="5175250"/>
            <a:ext cx="572708" cy="23083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FFFFFF"/>
                </a:solidFill>
                <a:hlinkClick r:id="rId3"/>
              </a:rPr>
              <a:t>Elevator</a:t>
            </a:r>
            <a:endParaRPr lang="en-US" altLang="en-US" sz="900" dirty="0">
              <a:solidFill>
                <a:srgbClr val="FFFFFF"/>
              </a:solidFill>
            </a:endParaRPr>
          </a:p>
        </p:txBody>
      </p: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1828800" y="3962400"/>
            <a:ext cx="4022725" cy="2741612"/>
            <a:chOff x="3939725" y="3144985"/>
            <a:chExt cx="1714156" cy="1284779"/>
          </a:xfrm>
        </p:grpSpPr>
        <p:pic>
          <p:nvPicPr>
            <p:cNvPr id="8" name="Picture 8" descr="http://aes-shreveport.com/http:/aes-shreveport.com/wp-content/uploads/2010/03/elevator1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9725" y="3144985"/>
              <a:ext cx="1714156" cy="1284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8" descr="http://img839.imageshack.us/img839/7297/playbuttonb.pn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556" y="4138554"/>
              <a:ext cx="271002" cy="271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572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Pixelation of New Jersey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19200"/>
            <a:ext cx="3373837" cy="4876800"/>
          </a:xfrm>
        </p:spPr>
      </p:pic>
      <p:sp>
        <p:nvSpPr>
          <p:cNvPr id="6" name="TextBox 5"/>
          <p:cNvSpPr txBox="1"/>
          <p:nvPr/>
        </p:nvSpPr>
        <p:spPr>
          <a:xfrm>
            <a:off x="2209800" y="6102426"/>
            <a:ext cx="1572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NJ State Grid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080104" y="2232603"/>
            <a:ext cx="4492967" cy="3981032"/>
            <a:chOff x="4080104" y="2232603"/>
            <a:chExt cx="4492967" cy="39810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0104" y="2232603"/>
              <a:ext cx="4492967" cy="361199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28293" y="5844303"/>
              <a:ext cx="2996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Zoomed-In Grid of Mercer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0849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1509713"/>
            <a:ext cx="8140700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902041" y="533400"/>
            <a:ext cx="5270149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/>
              <a:t>Pixelating the State </a:t>
            </a:r>
          </a:p>
          <a:p>
            <a:pPr algn="ctr">
              <a:defRPr/>
            </a:pPr>
            <a:r>
              <a:rPr lang="en-US" sz="2400" b="1" dirty="0"/>
              <a:t>with half-mile Pixels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56088" y="2628900"/>
            <a:ext cx="381000" cy="381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114800" y="2895600"/>
            <a:ext cx="228600" cy="228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grpSp>
        <p:nvGrpSpPr>
          <p:cNvPr id="53256" name="Group 10"/>
          <p:cNvGrpSpPr>
            <a:grpSpLocks/>
          </p:cNvGrpSpPr>
          <p:nvPr/>
        </p:nvGrpSpPr>
        <p:grpSpPr bwMode="auto">
          <a:xfrm>
            <a:off x="533400" y="1509713"/>
            <a:ext cx="8153400" cy="4495800"/>
            <a:chOff x="2362200" y="-1675098"/>
            <a:chExt cx="8153400" cy="4495798"/>
          </a:xfrm>
        </p:grpSpPr>
        <p:pic>
          <p:nvPicPr>
            <p:cNvPr id="4" name="Picture 3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2200" y="-1675098"/>
              <a:ext cx="8153400" cy="4495798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6099175" y="-570198"/>
              <a:ext cx="381000" cy="381000"/>
            </a:xfrm>
            <a:prstGeom prst="rect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943600" y="-303499"/>
              <a:ext cx="228600" cy="2286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660650" y="6173788"/>
            <a:ext cx="3743325" cy="5857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err="1"/>
              <a:t>xPixel</a:t>
            </a:r>
            <a:r>
              <a:rPr lang="en-US" sz="1600" dirty="0"/>
              <a:t> = </a:t>
            </a:r>
            <a:r>
              <a:rPr lang="en-US" sz="1600" i="1" dirty="0"/>
              <a:t>floor{108.907 * (longitude + 75.6)}</a:t>
            </a:r>
          </a:p>
          <a:p>
            <a:pPr>
              <a:defRPr/>
            </a:pPr>
            <a:r>
              <a:rPr lang="en-US" sz="1600" b="1" dirty="0" err="1"/>
              <a:t>yPixel</a:t>
            </a:r>
            <a:r>
              <a:rPr lang="en-US" sz="1600" dirty="0"/>
              <a:t> = </a:t>
            </a:r>
            <a:r>
              <a:rPr lang="en-US" sz="1600" i="1" dirty="0"/>
              <a:t>floor{138.2 * (latitude – 38.9))</a:t>
            </a:r>
          </a:p>
        </p:txBody>
      </p:sp>
    </p:spTree>
    <p:extLst>
      <p:ext uri="{BB962C8B-B14F-4D97-AF65-F5344CB8AC3E}">
        <p14:creationId xmlns:p14="http://schemas.microsoft.com/office/powerpoint/2010/main" val="211415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2197858" y="556146"/>
            <a:ext cx="5052922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/>
              <a:t>a PersonTrip </a:t>
            </a:r>
          </a:p>
          <a:p>
            <a:pPr algn="ctr">
              <a:defRPr/>
            </a:pPr>
            <a:r>
              <a:rPr lang="en-US" sz="1600" b="1" dirty="0"/>
              <a:t>{oLat, oLon, oTime </a:t>
            </a:r>
            <a:r>
              <a:rPr lang="en-US" sz="1200" b="1" dirty="0"/>
              <a:t>(Hr:Min:Sec) </a:t>
            </a:r>
            <a:r>
              <a:rPr lang="en-US" sz="1600" b="1" dirty="0"/>
              <a:t>,dLat, dLon, Exected: dTime}</a:t>
            </a:r>
          </a:p>
        </p:txBody>
      </p:sp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15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1398588" y="3822700"/>
            <a:ext cx="457200" cy="368300"/>
            <a:chOff x="1398552" y="3441424"/>
            <a:chExt cx="457200" cy="369332"/>
          </a:xfrm>
        </p:grpSpPr>
        <p:grpSp>
          <p:nvGrpSpPr>
            <p:cNvPr id="36889" name="Group 17"/>
            <p:cNvGrpSpPr>
              <a:grpSpLocks/>
            </p:cNvGrpSpPr>
            <p:nvPr/>
          </p:nvGrpSpPr>
          <p:grpSpPr bwMode="auto">
            <a:xfrm>
              <a:off x="1398552" y="3441424"/>
              <a:ext cx="457200" cy="369332"/>
              <a:chOff x="1398552" y="3441424"/>
              <a:chExt cx="457200" cy="369332"/>
            </a:xfrm>
          </p:grpSpPr>
          <p:sp>
            <p:nvSpPr>
              <p:cNvPr id="2" name="5-Point Star 1"/>
              <p:cNvSpPr/>
              <p:nvPr/>
            </p:nvSpPr>
            <p:spPr>
              <a:xfrm>
                <a:off x="1658902" y="3487591"/>
                <a:ext cx="152400" cy="13372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6892" name="TextBox 2"/>
              <p:cNvSpPr txBox="1">
                <a:spLocks noChangeArrowheads="1"/>
              </p:cNvSpPr>
              <p:nvPr/>
            </p:nvSpPr>
            <p:spPr bwMode="auto">
              <a:xfrm>
                <a:off x="1398552" y="3441424"/>
                <a:ext cx="457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F2F2F2"/>
                    </a:solidFill>
                  </a:rPr>
                  <a:t>O</a:t>
                </a:r>
                <a:endParaRPr lang="en-US" altLang="en-US" sz="1800" b="1" baseline="-2500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7" name="Straight Arrow Connector 6"/>
            <p:cNvCxnSpPr/>
            <p:nvPr/>
          </p:nvCxnSpPr>
          <p:spPr>
            <a:xfrm>
              <a:off x="1627152" y="3441424"/>
              <a:ext cx="107950" cy="11302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331913" y="3452813"/>
            <a:ext cx="457200" cy="369887"/>
            <a:chOff x="1332019" y="3072092"/>
            <a:chExt cx="457200" cy="369332"/>
          </a:xfrm>
        </p:grpSpPr>
        <p:sp>
          <p:nvSpPr>
            <p:cNvPr id="5" name="5-Point Star 4"/>
            <p:cNvSpPr/>
            <p:nvPr/>
          </p:nvSpPr>
          <p:spPr>
            <a:xfrm>
              <a:off x="1560619" y="3374849"/>
              <a:ext cx="76200" cy="66575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6888" name="TextBox 15"/>
            <p:cNvSpPr txBox="1">
              <a:spLocks noChangeArrowheads="1"/>
            </p:cNvSpPr>
            <p:nvPr/>
          </p:nvSpPr>
          <p:spPr bwMode="auto">
            <a:xfrm>
              <a:off x="1332019" y="3072092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2F2F2"/>
                  </a:solidFill>
                </a:rPr>
                <a:t>O</a:t>
              </a:r>
              <a:endParaRPr lang="en-US" altLang="en-US" sz="1800" b="1" baseline="-2500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5334000" y="2992438"/>
            <a:ext cx="496888" cy="369887"/>
            <a:chOff x="5334000" y="2611841"/>
            <a:chExt cx="497006" cy="369332"/>
          </a:xfrm>
        </p:grpSpPr>
        <p:sp>
          <p:nvSpPr>
            <p:cNvPr id="23" name="5-Point Star 22"/>
            <p:cNvSpPr/>
            <p:nvPr/>
          </p:nvSpPr>
          <p:spPr>
            <a:xfrm>
              <a:off x="5334000" y="2905087"/>
              <a:ext cx="76218" cy="66575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6886" name="TextBox 23"/>
            <p:cNvSpPr txBox="1">
              <a:spLocks noChangeArrowheads="1"/>
            </p:cNvSpPr>
            <p:nvPr/>
          </p:nvSpPr>
          <p:spPr bwMode="auto">
            <a:xfrm>
              <a:off x="5373697" y="2611841"/>
              <a:ext cx="4573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2F2F2"/>
                  </a:solidFill>
                </a:rPr>
                <a:t>D</a:t>
              </a:r>
              <a:endParaRPr lang="en-US" altLang="en-US" sz="1800" b="1" baseline="-25000">
                <a:solidFill>
                  <a:srgbClr val="FFFF00"/>
                </a:solidFill>
              </a:endParaRPr>
            </a:p>
          </p:txBody>
        </p:sp>
      </p:grpSp>
      <p:cxnSp>
        <p:nvCxnSpPr>
          <p:cNvPr id="25" name="Straight Arrow Connector 24"/>
          <p:cNvCxnSpPr>
            <a:endCxn id="23" idx="1"/>
          </p:cNvCxnSpPr>
          <p:nvPr/>
        </p:nvCxnSpPr>
        <p:spPr>
          <a:xfrm>
            <a:off x="5257800" y="3163888"/>
            <a:ext cx="76200" cy="14763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787525" y="3178175"/>
            <a:ext cx="3470275" cy="768350"/>
          </a:xfrm>
          <a:prstGeom prst="straightConnector1">
            <a:avLst/>
          </a:prstGeom>
          <a:ln w="76200">
            <a:solidFill>
              <a:srgbClr val="33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3" idx="2"/>
          </p:cNvCxnSpPr>
          <p:nvPr/>
        </p:nvCxnSpPr>
        <p:spPr>
          <a:xfrm flipV="1">
            <a:off x="1627188" y="3352800"/>
            <a:ext cx="3721100" cy="436563"/>
          </a:xfrm>
          <a:prstGeom prst="straightConnector1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4924425" y="2759075"/>
            <a:ext cx="457200" cy="441325"/>
            <a:chOff x="4924969" y="2377483"/>
            <a:chExt cx="457200" cy="441917"/>
          </a:xfrm>
        </p:grpSpPr>
        <p:sp>
          <p:nvSpPr>
            <p:cNvPr id="20" name="5-Point Star 19"/>
            <p:cNvSpPr/>
            <p:nvPr/>
          </p:nvSpPr>
          <p:spPr>
            <a:xfrm>
              <a:off x="5220244" y="2746277"/>
              <a:ext cx="76200" cy="7312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924969" y="2377483"/>
              <a:ext cx="457200" cy="3687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  <a:cs typeface="Arial" pitchFamily="34" charset="0"/>
                </a:rPr>
                <a:t>P</a:t>
              </a:r>
              <a:r>
                <a:rPr lang="en-US" b="1" baseline="-25000" dirty="0">
                  <a:solidFill>
                    <a:srgbClr val="FFFF00"/>
                  </a:solidFill>
                  <a:cs typeface="Arial" pitchFamily="34" charset="0"/>
                </a:rPr>
                <a:t>1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629426" y="556146"/>
            <a:ext cx="5906682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/>
              <a:t>An aTaxiTrip </a:t>
            </a:r>
          </a:p>
          <a:p>
            <a:pPr algn="ctr">
              <a:defRPr/>
            </a:pPr>
            <a:r>
              <a:rPr lang="en-US" sz="1600" b="1" dirty="0"/>
              <a:t>{oYpixel, oXpixel, oTime </a:t>
            </a:r>
            <a:r>
              <a:rPr lang="en-US" sz="1200" b="1" dirty="0"/>
              <a:t>(Hr:Min:Sec) </a:t>
            </a:r>
            <a:r>
              <a:rPr lang="en-US" sz="1600" b="1" dirty="0"/>
              <a:t>,                                                          }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45348" y="556146"/>
            <a:ext cx="5906682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33CCFF"/>
                </a:solidFill>
              </a:rPr>
              <a:t>An aTaxiTrip </a:t>
            </a:r>
          </a:p>
          <a:p>
            <a:pPr algn="ctr">
              <a:defRPr/>
            </a:pPr>
            <a:r>
              <a:rPr lang="en-US" sz="1600" b="1" dirty="0"/>
              <a:t>{</a:t>
            </a:r>
            <a:r>
              <a:rPr lang="en-US" sz="1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oYpixel, oXpixel, oTime </a:t>
            </a:r>
            <a:r>
              <a:rPr lang="en-US" sz="1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(Hr:Min:Sec) </a:t>
            </a:r>
            <a:r>
              <a:rPr lang="en-US" sz="1600" dirty="0"/>
              <a:t>,</a:t>
            </a:r>
            <a:r>
              <a:rPr lang="en-US" sz="1600" b="1" dirty="0">
                <a:solidFill>
                  <a:srgbClr val="FFFF00"/>
                </a:solidFill>
              </a:rPr>
              <a:t>dYpixel, dXpixel, Exected: dTime</a:t>
            </a:r>
            <a:r>
              <a:rPr lang="en-US" sz="1600" b="1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53222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15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787525" y="2797175"/>
            <a:ext cx="3470275" cy="768350"/>
          </a:xfrm>
          <a:prstGeom prst="straightConnector1">
            <a:avLst/>
          </a:prstGeom>
          <a:ln w="76200">
            <a:solidFill>
              <a:srgbClr val="0AFC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5-Point Star 86"/>
          <p:cNvSpPr/>
          <p:nvPr/>
        </p:nvSpPr>
        <p:spPr>
          <a:xfrm>
            <a:off x="5219700" y="2746375"/>
            <a:ext cx="76200" cy="7302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0" name="5-Point Star 89"/>
          <p:cNvSpPr/>
          <p:nvPr/>
        </p:nvSpPr>
        <p:spPr>
          <a:xfrm>
            <a:off x="1658938" y="3487738"/>
            <a:ext cx="152400" cy="133350"/>
          </a:xfrm>
          <a:prstGeom prst="star5">
            <a:avLst/>
          </a:prstGeom>
          <a:solidFill>
            <a:srgbClr val="FF00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991100" y="2751138"/>
            <a:ext cx="4572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P</a:t>
            </a:r>
            <a:r>
              <a:rPr lang="en-US" b="1" baseline="-25000" dirty="0">
                <a:solidFill>
                  <a:srgbClr val="FFFF00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57351" name="TextBox 114"/>
          <p:cNvSpPr txBox="1">
            <a:spLocks noChangeArrowheads="1"/>
          </p:cNvSpPr>
          <p:nvPr/>
        </p:nvSpPr>
        <p:spPr bwMode="auto">
          <a:xfrm>
            <a:off x="1398588" y="3441700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2F2F2"/>
                </a:solidFill>
              </a:rPr>
              <a:t>O</a:t>
            </a:r>
            <a:endParaRPr lang="en-US" altLang="en-US" sz="1800" b="1" baseline="-25000">
              <a:solidFill>
                <a:srgbClr val="FFFF00"/>
              </a:solidFill>
            </a:endParaRPr>
          </a:p>
        </p:txBody>
      </p:sp>
      <p:cxnSp>
        <p:nvCxnSpPr>
          <p:cNvPr id="135" name="Straight Arrow Connector 134"/>
          <p:cNvCxnSpPr/>
          <p:nvPr/>
        </p:nvCxnSpPr>
        <p:spPr>
          <a:xfrm flipV="1">
            <a:off x="1781175" y="2819400"/>
            <a:ext cx="3468688" cy="76835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flipV="1">
            <a:off x="1752600" y="2819400"/>
            <a:ext cx="3470275" cy="768350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1939499" y="159603"/>
            <a:ext cx="5341206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smtClean="0">
                <a:solidFill>
                  <a:schemeClr val="bg1"/>
                </a:solidFill>
              </a:rPr>
              <a:t>Common Destination (CD)</a:t>
            </a:r>
          </a:p>
          <a:p>
            <a:pPr algn="ctr" eaLnBrk="1" hangingPunct="1">
              <a:defRPr/>
            </a:pPr>
            <a:r>
              <a:rPr lang="en-US" altLang="en-US" sz="2400" b="1" dirty="0" smtClean="0">
                <a:solidFill>
                  <a:schemeClr val="bg1"/>
                </a:solidFill>
              </a:rPr>
              <a:t>CD=1p:  Pixel -&gt; Pixel (p-&gt;p) Ride-sharing</a:t>
            </a:r>
            <a:endParaRPr lang="en-US" alt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3522663" y="5910263"/>
            <a:ext cx="2139950" cy="584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smtClean="0">
                <a:solidFill>
                  <a:srgbClr val="000000"/>
                </a:solidFill>
              </a:rPr>
              <a:t>TripMiles</a:t>
            </a:r>
            <a:r>
              <a:rPr lang="en-US" altLang="en-US" sz="1600" smtClean="0">
                <a:solidFill>
                  <a:srgbClr val="000000"/>
                </a:solidFill>
              </a:rPr>
              <a:t> = </a:t>
            </a:r>
            <a:r>
              <a:rPr lang="en-US" altLang="en-US" sz="1600" b="1" i="1" smtClean="0">
                <a:solidFill>
                  <a:srgbClr val="000000"/>
                </a:solidFill>
              </a:rPr>
              <a:t>L</a:t>
            </a:r>
          </a:p>
          <a:p>
            <a:pPr eaLnBrk="1" hangingPunct="1">
              <a:defRPr/>
            </a:pPr>
            <a:endParaRPr lang="en-US" altLang="en-US" sz="1600" b="1" i="1" smtClean="0">
              <a:solidFill>
                <a:srgbClr val="000000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3505200" y="5943600"/>
            <a:ext cx="2139950" cy="584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 err="1" smtClean="0">
                <a:solidFill>
                  <a:srgbClr val="000000"/>
                </a:solidFill>
              </a:rPr>
              <a:t>TripMiles</a:t>
            </a:r>
            <a:r>
              <a:rPr lang="en-US" altLang="en-US" sz="1600" dirty="0" smtClean="0">
                <a:solidFill>
                  <a:srgbClr val="000000"/>
                </a:solidFill>
              </a:rPr>
              <a:t> = 2</a:t>
            </a:r>
            <a:r>
              <a:rPr lang="en-US" altLang="en-US" sz="1600" b="1" i="1" dirty="0" smtClean="0">
                <a:solidFill>
                  <a:srgbClr val="000000"/>
                </a:solidFill>
              </a:rPr>
              <a:t>L</a:t>
            </a:r>
          </a:p>
          <a:p>
            <a:pPr eaLnBrk="1" hangingPunct="1">
              <a:defRPr/>
            </a:pPr>
            <a:endParaRPr lang="en-US" altLang="en-US" sz="1600" b="1" i="1" dirty="0" smtClean="0">
              <a:solidFill>
                <a:srgbClr val="000000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3505200" y="5943600"/>
            <a:ext cx="2139950" cy="584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smtClean="0">
                <a:solidFill>
                  <a:srgbClr val="000000"/>
                </a:solidFill>
              </a:rPr>
              <a:t>TripMiles</a:t>
            </a:r>
            <a:r>
              <a:rPr lang="en-US" altLang="en-US" sz="1600" smtClean="0">
                <a:solidFill>
                  <a:srgbClr val="000000"/>
                </a:solidFill>
              </a:rPr>
              <a:t> = 3</a:t>
            </a:r>
            <a:r>
              <a:rPr lang="en-US" altLang="en-US" sz="1600" b="1" i="1" smtClean="0">
                <a:solidFill>
                  <a:srgbClr val="000000"/>
                </a:solidFill>
              </a:rPr>
              <a:t>L</a:t>
            </a:r>
          </a:p>
          <a:p>
            <a:pPr eaLnBrk="1" hangingPunct="1">
              <a:defRPr/>
            </a:pPr>
            <a:endParaRPr lang="en-US" altLang="en-US" sz="1600" b="1" i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2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8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 animBg="1"/>
      <p:bldP spid="14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15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787525" y="2797175"/>
            <a:ext cx="3470275" cy="76835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5-Point Star 86"/>
          <p:cNvSpPr/>
          <p:nvPr/>
        </p:nvSpPr>
        <p:spPr>
          <a:xfrm>
            <a:off x="5219700" y="2746375"/>
            <a:ext cx="76200" cy="7302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0" name="5-Point Star 89"/>
          <p:cNvSpPr/>
          <p:nvPr/>
        </p:nvSpPr>
        <p:spPr>
          <a:xfrm>
            <a:off x="1658938" y="3487738"/>
            <a:ext cx="152400" cy="133350"/>
          </a:xfrm>
          <a:prstGeom prst="star5">
            <a:avLst/>
          </a:prstGeom>
          <a:solidFill>
            <a:srgbClr val="FF00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991100" y="2751138"/>
            <a:ext cx="4572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P</a:t>
            </a:r>
            <a:r>
              <a:rPr lang="en-US" b="1" baseline="-25000" dirty="0">
                <a:solidFill>
                  <a:srgbClr val="FFFF00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58375" name="TextBox 114"/>
          <p:cNvSpPr txBox="1">
            <a:spLocks noChangeArrowheads="1"/>
          </p:cNvSpPr>
          <p:nvPr/>
        </p:nvSpPr>
        <p:spPr bwMode="auto">
          <a:xfrm>
            <a:off x="1398588" y="3441700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2F2F2"/>
                </a:solidFill>
              </a:rPr>
              <a:t>O</a:t>
            </a:r>
            <a:endParaRPr lang="en-US" altLang="en-US" sz="1800" b="1" baseline="-25000">
              <a:solidFill>
                <a:srgbClr val="FFFF00"/>
              </a:solidFill>
            </a:endParaRPr>
          </a:p>
        </p:txBody>
      </p:sp>
      <p:cxnSp>
        <p:nvCxnSpPr>
          <p:cNvPr id="135" name="Straight Arrow Connector 134"/>
          <p:cNvCxnSpPr/>
          <p:nvPr/>
        </p:nvCxnSpPr>
        <p:spPr>
          <a:xfrm flipV="1">
            <a:off x="1735138" y="2797175"/>
            <a:ext cx="3470275" cy="76835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flipV="1">
            <a:off x="1749425" y="2825750"/>
            <a:ext cx="3470275" cy="76993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09900" y="5791200"/>
            <a:ext cx="3086100" cy="8302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smtClean="0">
                <a:solidFill>
                  <a:srgbClr val="000000"/>
                </a:solidFill>
              </a:rPr>
              <a:t>PersonMiles</a:t>
            </a:r>
            <a:r>
              <a:rPr lang="en-US" altLang="en-US" sz="1600" smtClean="0">
                <a:solidFill>
                  <a:srgbClr val="000000"/>
                </a:solidFill>
              </a:rPr>
              <a:t> = </a:t>
            </a:r>
            <a:r>
              <a:rPr lang="en-US" altLang="en-US" sz="1600" b="1" smtClean="0">
                <a:solidFill>
                  <a:srgbClr val="000000"/>
                </a:solidFill>
              </a:rPr>
              <a:t>3L</a:t>
            </a:r>
          </a:p>
          <a:p>
            <a:pPr eaLnBrk="1" hangingPunct="1">
              <a:defRPr/>
            </a:pPr>
            <a:endParaRPr lang="en-US" altLang="en-US" sz="1600" b="1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US" altLang="en-US" sz="1600" b="1" smtClean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9900" y="5791200"/>
            <a:ext cx="3086100" cy="8302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b="1" dirty="0" err="1"/>
              <a:t>PersonMiles</a:t>
            </a:r>
            <a:r>
              <a:rPr lang="en-US" sz="1600" dirty="0"/>
              <a:t> = </a:t>
            </a:r>
            <a:r>
              <a:rPr lang="en-US" sz="1600" b="1" dirty="0"/>
              <a:t>3L</a:t>
            </a:r>
          </a:p>
          <a:p>
            <a:pPr>
              <a:defRPr/>
            </a:pPr>
            <a:r>
              <a:rPr lang="en-US" sz="1600" b="1" dirty="0" err="1"/>
              <a:t>aTaxiMiles</a:t>
            </a:r>
            <a:r>
              <a:rPr lang="en-US" sz="1600" b="1" dirty="0"/>
              <a:t> = L</a:t>
            </a:r>
          </a:p>
          <a:p>
            <a:pPr>
              <a:defRPr/>
            </a:pPr>
            <a:r>
              <a:rPr lang="en-US" sz="1600" b="1" dirty="0"/>
              <a:t>AVO = </a:t>
            </a:r>
            <a:r>
              <a:rPr lang="en-US" sz="1600" b="1" dirty="0" err="1"/>
              <a:t>PersonMiles</a:t>
            </a:r>
            <a:r>
              <a:rPr lang="en-US" sz="1600" b="1" dirty="0"/>
              <a:t>/</a:t>
            </a:r>
            <a:r>
              <a:rPr lang="en-US" sz="1600" b="1" dirty="0" err="1"/>
              <a:t>aTaxiMiles</a:t>
            </a:r>
            <a:r>
              <a:rPr lang="en-US" sz="1600" b="1" dirty="0"/>
              <a:t> = 3</a:t>
            </a:r>
          </a:p>
        </p:txBody>
      </p:sp>
    </p:spTree>
    <p:extLst>
      <p:ext uri="{BB962C8B-B14F-4D97-AF65-F5344CB8AC3E}">
        <p14:creationId xmlns:p14="http://schemas.microsoft.com/office/powerpoint/2010/main" val="311095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15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5-Point Star 89"/>
          <p:cNvSpPr/>
          <p:nvPr/>
        </p:nvSpPr>
        <p:spPr>
          <a:xfrm>
            <a:off x="1658938" y="3487738"/>
            <a:ext cx="152400" cy="133350"/>
          </a:xfrm>
          <a:prstGeom prst="star5">
            <a:avLst/>
          </a:prstGeom>
          <a:solidFill>
            <a:srgbClr val="FF00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92263" y="1873250"/>
            <a:ext cx="3856037" cy="3500438"/>
            <a:chOff x="1592263" y="1873250"/>
            <a:chExt cx="3856037" cy="3500438"/>
          </a:xfrm>
        </p:grpSpPr>
        <p:grpSp>
          <p:nvGrpSpPr>
            <p:cNvPr id="59398" name="Group 70"/>
            <p:cNvGrpSpPr>
              <a:grpSpLocks/>
            </p:cNvGrpSpPr>
            <p:nvPr/>
          </p:nvGrpSpPr>
          <p:grpSpPr bwMode="auto">
            <a:xfrm>
              <a:off x="1592263" y="1873250"/>
              <a:ext cx="3665537" cy="3500438"/>
              <a:chOff x="1592267" y="1904403"/>
              <a:chExt cx="3665533" cy="3469375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 flipV="1">
                <a:off x="1787529" y="2820129"/>
                <a:ext cx="3470271" cy="761532"/>
              </a:xfrm>
              <a:prstGeom prst="straightConnector1">
                <a:avLst/>
              </a:prstGeom>
              <a:ln w="762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454" name="Group 49"/>
              <p:cNvGrpSpPr>
                <a:grpSpLocks/>
              </p:cNvGrpSpPr>
              <p:nvPr/>
            </p:nvGrpSpPr>
            <p:grpSpPr bwMode="auto">
              <a:xfrm rot="4440606">
                <a:off x="-58260" y="3554930"/>
                <a:ext cx="3469375" cy="168322"/>
                <a:chOff x="2702825" y="677839"/>
                <a:chExt cx="3469375" cy="168322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>
                  <a:off x="2699705" y="681903"/>
                  <a:ext cx="324123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3656263" y="677887"/>
                  <a:ext cx="228144" cy="1524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710895" y="687177"/>
                  <a:ext cx="229718" cy="1524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3193106" y="677741"/>
                  <a:ext cx="228145" cy="1524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5026052" y="690765"/>
                  <a:ext cx="228145" cy="15081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4084390" y="697629"/>
                  <a:ext cx="228145" cy="1524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4565493" y="686449"/>
                  <a:ext cx="228145" cy="1524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5939188" y="679021"/>
                  <a:ext cx="228145" cy="1524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5479492" y="678225"/>
                  <a:ext cx="228144" cy="1524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7" name="5-Point Star 86"/>
            <p:cNvSpPr/>
            <p:nvPr/>
          </p:nvSpPr>
          <p:spPr>
            <a:xfrm>
              <a:off x="5219700" y="2746375"/>
              <a:ext cx="76200" cy="7302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991100" y="2751138"/>
              <a:ext cx="457200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  <a:cs typeface="Arial" pitchFamily="34" charset="0"/>
                </a:rPr>
                <a:t>P</a:t>
              </a:r>
              <a:r>
                <a:rPr lang="en-US" b="1" baseline="-25000" dirty="0">
                  <a:solidFill>
                    <a:srgbClr val="FFFF00"/>
                  </a:solidFill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25463" y="3608388"/>
            <a:ext cx="1249362" cy="1500187"/>
            <a:chOff x="525463" y="3608388"/>
            <a:chExt cx="1249362" cy="1500187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609600" y="3608388"/>
              <a:ext cx="1165225" cy="103505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5-Point Star 107"/>
            <p:cNvSpPr/>
            <p:nvPr/>
          </p:nvSpPr>
          <p:spPr>
            <a:xfrm>
              <a:off x="533400" y="4652963"/>
              <a:ext cx="76200" cy="71437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25463" y="4738688"/>
              <a:ext cx="457200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  <a:cs typeface="Arial" pitchFamily="34" charset="0"/>
                </a:rPr>
                <a:t>P</a:t>
              </a:r>
              <a:r>
                <a:rPr lang="en-US" b="1" baseline="-25000" dirty="0">
                  <a:solidFill>
                    <a:srgbClr val="FFFF00"/>
                  </a:solidFill>
                  <a:cs typeface="Arial" pitchFamily="34" charset="0"/>
                </a:rPr>
                <a:t>2</a:t>
              </a:r>
            </a:p>
          </p:txBody>
        </p:sp>
      </p:grpSp>
      <p:sp>
        <p:nvSpPr>
          <p:cNvPr id="59419" name="TextBox 114"/>
          <p:cNvSpPr txBox="1">
            <a:spLocks noChangeArrowheads="1"/>
          </p:cNvSpPr>
          <p:nvPr/>
        </p:nvSpPr>
        <p:spPr bwMode="auto">
          <a:xfrm>
            <a:off x="1398588" y="3441700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2F2F2"/>
                </a:solidFill>
              </a:rPr>
              <a:t>O</a:t>
            </a:r>
            <a:endParaRPr lang="en-US" altLang="en-US" sz="1800" b="1" baseline="-25000">
              <a:solidFill>
                <a:srgbClr val="FFFF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254489" y="304800"/>
            <a:ext cx="4711226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smtClean="0">
                <a:solidFill>
                  <a:schemeClr val="bg1"/>
                </a:solidFill>
              </a:rPr>
              <a:t>CD= 3p: Pixel -&gt;3Pixels Ride-sharing</a:t>
            </a:r>
            <a:endParaRPr lang="en-US" altLang="en-US" sz="1600" b="1" dirty="0" smtClean="0">
              <a:solidFill>
                <a:schemeClr val="bg1"/>
              </a:solidFill>
            </a:endParaRPr>
          </a:p>
        </p:txBody>
      </p:sp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9513" y="5805488"/>
            <a:ext cx="16144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49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dirty="0" smtClean="0"/>
              <a:t>Synthesize from publically available data: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r>
              <a:rPr lang="en-US" dirty="0" smtClean="0"/>
              <a:t>“every” NJ Traveler on a typical day </a:t>
            </a:r>
            <a:r>
              <a:rPr lang="en-US" sz="2000" b="1" dirty="0" err="1" smtClean="0">
                <a:solidFill>
                  <a:srgbClr val="C00000"/>
                </a:solidFill>
              </a:rPr>
              <a:t>NJ_Resident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/>
              <a:t>file</a:t>
            </a:r>
          </a:p>
          <a:p>
            <a:pPr marL="857250" lvl="1" indent="-457200"/>
            <a:r>
              <a:rPr lang="en-US" dirty="0"/>
              <a:t>	</a:t>
            </a:r>
            <a:r>
              <a:rPr lang="en-US" dirty="0" smtClean="0"/>
              <a:t>Containing appropriate demographic and spatial characteristics that reflect trip making</a:t>
            </a:r>
          </a:p>
          <a:p>
            <a:pPr marL="857250" lvl="1" indent="-457200"/>
            <a:endParaRPr lang="en-US" dirty="0" smtClean="0"/>
          </a:p>
          <a:p>
            <a:r>
              <a:rPr lang="en-US" dirty="0" smtClean="0"/>
              <a:t>“every” trip that each Traveler is likely to make on a typical day.  </a:t>
            </a:r>
            <a:r>
              <a:rPr lang="en-US" sz="2000" b="1" dirty="0" err="1" smtClean="0">
                <a:solidFill>
                  <a:srgbClr val="C00000"/>
                </a:solidFill>
              </a:rPr>
              <a:t>NJ_PersonTrip</a:t>
            </a:r>
            <a:r>
              <a:rPr lang="en-US" sz="2000" b="1" dirty="0" smtClean="0"/>
              <a:t> file</a:t>
            </a:r>
            <a:endParaRPr lang="en-US" sz="2800" b="1" dirty="0" smtClean="0"/>
          </a:p>
          <a:p>
            <a:pPr marL="857250" lvl="1" indent="-457200"/>
            <a:r>
              <a:rPr lang="en-US" dirty="0" smtClean="0"/>
              <a:t>	 Containing appropriate spatial and temporal characteristics for each trip</a:t>
            </a:r>
          </a:p>
        </p:txBody>
      </p:sp>
    </p:spTree>
    <p:extLst>
      <p:ext uri="{BB962C8B-B14F-4D97-AF65-F5344CB8AC3E}">
        <p14:creationId xmlns:p14="http://schemas.microsoft.com/office/powerpoint/2010/main" val="327801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" y="995948"/>
            <a:ext cx="815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5-Point Star 89"/>
          <p:cNvSpPr/>
          <p:nvPr/>
        </p:nvSpPr>
        <p:spPr>
          <a:xfrm>
            <a:off x="1658938" y="3487738"/>
            <a:ext cx="152400" cy="133350"/>
          </a:xfrm>
          <a:prstGeom prst="star5">
            <a:avLst/>
          </a:prstGeom>
          <a:solidFill>
            <a:srgbClr val="FF00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87525" y="2746375"/>
            <a:ext cx="3660775" cy="819150"/>
            <a:chOff x="1787525" y="2746375"/>
            <a:chExt cx="3660775" cy="819150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1787525" y="2797175"/>
              <a:ext cx="3470274" cy="76835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5-Point Star 86"/>
            <p:cNvSpPr/>
            <p:nvPr/>
          </p:nvSpPr>
          <p:spPr>
            <a:xfrm>
              <a:off x="5219700" y="2746375"/>
              <a:ext cx="76200" cy="7302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991100" y="2751138"/>
              <a:ext cx="457200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  <a:cs typeface="Arial" pitchFamily="34" charset="0"/>
                </a:rPr>
                <a:t>P</a:t>
              </a:r>
              <a:r>
                <a:rPr lang="en-US" b="1" baseline="-25000" dirty="0">
                  <a:solidFill>
                    <a:srgbClr val="FFFF00"/>
                  </a:solidFill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78298" y="2565840"/>
            <a:ext cx="6718300" cy="979487"/>
            <a:chOff x="1778000" y="2611438"/>
            <a:chExt cx="6718300" cy="979487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V="1">
              <a:off x="1778000" y="2798763"/>
              <a:ext cx="6192839" cy="792162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5-Point Star 87"/>
            <p:cNvSpPr/>
            <p:nvPr/>
          </p:nvSpPr>
          <p:spPr>
            <a:xfrm>
              <a:off x="8001000" y="2743200"/>
              <a:ext cx="76200" cy="71438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39100" y="2611438"/>
              <a:ext cx="457200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 smtClean="0">
                  <a:solidFill>
                    <a:schemeClr val="bg1">
                      <a:lumMod val="95000"/>
                    </a:schemeClr>
                  </a:solidFill>
                  <a:cs typeface="Arial" pitchFamily="34" charset="0"/>
                </a:rPr>
                <a:t>P</a:t>
              </a:r>
              <a:r>
                <a:rPr lang="en-US" b="1" baseline="-25000" dirty="0">
                  <a:solidFill>
                    <a:srgbClr val="FFFF00"/>
                  </a:solidFill>
                  <a:cs typeface="Arial" pitchFamily="34" charset="0"/>
                </a:rPr>
                <a:t>3</a:t>
              </a:r>
            </a:p>
          </p:txBody>
        </p:sp>
      </p:grpSp>
      <p:sp>
        <p:nvSpPr>
          <p:cNvPr id="59419" name="TextBox 114"/>
          <p:cNvSpPr txBox="1">
            <a:spLocks noChangeArrowheads="1"/>
          </p:cNvSpPr>
          <p:nvPr/>
        </p:nvSpPr>
        <p:spPr bwMode="auto">
          <a:xfrm>
            <a:off x="1398588" y="3441700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2F2F2"/>
                </a:solidFill>
              </a:rPr>
              <a:t>O</a:t>
            </a:r>
            <a:endParaRPr lang="en-US" altLang="en-US" sz="1800" b="1" baseline="-25000">
              <a:solidFill>
                <a:srgbClr val="FFFF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29784" y="3165331"/>
            <a:ext cx="5159430" cy="865983"/>
            <a:chOff x="1728733" y="3163092"/>
            <a:chExt cx="5159430" cy="865983"/>
          </a:xfrm>
        </p:grpSpPr>
        <p:cxnSp>
          <p:nvCxnSpPr>
            <p:cNvPr id="4" name="Straight Arrow Connector 3"/>
            <p:cNvCxnSpPr/>
            <p:nvPr/>
          </p:nvCxnSpPr>
          <p:spPr bwMode="auto">
            <a:xfrm rot="21030412">
              <a:off x="1728733" y="3163092"/>
              <a:ext cx="4664077" cy="76200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5-Point Star 104"/>
            <p:cNvSpPr/>
            <p:nvPr/>
          </p:nvSpPr>
          <p:spPr>
            <a:xfrm>
              <a:off x="6400800" y="3505200"/>
              <a:ext cx="76200" cy="71438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430963" y="3659188"/>
              <a:ext cx="457200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 smtClean="0">
                  <a:solidFill>
                    <a:schemeClr val="bg1">
                      <a:lumMod val="95000"/>
                    </a:schemeClr>
                  </a:solidFill>
                  <a:cs typeface="Arial" pitchFamily="34" charset="0"/>
                </a:rPr>
                <a:t>P</a:t>
              </a:r>
              <a:r>
                <a:rPr lang="en-US" b="1" baseline="-25000" dirty="0" smtClean="0">
                  <a:solidFill>
                    <a:srgbClr val="FFFF00"/>
                  </a:solidFill>
                  <a:cs typeface="Arial" pitchFamily="34" charset="0"/>
                </a:rPr>
                <a:t>2</a:t>
              </a:r>
              <a:endParaRPr lang="en-US" b="1" baseline="-25000" dirty="0">
                <a:solidFill>
                  <a:srgbClr val="FFFF00"/>
                </a:solidFill>
                <a:cs typeface="Arial" pitchFamily="34" charset="0"/>
              </a:endParaRPr>
            </a:p>
          </p:txBody>
        </p:sp>
        <p:sp>
          <p:nvSpPr>
            <p:cNvPr id="121" name="5-Point Star 120"/>
            <p:cNvSpPr/>
            <p:nvPr/>
          </p:nvSpPr>
          <p:spPr>
            <a:xfrm>
              <a:off x="6400800" y="3505200"/>
              <a:ext cx="76200" cy="7302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2254489" y="304800"/>
            <a:ext cx="4711226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smtClean="0">
                <a:solidFill>
                  <a:schemeClr val="bg1"/>
                </a:solidFill>
              </a:rPr>
              <a:t>CD= 3p: Pixel -&gt;3Pixels Ride-sharing</a:t>
            </a:r>
            <a:endParaRPr lang="en-US" altLang="en-US" sz="1600" b="1" dirty="0" smtClean="0">
              <a:solidFill>
                <a:schemeClr val="bg1"/>
              </a:solidFill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9513" y="5805488"/>
            <a:ext cx="16144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18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" y="995948"/>
            <a:ext cx="815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5-Point Star 89"/>
          <p:cNvSpPr/>
          <p:nvPr/>
        </p:nvSpPr>
        <p:spPr>
          <a:xfrm>
            <a:off x="1658938" y="3487738"/>
            <a:ext cx="152400" cy="133350"/>
          </a:xfrm>
          <a:prstGeom prst="star5">
            <a:avLst/>
          </a:prstGeom>
          <a:solidFill>
            <a:srgbClr val="FF00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92263" y="1873250"/>
            <a:ext cx="3856037" cy="3500438"/>
            <a:chOff x="1592263" y="1873250"/>
            <a:chExt cx="3856037" cy="3500438"/>
          </a:xfrm>
        </p:grpSpPr>
        <p:grpSp>
          <p:nvGrpSpPr>
            <p:cNvPr id="59398" name="Group 70"/>
            <p:cNvGrpSpPr>
              <a:grpSpLocks/>
            </p:cNvGrpSpPr>
            <p:nvPr/>
          </p:nvGrpSpPr>
          <p:grpSpPr bwMode="auto">
            <a:xfrm>
              <a:off x="1592263" y="1873250"/>
              <a:ext cx="3665537" cy="3500438"/>
              <a:chOff x="1592267" y="1904403"/>
              <a:chExt cx="3665533" cy="3469375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 flipV="1">
                <a:off x="1787529" y="2820129"/>
                <a:ext cx="3470271" cy="761532"/>
              </a:xfrm>
              <a:prstGeom prst="straightConnector1">
                <a:avLst/>
              </a:prstGeom>
              <a:ln w="762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454" name="Group 49"/>
              <p:cNvGrpSpPr>
                <a:grpSpLocks/>
              </p:cNvGrpSpPr>
              <p:nvPr/>
            </p:nvGrpSpPr>
            <p:grpSpPr bwMode="auto">
              <a:xfrm rot="4440606">
                <a:off x="-58260" y="3554930"/>
                <a:ext cx="3469375" cy="168322"/>
                <a:chOff x="2702825" y="677839"/>
                <a:chExt cx="3469375" cy="168322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>
                  <a:off x="2699705" y="681903"/>
                  <a:ext cx="324123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3656263" y="677887"/>
                  <a:ext cx="228144" cy="1524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710895" y="687177"/>
                  <a:ext cx="229718" cy="1524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3193106" y="677741"/>
                  <a:ext cx="228145" cy="1524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5026052" y="690765"/>
                  <a:ext cx="228145" cy="15081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4084390" y="697629"/>
                  <a:ext cx="228145" cy="1524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4565493" y="686449"/>
                  <a:ext cx="228145" cy="1524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5939188" y="679021"/>
                  <a:ext cx="228145" cy="1524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5479492" y="678225"/>
                  <a:ext cx="228144" cy="1524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7" name="5-Point Star 86"/>
            <p:cNvSpPr/>
            <p:nvPr/>
          </p:nvSpPr>
          <p:spPr>
            <a:xfrm>
              <a:off x="5219700" y="2746375"/>
              <a:ext cx="76200" cy="7302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991100" y="2751138"/>
              <a:ext cx="457200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  <a:cs typeface="Arial" pitchFamily="34" charset="0"/>
                </a:rPr>
                <a:t>P</a:t>
              </a:r>
              <a:r>
                <a:rPr lang="en-US" b="1" baseline="-25000" dirty="0">
                  <a:solidFill>
                    <a:srgbClr val="FFFF00"/>
                  </a:solidFill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11300" y="1535113"/>
            <a:ext cx="6985000" cy="3455987"/>
            <a:chOff x="1511300" y="1535113"/>
            <a:chExt cx="6985000" cy="3455987"/>
          </a:xfrm>
        </p:grpSpPr>
        <p:grpSp>
          <p:nvGrpSpPr>
            <p:cNvPr id="59397" name="Group 83"/>
            <p:cNvGrpSpPr>
              <a:grpSpLocks/>
            </p:cNvGrpSpPr>
            <p:nvPr/>
          </p:nvGrpSpPr>
          <p:grpSpPr bwMode="auto">
            <a:xfrm rot="-380562">
              <a:off x="1511300" y="1535113"/>
              <a:ext cx="6469063" cy="3455987"/>
              <a:chOff x="1878524" y="-816301"/>
              <a:chExt cx="6469907" cy="3456296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 rot="380562" flipV="1">
                <a:off x="2152014" y="462087"/>
                <a:ext cx="6193646" cy="792233"/>
              </a:xfrm>
              <a:prstGeom prst="straightConnector1">
                <a:avLst/>
              </a:prstGeom>
              <a:ln w="762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465" name="Group 29"/>
              <p:cNvGrpSpPr>
                <a:grpSpLocks/>
              </p:cNvGrpSpPr>
              <p:nvPr/>
            </p:nvGrpSpPr>
            <p:grpSpPr bwMode="auto">
              <a:xfrm rot="5141489">
                <a:off x="411254" y="650969"/>
                <a:ext cx="3456296" cy="521756"/>
                <a:chOff x="2715904" y="380332"/>
                <a:chExt cx="3456296" cy="521756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 rot="16839073">
                  <a:off x="4069823" y="-943564"/>
                  <a:ext cx="525530" cy="317052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3651919" y="677872"/>
                  <a:ext cx="228620" cy="15242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706525" y="687481"/>
                  <a:ext cx="228620" cy="15400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3186710" y="677616"/>
                  <a:ext cx="228620" cy="15242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5023648" y="685455"/>
                  <a:ext cx="228620" cy="15242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4080548" y="692251"/>
                  <a:ext cx="228620" cy="15242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4558292" y="685185"/>
                  <a:ext cx="228620" cy="15400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5936515" y="676205"/>
                  <a:ext cx="228620" cy="15242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5471307" y="675949"/>
                  <a:ext cx="228620" cy="15242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8" name="5-Point Star 87"/>
            <p:cNvSpPr/>
            <p:nvPr/>
          </p:nvSpPr>
          <p:spPr>
            <a:xfrm>
              <a:off x="8001000" y="2743200"/>
              <a:ext cx="76200" cy="71438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39100" y="2611438"/>
              <a:ext cx="457200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  <a:cs typeface="Arial" pitchFamily="34" charset="0"/>
                </a:rPr>
                <a:t>P</a:t>
              </a:r>
              <a:r>
                <a:rPr lang="en-US" b="1" baseline="-25000" dirty="0">
                  <a:solidFill>
                    <a:srgbClr val="FFFF00"/>
                  </a:solidFill>
                  <a:cs typeface="Arial" pitchFamily="34" charset="0"/>
                </a:rPr>
                <a:t>5</a:t>
              </a:r>
            </a:p>
          </p:txBody>
        </p:sp>
      </p:grpSp>
      <p:sp>
        <p:nvSpPr>
          <p:cNvPr id="59419" name="TextBox 114"/>
          <p:cNvSpPr txBox="1">
            <a:spLocks noChangeArrowheads="1"/>
          </p:cNvSpPr>
          <p:nvPr/>
        </p:nvSpPr>
        <p:spPr bwMode="auto">
          <a:xfrm>
            <a:off x="1398588" y="3441700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2F2F2"/>
                </a:solidFill>
              </a:rPr>
              <a:t>O</a:t>
            </a:r>
            <a:endParaRPr lang="en-US" altLang="en-US" sz="1800" b="1" baseline="-25000">
              <a:solidFill>
                <a:srgbClr val="FFFF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5534" y="1447005"/>
            <a:ext cx="5362629" cy="3468688"/>
            <a:chOff x="1525534" y="1447005"/>
            <a:chExt cx="5362629" cy="3468688"/>
          </a:xfrm>
        </p:grpSpPr>
        <p:grpSp>
          <p:nvGrpSpPr>
            <p:cNvPr id="59399" name="Group 69"/>
            <p:cNvGrpSpPr>
              <a:grpSpLocks/>
            </p:cNvGrpSpPr>
            <p:nvPr/>
          </p:nvGrpSpPr>
          <p:grpSpPr bwMode="auto">
            <a:xfrm rot="-569588">
              <a:off x="1525534" y="1447005"/>
              <a:ext cx="4810125" cy="3468688"/>
              <a:chOff x="1582559" y="1847720"/>
              <a:chExt cx="5580241" cy="3469375"/>
            </a:xfrm>
          </p:grpSpPr>
          <p:cxnSp>
            <p:nvCxnSpPr>
              <p:cNvPr id="4" name="Straight Arrow Connector 3"/>
              <p:cNvCxnSpPr/>
              <p:nvPr/>
            </p:nvCxnSpPr>
            <p:spPr>
              <a:xfrm>
                <a:off x="1746818" y="3580653"/>
                <a:ext cx="5410808" cy="762151"/>
              </a:xfrm>
              <a:prstGeom prst="straightConnector1">
                <a:avLst/>
              </a:prstGeom>
              <a:ln w="762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443" name="Group 59"/>
              <p:cNvGrpSpPr>
                <a:grpSpLocks/>
              </p:cNvGrpSpPr>
              <p:nvPr/>
            </p:nvGrpSpPr>
            <p:grpSpPr bwMode="auto">
              <a:xfrm rot="5986527">
                <a:off x="-67968" y="3498247"/>
                <a:ext cx="3469375" cy="168322"/>
                <a:chOff x="2702825" y="677839"/>
                <a:chExt cx="3469375" cy="168322"/>
              </a:xfrm>
            </p:grpSpPr>
            <p:cxnSp>
              <p:nvCxnSpPr>
                <p:cNvPr id="61" name="Straight Connector 60"/>
                <p:cNvCxnSpPr/>
                <p:nvPr/>
              </p:nvCxnSpPr>
              <p:spPr>
                <a:xfrm>
                  <a:off x="2698763" y="677627"/>
                  <a:ext cx="324073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3656528" y="678920"/>
                  <a:ext cx="228645" cy="14733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2715008" y="691668"/>
                  <a:ext cx="228645" cy="15285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3192883" y="677886"/>
                  <a:ext cx="228645" cy="15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5023716" y="691364"/>
                  <a:ext cx="228645" cy="15285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4082142" y="694904"/>
                  <a:ext cx="228645" cy="15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4560049" y="688490"/>
                  <a:ext cx="228645" cy="14917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5943015" y="678743"/>
                  <a:ext cx="228645" cy="15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5479363" y="677710"/>
                  <a:ext cx="228645" cy="15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5" name="5-Point Star 104"/>
            <p:cNvSpPr/>
            <p:nvPr/>
          </p:nvSpPr>
          <p:spPr>
            <a:xfrm>
              <a:off x="6400800" y="3505200"/>
              <a:ext cx="76200" cy="71438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430963" y="3659188"/>
              <a:ext cx="457200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  <a:cs typeface="Arial" pitchFamily="34" charset="0"/>
                </a:rPr>
                <a:t>P</a:t>
              </a:r>
              <a:r>
                <a:rPr lang="en-US" b="1" baseline="-25000" dirty="0">
                  <a:solidFill>
                    <a:srgbClr val="FFFF00"/>
                  </a:solidFill>
                  <a:cs typeface="Arial" pitchFamily="34" charset="0"/>
                </a:rPr>
                <a:t>3</a:t>
              </a:r>
            </a:p>
          </p:txBody>
        </p:sp>
        <p:sp>
          <p:nvSpPr>
            <p:cNvPr id="121" name="5-Point Star 120"/>
            <p:cNvSpPr/>
            <p:nvPr/>
          </p:nvSpPr>
          <p:spPr>
            <a:xfrm>
              <a:off x="6400800" y="3505200"/>
              <a:ext cx="76200" cy="7302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2254489" y="304800"/>
            <a:ext cx="4711226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smtClean="0">
                <a:solidFill>
                  <a:schemeClr val="bg1"/>
                </a:solidFill>
              </a:rPr>
              <a:t>CD= 3p: Pixel -&gt;3Pixels Ride-sharing</a:t>
            </a:r>
            <a:endParaRPr lang="en-US" altLang="en-US" sz="1600" b="1" dirty="0" smtClean="0">
              <a:solidFill>
                <a:schemeClr val="bg1"/>
              </a:solidFill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9513" y="5805488"/>
            <a:ext cx="16144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4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" y="639177"/>
            <a:ext cx="815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5-Point Star 89"/>
          <p:cNvSpPr/>
          <p:nvPr/>
        </p:nvSpPr>
        <p:spPr>
          <a:xfrm>
            <a:off x="1658938" y="3253790"/>
            <a:ext cx="152400" cy="133350"/>
          </a:xfrm>
          <a:prstGeom prst="star5">
            <a:avLst/>
          </a:prstGeom>
          <a:solidFill>
            <a:srgbClr val="FF00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87525" y="2512427"/>
            <a:ext cx="3660775" cy="819150"/>
            <a:chOff x="1787525" y="2746375"/>
            <a:chExt cx="3660775" cy="819150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1787525" y="2797175"/>
              <a:ext cx="3470274" cy="76835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5-Point Star 86"/>
            <p:cNvSpPr/>
            <p:nvPr/>
          </p:nvSpPr>
          <p:spPr>
            <a:xfrm>
              <a:off x="5219700" y="2746375"/>
              <a:ext cx="76200" cy="7302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991100" y="2751138"/>
              <a:ext cx="457200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  <a:cs typeface="Arial" pitchFamily="34" charset="0"/>
                </a:rPr>
                <a:t>P</a:t>
              </a:r>
              <a:r>
                <a:rPr lang="en-US" b="1" baseline="-25000" dirty="0">
                  <a:solidFill>
                    <a:srgbClr val="FFFF00"/>
                  </a:solidFill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78298" y="2331892"/>
            <a:ext cx="6718300" cy="979487"/>
            <a:chOff x="1778000" y="2611438"/>
            <a:chExt cx="6718300" cy="979487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V="1">
              <a:off x="1778000" y="2798763"/>
              <a:ext cx="6192839" cy="792162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5-Point Star 87"/>
            <p:cNvSpPr/>
            <p:nvPr/>
          </p:nvSpPr>
          <p:spPr>
            <a:xfrm>
              <a:off x="8001000" y="2743200"/>
              <a:ext cx="76200" cy="71438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39100" y="2611438"/>
              <a:ext cx="457200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 smtClean="0">
                  <a:solidFill>
                    <a:schemeClr val="bg1">
                      <a:lumMod val="95000"/>
                    </a:schemeClr>
                  </a:solidFill>
                  <a:cs typeface="Arial" pitchFamily="34" charset="0"/>
                </a:rPr>
                <a:t>P</a:t>
              </a:r>
              <a:r>
                <a:rPr lang="en-US" b="1" baseline="-25000" dirty="0">
                  <a:solidFill>
                    <a:srgbClr val="FFFF00"/>
                  </a:solidFill>
                  <a:cs typeface="Arial" pitchFamily="34" charset="0"/>
                </a:rPr>
                <a:t>3</a:t>
              </a:r>
            </a:p>
          </p:txBody>
        </p:sp>
      </p:grpSp>
      <p:sp>
        <p:nvSpPr>
          <p:cNvPr id="59419" name="TextBox 114"/>
          <p:cNvSpPr txBox="1">
            <a:spLocks noChangeArrowheads="1"/>
          </p:cNvSpPr>
          <p:nvPr/>
        </p:nvSpPr>
        <p:spPr bwMode="auto">
          <a:xfrm>
            <a:off x="1398588" y="3207752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2F2F2"/>
                </a:solidFill>
              </a:rPr>
              <a:t>O</a:t>
            </a:r>
            <a:endParaRPr lang="en-US" altLang="en-US" sz="1800" b="1" baseline="-25000">
              <a:solidFill>
                <a:srgbClr val="FFFF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29784" y="2931383"/>
            <a:ext cx="5267005" cy="762000"/>
            <a:chOff x="1728733" y="3163092"/>
            <a:chExt cx="5267005" cy="762000"/>
          </a:xfrm>
        </p:grpSpPr>
        <p:cxnSp>
          <p:nvCxnSpPr>
            <p:cNvPr id="4" name="Straight Arrow Connector 3"/>
            <p:cNvCxnSpPr/>
            <p:nvPr/>
          </p:nvCxnSpPr>
          <p:spPr bwMode="auto">
            <a:xfrm rot="21030412">
              <a:off x="1728733" y="3163092"/>
              <a:ext cx="4664077" cy="76200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5-Point Star 104"/>
            <p:cNvSpPr/>
            <p:nvPr/>
          </p:nvSpPr>
          <p:spPr>
            <a:xfrm>
              <a:off x="6400800" y="3505200"/>
              <a:ext cx="76200" cy="71438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538538" y="3290822"/>
              <a:ext cx="457200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 smtClean="0">
                  <a:solidFill>
                    <a:schemeClr val="bg1">
                      <a:lumMod val="95000"/>
                    </a:schemeClr>
                  </a:solidFill>
                  <a:cs typeface="Arial" pitchFamily="34" charset="0"/>
                </a:rPr>
                <a:t>P</a:t>
              </a:r>
              <a:r>
                <a:rPr lang="en-US" b="1" baseline="-25000" dirty="0" smtClean="0">
                  <a:solidFill>
                    <a:srgbClr val="FFFF00"/>
                  </a:solidFill>
                  <a:cs typeface="Arial" pitchFamily="34" charset="0"/>
                </a:rPr>
                <a:t>2</a:t>
              </a:r>
              <a:endParaRPr lang="en-US" b="1" baseline="-25000" dirty="0">
                <a:solidFill>
                  <a:srgbClr val="FFFF00"/>
                </a:solidFill>
                <a:cs typeface="Arial" pitchFamily="34" charset="0"/>
              </a:endParaRPr>
            </a:p>
          </p:txBody>
        </p:sp>
        <p:sp>
          <p:nvSpPr>
            <p:cNvPr id="121" name="5-Point Star 120"/>
            <p:cNvSpPr/>
            <p:nvPr/>
          </p:nvSpPr>
          <p:spPr>
            <a:xfrm>
              <a:off x="6400800" y="3505200"/>
              <a:ext cx="76200" cy="7302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1690972" y="152400"/>
            <a:ext cx="5838266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smtClean="0">
                <a:solidFill>
                  <a:schemeClr val="bg1"/>
                </a:solidFill>
              </a:rPr>
              <a:t>CD= 3p: Pixel -&gt;3Pixels Ride-sharing</a:t>
            </a:r>
            <a:r>
              <a:rPr lang="en-US" altLang="en-US" sz="2400" b="1" dirty="0">
                <a:solidFill>
                  <a:schemeClr val="bg1"/>
                </a:solidFill>
              </a:rPr>
              <a:t>; 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P</a:t>
            </a:r>
            <a:r>
              <a:rPr lang="en-US" altLang="en-US" sz="2400" b="1" baseline="-25000" dirty="0" smtClean="0">
                <a:solidFill>
                  <a:schemeClr val="bg1"/>
                </a:solidFill>
              </a:rPr>
              <a:t>3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 New</a:t>
            </a:r>
            <a:endParaRPr lang="en-US" altLang="en-US" sz="1600" b="1" dirty="0" smtClean="0">
              <a:solidFill>
                <a:schemeClr val="bg1"/>
              </a:solidFill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9513" y="5805488"/>
            <a:ext cx="16144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5301653" y="3735550"/>
            <a:ext cx="3804247" cy="30623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Scenario:  L</a:t>
            </a:r>
            <a:r>
              <a:rPr lang="en-US" sz="1600" baseline="-25000" dirty="0" smtClean="0"/>
              <a:t>0-&gt;1 </a:t>
            </a:r>
            <a:r>
              <a:rPr lang="en-US" sz="1600" u="sng" dirty="0" smtClean="0"/>
              <a:t>&lt;</a:t>
            </a:r>
            <a:r>
              <a:rPr lang="en-US" sz="1600" dirty="0" smtClean="0"/>
              <a:t> L</a:t>
            </a:r>
            <a:r>
              <a:rPr lang="en-US" sz="1600" baseline="-25000" dirty="0" smtClean="0"/>
              <a:t>0-&gt;2 </a:t>
            </a:r>
            <a:r>
              <a:rPr lang="en-US" sz="1600" u="sng" dirty="0"/>
              <a:t>&lt;</a:t>
            </a:r>
            <a:r>
              <a:rPr lang="en-US" sz="1600" dirty="0"/>
              <a:t> L</a:t>
            </a:r>
            <a:r>
              <a:rPr lang="en-US" sz="1600" baseline="-25000" dirty="0"/>
              <a:t>0-</a:t>
            </a:r>
            <a:r>
              <a:rPr lang="en-US" sz="1600" baseline="-25000" dirty="0" smtClean="0"/>
              <a:t>&gt;3</a:t>
            </a:r>
            <a:r>
              <a:rPr lang="en-US" sz="1600" dirty="0" smtClean="0"/>
              <a:t> ; P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new</a:t>
            </a:r>
          </a:p>
          <a:p>
            <a:r>
              <a:rPr lang="en-US" sz="1600" dirty="0" smtClean="0"/>
              <a:t>Service Constraint: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{L</a:t>
            </a:r>
            <a:r>
              <a:rPr lang="en-US" sz="1600" baseline="-25000" dirty="0" smtClean="0">
                <a:solidFill>
                  <a:schemeClr val="tx1"/>
                </a:solidFill>
              </a:rPr>
              <a:t>0-&gt;1-&gt;2 </a:t>
            </a:r>
            <a:r>
              <a:rPr lang="en-US" sz="1600" dirty="0" smtClean="0">
                <a:solidFill>
                  <a:schemeClr val="tx1"/>
                </a:solidFill>
              </a:rPr>
              <a:t>/</a:t>
            </a:r>
            <a:r>
              <a:rPr lang="en-US" sz="1600" dirty="0">
                <a:solidFill>
                  <a:schemeClr val="tx1"/>
                </a:solidFill>
              </a:rPr>
              <a:t> L</a:t>
            </a:r>
            <a:r>
              <a:rPr lang="en-US" sz="1600" baseline="-25000" dirty="0">
                <a:solidFill>
                  <a:schemeClr val="tx1"/>
                </a:solidFill>
              </a:rPr>
              <a:t>0-&gt;</a:t>
            </a:r>
            <a:r>
              <a:rPr lang="en-US" sz="1600" baseline="-25000" dirty="0" smtClean="0">
                <a:solidFill>
                  <a:schemeClr val="tx1"/>
                </a:solidFill>
              </a:rPr>
              <a:t>2</a:t>
            </a:r>
            <a:r>
              <a:rPr lang="en-US" sz="1600" dirty="0" smtClean="0">
                <a:solidFill>
                  <a:schemeClr val="tx1"/>
                </a:solidFill>
              </a:rPr>
              <a:t>} -1 </a:t>
            </a:r>
            <a:r>
              <a:rPr lang="en-US" sz="1600" u="sng" dirty="0" smtClean="0">
                <a:solidFill>
                  <a:schemeClr val="tx1"/>
                </a:solidFill>
              </a:rPr>
              <a:t>&lt;</a:t>
            </a:r>
            <a:r>
              <a:rPr lang="en-US" sz="1600" dirty="0" smtClean="0">
                <a:solidFill>
                  <a:schemeClr val="tx1"/>
                </a:solidFill>
              </a:rPr>
              <a:t>  MaxCircuity</a:t>
            </a:r>
          </a:p>
          <a:p>
            <a:r>
              <a:rPr lang="en-US" sz="1600" dirty="0">
                <a:solidFill>
                  <a:srgbClr val="FF0000"/>
                </a:solidFill>
              </a:rPr>
              <a:t>{L</a:t>
            </a:r>
            <a:r>
              <a:rPr lang="en-US" sz="1600" baseline="-25000" dirty="0">
                <a:solidFill>
                  <a:srgbClr val="FF0000"/>
                </a:solidFill>
              </a:rPr>
              <a:t>0-&gt;1-&gt;</a:t>
            </a:r>
            <a:r>
              <a:rPr lang="en-US" sz="1600" baseline="-25000" dirty="0" smtClean="0">
                <a:solidFill>
                  <a:srgbClr val="FF0000"/>
                </a:solidFill>
              </a:rPr>
              <a:t>2-&gt;3 </a:t>
            </a:r>
            <a:r>
              <a:rPr lang="en-US" sz="1600" dirty="0">
                <a:solidFill>
                  <a:srgbClr val="FF0000"/>
                </a:solidFill>
              </a:rPr>
              <a:t>/ L</a:t>
            </a:r>
            <a:r>
              <a:rPr lang="en-US" sz="1600" baseline="-25000" dirty="0">
                <a:solidFill>
                  <a:srgbClr val="FF0000"/>
                </a:solidFill>
              </a:rPr>
              <a:t>0-</a:t>
            </a:r>
            <a:r>
              <a:rPr lang="en-US" sz="1600" baseline="-25000" dirty="0" smtClean="0">
                <a:solidFill>
                  <a:srgbClr val="FF0000"/>
                </a:solidFill>
              </a:rPr>
              <a:t>&gt;3</a:t>
            </a:r>
            <a:r>
              <a:rPr lang="en-US" sz="1600" dirty="0" smtClean="0">
                <a:solidFill>
                  <a:srgbClr val="FF0000"/>
                </a:solidFill>
              </a:rPr>
              <a:t>} </a:t>
            </a:r>
            <a:r>
              <a:rPr lang="en-US" sz="1600" dirty="0">
                <a:solidFill>
                  <a:srgbClr val="FF0000"/>
                </a:solidFill>
              </a:rPr>
              <a:t>-1 </a:t>
            </a:r>
            <a:r>
              <a:rPr lang="en-US" sz="1600" u="sng" dirty="0">
                <a:solidFill>
                  <a:srgbClr val="FF0000"/>
                </a:solidFill>
              </a:rPr>
              <a:t>&lt;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  <a:r>
              <a:rPr lang="en-US" sz="1600" dirty="0" smtClean="0">
                <a:solidFill>
                  <a:srgbClr val="FF0000"/>
                </a:solidFill>
              </a:rPr>
              <a:t>MaxCircuity</a:t>
            </a:r>
          </a:p>
          <a:p>
            <a:r>
              <a:rPr lang="en-US" sz="1100" dirty="0" smtClean="0"/>
              <a:t>MaxCircuity is a service parameter; (say 0.2 or 0.3)</a:t>
            </a:r>
          </a:p>
          <a:p>
            <a:endParaRPr lang="en-US" sz="500" dirty="0"/>
          </a:p>
          <a:p>
            <a:r>
              <a:rPr lang="en-US" sz="1600" dirty="0" smtClean="0"/>
              <a:t>Improve Ride-Share constraint:</a:t>
            </a:r>
          </a:p>
          <a:p>
            <a:r>
              <a:rPr lang="en-US" sz="1600" dirty="0" smtClean="0"/>
              <a:t> </a:t>
            </a:r>
            <a:r>
              <a:rPr lang="en-US" sz="1200" dirty="0" smtClean="0"/>
              <a:t>(AVO</a:t>
            </a:r>
            <a:r>
              <a:rPr lang="en-US" sz="1200" baseline="-25000" dirty="0" smtClean="0"/>
              <a:t>Rideshare 1,2</a:t>
            </a:r>
            <a:r>
              <a:rPr lang="en-US" sz="1200" dirty="0" smtClean="0"/>
              <a:t> &gt; AVO</a:t>
            </a:r>
            <a:r>
              <a:rPr lang="en-US" sz="1200" baseline="-25000" dirty="0" smtClean="0"/>
              <a:t>Alone </a:t>
            </a:r>
            <a:r>
              <a:rPr lang="en-US" sz="1200" dirty="0" smtClean="0"/>
              <a:t>)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{L</a:t>
            </a:r>
            <a:r>
              <a:rPr lang="en-US" sz="1200" b="1" baseline="-25000" dirty="0">
                <a:solidFill>
                  <a:srgbClr val="FF0000"/>
                </a:solidFill>
              </a:rPr>
              <a:t>0-&gt;1</a:t>
            </a:r>
            <a:r>
              <a:rPr lang="en-US" sz="1200" b="1" dirty="0">
                <a:solidFill>
                  <a:srgbClr val="FF0000"/>
                </a:solidFill>
              </a:rPr>
              <a:t> + L</a:t>
            </a:r>
            <a:r>
              <a:rPr lang="en-US" sz="1200" b="1" baseline="-25000" dirty="0">
                <a:solidFill>
                  <a:srgbClr val="FF0000"/>
                </a:solidFill>
              </a:rPr>
              <a:t>0-&gt;2</a:t>
            </a:r>
            <a:r>
              <a:rPr lang="en-US" sz="1200" b="1" dirty="0">
                <a:solidFill>
                  <a:srgbClr val="FF0000"/>
                </a:solidFill>
              </a:rPr>
              <a:t>} &gt; L</a:t>
            </a:r>
            <a:r>
              <a:rPr lang="en-US" sz="1200" b="1" baseline="-25000" dirty="0">
                <a:solidFill>
                  <a:srgbClr val="FF0000"/>
                </a:solidFill>
              </a:rPr>
              <a:t>0-&gt;1-&gt;</a:t>
            </a:r>
            <a:r>
              <a:rPr lang="en-US" sz="1200" b="1" baseline="-25000" dirty="0" smtClean="0">
                <a:solidFill>
                  <a:srgbClr val="FF0000"/>
                </a:solidFill>
              </a:rPr>
              <a:t>2</a:t>
            </a:r>
          </a:p>
          <a:p>
            <a:endParaRPr lang="en-US" sz="700" dirty="0" smtClean="0"/>
          </a:p>
          <a:p>
            <a:r>
              <a:rPr lang="en-US" sz="1200" dirty="0" smtClean="0"/>
              <a:t>(</a:t>
            </a:r>
            <a:r>
              <a:rPr lang="en-US" sz="1200" dirty="0"/>
              <a:t>AVO</a:t>
            </a:r>
            <a:r>
              <a:rPr lang="en-US" sz="1200" baseline="-25000" dirty="0"/>
              <a:t>Rideshare </a:t>
            </a:r>
            <a:r>
              <a:rPr lang="en-US" sz="1200" baseline="-25000" dirty="0" smtClean="0"/>
              <a:t>1,2,3</a:t>
            </a:r>
            <a:r>
              <a:rPr lang="en-US" sz="1200" dirty="0" smtClean="0"/>
              <a:t> </a:t>
            </a:r>
            <a:r>
              <a:rPr lang="en-US" sz="1200" dirty="0"/>
              <a:t>&gt; AVO</a:t>
            </a:r>
            <a:r>
              <a:rPr lang="en-US" sz="1200" baseline="-25000" dirty="0"/>
              <a:t>Rideshare 1,2</a:t>
            </a:r>
            <a:r>
              <a:rPr lang="en-US" sz="1200" dirty="0"/>
              <a:t> </a:t>
            </a:r>
            <a:r>
              <a:rPr lang="en-US" sz="1200" dirty="0" smtClean="0"/>
              <a:t>+ AVO</a:t>
            </a:r>
            <a:r>
              <a:rPr lang="en-US" sz="1200" baseline="-25000" dirty="0" smtClean="0"/>
              <a:t>3 Alone </a:t>
            </a:r>
            <a:r>
              <a:rPr lang="en-US" sz="1200" dirty="0" smtClean="0"/>
              <a:t>);</a:t>
            </a:r>
          </a:p>
          <a:p>
            <a:r>
              <a:rPr lang="en-US" sz="1200" dirty="0" smtClean="0"/>
              <a:t>{N</a:t>
            </a:r>
            <a:r>
              <a:rPr lang="en-US" sz="1200" baseline="-25000" dirty="0" smtClean="0"/>
              <a:t>0-</a:t>
            </a:r>
            <a:r>
              <a:rPr lang="en-US" sz="1200" baseline="-25000" dirty="0"/>
              <a:t>&gt;1 </a:t>
            </a:r>
            <a:r>
              <a:rPr lang="en-US" sz="1200" dirty="0"/>
              <a:t>* L</a:t>
            </a:r>
            <a:r>
              <a:rPr lang="en-US" sz="1200" baseline="-25000" dirty="0"/>
              <a:t>0-&gt;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 + N</a:t>
            </a:r>
            <a:r>
              <a:rPr lang="en-US" sz="1200" baseline="-25000" dirty="0" smtClean="0"/>
              <a:t>0-&gt;2 </a:t>
            </a:r>
            <a:r>
              <a:rPr lang="en-US" sz="1200" dirty="0" smtClean="0"/>
              <a:t>* L</a:t>
            </a:r>
            <a:r>
              <a:rPr lang="en-US" sz="1200" baseline="-25000" dirty="0" smtClean="0"/>
              <a:t>0</a:t>
            </a:r>
            <a:r>
              <a:rPr lang="en-US" sz="1200" baseline="-25000" dirty="0"/>
              <a:t> </a:t>
            </a:r>
            <a:r>
              <a:rPr lang="en-US" sz="1200" baseline="-25000" dirty="0" smtClean="0"/>
              <a:t>-&gt;2</a:t>
            </a:r>
            <a:r>
              <a:rPr lang="en-US" sz="1200" dirty="0" smtClean="0"/>
              <a:t> </a:t>
            </a:r>
            <a:r>
              <a:rPr lang="en-US" sz="1200" dirty="0"/>
              <a:t>+ N</a:t>
            </a:r>
            <a:r>
              <a:rPr lang="en-US" sz="1200" baseline="-25000" dirty="0"/>
              <a:t>0-</a:t>
            </a:r>
            <a:r>
              <a:rPr lang="en-US" sz="1200" baseline="-25000" dirty="0" smtClean="0"/>
              <a:t>&gt;3 </a:t>
            </a:r>
            <a:r>
              <a:rPr lang="en-US" sz="1200" dirty="0"/>
              <a:t>* L</a:t>
            </a:r>
            <a:r>
              <a:rPr lang="en-US" sz="1200" baseline="-25000" dirty="0"/>
              <a:t>0 </a:t>
            </a:r>
            <a:r>
              <a:rPr lang="en-US" sz="1200" baseline="-25000" dirty="0" smtClean="0"/>
              <a:t>-&gt;3</a:t>
            </a:r>
            <a:r>
              <a:rPr lang="en-US" sz="1200" dirty="0" smtClean="0"/>
              <a:t>} / {</a:t>
            </a:r>
            <a:r>
              <a:rPr lang="en-US" sz="1200" dirty="0"/>
              <a:t>L</a:t>
            </a:r>
            <a:r>
              <a:rPr lang="en-US" sz="1200" baseline="-25000" dirty="0"/>
              <a:t>0-&gt;1-&gt;</a:t>
            </a:r>
            <a:r>
              <a:rPr lang="en-US" sz="1200" baseline="-25000" dirty="0" smtClean="0"/>
              <a:t>2-&gt;3 </a:t>
            </a:r>
            <a:r>
              <a:rPr lang="en-US" sz="1200" dirty="0" smtClean="0"/>
              <a:t>}</a:t>
            </a:r>
            <a:endParaRPr lang="en-US" sz="1400" dirty="0" smtClean="0"/>
          </a:p>
          <a:p>
            <a:r>
              <a:rPr lang="en-US" sz="1400" b="1" dirty="0" smtClean="0"/>
              <a:t>&gt; </a:t>
            </a:r>
            <a:r>
              <a:rPr lang="en-US" sz="1200" dirty="0"/>
              <a:t>{N</a:t>
            </a:r>
            <a:r>
              <a:rPr lang="en-US" sz="1200" baseline="-25000" dirty="0"/>
              <a:t>0-&gt;1 </a:t>
            </a:r>
            <a:r>
              <a:rPr lang="en-US" sz="1200" dirty="0"/>
              <a:t>* L</a:t>
            </a:r>
            <a:r>
              <a:rPr lang="en-US" sz="1200" baseline="-25000" dirty="0"/>
              <a:t>0-&gt;1</a:t>
            </a:r>
            <a:r>
              <a:rPr lang="en-US" sz="1200" dirty="0"/>
              <a:t> + N</a:t>
            </a:r>
            <a:r>
              <a:rPr lang="en-US" sz="1200" baseline="-25000" dirty="0"/>
              <a:t>0-&gt;2 </a:t>
            </a:r>
            <a:r>
              <a:rPr lang="en-US" sz="1200" dirty="0"/>
              <a:t>* L</a:t>
            </a:r>
            <a:r>
              <a:rPr lang="en-US" sz="1200" baseline="-25000" dirty="0"/>
              <a:t>0 -&gt;2</a:t>
            </a:r>
            <a:r>
              <a:rPr lang="en-US" sz="1200" dirty="0"/>
              <a:t> + N</a:t>
            </a:r>
            <a:r>
              <a:rPr lang="en-US" sz="1200" baseline="-25000" dirty="0"/>
              <a:t>0-&gt;3 </a:t>
            </a:r>
            <a:r>
              <a:rPr lang="en-US" sz="1200" dirty="0"/>
              <a:t>* L</a:t>
            </a:r>
            <a:r>
              <a:rPr lang="en-US" sz="1200" baseline="-25000" dirty="0"/>
              <a:t>0 -&gt;3</a:t>
            </a:r>
            <a:r>
              <a:rPr lang="en-US" sz="1200" dirty="0"/>
              <a:t>} /</a:t>
            </a:r>
            <a:r>
              <a:rPr lang="en-US" sz="1200" dirty="0" smtClean="0"/>
              <a:t> </a:t>
            </a:r>
            <a:r>
              <a:rPr lang="en-US" sz="1200" dirty="0"/>
              <a:t>{L</a:t>
            </a:r>
            <a:r>
              <a:rPr lang="en-US" sz="1200" baseline="-25000" dirty="0"/>
              <a:t>0-&gt;</a:t>
            </a:r>
            <a:r>
              <a:rPr lang="en-US" sz="1200" baseline="-25000" dirty="0" smtClean="0"/>
              <a:t>1-&gt;2</a:t>
            </a:r>
            <a:r>
              <a:rPr lang="en-US" sz="1200" dirty="0" smtClean="0"/>
              <a:t> </a:t>
            </a:r>
            <a:r>
              <a:rPr lang="en-US" sz="1200" dirty="0"/>
              <a:t>+ L</a:t>
            </a:r>
            <a:r>
              <a:rPr lang="en-US" sz="1200" baseline="-25000" dirty="0"/>
              <a:t>0-</a:t>
            </a:r>
            <a:r>
              <a:rPr lang="en-US" sz="1200" baseline="-25000" dirty="0" smtClean="0"/>
              <a:t>&gt;3</a:t>
            </a:r>
            <a:r>
              <a:rPr lang="en-US" sz="1200" dirty="0" smtClean="0"/>
              <a:t>} </a:t>
            </a:r>
            <a:endParaRPr lang="en-US" sz="1400" dirty="0" smtClean="0"/>
          </a:p>
          <a:p>
            <a:r>
              <a:rPr lang="en-US" sz="1200" dirty="0" smtClean="0"/>
              <a:t>Numerators are identical; Therefore: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{L</a:t>
            </a:r>
            <a:r>
              <a:rPr lang="en-US" sz="1200" b="1" baseline="-25000" dirty="0">
                <a:solidFill>
                  <a:srgbClr val="FF0000"/>
                </a:solidFill>
              </a:rPr>
              <a:t>0-&gt;1-&gt;2</a:t>
            </a:r>
            <a:r>
              <a:rPr lang="en-US" sz="1200" b="1" dirty="0">
                <a:solidFill>
                  <a:srgbClr val="FF0000"/>
                </a:solidFill>
              </a:rPr>
              <a:t> + L</a:t>
            </a:r>
            <a:r>
              <a:rPr lang="en-US" sz="1200" b="1" baseline="-25000" dirty="0">
                <a:solidFill>
                  <a:srgbClr val="FF0000"/>
                </a:solidFill>
              </a:rPr>
              <a:t>0-&gt;3</a:t>
            </a:r>
            <a:r>
              <a:rPr lang="en-US" sz="1200" b="1" dirty="0" smtClean="0">
                <a:solidFill>
                  <a:srgbClr val="FF0000"/>
                </a:solidFill>
              </a:rPr>
              <a:t>} &gt; L</a:t>
            </a:r>
            <a:r>
              <a:rPr lang="en-US" sz="1200" b="1" baseline="-25000" dirty="0" smtClean="0">
                <a:solidFill>
                  <a:srgbClr val="FF0000"/>
                </a:solidFill>
              </a:rPr>
              <a:t>0-</a:t>
            </a:r>
            <a:r>
              <a:rPr lang="en-US" sz="1200" b="1" baseline="-25000" dirty="0">
                <a:solidFill>
                  <a:srgbClr val="FF0000"/>
                </a:solidFill>
              </a:rPr>
              <a:t>&gt;1-&gt;2-&gt;3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58938" y="2519217"/>
            <a:ext cx="4792469" cy="854773"/>
            <a:chOff x="1658938" y="2117027"/>
            <a:chExt cx="4792469" cy="854773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1658938" y="2133600"/>
              <a:ext cx="3480443" cy="838200"/>
            </a:xfrm>
            <a:prstGeom prst="line">
              <a:avLst/>
            </a:prstGeom>
            <a:ln w="381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 flipV="1">
              <a:off x="5094900" y="2117027"/>
              <a:ext cx="1356507" cy="837485"/>
            </a:xfrm>
            <a:prstGeom prst="line">
              <a:avLst/>
            </a:prstGeom>
            <a:ln w="381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Straight Connector 71"/>
          <p:cNvCxnSpPr/>
          <p:nvPr/>
        </p:nvCxnSpPr>
        <p:spPr>
          <a:xfrm flipH="1">
            <a:off x="6404575" y="2563227"/>
            <a:ext cx="1623285" cy="740167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0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" y="639177"/>
            <a:ext cx="815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5-Point Star 89"/>
          <p:cNvSpPr/>
          <p:nvPr/>
        </p:nvSpPr>
        <p:spPr>
          <a:xfrm>
            <a:off x="1658938" y="3253790"/>
            <a:ext cx="152400" cy="133350"/>
          </a:xfrm>
          <a:prstGeom prst="star5">
            <a:avLst/>
          </a:prstGeom>
          <a:solidFill>
            <a:srgbClr val="FF00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87525" y="2512427"/>
            <a:ext cx="3660775" cy="819150"/>
            <a:chOff x="1787525" y="2746375"/>
            <a:chExt cx="3660775" cy="819150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1787525" y="2797175"/>
              <a:ext cx="3470274" cy="76835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5-Point Star 86"/>
            <p:cNvSpPr/>
            <p:nvPr/>
          </p:nvSpPr>
          <p:spPr>
            <a:xfrm>
              <a:off x="5219700" y="2746375"/>
              <a:ext cx="76200" cy="7302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991100" y="2751138"/>
              <a:ext cx="457200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  <a:cs typeface="Arial" pitchFamily="34" charset="0"/>
                </a:rPr>
                <a:t>P</a:t>
              </a:r>
              <a:r>
                <a:rPr lang="en-US" b="1" baseline="-25000" dirty="0">
                  <a:solidFill>
                    <a:srgbClr val="FFFF00"/>
                  </a:solidFill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78298" y="2331892"/>
            <a:ext cx="6718300" cy="979487"/>
            <a:chOff x="1778000" y="2611438"/>
            <a:chExt cx="6718300" cy="979487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V="1">
              <a:off x="1778000" y="2798763"/>
              <a:ext cx="6192839" cy="792162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5-Point Star 87"/>
            <p:cNvSpPr/>
            <p:nvPr/>
          </p:nvSpPr>
          <p:spPr>
            <a:xfrm>
              <a:off x="8001000" y="2743200"/>
              <a:ext cx="76200" cy="71438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39100" y="2611438"/>
              <a:ext cx="457200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 smtClean="0">
                  <a:solidFill>
                    <a:schemeClr val="bg1">
                      <a:lumMod val="95000"/>
                    </a:schemeClr>
                  </a:solidFill>
                  <a:cs typeface="Arial" pitchFamily="34" charset="0"/>
                </a:rPr>
                <a:t>P</a:t>
              </a:r>
              <a:r>
                <a:rPr lang="en-US" b="1" baseline="-25000" dirty="0">
                  <a:solidFill>
                    <a:srgbClr val="FFFF00"/>
                  </a:solidFill>
                  <a:cs typeface="Arial" pitchFamily="34" charset="0"/>
                </a:rPr>
                <a:t>3</a:t>
              </a:r>
            </a:p>
          </p:txBody>
        </p:sp>
      </p:grpSp>
      <p:sp>
        <p:nvSpPr>
          <p:cNvPr id="59419" name="TextBox 114"/>
          <p:cNvSpPr txBox="1">
            <a:spLocks noChangeArrowheads="1"/>
          </p:cNvSpPr>
          <p:nvPr/>
        </p:nvSpPr>
        <p:spPr bwMode="auto">
          <a:xfrm>
            <a:off x="1398588" y="3207752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2F2F2"/>
                </a:solidFill>
              </a:rPr>
              <a:t>O</a:t>
            </a:r>
            <a:endParaRPr lang="en-US" altLang="en-US" sz="1800" b="1" baseline="-25000">
              <a:solidFill>
                <a:srgbClr val="FFFF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29784" y="2931383"/>
            <a:ext cx="5267005" cy="762000"/>
            <a:chOff x="1728733" y="3163092"/>
            <a:chExt cx="5267005" cy="762000"/>
          </a:xfrm>
        </p:grpSpPr>
        <p:cxnSp>
          <p:nvCxnSpPr>
            <p:cNvPr id="4" name="Straight Arrow Connector 3"/>
            <p:cNvCxnSpPr/>
            <p:nvPr/>
          </p:nvCxnSpPr>
          <p:spPr bwMode="auto">
            <a:xfrm rot="21030412">
              <a:off x="1728733" y="3163092"/>
              <a:ext cx="4664077" cy="76200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5-Point Star 104"/>
            <p:cNvSpPr/>
            <p:nvPr/>
          </p:nvSpPr>
          <p:spPr>
            <a:xfrm>
              <a:off x="6400800" y="3505200"/>
              <a:ext cx="76200" cy="71438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538538" y="3290822"/>
              <a:ext cx="457200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 smtClean="0">
                  <a:solidFill>
                    <a:schemeClr val="bg1">
                      <a:lumMod val="95000"/>
                    </a:schemeClr>
                  </a:solidFill>
                  <a:cs typeface="Arial" pitchFamily="34" charset="0"/>
                </a:rPr>
                <a:t>P</a:t>
              </a:r>
              <a:r>
                <a:rPr lang="en-US" b="1" baseline="-25000" dirty="0" smtClean="0">
                  <a:solidFill>
                    <a:srgbClr val="FFFF00"/>
                  </a:solidFill>
                  <a:cs typeface="Arial" pitchFamily="34" charset="0"/>
                </a:rPr>
                <a:t>2</a:t>
              </a:r>
              <a:endParaRPr lang="en-US" b="1" baseline="-25000" dirty="0">
                <a:solidFill>
                  <a:srgbClr val="FFFF00"/>
                </a:solidFill>
                <a:cs typeface="Arial" pitchFamily="34" charset="0"/>
              </a:endParaRPr>
            </a:p>
          </p:txBody>
        </p:sp>
        <p:sp>
          <p:nvSpPr>
            <p:cNvPr id="121" name="5-Point Star 120"/>
            <p:cNvSpPr/>
            <p:nvPr/>
          </p:nvSpPr>
          <p:spPr>
            <a:xfrm>
              <a:off x="6400800" y="3505200"/>
              <a:ext cx="76200" cy="7302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1690971" y="152400"/>
            <a:ext cx="5838266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smtClean="0">
                <a:solidFill>
                  <a:schemeClr val="bg1"/>
                </a:solidFill>
              </a:rPr>
              <a:t>CD= 3p: Pixel -&gt;3Pixels Ride-sharing; P</a:t>
            </a:r>
            <a:r>
              <a:rPr lang="en-US" altLang="en-US" sz="2400" b="1" baseline="-25000" dirty="0" smtClean="0">
                <a:solidFill>
                  <a:schemeClr val="bg1"/>
                </a:solidFill>
              </a:rPr>
              <a:t>2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 New</a:t>
            </a:r>
            <a:endParaRPr lang="en-US" altLang="en-US" sz="1600" b="1" dirty="0" smtClean="0">
              <a:solidFill>
                <a:schemeClr val="bg1"/>
              </a:solidFill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9513" y="5805488"/>
            <a:ext cx="16144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5295827" y="3542537"/>
            <a:ext cx="3804247" cy="33085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Scenario:  L</a:t>
            </a:r>
            <a:r>
              <a:rPr lang="en-US" sz="1600" baseline="-25000" dirty="0" smtClean="0"/>
              <a:t>0-&gt;1 </a:t>
            </a:r>
            <a:r>
              <a:rPr lang="en-US" sz="1600" u="sng" dirty="0" smtClean="0"/>
              <a:t>&lt;</a:t>
            </a:r>
            <a:r>
              <a:rPr lang="en-US" sz="1600" dirty="0" smtClean="0"/>
              <a:t> L</a:t>
            </a:r>
            <a:r>
              <a:rPr lang="en-US" sz="1600" baseline="-25000" dirty="0" smtClean="0"/>
              <a:t>0-&gt;2 </a:t>
            </a:r>
            <a:r>
              <a:rPr lang="en-US" sz="1600" u="sng" dirty="0"/>
              <a:t>&lt;</a:t>
            </a:r>
            <a:r>
              <a:rPr lang="en-US" sz="1600" dirty="0"/>
              <a:t> L</a:t>
            </a:r>
            <a:r>
              <a:rPr lang="en-US" sz="1600" baseline="-25000" dirty="0"/>
              <a:t>0-</a:t>
            </a:r>
            <a:r>
              <a:rPr lang="en-US" sz="1600" baseline="-25000" dirty="0" smtClean="0"/>
              <a:t>&gt;3</a:t>
            </a:r>
            <a:r>
              <a:rPr lang="en-US" sz="1600" dirty="0" smtClean="0"/>
              <a:t> ; P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new</a:t>
            </a:r>
          </a:p>
          <a:p>
            <a:r>
              <a:rPr lang="en-US" sz="1600" dirty="0" smtClean="0"/>
              <a:t>Service Constraint: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{L</a:t>
            </a:r>
            <a:r>
              <a:rPr lang="en-US" sz="1600" baseline="-25000" dirty="0" smtClean="0">
                <a:solidFill>
                  <a:schemeClr val="tx1"/>
                </a:solidFill>
              </a:rPr>
              <a:t>0-&gt;1-&gt;3 </a:t>
            </a:r>
            <a:r>
              <a:rPr lang="en-US" sz="1600" dirty="0" smtClean="0">
                <a:solidFill>
                  <a:schemeClr val="tx1"/>
                </a:solidFill>
              </a:rPr>
              <a:t>/</a:t>
            </a:r>
            <a:r>
              <a:rPr lang="en-US" sz="1600" dirty="0">
                <a:solidFill>
                  <a:schemeClr val="tx1"/>
                </a:solidFill>
              </a:rPr>
              <a:t> L</a:t>
            </a:r>
            <a:r>
              <a:rPr lang="en-US" sz="1600" baseline="-25000" dirty="0">
                <a:solidFill>
                  <a:schemeClr val="tx1"/>
                </a:solidFill>
              </a:rPr>
              <a:t>0-</a:t>
            </a:r>
            <a:r>
              <a:rPr lang="en-US" sz="1600" baseline="-25000" dirty="0" smtClean="0">
                <a:solidFill>
                  <a:schemeClr val="tx1"/>
                </a:solidFill>
              </a:rPr>
              <a:t>&gt;3</a:t>
            </a:r>
            <a:r>
              <a:rPr lang="en-US" sz="1600" dirty="0" smtClean="0">
                <a:solidFill>
                  <a:schemeClr val="tx1"/>
                </a:solidFill>
              </a:rPr>
              <a:t>} -1 </a:t>
            </a:r>
            <a:r>
              <a:rPr lang="en-US" sz="1600" u="sng" dirty="0" smtClean="0">
                <a:solidFill>
                  <a:schemeClr val="tx1"/>
                </a:solidFill>
              </a:rPr>
              <a:t>&lt;</a:t>
            </a:r>
            <a:r>
              <a:rPr lang="en-US" sz="1600" dirty="0" smtClean="0">
                <a:solidFill>
                  <a:schemeClr val="tx1"/>
                </a:solidFill>
              </a:rPr>
              <a:t>  MaxCircuity</a:t>
            </a:r>
          </a:p>
          <a:p>
            <a:r>
              <a:rPr lang="en-US" sz="1600" dirty="0">
                <a:solidFill>
                  <a:srgbClr val="FF0000"/>
                </a:solidFill>
              </a:rPr>
              <a:t>{L</a:t>
            </a:r>
            <a:r>
              <a:rPr lang="en-US" sz="1600" baseline="-25000" dirty="0">
                <a:solidFill>
                  <a:srgbClr val="FF0000"/>
                </a:solidFill>
              </a:rPr>
              <a:t>0-&gt;1-</a:t>
            </a:r>
            <a:r>
              <a:rPr lang="en-US" sz="1600" baseline="-25000" dirty="0" smtClean="0">
                <a:solidFill>
                  <a:srgbClr val="FF0000"/>
                </a:solidFill>
              </a:rPr>
              <a:t>&gt;2 </a:t>
            </a:r>
            <a:r>
              <a:rPr lang="en-US" sz="1600" dirty="0">
                <a:solidFill>
                  <a:srgbClr val="FF0000"/>
                </a:solidFill>
              </a:rPr>
              <a:t>/ L</a:t>
            </a:r>
            <a:r>
              <a:rPr lang="en-US" sz="1600" baseline="-25000" dirty="0">
                <a:solidFill>
                  <a:srgbClr val="FF0000"/>
                </a:solidFill>
              </a:rPr>
              <a:t>0-</a:t>
            </a:r>
            <a:r>
              <a:rPr lang="en-US" sz="1600" baseline="-25000" dirty="0" smtClean="0">
                <a:solidFill>
                  <a:srgbClr val="FF0000"/>
                </a:solidFill>
              </a:rPr>
              <a:t>&gt;2</a:t>
            </a:r>
            <a:r>
              <a:rPr lang="en-US" sz="1600" dirty="0" smtClean="0">
                <a:solidFill>
                  <a:srgbClr val="FF0000"/>
                </a:solidFill>
              </a:rPr>
              <a:t>} </a:t>
            </a:r>
            <a:r>
              <a:rPr lang="en-US" sz="1600" dirty="0">
                <a:solidFill>
                  <a:srgbClr val="FF0000"/>
                </a:solidFill>
              </a:rPr>
              <a:t>-1 </a:t>
            </a:r>
            <a:r>
              <a:rPr lang="en-US" sz="1600" dirty="0" smtClean="0">
                <a:solidFill>
                  <a:srgbClr val="FF0000"/>
                </a:solidFill>
              </a:rPr>
              <a:t>    </a:t>
            </a:r>
            <a:r>
              <a:rPr lang="en-US" sz="1600" u="sng" dirty="0" smtClean="0">
                <a:solidFill>
                  <a:srgbClr val="FF0000"/>
                </a:solidFill>
              </a:rPr>
              <a:t>&lt;</a:t>
            </a:r>
            <a:r>
              <a:rPr lang="en-US" sz="1600" dirty="0" smtClean="0">
                <a:solidFill>
                  <a:srgbClr val="FF0000"/>
                </a:solidFill>
              </a:rPr>
              <a:t>  </a:t>
            </a:r>
            <a:r>
              <a:rPr lang="en-US" sz="1600" dirty="0">
                <a:solidFill>
                  <a:srgbClr val="FF0000"/>
                </a:solidFill>
              </a:rPr>
              <a:t>MaxCircuity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{</a:t>
            </a:r>
            <a:r>
              <a:rPr lang="en-US" sz="1600" dirty="0">
                <a:solidFill>
                  <a:srgbClr val="FF0000"/>
                </a:solidFill>
              </a:rPr>
              <a:t>L</a:t>
            </a:r>
            <a:r>
              <a:rPr lang="en-US" sz="1600" baseline="-25000" dirty="0">
                <a:solidFill>
                  <a:srgbClr val="FF0000"/>
                </a:solidFill>
              </a:rPr>
              <a:t>0-&gt;1-&gt;</a:t>
            </a:r>
            <a:r>
              <a:rPr lang="en-US" sz="1600" baseline="-25000" dirty="0" smtClean="0">
                <a:solidFill>
                  <a:srgbClr val="FF0000"/>
                </a:solidFill>
              </a:rPr>
              <a:t>2-&gt;3 </a:t>
            </a:r>
            <a:r>
              <a:rPr lang="en-US" sz="1600" dirty="0">
                <a:solidFill>
                  <a:srgbClr val="FF0000"/>
                </a:solidFill>
              </a:rPr>
              <a:t>/ L</a:t>
            </a:r>
            <a:r>
              <a:rPr lang="en-US" sz="1600" baseline="-25000" dirty="0">
                <a:solidFill>
                  <a:srgbClr val="FF0000"/>
                </a:solidFill>
              </a:rPr>
              <a:t>0-</a:t>
            </a:r>
            <a:r>
              <a:rPr lang="en-US" sz="1600" baseline="-25000" dirty="0" smtClean="0">
                <a:solidFill>
                  <a:srgbClr val="FF0000"/>
                </a:solidFill>
              </a:rPr>
              <a:t>&gt;3</a:t>
            </a:r>
            <a:r>
              <a:rPr lang="en-US" sz="1600" dirty="0" smtClean="0">
                <a:solidFill>
                  <a:srgbClr val="FF0000"/>
                </a:solidFill>
              </a:rPr>
              <a:t>} </a:t>
            </a:r>
            <a:r>
              <a:rPr lang="en-US" sz="1600" dirty="0">
                <a:solidFill>
                  <a:srgbClr val="FF0000"/>
                </a:solidFill>
              </a:rPr>
              <a:t>-1 </a:t>
            </a:r>
            <a:r>
              <a:rPr lang="en-US" sz="1600" u="sng" dirty="0">
                <a:solidFill>
                  <a:srgbClr val="FF0000"/>
                </a:solidFill>
              </a:rPr>
              <a:t>&lt;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  <a:r>
              <a:rPr lang="en-US" sz="1600" dirty="0" smtClean="0">
                <a:solidFill>
                  <a:srgbClr val="FF0000"/>
                </a:solidFill>
              </a:rPr>
              <a:t>MaxCircuity</a:t>
            </a:r>
          </a:p>
          <a:p>
            <a:r>
              <a:rPr lang="en-US" sz="1100" dirty="0" smtClean="0"/>
              <a:t>MaxCircuity is a service parameter; (say 0.2 or 0.3)</a:t>
            </a:r>
          </a:p>
          <a:p>
            <a:endParaRPr lang="en-US" sz="500" dirty="0"/>
          </a:p>
          <a:p>
            <a:r>
              <a:rPr lang="en-US" sz="1600" dirty="0" smtClean="0"/>
              <a:t>Improve Ride-Share constraint:</a:t>
            </a:r>
          </a:p>
          <a:p>
            <a:r>
              <a:rPr lang="en-US" sz="1600" dirty="0" smtClean="0"/>
              <a:t> </a:t>
            </a:r>
            <a:r>
              <a:rPr lang="en-US" sz="1200" dirty="0" smtClean="0"/>
              <a:t>(AVO</a:t>
            </a:r>
            <a:r>
              <a:rPr lang="en-US" sz="1200" baseline="-25000" dirty="0" smtClean="0"/>
              <a:t>Rideshare 1,3</a:t>
            </a:r>
            <a:r>
              <a:rPr lang="en-US" sz="1200" dirty="0" smtClean="0"/>
              <a:t> &gt; AVO</a:t>
            </a:r>
            <a:r>
              <a:rPr lang="en-US" sz="1200" baseline="-25000" dirty="0" smtClean="0"/>
              <a:t>Alone </a:t>
            </a:r>
            <a:r>
              <a:rPr lang="en-US" sz="1200" dirty="0" smtClean="0"/>
              <a:t>)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{L</a:t>
            </a:r>
            <a:r>
              <a:rPr lang="en-US" sz="1200" b="1" baseline="-25000" dirty="0">
                <a:solidFill>
                  <a:srgbClr val="FF0000"/>
                </a:solidFill>
              </a:rPr>
              <a:t>0-&gt;1</a:t>
            </a:r>
            <a:r>
              <a:rPr lang="en-US" sz="1200" b="1" dirty="0">
                <a:solidFill>
                  <a:srgbClr val="FF0000"/>
                </a:solidFill>
              </a:rPr>
              <a:t> + L</a:t>
            </a:r>
            <a:r>
              <a:rPr lang="en-US" sz="1200" b="1" baseline="-25000" dirty="0">
                <a:solidFill>
                  <a:srgbClr val="FF0000"/>
                </a:solidFill>
              </a:rPr>
              <a:t>0-</a:t>
            </a:r>
            <a:r>
              <a:rPr lang="en-US" sz="1200" b="1" baseline="-25000" dirty="0" smtClean="0">
                <a:solidFill>
                  <a:srgbClr val="FF0000"/>
                </a:solidFill>
              </a:rPr>
              <a:t>&gt;3</a:t>
            </a:r>
            <a:r>
              <a:rPr lang="en-US" sz="1200" b="1" dirty="0" smtClean="0">
                <a:solidFill>
                  <a:srgbClr val="FF0000"/>
                </a:solidFill>
              </a:rPr>
              <a:t>} </a:t>
            </a:r>
            <a:r>
              <a:rPr lang="en-US" sz="1200" b="1" dirty="0">
                <a:solidFill>
                  <a:srgbClr val="FF0000"/>
                </a:solidFill>
              </a:rPr>
              <a:t>&gt; L</a:t>
            </a:r>
            <a:r>
              <a:rPr lang="en-US" sz="1200" b="1" baseline="-25000" dirty="0">
                <a:solidFill>
                  <a:srgbClr val="FF0000"/>
                </a:solidFill>
              </a:rPr>
              <a:t>0-&gt;1-</a:t>
            </a:r>
            <a:r>
              <a:rPr lang="en-US" sz="1200" b="1" baseline="-25000" dirty="0" smtClean="0">
                <a:solidFill>
                  <a:srgbClr val="FF0000"/>
                </a:solidFill>
              </a:rPr>
              <a:t>&gt;3</a:t>
            </a:r>
          </a:p>
          <a:p>
            <a:endParaRPr lang="en-US" sz="700" dirty="0" smtClean="0"/>
          </a:p>
          <a:p>
            <a:r>
              <a:rPr lang="en-US" sz="1200" dirty="0" smtClean="0"/>
              <a:t>(</a:t>
            </a:r>
            <a:r>
              <a:rPr lang="en-US" sz="1200" dirty="0"/>
              <a:t>AVO</a:t>
            </a:r>
            <a:r>
              <a:rPr lang="en-US" sz="1200" baseline="-25000" dirty="0"/>
              <a:t>Rideshare </a:t>
            </a:r>
            <a:r>
              <a:rPr lang="en-US" sz="1200" baseline="-25000" dirty="0" smtClean="0"/>
              <a:t>1,2,3</a:t>
            </a:r>
            <a:r>
              <a:rPr lang="en-US" sz="1200" dirty="0" smtClean="0"/>
              <a:t> </a:t>
            </a:r>
            <a:r>
              <a:rPr lang="en-US" sz="1200" dirty="0"/>
              <a:t>&gt; AVO</a:t>
            </a:r>
            <a:r>
              <a:rPr lang="en-US" sz="1200" baseline="-25000" dirty="0"/>
              <a:t>Rideshare </a:t>
            </a:r>
            <a:r>
              <a:rPr lang="en-US" sz="1200" baseline="-25000" dirty="0" smtClean="0"/>
              <a:t>1,3</a:t>
            </a:r>
            <a:r>
              <a:rPr lang="en-US" sz="1200" dirty="0" smtClean="0"/>
              <a:t> + AVO</a:t>
            </a:r>
            <a:r>
              <a:rPr lang="en-US" sz="1200" baseline="-25000" dirty="0" smtClean="0"/>
              <a:t>2 Alone </a:t>
            </a:r>
            <a:r>
              <a:rPr lang="en-US" sz="1200" dirty="0" smtClean="0"/>
              <a:t>);</a:t>
            </a:r>
          </a:p>
          <a:p>
            <a:r>
              <a:rPr lang="en-US" sz="1200" dirty="0" smtClean="0"/>
              <a:t>{N</a:t>
            </a:r>
            <a:r>
              <a:rPr lang="en-US" sz="1200" baseline="-25000" dirty="0" smtClean="0"/>
              <a:t>0-</a:t>
            </a:r>
            <a:r>
              <a:rPr lang="en-US" sz="1200" baseline="-25000" dirty="0"/>
              <a:t>&gt;1 </a:t>
            </a:r>
            <a:r>
              <a:rPr lang="en-US" sz="1200" dirty="0"/>
              <a:t>* L</a:t>
            </a:r>
            <a:r>
              <a:rPr lang="en-US" sz="1200" baseline="-25000" dirty="0"/>
              <a:t>0-&gt;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 + N</a:t>
            </a:r>
            <a:r>
              <a:rPr lang="en-US" sz="1200" baseline="-25000" dirty="0" smtClean="0"/>
              <a:t>0-&gt;2 </a:t>
            </a:r>
            <a:r>
              <a:rPr lang="en-US" sz="1200" dirty="0" smtClean="0"/>
              <a:t>* L</a:t>
            </a:r>
            <a:r>
              <a:rPr lang="en-US" sz="1200" baseline="-25000" dirty="0" smtClean="0"/>
              <a:t>0</a:t>
            </a:r>
            <a:r>
              <a:rPr lang="en-US" sz="1200" baseline="-25000" dirty="0"/>
              <a:t> </a:t>
            </a:r>
            <a:r>
              <a:rPr lang="en-US" sz="1200" baseline="-25000" dirty="0" smtClean="0"/>
              <a:t>-&gt;2</a:t>
            </a:r>
            <a:r>
              <a:rPr lang="en-US" sz="1200" dirty="0" smtClean="0"/>
              <a:t> </a:t>
            </a:r>
            <a:r>
              <a:rPr lang="en-US" sz="1200" dirty="0"/>
              <a:t>+ N</a:t>
            </a:r>
            <a:r>
              <a:rPr lang="en-US" sz="1200" baseline="-25000" dirty="0"/>
              <a:t>0-</a:t>
            </a:r>
            <a:r>
              <a:rPr lang="en-US" sz="1200" baseline="-25000" dirty="0" smtClean="0"/>
              <a:t>&gt;3 </a:t>
            </a:r>
            <a:r>
              <a:rPr lang="en-US" sz="1200" dirty="0"/>
              <a:t>* L</a:t>
            </a:r>
            <a:r>
              <a:rPr lang="en-US" sz="1200" baseline="-25000" dirty="0"/>
              <a:t>0 </a:t>
            </a:r>
            <a:r>
              <a:rPr lang="en-US" sz="1200" baseline="-25000" dirty="0" smtClean="0"/>
              <a:t>-&gt;3</a:t>
            </a:r>
            <a:r>
              <a:rPr lang="en-US" sz="1200" dirty="0" smtClean="0"/>
              <a:t>} / {</a:t>
            </a:r>
            <a:r>
              <a:rPr lang="en-US" sz="1200" dirty="0"/>
              <a:t>L</a:t>
            </a:r>
            <a:r>
              <a:rPr lang="en-US" sz="1200" baseline="-25000" dirty="0"/>
              <a:t>0-&gt;1-&gt;</a:t>
            </a:r>
            <a:r>
              <a:rPr lang="en-US" sz="1200" baseline="-25000" dirty="0" smtClean="0"/>
              <a:t>2-&gt;3 </a:t>
            </a:r>
            <a:r>
              <a:rPr lang="en-US" sz="1200" dirty="0" smtClean="0"/>
              <a:t>}</a:t>
            </a:r>
            <a:endParaRPr lang="en-US" sz="1400" dirty="0" smtClean="0"/>
          </a:p>
          <a:p>
            <a:r>
              <a:rPr lang="en-US" sz="1400" b="1" dirty="0" smtClean="0"/>
              <a:t>&gt; </a:t>
            </a:r>
            <a:r>
              <a:rPr lang="en-US" sz="1200" dirty="0"/>
              <a:t>{N</a:t>
            </a:r>
            <a:r>
              <a:rPr lang="en-US" sz="1200" baseline="-25000" dirty="0"/>
              <a:t>0-&gt;1 </a:t>
            </a:r>
            <a:r>
              <a:rPr lang="en-US" sz="1200" dirty="0"/>
              <a:t>* L</a:t>
            </a:r>
            <a:r>
              <a:rPr lang="en-US" sz="1200" baseline="-25000" dirty="0"/>
              <a:t>0-&gt;1</a:t>
            </a:r>
            <a:r>
              <a:rPr lang="en-US" sz="1200" dirty="0"/>
              <a:t> + N</a:t>
            </a:r>
            <a:r>
              <a:rPr lang="en-US" sz="1200" baseline="-25000" dirty="0"/>
              <a:t>0-&gt;2 </a:t>
            </a:r>
            <a:r>
              <a:rPr lang="en-US" sz="1200" dirty="0"/>
              <a:t>* L</a:t>
            </a:r>
            <a:r>
              <a:rPr lang="en-US" sz="1200" baseline="-25000" dirty="0"/>
              <a:t>0 -&gt;2</a:t>
            </a:r>
            <a:r>
              <a:rPr lang="en-US" sz="1200" dirty="0"/>
              <a:t> + N</a:t>
            </a:r>
            <a:r>
              <a:rPr lang="en-US" sz="1200" baseline="-25000" dirty="0"/>
              <a:t>0-&gt;3 </a:t>
            </a:r>
            <a:r>
              <a:rPr lang="en-US" sz="1200" dirty="0"/>
              <a:t>* L</a:t>
            </a:r>
            <a:r>
              <a:rPr lang="en-US" sz="1200" baseline="-25000" dirty="0"/>
              <a:t>0 -&gt;3</a:t>
            </a:r>
            <a:r>
              <a:rPr lang="en-US" sz="1200" dirty="0"/>
              <a:t>} /</a:t>
            </a:r>
            <a:r>
              <a:rPr lang="en-US" sz="1200" dirty="0" smtClean="0"/>
              <a:t> </a:t>
            </a:r>
            <a:r>
              <a:rPr lang="en-US" sz="1200" dirty="0"/>
              <a:t>{L</a:t>
            </a:r>
            <a:r>
              <a:rPr lang="en-US" sz="1200" baseline="-25000" dirty="0"/>
              <a:t>0-&gt;</a:t>
            </a:r>
            <a:r>
              <a:rPr lang="en-US" sz="1200" baseline="-25000" dirty="0" smtClean="0"/>
              <a:t>1-&gt;3</a:t>
            </a:r>
            <a:r>
              <a:rPr lang="en-US" sz="1200" dirty="0" smtClean="0"/>
              <a:t> </a:t>
            </a:r>
            <a:r>
              <a:rPr lang="en-US" sz="1200" dirty="0"/>
              <a:t>+ L</a:t>
            </a:r>
            <a:r>
              <a:rPr lang="en-US" sz="1200" baseline="-25000" dirty="0"/>
              <a:t>0-</a:t>
            </a:r>
            <a:r>
              <a:rPr lang="en-US" sz="1200" baseline="-25000" dirty="0" smtClean="0"/>
              <a:t>&gt;2</a:t>
            </a:r>
            <a:r>
              <a:rPr lang="en-US" sz="1200" dirty="0" smtClean="0"/>
              <a:t>} </a:t>
            </a:r>
            <a:endParaRPr lang="en-US" sz="1400" dirty="0" smtClean="0"/>
          </a:p>
          <a:p>
            <a:r>
              <a:rPr lang="en-US" sz="1200" dirty="0" smtClean="0"/>
              <a:t>Numerators are identical; Therefore: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{L</a:t>
            </a:r>
            <a:r>
              <a:rPr lang="en-US" sz="1200" b="1" baseline="-25000" dirty="0">
                <a:solidFill>
                  <a:srgbClr val="FF0000"/>
                </a:solidFill>
              </a:rPr>
              <a:t>0-&gt;1-</a:t>
            </a:r>
            <a:r>
              <a:rPr lang="en-US" sz="1200" b="1" baseline="-25000" dirty="0" smtClean="0">
                <a:solidFill>
                  <a:srgbClr val="FF0000"/>
                </a:solidFill>
              </a:rPr>
              <a:t>&gt;3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+ L</a:t>
            </a:r>
            <a:r>
              <a:rPr lang="en-US" sz="1200" b="1" baseline="-25000" dirty="0">
                <a:solidFill>
                  <a:srgbClr val="FF0000"/>
                </a:solidFill>
              </a:rPr>
              <a:t>0-</a:t>
            </a:r>
            <a:r>
              <a:rPr lang="en-US" sz="1200" b="1" baseline="-25000" dirty="0" smtClean="0">
                <a:solidFill>
                  <a:srgbClr val="FF0000"/>
                </a:solidFill>
              </a:rPr>
              <a:t>&gt;2</a:t>
            </a:r>
            <a:r>
              <a:rPr lang="en-US" sz="1200" b="1" dirty="0" smtClean="0">
                <a:solidFill>
                  <a:srgbClr val="FF0000"/>
                </a:solidFill>
              </a:rPr>
              <a:t>} &gt; L</a:t>
            </a:r>
            <a:r>
              <a:rPr lang="en-US" sz="1200" b="1" baseline="-25000" dirty="0" smtClean="0">
                <a:solidFill>
                  <a:srgbClr val="FF0000"/>
                </a:solidFill>
              </a:rPr>
              <a:t>0-</a:t>
            </a:r>
            <a:r>
              <a:rPr lang="en-US" sz="1200" b="1" baseline="-25000" dirty="0">
                <a:solidFill>
                  <a:srgbClr val="FF0000"/>
                </a:solidFill>
              </a:rPr>
              <a:t>&gt;1-&gt;2-&gt;3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58938" y="2519218"/>
            <a:ext cx="6312199" cy="854772"/>
            <a:chOff x="1658938" y="2117028"/>
            <a:chExt cx="6312199" cy="85477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1658938" y="2133600"/>
              <a:ext cx="3480443" cy="838200"/>
            </a:xfrm>
            <a:prstGeom prst="line">
              <a:avLst/>
            </a:prstGeom>
            <a:ln w="38100">
              <a:solidFill>
                <a:srgbClr val="33CC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5094901" y="2117028"/>
              <a:ext cx="2876236" cy="15874"/>
            </a:xfrm>
            <a:prstGeom prst="line">
              <a:avLst/>
            </a:prstGeom>
            <a:ln w="38100">
              <a:solidFill>
                <a:srgbClr val="33CC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1718617" y="2527155"/>
            <a:ext cx="4744881" cy="854772"/>
            <a:chOff x="1658938" y="2117028"/>
            <a:chExt cx="4744881" cy="854772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1658938" y="2133600"/>
              <a:ext cx="3480443" cy="838200"/>
            </a:xfrm>
            <a:prstGeom prst="line">
              <a:avLst/>
            </a:prstGeom>
            <a:ln w="381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21" idx="3"/>
            </p:cNvCxnSpPr>
            <p:nvPr/>
          </p:nvCxnSpPr>
          <p:spPr>
            <a:xfrm flipH="1" flipV="1">
              <a:off x="5094901" y="2117028"/>
              <a:ext cx="1308918" cy="819361"/>
            </a:xfrm>
            <a:prstGeom prst="line">
              <a:avLst/>
            </a:prstGeom>
            <a:ln w="381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/>
          <p:cNvCxnSpPr>
            <a:stCxn id="121" idx="3"/>
            <a:endCxn id="88" idx="1"/>
          </p:cNvCxnSpPr>
          <p:nvPr/>
        </p:nvCxnSpPr>
        <p:spPr>
          <a:xfrm flipV="1">
            <a:off x="6463498" y="2490941"/>
            <a:ext cx="1537800" cy="855575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17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44463"/>
            <a:ext cx="4062413" cy="670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29400" y="1981200"/>
            <a:ext cx="2454518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smtClean="0">
                <a:solidFill>
                  <a:srgbClr val="FFFFFF"/>
                </a:solidFill>
              </a:rPr>
              <a:t>NJ Transit </a:t>
            </a:r>
          </a:p>
          <a:p>
            <a:pPr algn="ctr" eaLnBrk="1" hangingPunct="1">
              <a:defRPr/>
            </a:pPr>
            <a:r>
              <a:rPr lang="en-US" altLang="en-US" sz="2400" b="1" smtClean="0">
                <a:solidFill>
                  <a:srgbClr val="FFFFFF"/>
                </a:solidFill>
              </a:rPr>
              <a:t>Train Station </a:t>
            </a:r>
          </a:p>
          <a:p>
            <a:pPr algn="ctr" eaLnBrk="1" hangingPunct="1">
              <a:defRPr/>
            </a:pPr>
            <a:r>
              <a:rPr lang="en-US" altLang="en-US" sz="2400" b="1" smtClean="0">
                <a:solidFill>
                  <a:srgbClr val="FFFFFF"/>
                </a:solidFill>
              </a:rPr>
              <a:t>“Consumer-shed”</a:t>
            </a:r>
          </a:p>
        </p:txBody>
      </p:sp>
    </p:spTree>
    <p:extLst>
      <p:ext uri="{BB962C8B-B14F-4D97-AF65-F5344CB8AC3E}">
        <p14:creationId xmlns:p14="http://schemas.microsoft.com/office/powerpoint/2010/main" val="424359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463" y="1066800"/>
            <a:ext cx="815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1658938" y="3487738"/>
            <a:ext cx="152400" cy="13335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6324" name="TextBox 15"/>
          <p:cNvSpPr txBox="1">
            <a:spLocks noChangeArrowheads="1"/>
          </p:cNvSpPr>
          <p:nvPr/>
        </p:nvSpPr>
        <p:spPr bwMode="auto">
          <a:xfrm>
            <a:off x="1277938" y="3192463"/>
            <a:ext cx="45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2F2F2"/>
                </a:solidFill>
              </a:rPr>
              <a:t>D</a:t>
            </a:r>
            <a:endParaRPr lang="en-US" altLang="en-US" sz="1800" b="1" baseline="-2500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57935" y="152400"/>
            <a:ext cx="4088427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/>
              <a:t>a PersonTrip from NYC </a:t>
            </a:r>
          </a:p>
          <a:p>
            <a:pPr algn="ctr">
              <a:defRPr/>
            </a:pPr>
            <a:r>
              <a:rPr lang="en-US" sz="1600" b="1" dirty="0"/>
              <a:t>(or PHL or any Pixel containing a Train station)</a:t>
            </a:r>
          </a:p>
        </p:txBody>
      </p:sp>
      <p:grpSp>
        <p:nvGrpSpPr>
          <p:cNvPr id="56328" name="Group 33"/>
          <p:cNvGrpSpPr>
            <a:grpSpLocks/>
          </p:cNvGrpSpPr>
          <p:nvPr/>
        </p:nvGrpSpPr>
        <p:grpSpPr bwMode="auto">
          <a:xfrm>
            <a:off x="7481888" y="350838"/>
            <a:ext cx="671512" cy="646112"/>
            <a:chOff x="5334000" y="2611841"/>
            <a:chExt cx="497006" cy="646331"/>
          </a:xfrm>
        </p:grpSpPr>
        <p:sp>
          <p:nvSpPr>
            <p:cNvPr id="23" name="5-Point Star 22"/>
            <p:cNvSpPr/>
            <p:nvPr/>
          </p:nvSpPr>
          <p:spPr>
            <a:xfrm>
              <a:off x="5334000" y="2904040"/>
              <a:ext cx="39949" cy="68285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56342" name="TextBox 23"/>
            <p:cNvSpPr txBox="1">
              <a:spLocks noChangeArrowheads="1"/>
            </p:cNvSpPr>
            <p:nvPr/>
          </p:nvSpPr>
          <p:spPr bwMode="auto">
            <a:xfrm>
              <a:off x="5373806" y="2611841"/>
              <a:ext cx="4572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NYC</a:t>
              </a:r>
              <a:endParaRPr lang="en-US" altLang="en-US" sz="1800" b="1" baseline="-25000"/>
            </a:p>
          </p:txBody>
        </p:sp>
      </p:grpSp>
      <p:cxnSp>
        <p:nvCxnSpPr>
          <p:cNvPr id="27" name="Straight Arrow Connector 26"/>
          <p:cNvCxnSpPr>
            <a:endCxn id="20" idx="1"/>
          </p:cNvCxnSpPr>
          <p:nvPr/>
        </p:nvCxnSpPr>
        <p:spPr>
          <a:xfrm>
            <a:off x="1787525" y="3565525"/>
            <a:ext cx="2622550" cy="19050"/>
          </a:xfrm>
          <a:prstGeom prst="straightConnector1">
            <a:avLst/>
          </a:prstGeom>
          <a:ln w="762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735138" y="673100"/>
            <a:ext cx="5705475" cy="2892425"/>
          </a:xfrm>
          <a:prstGeom prst="straightConnector1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181475" y="3214688"/>
            <a:ext cx="3240088" cy="889000"/>
            <a:chOff x="4180930" y="3214665"/>
            <a:chExt cx="3240596" cy="888467"/>
          </a:xfrm>
        </p:grpSpPr>
        <p:sp>
          <p:nvSpPr>
            <p:cNvPr id="56338" name="TextBox 2"/>
            <p:cNvSpPr txBox="1">
              <a:spLocks noChangeArrowheads="1"/>
            </p:cNvSpPr>
            <p:nvPr/>
          </p:nvSpPr>
          <p:spPr bwMode="auto">
            <a:xfrm>
              <a:off x="4180930" y="3214665"/>
              <a:ext cx="457272" cy="369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2F2F2"/>
                  </a:solidFill>
                </a:rPr>
                <a:t>O</a:t>
              </a:r>
              <a:endParaRPr lang="en-US" altLang="en-US" sz="1800" b="1" baseline="-25000">
                <a:solidFill>
                  <a:srgbClr val="FFFF00"/>
                </a:solidFill>
              </a:endParaRPr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4409566" y="3555772"/>
              <a:ext cx="76212" cy="7298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340" name="TextBox 34"/>
            <p:cNvSpPr txBox="1">
              <a:spLocks noChangeArrowheads="1"/>
            </p:cNvSpPr>
            <p:nvPr/>
          </p:nvSpPr>
          <p:spPr bwMode="auto">
            <a:xfrm>
              <a:off x="4439734" y="3733466"/>
              <a:ext cx="2981792" cy="369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2F2F2"/>
                  </a:solidFill>
                </a:rPr>
                <a:t>Princeton Train Station</a:t>
              </a:r>
              <a:endParaRPr lang="en-US" altLang="en-US" sz="1800" b="1" baseline="-25000">
                <a:solidFill>
                  <a:srgbClr val="FFFF00"/>
                </a:solidFill>
              </a:endParaRPr>
            </a:p>
          </p:txBody>
        </p:sp>
      </p:grpSp>
      <p:cxnSp>
        <p:nvCxnSpPr>
          <p:cNvPr id="11" name="Straight Arrow Connector 10"/>
          <p:cNvCxnSpPr>
            <a:stCxn id="20" idx="4"/>
          </p:cNvCxnSpPr>
          <p:nvPr/>
        </p:nvCxnSpPr>
        <p:spPr>
          <a:xfrm flipV="1">
            <a:off x="4486275" y="673100"/>
            <a:ext cx="2995613" cy="291147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 rot="-2657156">
            <a:off x="4781550" y="1985963"/>
            <a:ext cx="2981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NJ Transit Rail Line to NYC, next Departure</a:t>
            </a:r>
            <a:endParaRPr lang="en-US" altLang="en-US" sz="1800" b="1" baseline="-25000">
              <a:solidFill>
                <a:schemeClr val="bg1"/>
              </a:solidFill>
            </a:endParaRPr>
          </a:p>
        </p:txBody>
      </p:sp>
      <p:sp>
        <p:nvSpPr>
          <p:cNvPr id="56334" name="TextBox 28"/>
          <p:cNvSpPr txBox="1">
            <a:spLocks noChangeArrowheads="1"/>
          </p:cNvSpPr>
          <p:nvPr/>
        </p:nvSpPr>
        <p:spPr bwMode="auto">
          <a:xfrm>
            <a:off x="2286000" y="3629025"/>
            <a:ext cx="1106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2F2F2"/>
                </a:solidFill>
              </a:rPr>
              <a:t>aTaxiTrip</a:t>
            </a:r>
            <a:endParaRPr lang="en-US" altLang="en-US" sz="1800" b="1" baseline="-2500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7712" y="162081"/>
            <a:ext cx="5949577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33CCFF"/>
                </a:solidFill>
              </a:rPr>
              <a:t>An aTaxiTrip </a:t>
            </a:r>
          </a:p>
          <a:p>
            <a:pPr algn="ctr">
              <a:defRPr/>
            </a:pPr>
            <a:r>
              <a:rPr lang="en-US" sz="1600" b="1" dirty="0"/>
              <a:t>{</a:t>
            </a:r>
            <a:r>
              <a:rPr lang="en-US" sz="1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oYpixel, oXpixel, TrainArrivalTime</a:t>
            </a:r>
            <a:r>
              <a:rPr lang="en-US" sz="1600" dirty="0"/>
              <a:t>, </a:t>
            </a:r>
            <a:r>
              <a:rPr lang="en-US" sz="1600" b="1" dirty="0">
                <a:solidFill>
                  <a:srgbClr val="FFFF00"/>
                </a:solidFill>
              </a:rPr>
              <a:t>dYpixel, dXpixel, Exected: dTime</a:t>
            </a:r>
            <a:r>
              <a:rPr lang="en-US" sz="1600" b="1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891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574964"/>
            <a:ext cx="7772400" cy="467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479792"/>
            <a:ext cx="5181600" cy="815608"/>
          </a:xfrm>
          <a:prstGeom prst="rect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1" smtClean="0"/>
              <a:t>NJ_PersonTrip</a:t>
            </a:r>
            <a:r>
              <a:rPr lang="en-US" smtClean="0"/>
              <a:t>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58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81000"/>
            <a:ext cx="5800194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0" y="6488668"/>
            <a:ext cx="2060308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http://depler.no/route/#/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83476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weinsteinau.com/wp-content/uploads/2013/11/06_1200_Third_Elevator_Bank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"/>
          <a:stretch>
            <a:fillRect/>
          </a:stretch>
        </p:blipFill>
        <p:spPr bwMode="auto">
          <a:xfrm>
            <a:off x="1143000" y="2657475"/>
            <a:ext cx="64008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9938" y="685800"/>
            <a:ext cx="5312865" cy="126188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/>
              <a:t>Elevator Analogy of an aTaxi </a:t>
            </a:r>
            <a:r>
              <a:rPr lang="en-US" sz="2800" b="1" dirty="0" smtClean="0"/>
              <a:t>Stand</a:t>
            </a:r>
          </a:p>
          <a:p>
            <a:pPr algn="ctr">
              <a:defRPr/>
            </a:pPr>
            <a:r>
              <a:rPr lang="en-US" sz="2800" b="1" dirty="0" smtClean="0"/>
              <a:t>Temporal Aggregation  </a:t>
            </a:r>
          </a:p>
          <a:p>
            <a:pPr algn="ctr">
              <a:defRPr/>
            </a:pPr>
            <a:r>
              <a:rPr lang="en-US" sz="2000" b="1" dirty="0" smtClean="0"/>
              <a:t>Departure Delay: DD = 300 Seconds </a:t>
            </a:r>
            <a:endParaRPr lang="en-US" sz="2000" b="1" dirty="0"/>
          </a:p>
        </p:txBody>
      </p:sp>
      <p:sp>
        <p:nvSpPr>
          <p:cNvPr id="66566" name="TextBox 1"/>
          <p:cNvSpPr txBox="1">
            <a:spLocks noChangeArrowheads="1"/>
          </p:cNvSpPr>
          <p:nvPr/>
        </p:nvSpPr>
        <p:spPr bwMode="auto">
          <a:xfrm>
            <a:off x="1522413" y="3048000"/>
            <a:ext cx="83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Kornhauser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Obrien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Johnson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70C0"/>
                </a:solidFill>
              </a:rPr>
              <a:t>40 sec</a:t>
            </a:r>
          </a:p>
        </p:txBody>
      </p:sp>
      <p:sp>
        <p:nvSpPr>
          <p:cNvPr id="66567" name="TextBox 4"/>
          <p:cNvSpPr txBox="1">
            <a:spLocks noChangeArrowheads="1"/>
          </p:cNvSpPr>
          <p:nvPr/>
        </p:nvSpPr>
        <p:spPr bwMode="auto">
          <a:xfrm>
            <a:off x="2667000" y="3111500"/>
            <a:ext cx="838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Henderson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Lin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70C0"/>
                </a:solidFill>
              </a:rPr>
              <a:t>1:34</a:t>
            </a:r>
          </a:p>
        </p:txBody>
      </p:sp>
      <p:sp>
        <p:nvSpPr>
          <p:cNvPr id="66568" name="TextBox 6"/>
          <p:cNvSpPr txBox="1">
            <a:spLocks noChangeArrowheads="1"/>
          </p:cNvSpPr>
          <p:nvPr/>
        </p:nvSpPr>
        <p:spPr bwMode="auto">
          <a:xfrm>
            <a:off x="5740400" y="304800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Popkin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70C0"/>
                </a:solidFill>
              </a:rPr>
              <a:t>3:47</a:t>
            </a:r>
          </a:p>
        </p:txBody>
      </p:sp>
    </p:spTree>
    <p:extLst>
      <p:ext uri="{BB962C8B-B14F-4D97-AF65-F5344CB8AC3E}">
        <p14:creationId xmlns:p14="http://schemas.microsoft.com/office/powerpoint/2010/main" val="407027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einsteinau.com/wp-content/uploads/2013/11/06_1200_Third_Elevator_Bank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"/>
          <a:stretch>
            <a:fillRect/>
          </a:stretch>
        </p:blipFill>
        <p:spPr bwMode="auto">
          <a:xfrm>
            <a:off x="1143000" y="2657475"/>
            <a:ext cx="64008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Box 1"/>
          <p:cNvSpPr txBox="1">
            <a:spLocks noChangeArrowheads="1"/>
          </p:cNvSpPr>
          <p:nvPr/>
        </p:nvSpPr>
        <p:spPr bwMode="auto">
          <a:xfrm>
            <a:off x="1522413" y="3048000"/>
            <a:ext cx="83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Samuels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70C0"/>
                </a:solidFill>
              </a:rPr>
              <a:t>4:50</a:t>
            </a:r>
          </a:p>
        </p:txBody>
      </p:sp>
      <p:sp>
        <p:nvSpPr>
          <p:cNvPr id="67588" name="TextBox 4"/>
          <p:cNvSpPr txBox="1">
            <a:spLocks noChangeArrowheads="1"/>
          </p:cNvSpPr>
          <p:nvPr/>
        </p:nvSpPr>
        <p:spPr bwMode="auto">
          <a:xfrm>
            <a:off x="2667000" y="2894013"/>
            <a:ext cx="83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Henderson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Lin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Young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70C0"/>
                </a:solidFill>
              </a:rPr>
              <a:t>0:34</a:t>
            </a:r>
          </a:p>
        </p:txBody>
      </p:sp>
      <p:sp>
        <p:nvSpPr>
          <p:cNvPr id="67589" name="TextBox 6"/>
          <p:cNvSpPr txBox="1">
            <a:spLocks noChangeArrowheads="1"/>
          </p:cNvSpPr>
          <p:nvPr/>
        </p:nvSpPr>
        <p:spPr bwMode="auto">
          <a:xfrm>
            <a:off x="5740400" y="304800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Popkin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70C0"/>
                </a:solidFill>
              </a:rPr>
              <a:t>2:17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9938" y="685800"/>
            <a:ext cx="5312865" cy="9541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/>
              <a:t>Elevator Analogy of an </a:t>
            </a:r>
            <a:r>
              <a:rPr lang="en-US" sz="2800" b="1" dirty="0" err="1"/>
              <a:t>aTaxi</a:t>
            </a:r>
            <a:r>
              <a:rPr lang="en-US" sz="2800" b="1" dirty="0"/>
              <a:t> Stand</a:t>
            </a:r>
          </a:p>
          <a:p>
            <a:pPr algn="ctr">
              <a:defRPr/>
            </a:pPr>
            <a:r>
              <a:rPr lang="en-US" sz="2800" b="1" dirty="0"/>
              <a:t>60 seconds later </a:t>
            </a:r>
          </a:p>
        </p:txBody>
      </p:sp>
      <p:sp>
        <p:nvSpPr>
          <p:cNvPr id="67593" name="TextBox 1"/>
          <p:cNvSpPr txBox="1">
            <a:spLocks noChangeArrowheads="1"/>
          </p:cNvSpPr>
          <p:nvPr/>
        </p:nvSpPr>
        <p:spPr bwMode="auto">
          <a:xfrm>
            <a:off x="4038600" y="2770188"/>
            <a:ext cx="83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Christie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Maddow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70C0"/>
                </a:solidFill>
              </a:rPr>
              <a:t>4:12</a:t>
            </a:r>
          </a:p>
        </p:txBody>
      </p:sp>
    </p:spTree>
    <p:extLst>
      <p:ext uri="{BB962C8B-B14F-4D97-AF65-F5344CB8AC3E}">
        <p14:creationId xmlns:p14="http://schemas.microsoft.com/office/powerpoint/2010/main" val="326106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0"/>
            <a:ext cx="6553200" cy="533400"/>
          </a:xfrm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 smtClean="0"/>
              <a:t>Creating the </a:t>
            </a:r>
            <a:r>
              <a:rPr lang="en-US" sz="3600" b="1" dirty="0" err="1" smtClean="0"/>
              <a:t>NJ_Resident</a:t>
            </a:r>
            <a:r>
              <a:rPr lang="en-US" sz="3600" b="1" dirty="0" smtClean="0"/>
              <a:t> </a:t>
            </a:r>
            <a:r>
              <a:rPr lang="en-US" sz="3600" dirty="0" smtClean="0"/>
              <a:t>file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en-US" dirty="0" smtClean="0"/>
              <a:t>	for “every” NJ Traveler on a typical day</a:t>
            </a:r>
          </a:p>
          <a:p>
            <a:pPr marL="400050" lvl="1" indent="0" algn="ctr">
              <a:buFont typeface="Arial" pitchFamily="34" charset="0"/>
              <a:buNone/>
            </a:pPr>
            <a:r>
              <a:rPr lang="en-US" altLang="en-US" b="1" dirty="0" err="1" smtClean="0">
                <a:solidFill>
                  <a:srgbClr val="C00000"/>
                </a:solidFill>
              </a:rPr>
              <a:t>NJ_Resident</a:t>
            </a:r>
            <a:r>
              <a:rPr lang="en-US" altLang="en-US" b="1" dirty="0" smtClean="0"/>
              <a:t> file</a:t>
            </a:r>
          </a:p>
          <a:p>
            <a:pPr marL="400050" lvl="1" indent="0" algn="ctr">
              <a:buFont typeface="Arial" pitchFamily="34" charset="0"/>
              <a:buNone/>
            </a:pPr>
            <a:endParaRPr lang="en-US" altLang="en-US" b="1" dirty="0" smtClean="0"/>
          </a:p>
          <a:p>
            <a:pPr marL="400050" lvl="1" indent="0" algn="ctr">
              <a:buFont typeface="Arial" pitchFamily="34" charset="0"/>
              <a:buNone/>
            </a:pPr>
            <a:r>
              <a:rPr lang="en-US" altLang="en-US" sz="4000" dirty="0" smtClean="0"/>
              <a:t>Start with Publically available data:</a:t>
            </a:r>
            <a:endParaRPr lang="en-US" altLang="en-US" sz="4000" b="1" dirty="0" smtClean="0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46050" y="4343400"/>
            <a:ext cx="8664575" cy="2055813"/>
            <a:chOff x="146050" y="4343400"/>
            <a:chExt cx="8664575" cy="2055813"/>
          </a:xfrm>
        </p:grpSpPr>
        <p:pic>
          <p:nvPicPr>
            <p:cNvPr id="45063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4343400"/>
              <a:ext cx="2011363" cy="205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4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4418013"/>
              <a:ext cx="3248025" cy="1211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5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0" y="4343400"/>
              <a:ext cx="2901950" cy="194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900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3285" y="457200"/>
            <a:ext cx="4657429" cy="61555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Typical Daily NJ-wide AVO</a:t>
            </a:r>
          </a:p>
          <a:p>
            <a:pPr algn="ctr"/>
            <a:r>
              <a:rPr lang="en-US" sz="1400" dirty="0" smtClean="0"/>
              <a:t>CD: Common Destinations; DD: Departure Delay (in Seconds) 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05" y="1143000"/>
            <a:ext cx="7367588" cy="518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85800"/>
            <a:ext cx="1959274" cy="1471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676400"/>
            <a:ext cx="6158414" cy="51116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3905" y="836831"/>
            <a:ext cx="635199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“Last Mile” Impact on NJ Transit Rail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71030" y="1867784"/>
            <a:ext cx="2463495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 smtClean="0"/>
              <a:t>(Today: 281,576,  </a:t>
            </a:r>
            <a:r>
              <a:rPr lang="en-US" sz="1600" b="1" dirty="0" smtClean="0">
                <a:solidFill>
                  <a:srgbClr val="FF0000"/>
                </a:solidFill>
              </a:rPr>
              <a:t>+537% ! 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005" y="2652516"/>
            <a:ext cx="2780995" cy="4205484"/>
          </a:xfrm>
          <a:prstGeom prst="rect">
            <a:avLst/>
          </a:prstGeom>
        </p:spPr>
      </p:pic>
      <p:sp>
        <p:nvSpPr>
          <p:cNvPr id="8" name="Explosion 1 7"/>
          <p:cNvSpPr/>
          <p:nvPr/>
        </p:nvSpPr>
        <p:spPr>
          <a:xfrm>
            <a:off x="2340274" y="381000"/>
            <a:ext cx="457200" cy="609600"/>
          </a:xfrm>
          <a:prstGeom prst="irregularSeal1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2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28600" y="1143000"/>
            <a:ext cx="2442845" cy="584775"/>
          </a:xfrm>
          <a:prstGeom prst="rect">
            <a:avLst/>
          </a:prstGeom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</a:rPr>
              <a:t>Results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900" y="3429000"/>
            <a:ext cx="4648199" cy="34290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457200"/>
            <a:ext cx="5181600" cy="2971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86200" y="1143000"/>
            <a:ext cx="533400" cy="228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19800" y="2286000"/>
            <a:ext cx="533400" cy="4423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3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81000"/>
            <a:ext cx="5800194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0" y="6488668"/>
            <a:ext cx="2060308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http://depler.no/route/#/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35433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685800"/>
            <a:ext cx="5334000" cy="562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1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584877"/>
            <a:ext cx="7229475" cy="568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5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 NY TLC Stats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</p:spPr>
        <p:txBody>
          <a:bodyPr/>
          <a:lstStyle/>
          <a:p>
            <a:r>
              <a:rPr lang="en-US" dirty="0"/>
              <a:t>168,779,842</a:t>
            </a:r>
            <a:r>
              <a:rPr lang="en-US" dirty="0" smtClean="0"/>
              <a:t> TLC Trips during 2013 calendar year</a:t>
            </a:r>
          </a:p>
          <a:p>
            <a:pPr lvl="1"/>
            <a:r>
              <a:rPr lang="en-US" dirty="0" smtClean="0"/>
              <a:t>66% 35 or under; 35% 21&lt;-&gt;35 </a:t>
            </a:r>
          </a:p>
          <a:p>
            <a:r>
              <a:rPr lang="en-US" dirty="0" smtClean="0"/>
              <a:t>42,821 drivers </a:t>
            </a:r>
            <a:r>
              <a:rPr lang="en-US" dirty="0"/>
              <a:t>and 13,741 unique taxicabs.</a:t>
            </a:r>
            <a:endParaRPr lang="en-US" dirty="0" smtClean="0"/>
          </a:p>
          <a:p>
            <a:r>
              <a:rPr lang="en-US" dirty="0" smtClean="0"/>
              <a:t>1,155,367 unique taxicab pickups @ Penn Station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884801"/>
            <a:ext cx="5029200" cy="29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4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131" y="533400"/>
            <a:ext cx="5519737" cy="621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8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922" y="1600200"/>
            <a:ext cx="6314156" cy="376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4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027" y="685800"/>
            <a:ext cx="3485946" cy="2981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038600"/>
            <a:ext cx="8400850" cy="2136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5129" y="114270"/>
            <a:ext cx="3833742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Concentration of departure “areas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1988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/>
            <a:r>
              <a:rPr lang="en-US" sz="3600" dirty="0" smtClean="0"/>
              <a:t>2010 Population census @Block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525963"/>
          </a:xfrm>
        </p:spPr>
        <p:txBody>
          <a:bodyPr/>
          <a:lstStyle/>
          <a:p>
            <a:pPr lvl="1"/>
            <a:r>
              <a:rPr lang="en-US" dirty="0" smtClean="0"/>
              <a:t>8,791,894 </a:t>
            </a:r>
            <a:r>
              <a:rPr lang="en-US" dirty="0"/>
              <a:t>individuals </a:t>
            </a:r>
            <a:r>
              <a:rPr lang="en-US" dirty="0" smtClean="0"/>
              <a:t>distributed 118,654  </a:t>
            </a:r>
            <a:r>
              <a:rPr lang="en-US" dirty="0"/>
              <a:t>Blocks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935154"/>
              </p:ext>
            </p:extLst>
          </p:nvPr>
        </p:nvGraphicFramePr>
        <p:xfrm>
          <a:off x="3124200" y="1905000"/>
          <a:ext cx="5791201" cy="46634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6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7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4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1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04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14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County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Population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Census Blocks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Median Pop/ Block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Average Pop/Block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7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ATL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effectLst/>
                        </a:rPr>
                        <a:t>         274,549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           </a:t>
                      </a:r>
                      <a:r>
                        <a:rPr lang="en-US" sz="1200" dirty="0">
                          <a:effectLst/>
                        </a:rPr>
                        <a:t>5,941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7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BER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  905,116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11,171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58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81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7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BUR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   448,734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  7,097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41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63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7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CAM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   513,657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7,707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47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67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7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CAP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     97,265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  3,610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7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CUM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   156,898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  2,733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57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7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ESS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   783,969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  6,820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77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7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GLO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288,288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     4,567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63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7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HUD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634,266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     3,031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176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209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7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HUN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128,349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     2,277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56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57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MER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366,513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     4,611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51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79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57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MID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809,858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     9,845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57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MON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630,380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  10,067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39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63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57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MOR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492,276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  6,543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57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OCE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576,567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10,457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31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57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PAS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501,226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  4,966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101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57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SAL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  66,083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  1,665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57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SOM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323,444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  3,836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51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84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57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SUS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149,265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  2,998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57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UNI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536,499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  6,139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61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13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WAR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108,692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    2,573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57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8,791,894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118,654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74.1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26" marR="65226" marT="0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3" y="1981200"/>
            <a:ext cx="2758687" cy="485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8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000" y="3048000"/>
            <a:ext cx="4473493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768" y="228600"/>
            <a:ext cx="4276725" cy="2314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0474" y="1201221"/>
            <a:ext cx="205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= 0.01 Sq. Mile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70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547136"/>
            <a:ext cx="7553325" cy="23575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7" y="2904642"/>
            <a:ext cx="7491413" cy="39533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4939" y="76200"/>
            <a:ext cx="220938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Common Destination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824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162" y="228600"/>
            <a:ext cx="5019675" cy="3676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012" y="702781"/>
            <a:ext cx="5895975" cy="545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6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2" y="3962400"/>
            <a:ext cx="6238875" cy="2352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381000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4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2" y="2252662"/>
            <a:ext cx="6238875" cy="2352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62000"/>
            <a:ext cx="78771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381000"/>
            <a:ext cx="3505200" cy="6858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Take-away…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sz="4000" dirty="0" smtClean="0"/>
              <a:t>Except for from a few locations, the spatial and temporal distribution of 2013 taxi trips is </a:t>
            </a:r>
            <a:r>
              <a:rPr lang="en-US" sz="4000" b="1" dirty="0" smtClean="0">
                <a:solidFill>
                  <a:srgbClr val="FF0000"/>
                </a:solidFill>
              </a:rPr>
              <a:t>VERY DIFFUSE</a:t>
            </a:r>
            <a:r>
              <a:rPr lang="en-US" sz="4000" dirty="0" smtClean="0"/>
              <a:t>!</a:t>
            </a:r>
          </a:p>
          <a:p>
            <a:r>
              <a:rPr lang="en-US" sz="4000" dirty="0" smtClean="0"/>
              <a:t>In order to achieve a 25% reduction in occupied taxi miles, service would have to substantially degrade making users wait up to 5 minutes before departure and traveling as much as 20% father/longer to drop off ride sharers in as many as 2 intermediate locations.</a:t>
            </a:r>
          </a:p>
          <a:p>
            <a:r>
              <a:rPr lang="en-US" sz="4000" dirty="0" smtClean="0"/>
              <a:t>Opening up ride-sharing to all other trips would certainly increase ridesharing without increasing VMT; HOWEVER, these trips would be take away from walking or reduce existing ride-sharing on conventional buses an subways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85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257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Background on Smart Driving Cars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</a:rPr>
              <a:t>(Where we are today)</a:t>
            </a:r>
            <a:endParaRPr lang="en-US" sz="18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What is Today’s Demand for Mobility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</a:rPr>
              <a:t>(Synthesizing Individual Person trips for new Jersey and the Nation)</a:t>
            </a:r>
            <a:endParaRPr lang="en-US" sz="2800" b="1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How Might Those Trips be Served by aTaxis</a:t>
            </a:r>
          </a:p>
          <a:p>
            <a:endParaRPr lang="en-US" sz="2800" b="1" dirty="0"/>
          </a:p>
          <a:p>
            <a:r>
              <a:rPr lang="en-US" sz="2800" b="1" dirty="0" smtClean="0"/>
              <a:t>How Large of a Fleet Will One Need to Serve These Trips 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(How would one approach the empty aTaxi management problem)</a:t>
            </a:r>
          </a:p>
          <a:p>
            <a:pPr marL="0" indent="0">
              <a:buNone/>
            </a:pPr>
            <a:endParaRPr lang="en-US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3009900" y="380999"/>
            <a:ext cx="3124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baseline="0" dirty="0" smtClean="0">
                <a:solidFill>
                  <a:schemeClr val="bg1"/>
                </a:solidFill>
              </a:rPr>
              <a:t>Outline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5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Empty aTaxi Repositioning Problem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14136" y="5791200"/>
            <a:ext cx="311572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If demand is CONSTANT in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44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434263" cy="480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557915"/>
            <a:ext cx="6181629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/>
              <a:t>Persons moving from a2b by time of day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8813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199"/>
            <a:ext cx="7546558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557915"/>
            <a:ext cx="6876178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/>
              <a:t>aTaxis</a:t>
            </a:r>
            <a:r>
              <a:rPr lang="en-US" sz="1600" b="1" baseline="-25000" dirty="0" smtClean="0"/>
              <a:t>(DD=300, CD=3)  </a:t>
            </a:r>
            <a:r>
              <a:rPr lang="en-US" sz="2800" b="1" dirty="0" smtClean="0"/>
              <a:t>moving from a2b by time of day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5935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5486400" cy="529542"/>
          </a:xfrm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dirty="0" smtClean="0"/>
              <a:t>Bergen County @ Block Level</a:t>
            </a:r>
          </a:p>
        </p:txBody>
      </p:sp>
      <p:pic>
        <p:nvPicPr>
          <p:cNvPr id="4100" name="Picture 4" descr="CensusBlocksAtlanticCOunt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748880"/>
            <a:ext cx="4876800" cy="504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507867"/>
              </p:ext>
            </p:extLst>
          </p:nvPr>
        </p:nvGraphicFramePr>
        <p:xfrm>
          <a:off x="2362200" y="1128077"/>
          <a:ext cx="4572001" cy="561023"/>
        </p:xfrm>
        <a:graphic>
          <a:graphicData uri="http://schemas.openxmlformats.org/drawingml/2006/table">
            <a:tbl>
              <a:tblPr/>
              <a:tblGrid>
                <a:gridCol w="584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7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22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04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08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County</a:t>
                      </a:r>
                      <a:endParaRPr kumimoji="0" lang="en-US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226" marR="6522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Population</a:t>
                      </a:r>
                      <a:endParaRPr kumimoji="0" lang="en-US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226" marR="6522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Census Blocks</a:t>
                      </a: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226" marR="6522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Median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Pop/ Block</a:t>
                      </a:r>
                      <a:endParaRPr kumimoji="0" lang="en-US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226" marR="6522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Average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Pop/Block</a:t>
                      </a:r>
                      <a:endParaRPr kumimoji="0" lang="en-US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226" marR="6522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BER</a:t>
                      </a:r>
                      <a:endParaRPr kumimoji="0" lang="en-US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226" marR="6522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 907,128 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226" marR="6522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         11,116 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226" marR="6522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58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226" marR="6522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81.6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226" marR="6522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7429081"/>
              </p:ext>
            </p:extLst>
          </p:nvPr>
        </p:nvGraphicFramePr>
        <p:xfrm>
          <a:off x="5181600" y="1983581"/>
          <a:ext cx="3733800" cy="2207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54273"/>
            <a:ext cx="4090987" cy="427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937594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26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08218"/>
            <a:ext cx="7462838" cy="505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48613" y="557915"/>
            <a:ext cx="5242012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/>
              <a:t>Instantaneous AVO by time of day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0360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5638800" y="4876800"/>
            <a:ext cx="2168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935 daily departures</a:t>
            </a:r>
          </a:p>
        </p:txBody>
      </p:sp>
      <p:grpSp>
        <p:nvGrpSpPr>
          <p:cNvPr id="14339" name="Group 1"/>
          <p:cNvGrpSpPr>
            <a:grpSpLocks/>
          </p:cNvGrpSpPr>
          <p:nvPr/>
        </p:nvGrpSpPr>
        <p:grpSpPr bwMode="auto">
          <a:xfrm>
            <a:off x="179388" y="1514475"/>
            <a:ext cx="8753475" cy="5329238"/>
            <a:chOff x="411307" y="813727"/>
            <a:chExt cx="8753475" cy="5329898"/>
          </a:xfrm>
        </p:grpSpPr>
        <p:pic>
          <p:nvPicPr>
            <p:cNvPr id="1434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7"/>
            <a:stretch>
              <a:fillRect/>
            </a:stretch>
          </p:blipFill>
          <p:spPr bwMode="auto">
            <a:xfrm>
              <a:off x="658957" y="813727"/>
              <a:ext cx="8505825" cy="5329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07" y="2314575"/>
              <a:ext cx="247650" cy="222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4340" name="Straight Connector 7"/>
          <p:cNvCxnSpPr>
            <a:cxnSpLocks noChangeShapeType="1"/>
          </p:cNvCxnSpPr>
          <p:nvPr/>
        </p:nvCxnSpPr>
        <p:spPr bwMode="auto">
          <a:xfrm>
            <a:off x="838200" y="4038600"/>
            <a:ext cx="8094663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1" name="Straight Connector 8"/>
          <p:cNvCxnSpPr>
            <a:cxnSpLocks noChangeShapeType="1"/>
          </p:cNvCxnSpPr>
          <p:nvPr/>
        </p:nvCxnSpPr>
        <p:spPr bwMode="auto">
          <a:xfrm>
            <a:off x="838200" y="2819400"/>
            <a:ext cx="8018463" cy="0"/>
          </a:xfrm>
          <a:prstGeom prst="line">
            <a:avLst/>
          </a:prstGeom>
          <a:noFill/>
          <a:ln w="38100" algn="ctr">
            <a:solidFill>
              <a:srgbClr val="92D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2" name="Straight Connector 9"/>
          <p:cNvCxnSpPr>
            <a:cxnSpLocks noChangeShapeType="1"/>
          </p:cNvCxnSpPr>
          <p:nvPr/>
        </p:nvCxnSpPr>
        <p:spPr bwMode="auto">
          <a:xfrm>
            <a:off x="914400" y="5184775"/>
            <a:ext cx="8018463" cy="0"/>
          </a:xfrm>
          <a:prstGeom prst="line">
            <a:avLst/>
          </a:prstGeom>
          <a:noFill/>
          <a:ln w="38100" algn="ctr">
            <a:solidFill>
              <a:srgbClr val="92D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5638800" y="5332413"/>
            <a:ext cx="1838325" cy="584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935 Departures</a:t>
            </a:r>
          </a:p>
          <a:p>
            <a:pPr>
              <a:defRPr/>
            </a:pPr>
            <a:r>
              <a:rPr lang="en-US" sz="16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1,089 Arrivals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55838" y="663575"/>
            <a:ext cx="5057775" cy="95408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Arial Narrow" panose="020B0606020202030204" pitchFamily="34" charset="0"/>
                <a:cs typeface="Aharoni" panose="02010803020104030203" pitchFamily="2" charset="-79"/>
              </a:rPr>
              <a:t>Mercer County Cumulative Departures &amp; Arrivals</a:t>
            </a:r>
          </a:p>
          <a:p>
            <a:pPr algn="ctr">
              <a:defRPr/>
            </a:pPr>
            <a:r>
              <a:rPr lang="en-US" sz="2000" dirty="0">
                <a:latin typeface="Arial Narrow" panose="020B0606020202030204" pitchFamily="34" charset="0"/>
                <a:cs typeface="Aharoni" panose="02010803020104030203" pitchFamily="2" charset="-79"/>
              </a:rPr>
              <a:t>50 passenger aTaxis</a:t>
            </a:r>
          </a:p>
          <a:p>
            <a:pPr algn="ctr">
              <a:defRPr/>
            </a:pPr>
            <a:r>
              <a:rPr lang="en-US" sz="1400" dirty="0">
                <a:latin typeface="Arial Narrow" panose="020B0606020202030204" pitchFamily="34" charset="0"/>
                <a:cs typeface="Aharoni" panose="02010803020104030203" pitchFamily="2" charset="-79"/>
              </a:rPr>
              <a:t>CD=3p; DD=300Sec.; MaxCircuity= 20%</a:t>
            </a:r>
          </a:p>
        </p:txBody>
      </p:sp>
    </p:spTree>
    <p:extLst>
      <p:ext uri="{BB962C8B-B14F-4D97-AF65-F5344CB8AC3E}">
        <p14:creationId xmlns:p14="http://schemas.microsoft.com/office/powerpoint/2010/main" val="87549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4"/>
          <a:stretch>
            <a:fillRect/>
          </a:stretch>
        </p:blipFill>
        <p:spPr bwMode="auto">
          <a:xfrm>
            <a:off x="157163" y="1447800"/>
            <a:ext cx="899160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800600" y="6572250"/>
            <a:ext cx="990600" cy="12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urier New" panose="020703090202050204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6738" y="5127625"/>
            <a:ext cx="1836737" cy="584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8,127 Departures</a:t>
            </a:r>
          </a:p>
          <a:p>
            <a:pPr>
              <a:defRPr/>
            </a:pPr>
            <a:r>
              <a:rPr lang="en-US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8,472 Arrivals</a:t>
            </a:r>
          </a:p>
        </p:txBody>
      </p:sp>
      <p:cxnSp>
        <p:nvCxnSpPr>
          <p:cNvPr id="15365" name="Straight Connector 5"/>
          <p:cNvCxnSpPr>
            <a:cxnSpLocks noChangeShapeType="1"/>
          </p:cNvCxnSpPr>
          <p:nvPr/>
        </p:nvCxnSpPr>
        <p:spPr bwMode="auto">
          <a:xfrm>
            <a:off x="685800" y="3917950"/>
            <a:ext cx="83058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6" name="Straight Connector 9"/>
          <p:cNvCxnSpPr>
            <a:cxnSpLocks noChangeShapeType="1"/>
          </p:cNvCxnSpPr>
          <p:nvPr/>
        </p:nvCxnSpPr>
        <p:spPr bwMode="auto">
          <a:xfrm>
            <a:off x="762000" y="2819400"/>
            <a:ext cx="8153400" cy="0"/>
          </a:xfrm>
          <a:prstGeom prst="line">
            <a:avLst/>
          </a:prstGeom>
          <a:noFill/>
          <a:ln w="38100" algn="ctr">
            <a:solidFill>
              <a:srgbClr val="92D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7" name="Straight Connector 10"/>
          <p:cNvCxnSpPr>
            <a:cxnSpLocks noChangeShapeType="1"/>
          </p:cNvCxnSpPr>
          <p:nvPr/>
        </p:nvCxnSpPr>
        <p:spPr bwMode="auto">
          <a:xfrm>
            <a:off x="838200" y="5065713"/>
            <a:ext cx="8153400" cy="0"/>
          </a:xfrm>
          <a:prstGeom prst="line">
            <a:avLst/>
          </a:prstGeom>
          <a:noFill/>
          <a:ln w="38100" algn="ctr">
            <a:solidFill>
              <a:srgbClr val="92D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2255838" y="663575"/>
            <a:ext cx="5057775" cy="95408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Arial Narrow" panose="020B0606020202030204" pitchFamily="34" charset="0"/>
                <a:cs typeface="Aharoni" panose="02010803020104030203" pitchFamily="2" charset="-79"/>
              </a:rPr>
              <a:t>Mercer County Cumulative Departures &amp; Arrivals</a:t>
            </a:r>
          </a:p>
          <a:p>
            <a:pPr algn="ctr">
              <a:defRPr/>
            </a:pPr>
            <a:r>
              <a:rPr lang="en-US" sz="2000" dirty="0">
                <a:latin typeface="Arial Narrow" panose="020B0606020202030204" pitchFamily="34" charset="0"/>
                <a:cs typeface="Aharoni" panose="02010803020104030203" pitchFamily="2" charset="-79"/>
              </a:rPr>
              <a:t>15 passenger aTaxis</a:t>
            </a:r>
          </a:p>
          <a:p>
            <a:pPr algn="ctr">
              <a:defRPr/>
            </a:pPr>
            <a:r>
              <a:rPr lang="en-US" sz="1400" dirty="0">
                <a:latin typeface="Arial Narrow" panose="020B0606020202030204" pitchFamily="34" charset="0"/>
                <a:cs typeface="Aharoni" panose="02010803020104030203" pitchFamily="2" charset="-79"/>
              </a:rPr>
              <a:t>CD=3p; DD=300Sec.; MaxCircuity= 20%</a:t>
            </a:r>
          </a:p>
        </p:txBody>
      </p:sp>
    </p:spTree>
    <p:extLst>
      <p:ext uri="{BB962C8B-B14F-4D97-AF65-F5344CB8AC3E}">
        <p14:creationId xmlns:p14="http://schemas.microsoft.com/office/powerpoint/2010/main" val="129376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95425"/>
            <a:ext cx="8615363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387" name="Straight Connector 7"/>
          <p:cNvCxnSpPr>
            <a:cxnSpLocks noChangeShapeType="1"/>
          </p:cNvCxnSpPr>
          <p:nvPr/>
        </p:nvCxnSpPr>
        <p:spPr bwMode="auto">
          <a:xfrm>
            <a:off x="738188" y="3962400"/>
            <a:ext cx="8094662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88" name="Straight Connector 8"/>
          <p:cNvCxnSpPr>
            <a:cxnSpLocks noChangeShapeType="1"/>
          </p:cNvCxnSpPr>
          <p:nvPr/>
        </p:nvCxnSpPr>
        <p:spPr bwMode="auto">
          <a:xfrm>
            <a:off x="738188" y="2819400"/>
            <a:ext cx="8018462" cy="0"/>
          </a:xfrm>
          <a:prstGeom prst="line">
            <a:avLst/>
          </a:prstGeom>
          <a:noFill/>
          <a:ln w="38100" algn="ctr">
            <a:solidFill>
              <a:srgbClr val="92D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89" name="Straight Connector 9"/>
          <p:cNvCxnSpPr>
            <a:cxnSpLocks noChangeShapeType="1"/>
          </p:cNvCxnSpPr>
          <p:nvPr/>
        </p:nvCxnSpPr>
        <p:spPr bwMode="auto">
          <a:xfrm>
            <a:off x="685800" y="5181600"/>
            <a:ext cx="8018463" cy="0"/>
          </a:xfrm>
          <a:prstGeom prst="line">
            <a:avLst/>
          </a:prstGeom>
          <a:noFill/>
          <a:ln w="38100" algn="ctr">
            <a:solidFill>
              <a:srgbClr val="92D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0" name="Oval 4"/>
          <p:cNvSpPr>
            <a:spLocks noChangeArrowheads="1"/>
          </p:cNvSpPr>
          <p:nvPr/>
        </p:nvSpPr>
        <p:spPr bwMode="auto">
          <a:xfrm rot="1746117">
            <a:off x="1296988" y="4870450"/>
            <a:ext cx="357187" cy="5334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urier New" panose="02070309020205020404" pitchFamily="49" charset="0"/>
            </a:endParaRPr>
          </a:p>
        </p:txBody>
      </p:sp>
      <p:sp>
        <p:nvSpPr>
          <p:cNvPr id="16391" name="Oval 12"/>
          <p:cNvSpPr>
            <a:spLocks noChangeArrowheads="1"/>
          </p:cNvSpPr>
          <p:nvPr/>
        </p:nvSpPr>
        <p:spPr bwMode="auto">
          <a:xfrm rot="-1754557">
            <a:off x="7042150" y="1766888"/>
            <a:ext cx="357188" cy="5334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urier New" panose="020703090202050204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0" y="2351088"/>
            <a:ext cx="2079625" cy="8318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Passenger aTaxis</a:t>
            </a:r>
          </a:p>
          <a:p>
            <a:pPr>
              <a:defRPr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283,779 Departures</a:t>
            </a:r>
          </a:p>
          <a:p>
            <a:pPr>
              <a:defRPr/>
            </a:pPr>
            <a:r>
              <a:rPr lang="en-US" sz="16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272,653 Arrivals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76400" y="5059363"/>
            <a:ext cx="2071688" cy="8302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Passenger aTaxis</a:t>
            </a:r>
          </a:p>
          <a:p>
            <a:pPr>
              <a:defRPr/>
            </a:pPr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176,179 Departures</a:t>
            </a:r>
          </a:p>
          <a:p>
            <a:pPr>
              <a:defRPr/>
            </a:pPr>
            <a:r>
              <a:rPr lang="en-US" sz="16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245,510 Arrivals</a:t>
            </a:r>
          </a:p>
        </p:txBody>
      </p:sp>
      <p:pic>
        <p:nvPicPr>
          <p:cNvPr id="163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900363"/>
            <a:ext cx="2476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55838" y="663575"/>
            <a:ext cx="5057775" cy="95408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Arial Narrow" panose="020B0606020202030204" pitchFamily="34" charset="0"/>
                <a:cs typeface="Aharoni" panose="02010803020104030203" pitchFamily="2" charset="-79"/>
              </a:rPr>
              <a:t>Mercer County Cumulative Departures &amp; Arrivals</a:t>
            </a:r>
          </a:p>
          <a:p>
            <a:pPr algn="ctr">
              <a:defRPr/>
            </a:pPr>
            <a:r>
              <a:rPr lang="en-US" sz="2000" dirty="0">
                <a:latin typeface="Arial Narrow" panose="020B0606020202030204" pitchFamily="34" charset="0"/>
                <a:cs typeface="Aharoni" panose="02010803020104030203" pitchFamily="2" charset="-79"/>
              </a:rPr>
              <a:t>2 passenger &amp; 6 passenger aTaxis</a:t>
            </a:r>
          </a:p>
          <a:p>
            <a:pPr algn="ctr">
              <a:defRPr/>
            </a:pPr>
            <a:r>
              <a:rPr lang="en-US" sz="1400" dirty="0">
                <a:latin typeface="Arial Narrow" panose="020B0606020202030204" pitchFamily="34" charset="0"/>
                <a:cs typeface="Aharoni" panose="02010803020104030203" pitchFamily="2" charset="-79"/>
              </a:rPr>
              <a:t>CD=3p; DD=300Sec.; MaxCircuity= 20%</a:t>
            </a:r>
          </a:p>
        </p:txBody>
      </p:sp>
    </p:spTree>
    <p:extLst>
      <p:ext uri="{BB962C8B-B14F-4D97-AF65-F5344CB8AC3E}">
        <p14:creationId xmlns:p14="http://schemas.microsoft.com/office/powerpoint/2010/main" val="243943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6765925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5663" y="703263"/>
            <a:ext cx="4800600" cy="400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Mercer County Pixel {200,103} Princeton</a:t>
            </a:r>
            <a:endParaRPr lang="en-US" sz="18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6913563" y="1066800"/>
          <a:ext cx="2138362" cy="2073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1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Item</a:t>
                      </a:r>
                      <a:endParaRPr lang="en-US" sz="1800" dirty="0"/>
                    </a:p>
                  </a:txBody>
                  <a:tcPr marL="91463" marR="91463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Value</a:t>
                      </a:r>
                      <a:endParaRPr lang="en-US" sz="1800" dirty="0"/>
                    </a:p>
                  </a:txBody>
                  <a:tcPr marL="91463" marR="91463" marT="45734" marB="457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Activity Locations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57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6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Employment</a:t>
                      </a:r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1,336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9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Population</a:t>
                      </a:r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1,062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School Enrollment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0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7432" name="Group 25"/>
          <p:cNvGrpSpPr>
            <a:grpSpLocks/>
          </p:cNvGrpSpPr>
          <p:nvPr/>
        </p:nvGrpSpPr>
        <p:grpSpPr bwMode="auto">
          <a:xfrm>
            <a:off x="7162800" y="3548063"/>
            <a:ext cx="1562100" cy="2471737"/>
            <a:chOff x="6705600" y="3453095"/>
            <a:chExt cx="1561548" cy="2471455"/>
          </a:xfrm>
        </p:grpSpPr>
        <p:grpSp>
          <p:nvGrpSpPr>
            <p:cNvPr id="27" name="Group 26"/>
            <p:cNvGrpSpPr/>
            <p:nvPr/>
          </p:nvGrpSpPr>
          <p:grpSpPr>
            <a:xfrm>
              <a:off x="6716992" y="3453095"/>
              <a:ext cx="864271" cy="333375"/>
              <a:chOff x="2121161" y="838200"/>
              <a:chExt cx="864271" cy="333375"/>
            </a:xfrm>
            <a:solidFill>
              <a:srgbClr val="FFFF00"/>
            </a:solidFill>
          </p:grpSpPr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1161" y="838200"/>
                <a:ext cx="276225" cy="3333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2397386" y="849658"/>
                <a:ext cx="588046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/>
                  <a:t>Work</a:t>
                </a:r>
              </a:p>
            </p:txBody>
          </p:sp>
        </p:grpSp>
        <p:grpSp>
          <p:nvGrpSpPr>
            <p:cNvPr id="17434" name="Group 27"/>
            <p:cNvGrpSpPr>
              <a:grpSpLocks/>
            </p:cNvGrpSpPr>
            <p:nvPr/>
          </p:nvGrpSpPr>
          <p:grpSpPr bwMode="auto">
            <a:xfrm>
              <a:off x="6705600" y="4964174"/>
              <a:ext cx="992716" cy="352425"/>
              <a:chOff x="5715000" y="866775"/>
              <a:chExt cx="992716" cy="352425"/>
            </a:xfrm>
          </p:grpSpPr>
          <p:pic>
            <p:nvPicPr>
              <p:cNvPr id="17440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0" y="866775"/>
                <a:ext cx="31432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41" name="TextBox 34"/>
              <p:cNvSpPr txBox="1">
                <a:spLocks noChangeArrowheads="1"/>
              </p:cNvSpPr>
              <p:nvPr/>
            </p:nvSpPr>
            <p:spPr bwMode="auto">
              <a:xfrm>
                <a:off x="6029325" y="882848"/>
                <a:ext cx="678391" cy="307777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latin typeface="Courier New" panose="02070309020205020404" pitchFamily="49" charset="0"/>
                  </a:rPr>
                  <a:t>School</a:t>
                </a:r>
              </a:p>
            </p:txBody>
          </p:sp>
        </p:grpSp>
        <p:grpSp>
          <p:nvGrpSpPr>
            <p:cNvPr id="17435" name="Group 28"/>
            <p:cNvGrpSpPr>
              <a:grpSpLocks/>
            </p:cNvGrpSpPr>
            <p:nvPr/>
          </p:nvGrpSpPr>
          <p:grpSpPr bwMode="auto">
            <a:xfrm>
              <a:off x="6705600" y="4125974"/>
              <a:ext cx="1443701" cy="523220"/>
              <a:chOff x="3476625" y="772180"/>
              <a:chExt cx="1443701" cy="523220"/>
            </a:xfrm>
          </p:grpSpPr>
          <p:pic>
            <p:nvPicPr>
              <p:cNvPr id="17438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625" y="866775"/>
                <a:ext cx="25717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782905" y="772324"/>
                <a:ext cx="1137835" cy="52381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400" dirty="0"/>
                  <a:t>Home</a:t>
                </a:r>
              </a:p>
              <a:p>
                <a:pPr algn="ctr">
                  <a:defRPr/>
                </a:pPr>
                <a:r>
                  <a:rPr lang="en-US" sz="1400" dirty="0"/>
                  <a:t> </a:t>
                </a:r>
                <a:r>
                  <a:rPr lang="en-US" sz="1050" dirty="0"/>
                  <a:t>(Block Centroid</a:t>
                </a:r>
                <a:r>
                  <a:rPr lang="en-US" sz="1400" dirty="0"/>
                  <a:t>)</a:t>
                </a:r>
              </a:p>
            </p:txBody>
          </p:sp>
        </p:grpSp>
        <p:pic>
          <p:nvPicPr>
            <p:cNvPr id="1743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992" y="5638800"/>
              <a:ext cx="31432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7" name="TextBox 30"/>
            <p:cNvSpPr txBox="1">
              <a:spLocks noChangeArrowheads="1"/>
            </p:cNvSpPr>
            <p:nvPr/>
          </p:nvSpPr>
          <p:spPr bwMode="auto">
            <a:xfrm>
              <a:off x="7048673" y="5616773"/>
              <a:ext cx="1218475" cy="30777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Courier New" panose="02070309020205020404" pitchFamily="49" charset="0"/>
                </a:rPr>
                <a:t>Pixel Centroid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926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81534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665163"/>
            <a:ext cx="5334000" cy="400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Mercer County Pixel {y=200,x=103} Princeton</a:t>
            </a:r>
            <a:endParaRPr lang="en-US" sz="1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724400" y="3881438"/>
          <a:ext cx="3238500" cy="1069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3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6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0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54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vehicle Miles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tripMiles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AVO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7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Departures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         82,140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         141,111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1.718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3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7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Arrivals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         81,363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         126,995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1.561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3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329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990600"/>
            <a:ext cx="8486775" cy="576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1200" y="1828800"/>
            <a:ext cx="1214438" cy="33813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rgbClr val="0070C0"/>
                </a:solidFill>
                <a:latin typeface="Calibri" panose="020F0502020204030204" pitchFamily="34" charset="0"/>
              </a:rPr>
              <a:t>2-pax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</a:rPr>
              <a:t> aTaxis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29400" y="3962400"/>
            <a:ext cx="1325563" cy="33813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15-pax</a:t>
            </a:r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aTaxis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1200" y="5715000"/>
            <a:ext cx="1214438" cy="33813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rgbClr val="FF9933"/>
                </a:solidFill>
                <a:latin typeface="Calibri" panose="020F0502020204030204" pitchFamily="34" charset="0"/>
              </a:rPr>
              <a:t>6-pax</a:t>
            </a:r>
            <a:r>
              <a:rPr lang="en-US" sz="1600" dirty="0">
                <a:solidFill>
                  <a:srgbClr val="FF9933"/>
                </a:solidFill>
                <a:latin typeface="Calibri" panose="020F0502020204030204" pitchFamily="34" charset="0"/>
              </a:rPr>
              <a:t> aTaxis</a:t>
            </a:r>
          </a:p>
        </p:txBody>
      </p:sp>
    </p:spTree>
    <p:extLst>
      <p:ext uri="{BB962C8B-B14F-4D97-AF65-F5344CB8AC3E}">
        <p14:creationId xmlns:p14="http://schemas.microsoft.com/office/powerpoint/2010/main" val="155348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664368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666750"/>
            <a:ext cx="5053013" cy="400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Mercer County Pixel {200,102} Princeton</a:t>
            </a:r>
            <a:endParaRPr lang="en-US" sz="18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6913563" y="1066800"/>
          <a:ext cx="2138362" cy="2073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1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Item</a:t>
                      </a:r>
                      <a:endParaRPr lang="en-US" sz="1800" dirty="0"/>
                    </a:p>
                  </a:txBody>
                  <a:tcPr marL="91463" marR="91463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Value</a:t>
                      </a:r>
                      <a:endParaRPr lang="en-US" sz="1800" dirty="0"/>
                    </a:p>
                  </a:txBody>
                  <a:tcPr marL="91463" marR="91463" marT="45734" marB="457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Activity Locations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165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6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Employment</a:t>
                      </a:r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6,617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9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Population</a:t>
                      </a:r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1,325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School Enrollment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0</a:t>
                      </a:r>
                      <a:endParaRPr lang="en-US" sz="1400" b="1" dirty="0"/>
                    </a:p>
                  </a:txBody>
                  <a:tcPr marL="91463" marR="91463" marT="45734" marB="4573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0504" name="Group 25"/>
          <p:cNvGrpSpPr>
            <a:grpSpLocks/>
          </p:cNvGrpSpPr>
          <p:nvPr/>
        </p:nvGrpSpPr>
        <p:grpSpPr bwMode="auto">
          <a:xfrm>
            <a:off x="7162800" y="3548063"/>
            <a:ext cx="1562100" cy="2471737"/>
            <a:chOff x="6705600" y="3453095"/>
            <a:chExt cx="1561548" cy="2471455"/>
          </a:xfrm>
        </p:grpSpPr>
        <p:grpSp>
          <p:nvGrpSpPr>
            <p:cNvPr id="27" name="Group 26"/>
            <p:cNvGrpSpPr/>
            <p:nvPr/>
          </p:nvGrpSpPr>
          <p:grpSpPr>
            <a:xfrm>
              <a:off x="6716992" y="3453095"/>
              <a:ext cx="864271" cy="333375"/>
              <a:chOff x="2121161" y="838200"/>
              <a:chExt cx="864271" cy="333375"/>
            </a:xfrm>
            <a:solidFill>
              <a:srgbClr val="FFFF00"/>
            </a:solidFill>
          </p:grpSpPr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1161" y="838200"/>
                <a:ext cx="276225" cy="3333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2397386" y="849658"/>
                <a:ext cx="588046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/>
                  <a:t>Work</a:t>
                </a:r>
              </a:p>
            </p:txBody>
          </p:sp>
        </p:grpSp>
        <p:grpSp>
          <p:nvGrpSpPr>
            <p:cNvPr id="20506" name="Group 27"/>
            <p:cNvGrpSpPr>
              <a:grpSpLocks/>
            </p:cNvGrpSpPr>
            <p:nvPr/>
          </p:nvGrpSpPr>
          <p:grpSpPr bwMode="auto">
            <a:xfrm>
              <a:off x="6705600" y="4964174"/>
              <a:ext cx="992716" cy="352425"/>
              <a:chOff x="5715000" y="866775"/>
              <a:chExt cx="992716" cy="352425"/>
            </a:xfrm>
          </p:grpSpPr>
          <p:pic>
            <p:nvPicPr>
              <p:cNvPr id="20512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0" y="866775"/>
                <a:ext cx="31432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13" name="TextBox 34"/>
              <p:cNvSpPr txBox="1">
                <a:spLocks noChangeArrowheads="1"/>
              </p:cNvSpPr>
              <p:nvPr/>
            </p:nvSpPr>
            <p:spPr bwMode="auto">
              <a:xfrm>
                <a:off x="6029325" y="882848"/>
                <a:ext cx="678391" cy="307777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latin typeface="Courier New" panose="02070309020205020404" pitchFamily="49" charset="0"/>
                  </a:rPr>
                  <a:t>School</a:t>
                </a:r>
              </a:p>
            </p:txBody>
          </p:sp>
        </p:grpSp>
        <p:grpSp>
          <p:nvGrpSpPr>
            <p:cNvPr id="20507" name="Group 28"/>
            <p:cNvGrpSpPr>
              <a:grpSpLocks/>
            </p:cNvGrpSpPr>
            <p:nvPr/>
          </p:nvGrpSpPr>
          <p:grpSpPr bwMode="auto">
            <a:xfrm>
              <a:off x="6705600" y="4125974"/>
              <a:ext cx="1443701" cy="523220"/>
              <a:chOff x="3476625" y="772180"/>
              <a:chExt cx="1443701" cy="523220"/>
            </a:xfrm>
          </p:grpSpPr>
          <p:pic>
            <p:nvPicPr>
              <p:cNvPr id="2051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625" y="866775"/>
                <a:ext cx="25717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782905" y="772324"/>
                <a:ext cx="1137835" cy="52381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400" dirty="0"/>
                  <a:t>Home</a:t>
                </a:r>
              </a:p>
              <a:p>
                <a:pPr algn="ctr">
                  <a:defRPr/>
                </a:pPr>
                <a:r>
                  <a:rPr lang="en-US" sz="1400" dirty="0"/>
                  <a:t> </a:t>
                </a:r>
                <a:r>
                  <a:rPr lang="en-US" sz="1050" dirty="0"/>
                  <a:t>(Block Centroid</a:t>
                </a:r>
                <a:r>
                  <a:rPr lang="en-US" sz="1400" dirty="0"/>
                  <a:t>)</a:t>
                </a:r>
              </a:p>
            </p:txBody>
          </p:sp>
        </p:grpSp>
        <p:pic>
          <p:nvPicPr>
            <p:cNvPr id="2050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992" y="5638800"/>
              <a:ext cx="31432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9" name="TextBox 30"/>
            <p:cNvSpPr txBox="1">
              <a:spLocks noChangeArrowheads="1"/>
            </p:cNvSpPr>
            <p:nvPr/>
          </p:nvSpPr>
          <p:spPr bwMode="auto">
            <a:xfrm>
              <a:off x="7048673" y="5616773"/>
              <a:ext cx="1218475" cy="30777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Courier New" panose="02070309020205020404" pitchFamily="49" charset="0"/>
                </a:rPr>
                <a:t>Pixel Centroid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889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5344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62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extBox 1"/>
          <p:cNvSpPr txBox="1">
            <a:spLocks noChangeArrowheads="1"/>
          </p:cNvSpPr>
          <p:nvPr/>
        </p:nvSpPr>
        <p:spPr bwMode="auto">
          <a:xfrm>
            <a:off x="596900" y="2362200"/>
            <a:ext cx="76835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7030A0"/>
                </a:solidFill>
                <a:latin typeface="Lucida Calligraphy" pitchFamily="66" charset="0"/>
              </a:rPr>
              <a:t>Thank You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7030A0"/>
              </a:solidFill>
              <a:latin typeface="Lucida Calligraphy" pitchFamily="66" charset="0"/>
              <a:hlinkClick r:id="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7030A0"/>
                </a:solidFill>
                <a:latin typeface="Lucida Calligraphy" pitchFamily="66" charset="0"/>
                <a:hlinkClick r:id=""/>
              </a:rPr>
              <a:t>alaink@princeton.edu</a:t>
            </a:r>
            <a:endParaRPr lang="en-US" altLang="en-US" sz="2800" b="1">
              <a:solidFill>
                <a:srgbClr val="7030A0"/>
              </a:solidFill>
              <a:latin typeface="Lucida Calligraphy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7030A0"/>
              </a:solidFill>
              <a:latin typeface="Lucida Calligraphy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31859C"/>
                </a:solidFill>
                <a:latin typeface="Lucida Calligraphy" pitchFamily="66" charset="0"/>
                <a:hlinkClick r:id="rId2"/>
              </a:rPr>
              <a:t>www.SmartDrivingCar.com</a:t>
            </a:r>
            <a:endParaRPr lang="en-US" altLang="en-US" sz="2800" b="1">
              <a:solidFill>
                <a:srgbClr val="31859C"/>
              </a:solidFill>
              <a:latin typeface="Lucida Calligraphy" pitchFamily="66" charset="0"/>
            </a:endParaRPr>
          </a:p>
        </p:txBody>
      </p:sp>
      <p:sp>
        <p:nvSpPr>
          <p:cNvPr id="190467" name="Title 1"/>
          <p:cNvSpPr txBox="1">
            <a:spLocks/>
          </p:cNvSpPr>
          <p:nvPr/>
        </p:nvSpPr>
        <p:spPr bwMode="auto">
          <a:xfrm>
            <a:off x="685800" y="7620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1">
                <a:solidFill>
                  <a:srgbClr val="F77012"/>
                </a:solidFill>
              </a:rPr>
              <a:t>Discussion!</a:t>
            </a:r>
            <a:endParaRPr lang="en-US" altLang="en-US" sz="4400" b="1">
              <a:solidFill>
                <a:srgbClr val="F770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67098</TotalTime>
  <Words>4073</Words>
  <Application>Microsoft Office PowerPoint</Application>
  <PresentationFormat>On-screen Show (4:3)</PresentationFormat>
  <Paragraphs>1603</Paragraphs>
  <Slides>99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11" baseType="lpstr">
      <vt:lpstr>Aharoni</vt:lpstr>
      <vt:lpstr>Algerian</vt:lpstr>
      <vt:lpstr>Arial</vt:lpstr>
      <vt:lpstr>Arial Narrow</vt:lpstr>
      <vt:lpstr>Calibri</vt:lpstr>
      <vt:lpstr>Cambria</vt:lpstr>
      <vt:lpstr>Courier New</vt:lpstr>
      <vt:lpstr>Lucida Calligraphy</vt:lpstr>
      <vt:lpstr>Times New Roman</vt:lpstr>
      <vt:lpstr>Office Theme</vt:lpstr>
      <vt:lpstr>Custom Design</vt:lpstr>
      <vt:lpstr>Photo Editor Photo</vt:lpstr>
      <vt:lpstr>PowerPoint Presentation</vt:lpstr>
      <vt:lpstr>Most every day…                   </vt:lpstr>
      <vt:lpstr>PowerPoint Presentation</vt:lpstr>
      <vt:lpstr>Why do I want to know every trip?</vt:lpstr>
      <vt:lpstr>PowerPoint Presentation</vt:lpstr>
      <vt:lpstr>Synthesize from publically available data:</vt:lpstr>
      <vt:lpstr>Creating the NJ_Resident file</vt:lpstr>
      <vt:lpstr>2010 Population census @Block Level</vt:lpstr>
      <vt:lpstr>Bergen County @ Block Level</vt:lpstr>
      <vt:lpstr>Publically available data:</vt:lpstr>
      <vt:lpstr>Beginnings of  NJ_Resident file</vt:lpstr>
      <vt:lpstr>Using Census Journey-to-Work (J2W) Tabulations to assign Employer County</vt:lpstr>
      <vt:lpstr>Using Employer Data to assign a Workplace Characteristics</vt:lpstr>
      <vt:lpstr>Using School Data to Assign School Characteristics</vt:lpstr>
      <vt:lpstr>Assigning a Daily Activity (Trip) Tour to Each Person</vt:lpstr>
      <vt:lpstr>Final NJ_Resident file</vt:lpstr>
      <vt:lpstr>Creating the NJ_PersonTrip file</vt:lpstr>
      <vt:lpstr>Assigning “Other” Locations </vt:lpstr>
      <vt:lpstr>Assigning  Trip Departure Times</vt:lpstr>
      <vt:lpstr>NJ_PersonTrip file</vt:lpstr>
      <vt:lpstr>PowerPoint Presentation</vt:lpstr>
      <vt:lpstr>Analysis of aTaxi Demand in Mercer County CD=3p; DD=300sec; MaxCircuity=20%</vt:lpstr>
      <vt:lpstr>Spatial Aggregation </vt:lpstr>
      <vt:lpstr>Spatial Aggregation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about the whole country?</vt:lpstr>
      <vt:lpstr>Trip Files are Available  If You want to Play</vt:lpstr>
      <vt:lpstr>The North American Grid</vt:lpstr>
      <vt:lpstr>Public Schools in the US</vt:lpstr>
      <vt:lpstr>Nation-Wide Businesses</vt:lpstr>
      <vt:lpstr>US_PersonTrip file will have..</vt:lpstr>
      <vt:lpstr>PowerPoint Presentation</vt:lpstr>
      <vt:lpstr>PowerPoint Presentation</vt:lpstr>
      <vt:lpstr>PowerPoint Presentation</vt:lpstr>
      <vt:lpstr>PowerPoint Presentation</vt:lpstr>
      <vt:lpstr>Manhattan (New York County)</vt:lpstr>
      <vt:lpstr>Manhattan (New York County)</vt:lpstr>
      <vt:lpstr>Manhattan (New York County)</vt:lpstr>
      <vt:lpstr>Visualizing Synthesized Individual Person Trips on a Typical Day Throughout the Lower 48</vt:lpstr>
      <vt:lpstr>Outline</vt:lpstr>
      <vt:lpstr>PowerPoint Presentation</vt:lpstr>
      <vt:lpstr>aTaxis and RideSharing </vt:lpstr>
      <vt:lpstr>Spatial Aggregation </vt:lpstr>
      <vt:lpstr>Pixelation of New Jersey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2013 NY TLC Stats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Take-away…</vt:lpstr>
      <vt:lpstr>Outline</vt:lpstr>
      <vt:lpstr>Empty aTaxi Repositioning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Princeton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Alain Kornhauser</dc:creator>
  <cp:lastModifiedBy>Alain Kornhauser</cp:lastModifiedBy>
  <cp:revision>638</cp:revision>
  <dcterms:created xsi:type="dcterms:W3CDTF">2012-01-19T17:31:01Z</dcterms:created>
  <dcterms:modified xsi:type="dcterms:W3CDTF">2017-11-06T18:23:24Z</dcterms:modified>
</cp:coreProperties>
</file>