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8"/>
  </p:notesMasterIdLst>
  <p:sldIdLst>
    <p:sldId id="256" r:id="rId2"/>
    <p:sldId id="385" r:id="rId3"/>
    <p:sldId id="414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1" r:id="rId18"/>
    <p:sldId id="402" r:id="rId19"/>
    <p:sldId id="403" r:id="rId20"/>
    <p:sldId id="386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37" r:id="rId32"/>
    <p:sldId id="406" r:id="rId33"/>
    <p:sldId id="427" r:id="rId34"/>
    <p:sldId id="425" r:id="rId35"/>
    <p:sldId id="426" r:id="rId36"/>
    <p:sldId id="445" r:id="rId37"/>
    <p:sldId id="444" r:id="rId38"/>
    <p:sldId id="438" r:id="rId39"/>
    <p:sldId id="439" r:id="rId40"/>
    <p:sldId id="440" r:id="rId41"/>
    <p:sldId id="446" r:id="rId42"/>
    <p:sldId id="441" r:id="rId43"/>
    <p:sldId id="442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49" r:id="rId53"/>
    <p:sldId id="443" r:id="rId54"/>
    <p:sldId id="447" r:id="rId55"/>
    <p:sldId id="448" r:id="rId56"/>
    <p:sldId id="450" r:id="rId57"/>
    <p:sldId id="413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71" autoAdjust="0"/>
    <p:restoredTop sz="94655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E3C5-3623-4FE0-BD2B-BC01AAB8BCD6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4005C-E6FE-4E34-AD1B-B5414D378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6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that this simplifies to a single letter expression.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50B3A-10B5-41BF-B11D-D66E95D3829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3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outlines tools</a:t>
            </a:r>
            <a:r>
              <a:rPr lang="en-US" baseline="0" dirty="0" smtClean="0"/>
              <a:t> and techniques for designing optimal encoders for source coding for game theoretic secrecy.  The main ideas were to pose the operational question in terms of existence of a joint distribution.  Then we show that most hard constraints can be relaxed.  This was important for removing the causal nature of the problem statement.  Then we constructed a joint distribution using a </a:t>
            </a:r>
            <a:r>
              <a:rPr lang="en-US" baseline="0" dirty="0" err="1" smtClean="0"/>
              <a:t>memoryless</a:t>
            </a:r>
            <a:r>
              <a:rPr lang="en-US" baseline="0" dirty="0" smtClean="0"/>
              <a:t> channel and the cloud overlap lemma which was very easy to analyze for the worst-case adversary.  The resulting “reverse channel encoder” behaves somewhat like a rate-distortion encoder but is random.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50B3A-10B5-41BF-B11D-D66E95D3829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E860146-6A9B-4DD4-B5D4-915B1E9D35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51320B7-0FD0-42BE-9230-00DF607E5B7B}" type="datetimeFigureOut">
              <a:rPr lang="en-US" smtClean="0"/>
              <a:pPr/>
              <a:t>6/22/2013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9.png"/><Relationship Id="rId5" Type="http://schemas.openxmlformats.org/officeDocument/2006/relationships/tags" Target="../tags/tag15.xml"/><Relationship Id="rId10" Type="http://schemas.openxmlformats.org/officeDocument/2006/relationships/image" Target="../media/image18.png"/><Relationship Id="rId4" Type="http://schemas.openxmlformats.org/officeDocument/2006/relationships/tags" Target="../tags/tag14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1.xml"/><Relationship Id="rId7" Type="http://schemas.openxmlformats.org/officeDocument/2006/relationships/image" Target="../media/image3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8.png"/><Relationship Id="rId5" Type="http://schemas.openxmlformats.org/officeDocument/2006/relationships/tags" Target="../tags/tag39.xml"/><Relationship Id="rId10" Type="http://schemas.openxmlformats.org/officeDocument/2006/relationships/image" Target="../media/image17.png"/><Relationship Id="rId4" Type="http://schemas.openxmlformats.org/officeDocument/2006/relationships/tags" Target="../tags/tag38.xml"/><Relationship Id="rId9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5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47.xml"/><Relationship Id="rId7" Type="http://schemas.openxmlformats.org/officeDocument/2006/relationships/image" Target="../media/image39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2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5" Type="http://schemas.openxmlformats.org/officeDocument/2006/relationships/image" Target="../media/image57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5" Type="http://schemas.openxmlformats.org/officeDocument/2006/relationships/image" Target="../media/image59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1.png"/><Relationship Id="rId5" Type="http://schemas.openxmlformats.org/officeDocument/2006/relationships/image" Target="../media/image57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8.xml"/><Relationship Id="rId7" Type="http://schemas.openxmlformats.org/officeDocument/2006/relationships/image" Target="../media/image3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60.xml"/><Relationship Id="rId10" Type="http://schemas.openxmlformats.org/officeDocument/2006/relationships/image" Target="../media/image65.png"/><Relationship Id="rId4" Type="http://schemas.openxmlformats.org/officeDocument/2006/relationships/tags" Target="../tags/tag59.xml"/><Relationship Id="rId9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73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72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71.png"/><Relationship Id="rId5" Type="http://schemas.openxmlformats.org/officeDocument/2006/relationships/tags" Target="../tags/tag65.xml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tags" Target="../tags/tag64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77.png"/><Relationship Id="rId18" Type="http://schemas.openxmlformats.org/officeDocument/2006/relationships/image" Target="../media/image80.png"/><Relationship Id="rId3" Type="http://schemas.openxmlformats.org/officeDocument/2006/relationships/tags" Target="../tags/tag70.xml"/><Relationship Id="rId21" Type="http://schemas.openxmlformats.org/officeDocument/2006/relationships/image" Target="../media/image83.png"/><Relationship Id="rId7" Type="http://schemas.openxmlformats.org/officeDocument/2006/relationships/tags" Target="../tags/tag74.xml"/><Relationship Id="rId12" Type="http://schemas.openxmlformats.org/officeDocument/2006/relationships/image" Target="../media/image76.png"/><Relationship Id="rId17" Type="http://schemas.openxmlformats.org/officeDocument/2006/relationships/image" Target="../media/image79.png"/><Relationship Id="rId2" Type="http://schemas.openxmlformats.org/officeDocument/2006/relationships/tags" Target="../tags/tag69.xml"/><Relationship Id="rId16" Type="http://schemas.openxmlformats.org/officeDocument/2006/relationships/image" Target="../media/image74.png"/><Relationship Id="rId20" Type="http://schemas.openxmlformats.org/officeDocument/2006/relationships/image" Target="../media/image82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72.xml"/><Relationship Id="rId15" Type="http://schemas.openxmlformats.org/officeDocument/2006/relationships/image" Target="../media/image72.png"/><Relationship Id="rId10" Type="http://schemas.openxmlformats.org/officeDocument/2006/relationships/tags" Target="../tags/tag77.xml"/><Relationship Id="rId19" Type="http://schemas.openxmlformats.org/officeDocument/2006/relationships/image" Target="../media/image81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2.png"/><Relationship Id="rId3" Type="http://schemas.openxmlformats.org/officeDocument/2006/relationships/tags" Target="../tags/tag8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90.png"/><Relationship Id="rId5" Type="http://schemas.openxmlformats.org/officeDocument/2006/relationships/tags" Target="../tags/tag85.xml"/><Relationship Id="rId10" Type="http://schemas.openxmlformats.org/officeDocument/2006/relationships/image" Target="../media/image89.png"/><Relationship Id="rId4" Type="http://schemas.openxmlformats.org/officeDocument/2006/relationships/tags" Target="../tags/tag84.xml"/><Relationship Id="rId9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89.xml"/><Relationship Id="rId7" Type="http://schemas.openxmlformats.org/officeDocument/2006/relationships/image" Target="../media/image72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Relationship Id="rId9" Type="http://schemas.openxmlformats.org/officeDocument/2006/relationships/image" Target="../media/image9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9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9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tags" Target="../tags/tag95.xml"/><Relationship Id="rId10" Type="http://schemas.openxmlformats.org/officeDocument/2006/relationships/image" Target="../media/image72.png"/><Relationship Id="rId4" Type="http://schemas.openxmlformats.org/officeDocument/2006/relationships/tags" Target="../tags/tag94.xml"/><Relationship Id="rId9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9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Rate-distortion Theory for Secrecy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Paul Cuff</a:t>
            </a:r>
          </a:p>
          <a:p>
            <a:r>
              <a:rPr lang="en-US" dirty="0" smtClean="0"/>
              <a:t>Electrical Engineering</a:t>
            </a:r>
          </a:p>
          <a:p>
            <a:r>
              <a:rPr lang="en-US" dirty="0" smtClean="0"/>
              <a:t>Princeton University</a:t>
            </a:r>
            <a:endParaRPr lang="en-US" dirty="0"/>
          </a:p>
        </p:txBody>
      </p:sp>
      <p:pic>
        <p:nvPicPr>
          <p:cNvPr id="2050" name="Picture 2" descr="C:\Users\cuff\Documents\BYU talk 2010\princeton_univers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228600"/>
            <a:ext cx="176212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lossless source coding, </a:t>
            </a:r>
            <a:r>
              <a:rPr lang="en-US" dirty="0" smtClean="0">
                <a:solidFill>
                  <a:srgbClr val="0070C0"/>
                </a:solidFill>
              </a:rPr>
              <a:t>structure of communication </a:t>
            </a:r>
            <a:r>
              <a:rPr lang="en-US" dirty="0" smtClean="0"/>
              <a:t>doesn’t matter much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81200" y="57150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981200" y="35052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5943600"/>
            <a:ext cx="2541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Message Bits Received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895600"/>
            <a:ext cx="142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Information</a:t>
            </a:r>
          </a:p>
          <a:p>
            <a:r>
              <a:rPr lang="en-US" sz="2000" dirty="0" smtClean="0"/>
              <a:t>Gathered</a:t>
            </a:r>
            <a:endParaRPr lang="en-US" sz="2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81200" y="4267200"/>
            <a:ext cx="1447800" cy="1447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47245" y="4276859"/>
            <a:ext cx="196295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3331" y="4038600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H(</a:t>
            </a:r>
            <a:r>
              <a:rPr lang="en-US" sz="2400" dirty="0" err="1" smtClean="0"/>
              <a:t>X</a:t>
            </a:r>
            <a:r>
              <a:rPr lang="en-US" sz="2400" baseline="30000" dirty="0" err="1" smtClean="0"/>
              <a:t>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657438" y="4267200"/>
            <a:ext cx="1771562" cy="2575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Source Coding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What if the decoder must reconstruct with less than complete information?</a:t>
                </a:r>
              </a:p>
              <a:p>
                <a:endParaRPr lang="en-US" dirty="0"/>
              </a:p>
              <a:p>
                <a:r>
                  <a:rPr lang="en-US" smtClean="0"/>
                  <a:t>Error probability </a:t>
                </a:r>
                <a:r>
                  <a:rPr lang="en-US" dirty="0" smtClean="0"/>
                  <a:t>will be close to one</a:t>
                </a:r>
              </a:p>
              <a:p>
                <a:endParaRPr lang="en-US" dirty="0"/>
              </a:p>
              <a:p>
                <a:r>
                  <a:rPr lang="en-US" dirty="0" smtClean="0"/>
                  <a:t>Distortion as a performance metric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40" t="-1652" r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Random Binning and Random Linear Transformations are useless!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81200" y="57150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81200" y="35052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5943600"/>
            <a:ext cx="2541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Message Bits Received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57490"/>
            <a:ext cx="1222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Distortion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81200" y="4393842"/>
            <a:ext cx="1466045" cy="257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47245" y="4419600"/>
            <a:ext cx="0" cy="1295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157360"/>
                <a:ext cx="1890839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𝑚𝑖𝑛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 smtClean="0"/>
                  <a:t> E d(</a:t>
                </a:r>
                <a:r>
                  <a:rPr lang="en-US" sz="2400" dirty="0" err="1" smtClean="0"/>
                  <a:t>X,y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57360"/>
                <a:ext cx="1890839" cy="490840"/>
              </a:xfrm>
              <a:prstGeom prst="rect">
                <a:avLst/>
              </a:prstGeom>
              <a:blipFill rotWithShape="1">
                <a:blip r:embed="rId2"/>
                <a:stretch>
                  <a:fillRect l="-645" t="-8642" r="-387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 flipV="1">
            <a:off x="1886038" y="4393842"/>
            <a:ext cx="247562" cy="2575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95263" y="5867400"/>
                <a:ext cx="1119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𝐻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3" y="5867400"/>
                <a:ext cx="1119537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08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032356" y="4267200"/>
            <a:ext cx="3182196" cy="1447800"/>
            <a:chOff x="2032356" y="4267200"/>
            <a:chExt cx="3182196" cy="1447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032356" y="4402780"/>
              <a:ext cx="1466045" cy="131222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995263" y="4610100"/>
              <a:ext cx="1081437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810000" y="4267200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Sharing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86400" y="4267200"/>
            <a:ext cx="2440283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Massey Conjecture:</a:t>
            </a:r>
          </a:p>
          <a:p>
            <a:r>
              <a:rPr lang="en-US" dirty="0" smtClean="0"/>
              <a:t>Optimal for linear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Describe an n-bit random sequence</a:t>
            </a:r>
          </a:p>
          <a:p>
            <a:endParaRPr lang="en-US" sz="3200" dirty="0"/>
          </a:p>
          <a:p>
            <a:r>
              <a:rPr lang="en-US" sz="3200" dirty="0" smtClean="0"/>
              <a:t>Allow 1 bit of distortion</a:t>
            </a:r>
          </a:p>
          <a:p>
            <a:endParaRPr lang="en-US" sz="3200" dirty="0"/>
          </a:p>
          <a:p>
            <a:r>
              <a:rPr lang="en-US" sz="3200" dirty="0" smtClean="0"/>
              <a:t>Send only 1 bit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65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Distortion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[Shannon]</a:t>
                </a:r>
              </a:p>
              <a:p>
                <a:endParaRPr lang="en-US" dirty="0"/>
              </a:p>
              <a:p>
                <a:r>
                  <a:rPr lang="en-US" sz="2800" dirty="0" smtClean="0"/>
                  <a:t>Choose p(</a:t>
                </a:r>
                <a:r>
                  <a:rPr lang="en-US" sz="2800" dirty="0" err="1" smtClean="0"/>
                  <a:t>y|x</a:t>
                </a:r>
                <a:r>
                  <a:rPr lang="en-US" sz="2800" dirty="0" smtClean="0"/>
                  <a:t>):</a:t>
                </a:r>
              </a:p>
              <a:p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  <m:r>
                        <a:rPr lang="en-US" sz="3600" b="0" i="1" smtClean="0">
                          <a:latin typeface="Cambria Math"/>
                        </a:rPr>
                        <m:t>&gt;</m:t>
                      </m:r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;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3600" b="0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𝐷</m:t>
                      </m:r>
                      <m:r>
                        <a:rPr lang="en-US" sz="3600" b="0" i="1" smtClean="0">
                          <a:latin typeface="Cambria Math"/>
                        </a:rPr>
                        <m:t>&gt;</m:t>
                      </m:r>
                      <m:r>
                        <a:rPr lang="en-US" sz="3600" b="0" i="1" smtClean="0">
                          <a:latin typeface="Cambria Math"/>
                        </a:rPr>
                        <m:t>𝐸</m:t>
                      </m:r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latin typeface="Cambria Math"/>
                        </a:rPr>
                        <m:t>𝑑</m:t>
                      </m:r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𝑋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</a:rPr>
                        <m:t>𝑌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cuff\Documents\MATLAB\rd_bina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Useful Partial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Coordination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(Given source P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construct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Y</a:t>
                </a:r>
                <a:r>
                  <a:rPr lang="en-US" baseline="30000" dirty="0" err="1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~ P</a:t>
                </a:r>
                <a:r>
                  <a:rPr lang="en-US" baseline="-25000" dirty="0" smtClean="0">
                    <a:solidFill>
                      <a:srgbClr val="0070C0"/>
                    </a:solidFill>
                  </a:rPr>
                  <a:t>Y|X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Empirical</a:t>
                </a:r>
              </a:p>
              <a:p>
                <a:pPr lvl="1"/>
                <a:endParaRPr lang="en-US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Strong</a:t>
                </a:r>
              </a:p>
              <a:p>
                <a:pPr lvl="1"/>
                <a:endParaRPr lang="en-US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</m:nary>
                        </m:e>
                        <m:sub/>
                      </m:sSub>
                    </m:oMath>
                  </m:oMathPara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3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Coordination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Codebook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s</a:t>
            </a:r>
            <a:r>
              <a:rPr lang="en-US" dirty="0" smtClean="0"/>
              <a:t>ubset of </a:t>
            </a:r>
            <a:r>
              <a:rPr lang="en-US" dirty="0" err="1" smtClean="0"/>
              <a:t>Y</a:t>
            </a:r>
            <a:r>
              <a:rPr lang="en-US" baseline="30000" dirty="0" err="1" smtClean="0"/>
              <a:t>n</a:t>
            </a:r>
            <a:r>
              <a:rPr lang="en-US" dirty="0" smtClean="0"/>
              <a:t> sequences</a:t>
            </a:r>
          </a:p>
          <a:p>
            <a:r>
              <a:rPr lang="en-US" dirty="0" smtClean="0"/>
              <a:t>Encoder</a:t>
            </a:r>
          </a:p>
          <a:p>
            <a:pPr lvl="1"/>
            <a:r>
              <a:rPr lang="en-US" dirty="0" smtClean="0"/>
              <a:t>Find the </a:t>
            </a:r>
            <a:r>
              <a:rPr lang="en-US" dirty="0" err="1" smtClean="0"/>
              <a:t>codeword</a:t>
            </a:r>
            <a:r>
              <a:rPr lang="en-US" dirty="0" smtClean="0"/>
              <a:t> that has the right joint first-order statistics with the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Black box acts like a </a:t>
            </a:r>
            <a:r>
              <a:rPr lang="en-US" dirty="0" err="1" smtClean="0"/>
              <a:t>memoryless</a:t>
            </a:r>
            <a:r>
              <a:rPr lang="en-US" dirty="0" smtClean="0"/>
              <a:t> channel</a:t>
            </a:r>
          </a:p>
          <a:p>
            <a:r>
              <a:rPr lang="en-US" dirty="0" smtClean="0"/>
              <a:t>X and Y are an </a:t>
            </a:r>
            <a:r>
              <a:rPr lang="en-US" dirty="0" err="1" smtClean="0"/>
              <a:t>i.i.d</a:t>
            </a:r>
            <a:r>
              <a:rPr lang="en-US" dirty="0" smtClean="0"/>
              <a:t>. multisource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370114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5600" y="370114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9442" y="3333399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33181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</a:p>
        </p:txBody>
      </p:sp>
      <p:pic>
        <p:nvPicPr>
          <p:cNvPr id="19" name="Picture 1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3777343"/>
            <a:ext cx="381000" cy="193524"/>
          </a:xfrm>
          <a:prstGeom prst="rect">
            <a:avLst/>
          </a:prstGeom>
          <a:noFill/>
        </p:spPr>
      </p:pic>
      <p:pic>
        <p:nvPicPr>
          <p:cNvPr id="25" name="Picture 24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3777343"/>
            <a:ext cx="342900" cy="190500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1562100" y="2057400"/>
            <a:ext cx="5372100" cy="22860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73368" y="1534180"/>
            <a:ext cx="721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Y|X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2133600" y="3333399"/>
            <a:ext cx="4419600" cy="637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95600" y="2971800"/>
            <a:ext cx="267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800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Related to:</a:t>
            </a:r>
          </a:p>
          <a:p>
            <a:pPr lvl="1"/>
            <a:r>
              <a:rPr lang="en-US" dirty="0" smtClean="0"/>
              <a:t>Reverse Shannon Theorem [Bennett et. al.]</a:t>
            </a:r>
          </a:p>
          <a:p>
            <a:pPr lvl="1"/>
            <a:r>
              <a:rPr lang="en-US" dirty="0" smtClean="0"/>
              <a:t>Quantum Measurements [Winter]</a:t>
            </a:r>
          </a:p>
          <a:p>
            <a:pPr lvl="1"/>
            <a:r>
              <a:rPr lang="en-US" dirty="0" smtClean="0"/>
              <a:t>Communication Complexity [</a:t>
            </a:r>
            <a:r>
              <a:rPr lang="en-US" dirty="0" err="1" smtClean="0"/>
              <a:t>Harsha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l.]</a:t>
            </a:r>
          </a:p>
          <a:p>
            <a:pPr lvl="1"/>
            <a:r>
              <a:rPr lang="en-US" dirty="0" smtClean="0"/>
              <a:t>Strong Coordination [C.-</a:t>
            </a:r>
            <a:r>
              <a:rPr lang="en-US" dirty="0" err="1" smtClean="0"/>
              <a:t>Permuter</a:t>
            </a:r>
            <a:r>
              <a:rPr lang="en-US" dirty="0" smtClean="0"/>
              <a:t>-Cover]</a:t>
            </a:r>
          </a:p>
          <a:p>
            <a:pPr lvl="1"/>
            <a:r>
              <a:rPr lang="en-US" dirty="0" smtClean="0"/>
              <a:t>Generating Correlated R.V. [</a:t>
            </a:r>
            <a:r>
              <a:rPr lang="en-US" dirty="0" err="1" smtClean="0"/>
              <a:t>Anantharam</a:t>
            </a:r>
            <a:r>
              <a:rPr lang="en-US" dirty="0" smtClean="0"/>
              <a:t>, </a:t>
            </a:r>
            <a:r>
              <a:rPr lang="en-US" dirty="0" err="1" smtClean="0"/>
              <a:t>Gohari</a:t>
            </a:r>
            <a:r>
              <a:rPr lang="en-US" dirty="0" smtClean="0"/>
              <a:t>, et. </a:t>
            </a:r>
            <a:r>
              <a:rPr lang="en-US" dirty="0"/>
              <a:t>a</a:t>
            </a:r>
            <a:r>
              <a:rPr lang="en-US" dirty="0" smtClean="0"/>
              <a:t>l.]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3396343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A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0" y="3396343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B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3200400" y="3701143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1295400" y="370114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6705600" y="3701143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332014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4" idx="0"/>
          </p:cNvCxnSpPr>
          <p:nvPr/>
        </p:nvCxnSpPr>
        <p:spPr>
          <a:xfrm rot="5400000">
            <a:off x="2400300" y="3282043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 rot="5400000">
            <a:off x="5905500" y="3282043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8376" y="2475737"/>
            <a:ext cx="22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Randomness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9442" y="3333399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33181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</a:p>
        </p:txBody>
      </p:sp>
      <p:pic>
        <p:nvPicPr>
          <p:cNvPr id="17" name="Picture 16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777343"/>
            <a:ext cx="990600" cy="261257"/>
          </a:xfrm>
          <a:prstGeom prst="rect">
            <a:avLst/>
          </a:prstGeom>
          <a:noFill/>
        </p:spPr>
      </p:pic>
      <p:pic>
        <p:nvPicPr>
          <p:cNvPr id="18" name="Picture 17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558143"/>
            <a:ext cx="1155700" cy="266700"/>
          </a:xfrm>
          <a:prstGeom prst="rect">
            <a:avLst/>
          </a:prstGeom>
          <a:noFill/>
        </p:spPr>
      </p:pic>
      <p:pic>
        <p:nvPicPr>
          <p:cNvPr id="19" name="Picture 18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3777343"/>
            <a:ext cx="381000" cy="193524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10800000" flipV="1">
            <a:off x="2514600" y="2786743"/>
            <a:ext cx="1600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2786743"/>
            <a:ext cx="1752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3777343"/>
            <a:ext cx="342900" cy="190500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1562100" y="2057400"/>
            <a:ext cx="5372100" cy="22860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38400" y="1534180"/>
            <a:ext cx="342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Synthetic Channel P</a:t>
            </a:r>
            <a:r>
              <a:rPr lang="en-US" sz="2800" baseline="-25000" dirty="0" smtClean="0"/>
              <a:t>Y|X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6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Strong </a:t>
            </a:r>
            <a:r>
              <a:rPr lang="en-US" dirty="0" err="1" smtClean="0"/>
              <a:t>Coord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2895600"/>
            <a:ext cx="1600200" cy="1676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2819400"/>
            <a:ext cx="1600200" cy="1676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62400" y="2590800"/>
            <a:ext cx="1600200" cy="1676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71600" y="3581400"/>
            <a:ext cx="76200" cy="76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58062" y="2743200"/>
            <a:ext cx="2252138" cy="2364871"/>
            <a:chOff x="3539062" y="1676400"/>
            <a:chExt cx="2252138" cy="2364871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733800" y="2590800"/>
              <a:ext cx="1295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962400" y="2590800"/>
              <a:ext cx="11430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962400" y="2590800"/>
              <a:ext cx="16002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800600" y="2286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53000" y="198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102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289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410200" y="182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244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53000" y="16764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482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578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7150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62600" y="25146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05400" y="25146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81600" y="18288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72000" y="23622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724400" y="18288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17436" y="3652509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rot="18511076">
              <a:off x="3676942" y="3588158"/>
              <a:ext cx="315233" cy="59099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>
            <a:stCxn id="8" idx="7"/>
            <a:endCxn id="32" idx="2"/>
          </p:cNvCxnSpPr>
          <p:nvPr/>
        </p:nvCxnSpPr>
        <p:spPr>
          <a:xfrm rot="16200000" flipH="1">
            <a:off x="3295649" y="1733550"/>
            <a:ext cx="26941" cy="3744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667000"/>
            <a:ext cx="406400" cy="215900"/>
          </a:xfrm>
          <a:prstGeom prst="rect">
            <a:avLst/>
          </a:prstGeom>
          <a:noFill/>
        </p:spPr>
      </p:pic>
      <p:pic>
        <p:nvPicPr>
          <p:cNvPr id="45" name="Picture 44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2743200"/>
            <a:ext cx="368300" cy="228600"/>
          </a:xfrm>
          <a:prstGeom prst="rect">
            <a:avLst/>
          </a:prstGeom>
          <a:noFill/>
        </p:spPr>
      </p:pic>
      <p:pic>
        <p:nvPicPr>
          <p:cNvPr id="46" name="Picture 45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7200" y="2743200"/>
            <a:ext cx="381000" cy="254000"/>
          </a:xfrm>
          <a:prstGeom prst="rect">
            <a:avLst/>
          </a:prstGeom>
          <a:noFill/>
        </p:spPr>
      </p:pic>
      <p:sp>
        <p:nvSpPr>
          <p:cNvPr id="48" name="Isosceles Triangle 47"/>
          <p:cNvSpPr/>
          <p:nvPr/>
        </p:nvSpPr>
        <p:spPr>
          <a:xfrm rot="16200000">
            <a:off x="6134100" y="2628900"/>
            <a:ext cx="1524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086600" y="3352800"/>
            <a:ext cx="464127" cy="486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3429000"/>
            <a:ext cx="228600" cy="1143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22" y="3733800"/>
            <a:ext cx="6731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562600"/>
            <a:ext cx="60579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Theoretic Security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  <p:sp>
        <p:nvSpPr>
          <p:cNvPr id="5" name="Rectangle 4"/>
          <p:cNvSpPr/>
          <p:nvPr/>
        </p:nvSpPr>
        <p:spPr>
          <a:xfrm>
            <a:off x="2667000" y="48768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Wiretap Channel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Wyner</a:t>
            </a:r>
            <a:r>
              <a:rPr lang="en-US" sz="2700" dirty="0" smtClean="0"/>
              <a:t> 75]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6800" y="1846217"/>
            <a:ext cx="6934200" cy="4249783"/>
            <a:chOff x="1219200" y="1846217"/>
            <a:chExt cx="6934200" cy="42497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46217"/>
              <a:ext cx="6934200" cy="3962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0" y="3505200"/>
              <a:ext cx="2362200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81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Wiretap Channel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Wyner</a:t>
            </a:r>
            <a:r>
              <a:rPr lang="en-US" sz="2700" dirty="0" smtClean="0"/>
              <a:t> 75]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t="46625" r="17281" b="30729"/>
          <a:stretch/>
        </p:blipFill>
        <p:spPr bwMode="auto">
          <a:xfrm>
            <a:off x="228600" y="3038459"/>
            <a:ext cx="8153400" cy="156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Wiretap Channel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Wyner</a:t>
            </a:r>
            <a:r>
              <a:rPr lang="en-US" sz="2700" dirty="0" smtClean="0"/>
              <a:t> 75]</a:t>
            </a:r>
            <a:endParaRPr lang="en-US" sz="2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/>
          <a:stretch/>
        </p:blipFill>
        <p:spPr bwMode="auto">
          <a:xfrm>
            <a:off x="838200" y="1632856"/>
            <a:ext cx="6934200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t="57128" r="15822" b="29338"/>
          <a:stretch/>
        </p:blipFill>
        <p:spPr bwMode="auto">
          <a:xfrm>
            <a:off x="343989" y="5638799"/>
            <a:ext cx="8043291" cy="9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Confidential Messages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Csiszar</a:t>
            </a:r>
            <a:r>
              <a:rPr lang="en-US" sz="2700" dirty="0" smtClean="0"/>
              <a:t>, </a:t>
            </a:r>
            <a:r>
              <a:rPr lang="en-US" sz="2700" dirty="0" err="1" smtClean="0"/>
              <a:t>Korner</a:t>
            </a:r>
            <a:r>
              <a:rPr lang="en-US" sz="2700" dirty="0" smtClean="0"/>
              <a:t> 78]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57028" r="24999" b="34241"/>
          <a:stretch/>
        </p:blipFill>
        <p:spPr bwMode="auto">
          <a:xfrm>
            <a:off x="914400" y="2960593"/>
            <a:ext cx="7490012" cy="6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3276599"/>
            <a:ext cx="5737412" cy="53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Confidential Messages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Csiszar</a:t>
            </a:r>
            <a:r>
              <a:rPr lang="en-US" sz="2700" dirty="0" smtClean="0"/>
              <a:t>, </a:t>
            </a:r>
            <a:r>
              <a:rPr lang="en-US" sz="2700" dirty="0" err="1" smtClean="0"/>
              <a:t>Korner</a:t>
            </a:r>
            <a:r>
              <a:rPr lang="en-US" sz="2700" dirty="0" smtClean="0"/>
              <a:t> 78]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57029" r="24999" b="14214"/>
          <a:stretch/>
        </p:blipFill>
        <p:spPr bwMode="auto">
          <a:xfrm>
            <a:off x="914400" y="2960593"/>
            <a:ext cx="7490012" cy="2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0400" y="4648200"/>
            <a:ext cx="1394012" cy="394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Confidential Messages</a:t>
            </a:r>
            <a:br>
              <a:rPr lang="en-US" dirty="0" smtClean="0"/>
            </a:br>
            <a:r>
              <a:rPr lang="en-US" sz="2700" dirty="0" smtClean="0"/>
              <a:t>[</a:t>
            </a:r>
            <a:r>
              <a:rPr lang="en-US" sz="2700" dirty="0" err="1" smtClean="0"/>
              <a:t>Csiszar</a:t>
            </a:r>
            <a:r>
              <a:rPr lang="en-US" sz="2700" dirty="0" smtClean="0"/>
              <a:t>, </a:t>
            </a:r>
            <a:r>
              <a:rPr lang="en-US" sz="2700" dirty="0" err="1" smtClean="0"/>
              <a:t>Korner</a:t>
            </a:r>
            <a:r>
              <a:rPr lang="en-US" sz="2700" dirty="0" smtClean="0"/>
              <a:t> 78]</a:t>
            </a:r>
            <a:endParaRPr 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31580" r="25992" b="13436"/>
          <a:stretch/>
        </p:blipFill>
        <p:spPr bwMode="auto">
          <a:xfrm>
            <a:off x="990600" y="2057400"/>
            <a:ext cx="7180730" cy="398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Merhav</a:t>
            </a:r>
            <a:r>
              <a:rPr lang="en-US" dirty="0" smtClean="0"/>
              <a:t> 2008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30093" r="14320" b="24396"/>
          <a:stretch/>
        </p:blipFill>
        <p:spPr bwMode="auto">
          <a:xfrm>
            <a:off x="152400" y="1600201"/>
            <a:ext cx="8229600" cy="311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1609" r="38964" b="45759"/>
          <a:stretch/>
        </p:blipFill>
        <p:spPr bwMode="auto">
          <a:xfrm>
            <a:off x="1371600" y="5410200"/>
            <a:ext cx="5917474" cy="914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4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Villard-</a:t>
            </a:r>
            <a:r>
              <a:rPr lang="en-US" dirty="0" err="1" smtClean="0"/>
              <a:t>Piantanida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36780" r="23015" b="22353"/>
          <a:stretch/>
        </p:blipFill>
        <p:spPr bwMode="auto">
          <a:xfrm>
            <a:off x="762000" y="2451847"/>
            <a:ext cx="7490013" cy="295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5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Examples of</a:t>
            </a:r>
            <a:br>
              <a:rPr lang="en-US" dirty="0" smtClean="0"/>
            </a:br>
            <a:r>
              <a:rPr lang="en-US" dirty="0" smtClean="0"/>
              <a:t>“rate-equivocation”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Gunduz</a:t>
            </a:r>
            <a:r>
              <a:rPr lang="en-US" dirty="0" smtClean="0"/>
              <a:t>-</a:t>
            </a:r>
            <a:r>
              <a:rPr lang="en-US" dirty="0" err="1" smtClean="0"/>
              <a:t>Erkip</a:t>
            </a:r>
            <a:r>
              <a:rPr lang="en-US" dirty="0" smtClean="0"/>
              <a:t>-Poor 2008</a:t>
            </a:r>
          </a:p>
          <a:p>
            <a:r>
              <a:rPr lang="en-US" dirty="0" err="1" smtClean="0"/>
              <a:t>Lia</a:t>
            </a:r>
            <a:r>
              <a:rPr lang="en-US" dirty="0" smtClean="0"/>
              <a:t>-H. El-</a:t>
            </a:r>
            <a:r>
              <a:rPr lang="en-US" dirty="0" err="1" smtClean="0"/>
              <a:t>Gamal</a:t>
            </a:r>
            <a:r>
              <a:rPr lang="en-US" dirty="0" smtClean="0"/>
              <a:t> 2008</a:t>
            </a:r>
          </a:p>
          <a:p>
            <a:r>
              <a:rPr lang="en-US" dirty="0" err="1" smtClean="0"/>
              <a:t>Tandon-Ulukus-Ramchandran</a:t>
            </a:r>
            <a:r>
              <a:rPr lang="en-US" dirty="0" smtClean="0"/>
              <a:t> 2009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4343400"/>
            <a:ext cx="7391400" cy="2057400"/>
            <a:chOff x="533400" y="4343400"/>
            <a:chExt cx="7391400" cy="2057400"/>
          </a:xfrm>
        </p:grpSpPr>
        <p:sp>
          <p:nvSpPr>
            <p:cNvPr id="8" name="Rounded Rectangle 7"/>
            <p:cNvSpPr/>
            <p:nvPr/>
          </p:nvSpPr>
          <p:spPr>
            <a:xfrm>
              <a:off x="533400" y="4343400"/>
              <a:ext cx="7391400" cy="205740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Secrecy</a:t>
              </a:r>
              <a:endParaRPr lang="en-US" sz="3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38800" y="4876800"/>
              <a:ext cx="18288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Source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219200" y="4876800"/>
              <a:ext cx="1905000" cy="1143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Channel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03679" y="4343400"/>
            <a:ext cx="3276600" cy="2057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Secrecy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2133600"/>
            <a:ext cx="32766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Source Coding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762000" y="2133600"/>
            <a:ext cx="3276600" cy="2057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Channel Coding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82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Rate-distortion theory (secrecy)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0"/>
            <a:ext cx="78359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Achievable Rates and Payoff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4724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514600"/>
            <a:ext cx="1233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Given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284959"/>
            <a:ext cx="259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Schieler</a:t>
            </a:r>
            <a:r>
              <a:rPr lang="en-US" dirty="0" smtClean="0"/>
              <a:t>, Cuff 2012 (ISIT)]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Force High Distortion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301752" y="1527048"/>
            <a:ext cx="5718048" cy="4572000"/>
          </a:xfrm>
        </p:spPr>
        <p:txBody>
          <a:bodyPr/>
          <a:lstStyle/>
          <a:p>
            <a:r>
              <a:rPr lang="en-US" dirty="0" smtClean="0"/>
              <a:t>Randomly assign bins</a:t>
            </a:r>
          </a:p>
          <a:p>
            <a:r>
              <a:rPr lang="en-US" dirty="0" smtClean="0"/>
              <a:t>Size of each bin is </a:t>
            </a:r>
          </a:p>
          <a:p>
            <a:r>
              <a:rPr lang="en-US" dirty="0" smtClean="0"/>
              <a:t>Adversary only knows bin</a:t>
            </a:r>
          </a:p>
          <a:p>
            <a:endParaRPr lang="en-US" dirty="0" smtClean="0"/>
          </a:p>
          <a:p>
            <a:r>
              <a:rPr lang="en-US" dirty="0" smtClean="0"/>
              <a:t>Adversary has no knowledge of 	 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only knowledge of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324600" y="2133600"/>
            <a:ext cx="1640366" cy="2045732"/>
            <a:chOff x="685800" y="1600200"/>
            <a:chExt cx="1640366" cy="2045732"/>
          </a:xfrm>
        </p:grpSpPr>
        <p:grpSp>
          <p:nvGrpSpPr>
            <p:cNvPr id="30" name="Group 29"/>
            <p:cNvGrpSpPr/>
            <p:nvPr/>
          </p:nvGrpSpPr>
          <p:grpSpPr>
            <a:xfrm>
              <a:off x="685800" y="1905000"/>
              <a:ext cx="1640366" cy="1740932"/>
              <a:chOff x="3541234" y="3200400"/>
              <a:chExt cx="1640366" cy="174093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581400" y="3200400"/>
                <a:ext cx="1600200" cy="16764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38600" y="39624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91000" y="3657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648200" y="4038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4958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48200" y="3505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962400" y="3733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33800" y="3733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191000" y="3352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86200" y="4419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495800" y="37338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953000" y="4419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00600" y="4191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3400" y="4191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419600" y="3505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76800" y="3810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810000" y="40386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14800" y="45720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962400" y="35052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41234" y="45720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31" name="Picture 30" descr="tmp.bmp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2000" y="1600200"/>
              <a:ext cx="406400" cy="215900"/>
            </a:xfrm>
            <a:prstGeom prst="rect">
              <a:avLst/>
            </a:prstGeom>
            <a:noFill/>
          </p:spPr>
        </p:pic>
      </p:grpSp>
      <p:pic>
        <p:nvPicPr>
          <p:cNvPr id="35" name="Picture 34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916" y="1955442"/>
            <a:ext cx="750277" cy="304800"/>
          </a:xfrm>
          <a:prstGeom prst="rect">
            <a:avLst/>
          </a:prstGeom>
          <a:noFill/>
        </p:spPr>
      </p:pic>
      <p:pic>
        <p:nvPicPr>
          <p:cNvPr id="39" name="Picture 38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8817" y="3238500"/>
            <a:ext cx="393700" cy="304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04" y="3615923"/>
            <a:ext cx="5207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Disclosure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8699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Disclosure (case </a:t>
            </a:r>
            <a:r>
              <a:rPr lang="en-US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953000"/>
            <a:ext cx="8280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 Disclosure (case 2)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953000"/>
            <a:ext cx="8242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Source distribution is Bernoulli(1/2).</a:t>
            </a:r>
          </a:p>
          <a:p>
            <a:endParaRPr lang="en-US" dirty="0" smtClean="0"/>
          </a:p>
          <a:p>
            <a:r>
              <a:rPr lang="en-US" dirty="0" smtClean="0"/>
              <a:t>Payoff:  One point if Y=X but Z≠X.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Rate-payoff Regions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22797" r="30741" b="6411"/>
          <a:stretch/>
        </p:blipFill>
        <p:spPr bwMode="auto">
          <a:xfrm>
            <a:off x="838200" y="2057400"/>
            <a:ext cx="3293165" cy="42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22087" r="30001" b="6873"/>
          <a:stretch/>
        </p:blipFill>
        <p:spPr bwMode="auto">
          <a:xfrm>
            <a:off x="4153903" y="2133600"/>
            <a:ext cx="3350735" cy="425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Disclosure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sz="3600" dirty="0" smtClean="0"/>
              <a:t>Causal or non-causal</a:t>
            </a:r>
            <a:endParaRPr lang="en-US" sz="3600" dirty="0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0577"/>
            <a:ext cx="8229600" cy="4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 err="1" smtClean="0"/>
              <a:t>Coord</a:t>
            </a:r>
            <a:r>
              <a:rPr lang="en-US" dirty="0" smtClean="0"/>
              <a:t>. for Secrecy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81000" y="2392953"/>
            <a:ext cx="7467600" cy="1721847"/>
            <a:chOff x="381000" y="3060879"/>
            <a:chExt cx="7467600" cy="1721847"/>
          </a:xfrm>
        </p:grpSpPr>
        <p:sp>
          <p:nvSpPr>
            <p:cNvPr id="4" name="Rounded Rectangle 3"/>
            <p:cNvSpPr/>
            <p:nvPr/>
          </p:nvSpPr>
          <p:spPr>
            <a:xfrm>
              <a:off x="1828800" y="3276600"/>
              <a:ext cx="1371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Node A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334000" y="3276600"/>
              <a:ext cx="1371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Node B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1295400" y="35814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3"/>
            </p:cNvCxnSpPr>
            <p:nvPr/>
          </p:nvCxnSpPr>
          <p:spPr>
            <a:xfrm>
              <a:off x="6705600" y="35814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1000" y="320040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Information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3212068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Action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4000" y="4191000"/>
              <a:ext cx="1371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Adversary</a:t>
              </a:r>
              <a:endParaRPr lang="en-US" dirty="0"/>
            </a:p>
          </p:txBody>
        </p:sp>
        <p:pic>
          <p:nvPicPr>
            <p:cNvPr id="18" name="Picture 17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0600" y="3657600"/>
              <a:ext cx="381000" cy="193524"/>
            </a:xfrm>
            <a:prstGeom prst="rect">
              <a:avLst/>
            </a:prstGeom>
            <a:noFill/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705600" y="44958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9000" y="4572000"/>
              <a:ext cx="355600" cy="21072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7003497" y="4114800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Attack</a:t>
              </a:r>
            </a:p>
          </p:txBody>
        </p:sp>
        <p:pic>
          <p:nvPicPr>
            <p:cNvPr id="24" name="Picture 23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9000" y="3657600"/>
              <a:ext cx="342900" cy="190500"/>
            </a:xfrm>
            <a:prstGeom prst="rect">
              <a:avLst/>
            </a:prstGeom>
            <a:noFill/>
          </p:spPr>
        </p:pic>
        <p:sp>
          <p:nvSpPr>
            <p:cNvPr id="25" name="Right Arrow 24"/>
            <p:cNvSpPr/>
            <p:nvPr/>
          </p:nvSpPr>
          <p:spPr>
            <a:xfrm>
              <a:off x="3301284" y="3396734"/>
              <a:ext cx="1981200" cy="35611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7042" y="3060879"/>
              <a:ext cx="1878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Channel Synthesis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79141" y="5029200"/>
            <a:ext cx="450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 optimal use of resources!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631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Describe an information signal (</a:t>
            </a:r>
            <a:r>
              <a:rPr lang="en-US" dirty="0" smtClean="0">
                <a:solidFill>
                  <a:srgbClr val="FF0000"/>
                </a:solidFill>
                <a:latin typeface="Adobe Garamond Pro" pitchFamily="18" charset="0"/>
              </a:rPr>
              <a:t>source</a:t>
            </a:r>
            <a:r>
              <a:rPr lang="en-US" dirty="0" smtClean="0">
                <a:latin typeface="Adobe Garamond Pro" pitchFamily="18" charset="0"/>
              </a:rPr>
              <a:t>) with a message.</a:t>
            </a:r>
            <a:endParaRPr lang="en-US" dirty="0">
              <a:latin typeface="Adobe Garamond Pro" pitchFamily="18" charset="0"/>
            </a:endParaRPr>
          </a:p>
        </p:txBody>
      </p:sp>
      <p:grpSp>
        <p:nvGrpSpPr>
          <p:cNvPr id="4" name="Group 55"/>
          <p:cNvGrpSpPr/>
          <p:nvPr/>
        </p:nvGrpSpPr>
        <p:grpSpPr>
          <a:xfrm>
            <a:off x="381000" y="3581400"/>
            <a:ext cx="8077200" cy="736331"/>
            <a:chOff x="381000" y="3581400"/>
            <a:chExt cx="8077200" cy="736331"/>
          </a:xfrm>
        </p:grpSpPr>
        <p:sp>
          <p:nvSpPr>
            <p:cNvPr id="5" name="Rounded Rectangle 4"/>
            <p:cNvSpPr/>
            <p:nvPr/>
          </p:nvSpPr>
          <p:spPr>
            <a:xfrm>
              <a:off x="1837012" y="3675474"/>
              <a:ext cx="1371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Encoder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42212" y="3675474"/>
              <a:ext cx="1371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Decoder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3"/>
              <a:endCxn id="6" idx="1"/>
            </p:cNvCxnSpPr>
            <p:nvPr/>
          </p:nvCxnSpPr>
          <p:spPr>
            <a:xfrm>
              <a:off x="3208612" y="3980274"/>
              <a:ext cx="2133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>
              <a:off x="1303612" y="3980274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>
              <a:off x="6713812" y="3980274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42012" y="3599274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Message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358140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Information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60198" y="3581400"/>
              <a:ext cx="15980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Reconstruction</a:t>
              </a:r>
            </a:p>
          </p:txBody>
        </p:sp>
        <p:pic>
          <p:nvPicPr>
            <p:cNvPr id="18" name="Picture 17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18212" y="4056474"/>
              <a:ext cx="990600" cy="261257"/>
            </a:xfrm>
            <a:prstGeom prst="rect">
              <a:avLst/>
            </a:prstGeom>
            <a:noFill/>
          </p:spPr>
        </p:pic>
        <p:pic>
          <p:nvPicPr>
            <p:cNvPr id="20" name="Picture 19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8812" y="4056474"/>
              <a:ext cx="381000" cy="193524"/>
            </a:xfrm>
            <a:prstGeom prst="rect">
              <a:avLst/>
            </a:prstGeom>
            <a:noFill/>
          </p:spPr>
        </p:pic>
        <p:pic>
          <p:nvPicPr>
            <p:cNvPr id="26" name="Picture 25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47212" y="4056474"/>
              <a:ext cx="342900" cy="1905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7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 err="1" smtClean="0"/>
              <a:t>Coord</a:t>
            </a:r>
            <a:r>
              <a:rPr lang="en-US" dirty="0" smtClean="0"/>
              <a:t>. for Secrecy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81000" y="2392953"/>
            <a:ext cx="7467600" cy="1721847"/>
            <a:chOff x="381000" y="3060879"/>
            <a:chExt cx="7467600" cy="1721847"/>
          </a:xfrm>
        </p:grpSpPr>
        <p:sp>
          <p:nvSpPr>
            <p:cNvPr id="4" name="Rounded Rectangle 3"/>
            <p:cNvSpPr/>
            <p:nvPr/>
          </p:nvSpPr>
          <p:spPr>
            <a:xfrm>
              <a:off x="1828800" y="3276600"/>
              <a:ext cx="1371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Node A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334000" y="3276600"/>
              <a:ext cx="1371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Node B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1295400" y="35814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3"/>
            </p:cNvCxnSpPr>
            <p:nvPr/>
          </p:nvCxnSpPr>
          <p:spPr>
            <a:xfrm>
              <a:off x="6705600" y="35814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1000" y="320040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Information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4200" y="3212068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Action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4000" y="4191000"/>
              <a:ext cx="1371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Adversary</a:t>
              </a:r>
              <a:endParaRPr lang="en-US" dirty="0"/>
            </a:p>
          </p:txBody>
        </p:sp>
        <p:pic>
          <p:nvPicPr>
            <p:cNvPr id="18" name="Picture 17" descr="tmp.bmp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0600" y="3657600"/>
              <a:ext cx="381000" cy="193524"/>
            </a:xfrm>
            <a:prstGeom prst="rect">
              <a:avLst/>
            </a:prstGeom>
            <a:noFill/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6705600" y="44958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tmp.bmp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9000" y="4572000"/>
              <a:ext cx="355600" cy="21072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7003497" y="4114800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Attack</a:t>
              </a:r>
            </a:p>
          </p:txBody>
        </p:sp>
        <p:pic>
          <p:nvPicPr>
            <p:cNvPr id="24" name="Picture 23" descr="tmp.bmp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9000" y="3657600"/>
              <a:ext cx="342900" cy="190500"/>
            </a:xfrm>
            <a:prstGeom prst="rect">
              <a:avLst/>
            </a:prstGeom>
            <a:noFill/>
          </p:spPr>
        </p:pic>
        <p:sp>
          <p:nvSpPr>
            <p:cNvPr id="25" name="Right Arrow 24"/>
            <p:cNvSpPr/>
            <p:nvPr/>
          </p:nvSpPr>
          <p:spPr>
            <a:xfrm>
              <a:off x="3301284" y="3396734"/>
              <a:ext cx="1981200" cy="35611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7042" y="3060879"/>
              <a:ext cx="1878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Channel Synthesis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79141" y="5029200"/>
            <a:ext cx="4887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Reveal auxiliary U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 “in the clear”</a:t>
            </a:r>
            <a:endParaRPr lang="en-US" sz="2800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3327042" y="3180174"/>
            <a:ext cx="1878912" cy="7239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34406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30000" dirty="0" smtClean="0"/>
              <a:t>n</a:t>
            </a:r>
            <a:endParaRPr lang="en-US" dirty="0"/>
          </a:p>
        </p:txBody>
      </p:sp>
      <p:sp>
        <p:nvSpPr>
          <p:cNvPr id="15" name="Bent Arrow 14"/>
          <p:cNvSpPr/>
          <p:nvPr/>
        </p:nvSpPr>
        <p:spPr>
          <a:xfrm>
            <a:off x="3993692" y="2762285"/>
            <a:ext cx="1212262" cy="455989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3200400" y="2762285"/>
            <a:ext cx="806908" cy="455989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Curved Connector 19"/>
          <p:cNvCxnSpPr/>
          <p:nvPr/>
        </p:nvCxnSpPr>
        <p:spPr>
          <a:xfrm>
            <a:off x="4007308" y="3625334"/>
            <a:ext cx="1198646" cy="27874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0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Payoff-Rate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achievable average payoff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Markov relationship:  </a:t>
            </a:r>
          </a:p>
        </p:txBody>
      </p:sp>
      <p:pic>
        <p:nvPicPr>
          <p:cNvPr id="9" name="Picture 8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5505760"/>
            <a:ext cx="3200400" cy="437840"/>
          </a:xfrm>
          <a:prstGeom prst="rect">
            <a:avLst/>
          </a:prstGeom>
          <a:noFill/>
        </p:spPr>
      </p:pic>
      <p:sp>
        <p:nvSpPr>
          <p:cNvPr id="17" name="Rounded Rectangle 16"/>
          <p:cNvSpPr/>
          <p:nvPr/>
        </p:nvSpPr>
        <p:spPr>
          <a:xfrm>
            <a:off x="457200" y="2057400"/>
            <a:ext cx="8382000" cy="2819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2209800"/>
            <a:ext cx="195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Theorem: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2819400"/>
            <a:ext cx="3505200" cy="0"/>
          </a:xfrm>
          <a:prstGeom prst="line">
            <a:avLst/>
          </a:prstGeom>
          <a:ln w="79375" cmpd="thickThin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4200"/>
            <a:ext cx="79121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Secrecy Code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2590800"/>
            <a:ext cx="1600200" cy="1676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2514600"/>
            <a:ext cx="1600200" cy="1676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3810000"/>
            <a:ext cx="1600200" cy="1676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2286000"/>
            <a:ext cx="1600200" cy="1676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3276600"/>
            <a:ext cx="76200" cy="76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95600" y="4114800"/>
            <a:ext cx="990600" cy="1066800"/>
            <a:chOff x="3352800" y="3352800"/>
            <a:chExt cx="990600" cy="1066800"/>
          </a:xfrm>
        </p:grpSpPr>
        <p:sp>
          <p:nvSpPr>
            <p:cNvPr id="10" name="Oval 9"/>
            <p:cNvSpPr/>
            <p:nvPr/>
          </p:nvSpPr>
          <p:spPr>
            <a:xfrm>
              <a:off x="3886200" y="36576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0386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290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33800" y="42672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7600" y="33528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67200" y="38100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528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2438400"/>
            <a:ext cx="1828800" cy="1981200"/>
            <a:chOff x="3962400" y="1676400"/>
            <a:chExt cx="1828800" cy="1981200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733800" y="2590800"/>
              <a:ext cx="1295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962400" y="2590800"/>
              <a:ext cx="11430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962400" y="2590800"/>
              <a:ext cx="16002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800600" y="2286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53000" y="1981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102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2895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410200" y="1828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244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4958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53000" y="16764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6482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578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715000" y="27432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562600" y="2514600"/>
              <a:ext cx="76200" cy="762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05400" y="25146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81600" y="18288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638800" y="21336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72000" y="23622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876800" y="28956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724400" y="18288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03234" y="2895600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rot="18511076">
              <a:off x="4362740" y="2831249"/>
              <a:ext cx="315233" cy="59099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>
            <a:stCxn id="8" idx="5"/>
          </p:cNvCxnSpPr>
          <p:nvPr/>
        </p:nvCxnSpPr>
        <p:spPr>
          <a:xfrm rot="16200000" flipH="1">
            <a:off x="1855741" y="2846340"/>
            <a:ext cx="1077959" cy="2068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7"/>
            <a:endCxn id="32" idx="2"/>
          </p:cNvCxnSpPr>
          <p:nvPr/>
        </p:nvCxnSpPr>
        <p:spPr>
          <a:xfrm rot="16200000" flipH="1">
            <a:off x="3219449" y="1428750"/>
            <a:ext cx="26941" cy="3744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tmp.b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2362200"/>
            <a:ext cx="406400" cy="215900"/>
          </a:xfrm>
          <a:prstGeom prst="rect">
            <a:avLst/>
          </a:prstGeom>
          <a:noFill/>
        </p:spPr>
      </p:pic>
      <p:pic>
        <p:nvPicPr>
          <p:cNvPr id="44" name="Picture 43" descr="tmp.bmp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4876800"/>
            <a:ext cx="381000" cy="228600"/>
          </a:xfrm>
          <a:prstGeom prst="rect">
            <a:avLst/>
          </a:prstGeom>
          <a:noFill/>
        </p:spPr>
      </p:pic>
      <p:pic>
        <p:nvPicPr>
          <p:cNvPr id="45" name="Picture 44" descr="tmp.bmp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2438400"/>
            <a:ext cx="368300" cy="228600"/>
          </a:xfrm>
          <a:prstGeom prst="rect">
            <a:avLst/>
          </a:prstGeom>
          <a:noFill/>
        </p:spPr>
      </p:pic>
      <p:pic>
        <p:nvPicPr>
          <p:cNvPr id="46" name="Picture 45" descr="tmp.bmp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2438400"/>
            <a:ext cx="381000" cy="254000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3516006" y="3048000"/>
            <a:ext cx="3958521" cy="931442"/>
            <a:chOff x="3973206" y="2286000"/>
            <a:chExt cx="3958521" cy="931442"/>
          </a:xfrm>
        </p:grpSpPr>
        <p:sp>
          <p:nvSpPr>
            <p:cNvPr id="48" name="Isosceles Triangle 47"/>
            <p:cNvSpPr/>
            <p:nvPr/>
          </p:nvSpPr>
          <p:spPr>
            <a:xfrm rot="16200000">
              <a:off x="6515100" y="1562100"/>
              <a:ext cx="152400" cy="19050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tmp.bmp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3600" y="2590800"/>
              <a:ext cx="914400" cy="241160"/>
            </a:xfrm>
            <a:prstGeom prst="rect">
              <a:avLst/>
            </a:prstGeom>
            <a:noFill/>
          </p:spPr>
        </p:pic>
        <p:sp>
          <p:nvSpPr>
            <p:cNvPr id="50" name="Isosceles Triangle 49"/>
            <p:cNvSpPr/>
            <p:nvPr/>
          </p:nvSpPr>
          <p:spPr>
            <a:xfrm rot="15136512">
              <a:off x="5743714" y="1301768"/>
              <a:ext cx="145166" cy="368618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467600" y="2286000"/>
              <a:ext cx="464127" cy="4862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 descr="tmp.bmp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3124200"/>
            <a:ext cx="228600" cy="114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57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Equivocation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Log-loss Distortion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5695" y="1600200"/>
            <a:ext cx="662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Reconstruction space of Z is the set of distributions.</a:t>
            </a:r>
            <a:endParaRPr lang="en-US" sz="2400" dirty="0"/>
          </a:p>
        </p:txBody>
      </p:sp>
      <p:pic>
        <p:nvPicPr>
          <p:cNvPr id="10" name="Picture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146300"/>
            <a:ext cx="57023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Picture 1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56769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74" y="5270500"/>
            <a:ext cx="6235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Reconstruction Yields Entropy 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79248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Log-loss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(disclose X causally)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5"/>
                <a:stretch>
                  <a:fillRect l="-288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953000"/>
            <a:ext cx="8280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78400"/>
            <a:ext cx="53721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4978400"/>
            <a:ext cx="34544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Log-loss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(disclose Y causally)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8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4978400"/>
            <a:ext cx="34163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Log-loss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(disclose X and Y)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3360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5029200"/>
            <a:ext cx="42545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1 from Secrecy R-D Theory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30634"/>
            <a:ext cx="34544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Picture 1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943600"/>
            <a:ext cx="61214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i.i.d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according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&gt; H(X) is necessary and sufficient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lossless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reconstruction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3058196"/>
            <a:ext cx="26670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62250" y="3972596"/>
            <a:ext cx="1104900" cy="1600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67150" y="3505200"/>
            <a:ext cx="108585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65501" y="3309734"/>
            <a:ext cx="258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Enumerate the typical set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3505200"/>
            <a:ext cx="685800" cy="467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9507" y="3058196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of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2 from Secrecy R-D Theory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30634"/>
            <a:ext cx="34163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67400"/>
            <a:ext cx="75819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3 from Secrecy R-D Theory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39753" r="32280" b="23281"/>
          <a:stretch/>
        </p:blipFill>
        <p:spPr bwMode="auto">
          <a:xfrm>
            <a:off x="1066800" y="1667435"/>
            <a:ext cx="7005918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30634"/>
            <a:ext cx="42545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icture 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6600"/>
            <a:ext cx="87122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 point-to-point, optimal communication produces a stationary performance.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The following scenarios lend themselves to time varying performance.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9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Channel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Adversary does not observe the message</a:t>
            </a:r>
          </a:p>
          <a:p>
            <a:pPr lvl="1"/>
            <a:r>
              <a:rPr lang="en-US" dirty="0" smtClean="0"/>
              <a:t>Only access to causal disclosure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Problem:  Not able to isolate strong and empirical coordination.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Empirical coordination provides short-duration strong coordination.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Hard to prove optimality.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Information at the intended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Again, even a communication scheme built only on empirical coordination (covering) provides a short duration of strong coordination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Performance reduces in stages throughout the block.</a:t>
            </a:r>
          </a:p>
        </p:txBody>
      </p:sp>
    </p:spTree>
    <p:extLst>
      <p:ext uri="{BB962C8B-B14F-4D97-AF65-F5344CB8AC3E}">
        <p14:creationId xmlns:p14="http://schemas.microsoft.com/office/powerpoint/2010/main" val="32410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Cascade Network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" y="2819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1" y="2362200"/>
            <a:ext cx="6223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2600" y="2520950"/>
            <a:ext cx="685800" cy="67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2520950"/>
            <a:ext cx="685800" cy="67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2520950"/>
            <a:ext cx="685800" cy="679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514600" y="28194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76800" y="28194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2" idx="2"/>
          </p:cNvCxnSpPr>
          <p:nvPr/>
        </p:nvCxnSpPr>
        <p:spPr>
          <a:xfrm>
            <a:off x="6819900" y="32004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91" y="3442952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11" idx="2"/>
          </p:cNvCxnSpPr>
          <p:nvPr/>
        </p:nvCxnSpPr>
        <p:spPr>
          <a:xfrm>
            <a:off x="4457700" y="3200400"/>
            <a:ext cx="0" cy="814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3452611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Picture 2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2362200"/>
            <a:ext cx="5207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Picture 25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0"/>
            <a:ext cx="4953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and Outer Bounds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642229"/>
            <a:ext cx="4301371" cy="4301371"/>
            <a:chOff x="457200" y="1135487"/>
            <a:chExt cx="5320748" cy="53207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3" t="20174" r="6196" b="10000"/>
            <a:stretch/>
          </p:blipFill>
          <p:spPr bwMode="auto">
            <a:xfrm>
              <a:off x="609600" y="1135487"/>
              <a:ext cx="5168348" cy="5320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7200" y="5326487"/>
              <a:ext cx="6858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4" t="31087" r="6413" b="12739"/>
          <a:stretch/>
        </p:blipFill>
        <p:spPr bwMode="auto">
          <a:xfrm>
            <a:off x="4267200" y="1752013"/>
            <a:ext cx="4038600" cy="335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5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>
                <a:solidFill>
                  <a:srgbClr val="0070C0"/>
                </a:solidFill>
              </a:rPr>
              <a:t>assist an intended receiver with partial information </a:t>
            </a:r>
            <a:r>
              <a:rPr lang="en-US" dirty="0" smtClean="0"/>
              <a:t>while </a:t>
            </a:r>
            <a:r>
              <a:rPr lang="en-US" dirty="0" smtClean="0">
                <a:solidFill>
                  <a:srgbClr val="FF0000"/>
                </a:solidFill>
              </a:rPr>
              <a:t>hindering an adversary with partial secrecy</a:t>
            </a:r>
            <a:r>
              <a:rPr lang="en-US" dirty="0" smtClean="0"/>
              <a:t>, a new encoding method is needed.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/>
              <a:t>Equivocation is characterized by this rate-distortion theory</a:t>
            </a:r>
          </a:p>
          <a:p>
            <a:endParaRPr lang="en-US" dirty="0" smtClean="0"/>
          </a:p>
          <a:p>
            <a:r>
              <a:rPr lang="en-US" dirty="0" smtClean="0"/>
              <a:t>Main new encoding feature:</a:t>
            </a:r>
          </a:p>
          <a:p>
            <a:pPr lvl="1"/>
            <a:r>
              <a:rPr lang="en-US" dirty="0" smtClean="0"/>
              <a:t>Strong Coordination </a:t>
            </a:r>
            <a:r>
              <a:rPr lang="en-US" dirty="0" err="1" smtClean="0"/>
              <a:t>superpositioned</a:t>
            </a:r>
            <a:r>
              <a:rPr lang="en-US" dirty="0" smtClean="0"/>
              <a:t> over revealed information</a:t>
            </a:r>
          </a:p>
          <a:p>
            <a:pPr lvl="2"/>
            <a:r>
              <a:rPr lang="en-US" dirty="0" smtClean="0"/>
              <a:t>(a.k.a. Reverse Shannon Theorem or Distributed Channel Synthesis)</a:t>
            </a:r>
          </a:p>
          <a:p>
            <a:pPr lvl="1"/>
            <a:r>
              <a:rPr lang="en-US" dirty="0" smtClean="0"/>
              <a:t>In many cases (e.g. side information; secure communication channel; cascade network), this distinct layering may not be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Restate Problem---Example 1 (RD Theory)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6225" y="1810512"/>
            <a:ext cx="4251960" cy="4425696"/>
          </a:xfrm>
          <a:prstGeom prst="rect">
            <a:avLst/>
          </a:prstGeom>
        </p:spPr>
        <p:txBody>
          <a:bodyPr/>
          <a:lstStyle/>
          <a:p>
            <a:endParaRPr lang="en-US" baseline="-25000" dirty="0" smtClean="0">
              <a:latin typeface="Candara"/>
            </a:endParaRP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Can we design: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such that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15815" y="1810512"/>
            <a:ext cx="4251960" cy="44256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Does there exists a distribution: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Standard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615815" y="1298448"/>
            <a:ext cx="4248150" cy="50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Existence of Distributions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" y="2007326"/>
            <a:ext cx="20701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2" name="Picture 3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191000"/>
            <a:ext cx="3530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Picture 3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81943"/>
            <a:ext cx="3543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752600" y="5347063"/>
            <a:ext cx="5445033" cy="825137"/>
            <a:chOff x="1752600" y="5347063"/>
            <a:chExt cx="5445033" cy="825137"/>
          </a:xfrm>
        </p:grpSpPr>
        <p:grpSp>
          <p:nvGrpSpPr>
            <p:cNvPr id="16" name="Group 15"/>
            <p:cNvGrpSpPr/>
            <p:nvPr/>
          </p:nvGrpSpPr>
          <p:grpSpPr>
            <a:xfrm>
              <a:off x="1752600" y="5486400"/>
              <a:ext cx="5445033" cy="685800"/>
              <a:chOff x="1981200" y="5486400"/>
              <a:chExt cx="5530115" cy="8382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981200" y="5917474"/>
                <a:ext cx="9906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2971800" y="5486400"/>
                <a:ext cx="7620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</a:t>
                </a:r>
                <a:endParaRPr lang="en-US" dirty="0"/>
              </a:p>
            </p:txBody>
          </p:sp>
          <p:cxnSp>
            <p:nvCxnSpPr>
              <p:cNvPr id="13" name="Straight Arrow Connector 12"/>
              <p:cNvCxnSpPr>
                <a:stCxn id="9" idx="3"/>
                <a:endCxn id="14" idx="1"/>
              </p:cNvCxnSpPr>
              <p:nvPr/>
            </p:nvCxnSpPr>
            <p:spPr>
              <a:xfrm>
                <a:off x="3733800" y="5905500"/>
                <a:ext cx="2008088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741888" y="5486400"/>
                <a:ext cx="7620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6520715" y="5904411"/>
                <a:ext cx="9906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5410200"/>
              <a:ext cx="450056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746" y="5364480"/>
              <a:ext cx="1050254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518" y="5347063"/>
              <a:ext cx="457200" cy="27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36" name="Picture 3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5526"/>
            <a:ext cx="19939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Restate Problem---Example 2 (Secrecy)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6225" y="1810512"/>
            <a:ext cx="4251960" cy="4425696"/>
          </a:xfrm>
          <a:prstGeom prst="rect">
            <a:avLst/>
          </a:prstGeom>
        </p:spPr>
        <p:txBody>
          <a:bodyPr/>
          <a:lstStyle/>
          <a:p>
            <a:endParaRPr lang="en-US" baseline="-25000" dirty="0" smtClean="0">
              <a:latin typeface="Candara"/>
            </a:endParaRPr>
          </a:p>
          <a:p>
            <a:endParaRPr lang="en-US" dirty="0"/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Can we design: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such that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615815" y="1810512"/>
            <a:ext cx="4251960" cy="442569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Does there exists a distribution: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Standard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615815" y="1298448"/>
            <a:ext cx="4248150" cy="5095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Existence of Distributions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828800"/>
            <a:ext cx="20701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Picture 2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263900"/>
            <a:ext cx="30353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Picture 38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6" y="4432300"/>
            <a:ext cx="4572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5023832" y="5104694"/>
            <a:ext cx="3891568" cy="1600905"/>
            <a:chOff x="4293104" y="4992172"/>
            <a:chExt cx="4165096" cy="1713428"/>
          </a:xfrm>
        </p:grpSpPr>
        <p:grpSp>
          <p:nvGrpSpPr>
            <p:cNvPr id="40" name="Group 39"/>
            <p:cNvGrpSpPr/>
            <p:nvPr/>
          </p:nvGrpSpPr>
          <p:grpSpPr>
            <a:xfrm>
              <a:off x="4293104" y="5455719"/>
              <a:ext cx="4165096" cy="631176"/>
              <a:chOff x="1752600" y="5347063"/>
              <a:chExt cx="5445033" cy="8251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752600" y="5486400"/>
                <a:ext cx="5445033" cy="685800"/>
                <a:chOff x="1981200" y="5486400"/>
                <a:chExt cx="5530115" cy="838200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1981200" y="5917474"/>
                  <a:ext cx="9906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Rectangle 8"/>
                <p:cNvSpPr/>
                <p:nvPr/>
              </p:nvSpPr>
              <p:spPr>
                <a:xfrm>
                  <a:off x="2971800" y="5486400"/>
                  <a:ext cx="7620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cxnSp>
              <p:nvCxnSpPr>
                <p:cNvPr id="13" name="Straight Arrow Connector 12"/>
                <p:cNvCxnSpPr>
                  <a:stCxn id="9" idx="3"/>
                  <a:endCxn id="14" idx="1"/>
                </p:cNvCxnSpPr>
                <p:nvPr/>
              </p:nvCxnSpPr>
              <p:spPr>
                <a:xfrm>
                  <a:off x="3733800" y="5905500"/>
                  <a:ext cx="2008088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5741888" y="5486400"/>
                  <a:ext cx="762000" cy="838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6520715" y="5904411"/>
                  <a:ext cx="990600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00" y="5410200"/>
                <a:ext cx="450056" cy="228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35" name="Picture 34"/>
              <p:cNvPicPr>
                <a:picLocks/>
              </p:cNvPicPr>
              <p:nvPr>
                <p:custDataLst>
                  <p:tags r:id="rId9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6518" y="5347063"/>
                <a:ext cx="457200" cy="279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3" name="Picture 2"/>
              <p:cNvPicPr>
                <a:picLocks/>
              </p:cNvPicPr>
              <p:nvPr>
                <p:custDataLst>
                  <p:tags r:id="rId10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600" y="5461000"/>
                <a:ext cx="152400" cy="177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pic>
          <p:nvPicPr>
            <p:cNvPr id="42" name="Picture 41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914" y="4992172"/>
              <a:ext cx="165149" cy="126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7125789" y="6181008"/>
              <a:ext cx="573912" cy="524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Eve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5486400" y="5118463"/>
              <a:ext cx="762001" cy="38555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6553200" y="5118463"/>
              <a:ext cx="762000" cy="38555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369315" y="5832093"/>
              <a:ext cx="0" cy="611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43" idx="1"/>
            </p:cNvCxnSpPr>
            <p:nvPr/>
          </p:nvCxnSpPr>
          <p:spPr>
            <a:xfrm flipV="1">
              <a:off x="6391473" y="6443304"/>
              <a:ext cx="734316" cy="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7709263" y="6426926"/>
              <a:ext cx="74608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872" y="6082937"/>
              <a:ext cx="304800" cy="17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73" name="Picture 7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81943"/>
            <a:ext cx="2844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5186968" y="4114800"/>
            <a:ext cx="1671032" cy="369332"/>
            <a:chOff x="3352800" y="6553200"/>
            <a:chExt cx="1671032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3352800" y="655320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Score </a:t>
              </a:r>
              <a:endParaRPr lang="en-US" dirty="0"/>
            </a:p>
          </p:txBody>
        </p:sp>
        <p:pic>
          <p:nvPicPr>
            <p:cNvPr id="76" name="Picture 75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732" y="6631711"/>
              <a:ext cx="927100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5215014" y="644522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[Cuff 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lossless source coding, the encoding method is not so important</a:t>
            </a:r>
          </a:p>
          <a:p>
            <a:endParaRPr lang="en-US" dirty="0"/>
          </a:p>
          <a:p>
            <a:pPr lvl="1"/>
            <a:r>
              <a:rPr lang="en-US" dirty="0" smtClean="0"/>
              <a:t>It should simply use the full entropy of the 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with Total Variation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Technique</a:t>
            </a:r>
          </a:p>
          <a:p>
            <a:pPr lvl="1"/>
            <a:r>
              <a:rPr lang="en-US" dirty="0" smtClean="0"/>
              <a:t>Find a distribution </a:t>
            </a:r>
            <a:r>
              <a:rPr lang="en-US" dirty="0">
                <a:latin typeface="Candara"/>
              </a:rPr>
              <a:t>p</a:t>
            </a:r>
            <a:r>
              <a:rPr lang="en-US" baseline="-25000" dirty="0" smtClean="0">
                <a:latin typeface="Candara"/>
              </a:rPr>
              <a:t>1</a:t>
            </a:r>
            <a:r>
              <a:rPr lang="en-US" dirty="0" smtClean="0"/>
              <a:t> that is easy to analyze and satisfies the relaxed constraints.</a:t>
            </a:r>
          </a:p>
          <a:p>
            <a:pPr lvl="1"/>
            <a:r>
              <a:rPr lang="en-US" dirty="0" smtClean="0"/>
              <a:t>Construct </a:t>
            </a:r>
            <a:r>
              <a:rPr lang="en-US" dirty="0">
                <a:latin typeface="Candara"/>
              </a:rPr>
              <a:t>p</a:t>
            </a:r>
            <a:r>
              <a:rPr lang="en-US" baseline="-25000" dirty="0" smtClean="0">
                <a:latin typeface="Candara"/>
              </a:rPr>
              <a:t>2</a:t>
            </a:r>
            <a:r>
              <a:rPr lang="en-US" dirty="0" smtClean="0"/>
              <a:t> to satisfy the hard constraints while maintaining small total variation distance to </a:t>
            </a:r>
            <a:r>
              <a:rPr lang="en-US" dirty="0">
                <a:latin typeface="Candara"/>
              </a:rPr>
              <a:t>p</a:t>
            </a:r>
            <a:r>
              <a:rPr lang="en-US" baseline="-25000" dirty="0" smtClean="0">
                <a:latin typeface="Candara"/>
              </a:rPr>
              <a:t>1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3505" y="39740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341" y="4343400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Property 1:</a:t>
            </a:r>
            <a:endParaRPr lang="en-US" sz="2400" u="sng" dirty="0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5029200"/>
            <a:ext cx="7213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with Total Variation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Technique</a:t>
            </a:r>
          </a:p>
          <a:p>
            <a:pPr lvl="1"/>
            <a:r>
              <a:rPr lang="en-US" dirty="0" smtClean="0"/>
              <a:t>Find a distribution </a:t>
            </a:r>
            <a:r>
              <a:rPr lang="en-US" dirty="0">
                <a:latin typeface="Candara"/>
              </a:rPr>
              <a:t>p</a:t>
            </a:r>
            <a:r>
              <a:rPr lang="en-US" baseline="-25000" dirty="0" smtClean="0">
                <a:latin typeface="Candara"/>
              </a:rPr>
              <a:t>1</a:t>
            </a:r>
            <a:r>
              <a:rPr lang="en-US" dirty="0" smtClean="0"/>
              <a:t> that is easy to analyze and satisfies the relaxed constraints.</a:t>
            </a:r>
          </a:p>
          <a:p>
            <a:pPr lvl="1"/>
            <a:r>
              <a:rPr lang="en-US" dirty="0" smtClean="0"/>
              <a:t>Construct </a:t>
            </a:r>
            <a:r>
              <a:rPr lang="en-US" dirty="0">
                <a:latin typeface="Candara"/>
              </a:rPr>
              <a:t>p</a:t>
            </a:r>
            <a:r>
              <a:rPr lang="en-US" baseline="-25000" dirty="0" smtClean="0">
                <a:latin typeface="Candara"/>
              </a:rPr>
              <a:t>2</a:t>
            </a:r>
            <a:r>
              <a:rPr lang="en-US" dirty="0" smtClean="0"/>
              <a:t> to satisfy the hard constraints while maintaining small total variation distance to </a:t>
            </a:r>
            <a:r>
              <a:rPr lang="en-US" dirty="0">
                <a:latin typeface="Candara"/>
              </a:rPr>
              <a:t>p</a:t>
            </a:r>
            <a:r>
              <a:rPr lang="en-US" baseline="-25000" dirty="0" smtClean="0">
                <a:latin typeface="Candara"/>
              </a:rPr>
              <a:t>1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3505" y="397406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Why?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5080000"/>
            <a:ext cx="65786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4341" y="4343400"/>
            <a:ext cx="436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Property 2 (bounded functions):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7576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Achievability Proof Techniques:</a:t>
            </a:r>
            <a:endParaRPr lang="en-US" dirty="0"/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/>
              <a:t>Pose problems in terms of </a:t>
            </a:r>
            <a:r>
              <a:rPr lang="en-US" dirty="0" smtClean="0">
                <a:solidFill>
                  <a:srgbClr val="C00000"/>
                </a:solidFill>
              </a:rPr>
              <a:t>existence of joint distributions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/>
              <a:t>Relax Requirements to </a:t>
            </a:r>
            <a:r>
              <a:rPr lang="en-US" dirty="0" smtClean="0">
                <a:solidFill>
                  <a:srgbClr val="C00000"/>
                </a:solidFill>
              </a:rPr>
              <a:t>“close in total variation”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Main Tool --- Reverse Channel Encoder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Easy Analysis of Optimal Adversary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Secrecy Example:	For arbitrary 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²</a:t>
            </a:r>
            <a:r>
              <a:rPr lang="en-US" dirty="0" smtClean="0">
                <a:solidFill>
                  <a:schemeClr val="tx1"/>
                </a:solidFill>
              </a:rPr>
              <a:t>, does there exist a distribution satisfying: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45720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Overlap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Previous Encounters</a:t>
            </a:r>
          </a:p>
          <a:p>
            <a:pPr lvl="1"/>
            <a:r>
              <a:rPr lang="en-US" dirty="0" err="1" smtClean="0"/>
              <a:t>Wyner</a:t>
            </a:r>
            <a:r>
              <a:rPr lang="en-US" dirty="0" smtClean="0"/>
              <a:t>, 75 --- used divergence</a:t>
            </a:r>
          </a:p>
          <a:p>
            <a:pPr lvl="1"/>
            <a:r>
              <a:rPr lang="en-US" dirty="0" smtClean="0"/>
              <a:t>Han-</a:t>
            </a:r>
            <a:r>
              <a:rPr lang="en-US" dirty="0" err="1" smtClean="0"/>
              <a:t>Verdú</a:t>
            </a:r>
            <a:r>
              <a:rPr lang="en-US" dirty="0" smtClean="0"/>
              <a:t>, 93 --- general channels, used total variation</a:t>
            </a:r>
          </a:p>
          <a:p>
            <a:pPr lvl="1"/>
            <a:r>
              <a:rPr lang="en-US" dirty="0" smtClean="0"/>
              <a:t>Cuff 08, 09, 10, 11 --- provide simple proof and utilize for secrecy encoding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4953000"/>
            <a:ext cx="5321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Picture 27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3048000"/>
            <a:ext cx="64135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714868" y="3886200"/>
            <a:ext cx="5676532" cy="920931"/>
            <a:chOff x="1242427" y="3912326"/>
            <a:chExt cx="5676532" cy="92093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656984" y="4500154"/>
              <a:ext cx="97535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632343" y="4210594"/>
              <a:ext cx="644257" cy="576943"/>
            </a:xfrm>
            <a:prstGeom prst="rect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>
              <a:stCxn id="14" idx="3"/>
              <a:endCxn id="16" idx="1"/>
            </p:cNvCxnSpPr>
            <p:nvPr/>
          </p:nvCxnSpPr>
          <p:spPr>
            <a:xfrm flipV="1">
              <a:off x="3276600" y="4490357"/>
              <a:ext cx="1295400" cy="870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572000" y="4147457"/>
              <a:ext cx="1371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/>
                </a:rPr>
                <a:t>P</a:t>
              </a:r>
              <a:r>
                <a:rPr lang="en-US" baseline="-25000" dirty="0" smtClean="0">
                  <a:latin typeface="Candara"/>
                </a:rPr>
                <a:t>X|U</a:t>
              </a:r>
              <a:r>
                <a:rPr lang="en-US" dirty="0" smtClean="0">
                  <a:latin typeface="Candara"/>
                </a:rPr>
                <a:t>(</a:t>
              </a:r>
              <a:r>
                <a:rPr lang="en-US" dirty="0" err="1" smtClean="0">
                  <a:latin typeface="Candara"/>
                </a:rPr>
                <a:t>x|u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943600" y="4489466"/>
              <a:ext cx="97535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427" y="4141470"/>
              <a:ext cx="1119773" cy="245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00" y="4152174"/>
              <a:ext cx="6985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200" y="4343400"/>
              <a:ext cx="1778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22" y="4140926"/>
              <a:ext cx="4572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524524" y="3912326"/>
              <a:ext cx="14430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 smtClean="0">
                  <a:solidFill>
                    <a:srgbClr val="C00000"/>
                  </a:solidFill>
                </a:rPr>
                <a:t>Memoryless</a:t>
              </a:r>
              <a:r>
                <a:rPr lang="en-US" sz="1100" b="1" dirty="0" smtClean="0">
                  <a:solidFill>
                    <a:srgbClr val="C00000"/>
                  </a:solidFill>
                </a:rPr>
                <a:t> Channel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3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Channel 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simplicity, ignore the key K, and consider </a:t>
            </a:r>
            <a:r>
              <a:rPr lang="en-US" dirty="0" err="1" smtClean="0">
                <a:latin typeface="Candara"/>
              </a:rPr>
              <a:t>J</a:t>
            </a:r>
            <a:r>
              <a:rPr lang="en-US" baseline="-25000" dirty="0" err="1" smtClean="0">
                <a:latin typeface="Candara"/>
              </a:rPr>
              <a:t>a</a:t>
            </a:r>
            <a:r>
              <a:rPr lang="en-US" dirty="0" smtClean="0"/>
              <a:t> to be the part of the message that the adversary obtains.  (i.e. J = (</a:t>
            </a:r>
            <a:r>
              <a:rPr lang="en-US" dirty="0" err="1" smtClean="0">
                <a:latin typeface="Candara"/>
              </a:rPr>
              <a:t>J</a:t>
            </a:r>
            <a:r>
              <a:rPr lang="en-US" baseline="-25000" dirty="0" err="1" smtClean="0">
                <a:latin typeface="Candara"/>
              </a:rPr>
              <a:t>a</a:t>
            </a:r>
            <a:r>
              <a:rPr lang="en-US" dirty="0" smtClean="0"/>
              <a:t>, </a:t>
            </a:r>
            <a:r>
              <a:rPr lang="en-US" dirty="0" err="1" smtClean="0">
                <a:latin typeface="Candara"/>
              </a:rPr>
              <a:t>J</a:t>
            </a:r>
            <a:r>
              <a:rPr lang="en-US" baseline="-25000" dirty="0" err="1" smtClean="0">
                <a:latin typeface="Candara"/>
              </a:rPr>
              <a:t>s</a:t>
            </a:r>
            <a:r>
              <a:rPr lang="en-US" dirty="0" smtClean="0"/>
              <a:t>), and ignore </a:t>
            </a:r>
            <a:r>
              <a:rPr lang="en-US" dirty="0" err="1" smtClean="0">
                <a:latin typeface="Candara"/>
              </a:rPr>
              <a:t>J</a:t>
            </a:r>
            <a:r>
              <a:rPr lang="en-US" baseline="-25000" dirty="0" err="1" smtClean="0">
                <a:latin typeface="Candara"/>
              </a:rPr>
              <a:t>s</a:t>
            </a:r>
            <a:r>
              <a:rPr lang="en-US" dirty="0" smtClean="0"/>
              <a:t> for now)</a:t>
            </a:r>
            <a:endParaRPr lang="en-US" dirty="0"/>
          </a:p>
          <a:p>
            <a:r>
              <a:rPr lang="en-US" dirty="0" smtClean="0"/>
              <a:t>Construct a joint distribution between the source </a:t>
            </a:r>
            <a:r>
              <a:rPr lang="en-US" dirty="0" err="1" smtClean="0">
                <a:latin typeface="Candara"/>
              </a:rPr>
              <a:t>X</a:t>
            </a:r>
            <a:r>
              <a:rPr lang="en-US" baseline="30000" dirty="0" err="1" smtClean="0">
                <a:latin typeface="Candara"/>
              </a:rPr>
              <a:t>n</a:t>
            </a:r>
            <a:r>
              <a:rPr lang="en-US" dirty="0" smtClean="0"/>
              <a:t> and the information </a:t>
            </a:r>
            <a:r>
              <a:rPr lang="en-US" dirty="0" err="1" smtClean="0">
                <a:latin typeface="Candara"/>
              </a:rPr>
              <a:t>J</a:t>
            </a:r>
            <a:r>
              <a:rPr lang="en-US" baseline="-25000" dirty="0" err="1">
                <a:latin typeface="Candara"/>
              </a:rPr>
              <a:t>a</a:t>
            </a:r>
            <a:r>
              <a:rPr lang="en-US" dirty="0" smtClean="0"/>
              <a:t> (revealed to the Adversary) using a </a:t>
            </a:r>
            <a:r>
              <a:rPr lang="en-US" dirty="0" err="1" smtClean="0"/>
              <a:t>memoryless</a:t>
            </a:r>
            <a:r>
              <a:rPr lang="en-US" dirty="0" smtClean="0"/>
              <a:t> channel.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184747" y="4038600"/>
            <a:ext cx="6763280" cy="1828800"/>
            <a:chOff x="1184747" y="4038600"/>
            <a:chExt cx="6763280" cy="1828800"/>
          </a:xfrm>
        </p:grpSpPr>
        <p:sp>
          <p:nvSpPr>
            <p:cNvPr id="19" name="Rectangle 18"/>
            <p:cNvSpPr/>
            <p:nvPr/>
          </p:nvSpPr>
          <p:spPr>
            <a:xfrm>
              <a:off x="2327748" y="4038600"/>
              <a:ext cx="41910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029" y="4955809"/>
              <a:ext cx="1778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938" y="4586120"/>
              <a:ext cx="4572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 flipH="1">
              <a:off x="1184747" y="4493975"/>
              <a:ext cx="6366393" cy="920931"/>
              <a:chOff x="1482822" y="3886200"/>
              <a:chExt cx="6448888" cy="920931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482822" y="4474028"/>
                <a:ext cx="162196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3104784" y="4184468"/>
                <a:ext cx="644257" cy="576943"/>
              </a:xfrm>
              <a:prstGeom prst="rect">
                <a:avLst/>
              </a:prstGeom>
              <a:no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" name="Straight Arrow Connector 6"/>
              <p:cNvCxnSpPr>
                <a:stCxn id="6" idx="3"/>
                <a:endCxn id="8" idx="1"/>
              </p:cNvCxnSpPr>
              <p:nvPr/>
            </p:nvCxnSpPr>
            <p:spPr>
              <a:xfrm flipV="1">
                <a:off x="3749041" y="4464231"/>
                <a:ext cx="1295400" cy="870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5044441" y="4121331"/>
                <a:ext cx="13716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ndara"/>
                  </a:rPr>
                  <a:t>P</a:t>
                </a:r>
                <a:r>
                  <a:rPr lang="en-US" baseline="-25000" dirty="0" smtClean="0">
                    <a:latin typeface="Candara"/>
                  </a:rPr>
                  <a:t>X|U</a:t>
                </a:r>
                <a:r>
                  <a:rPr lang="en-US" dirty="0" smtClean="0">
                    <a:latin typeface="Candara"/>
                  </a:rPr>
                  <a:t>(</a:t>
                </a:r>
                <a:r>
                  <a:rPr lang="en-US" dirty="0" err="1" smtClean="0">
                    <a:latin typeface="Candara"/>
                  </a:rPr>
                  <a:t>x|u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6416041" y="4463340"/>
                <a:ext cx="1515669" cy="106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996966" y="3886200"/>
                <a:ext cx="14430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C00000"/>
                    </a:solidFill>
                  </a:rPr>
                  <a:t>Memoryless</a:t>
                </a:r>
                <a:r>
                  <a:rPr lang="en-US" sz="1100" b="1" dirty="0" smtClean="0">
                    <a:solidFill>
                      <a:srgbClr val="C00000"/>
                    </a:solidFill>
                  </a:rPr>
                  <a:t> Channel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21" name="Picture 20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827" y="4640748"/>
              <a:ext cx="12192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246" y="4765382"/>
              <a:ext cx="8001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33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This encoder yields a very simple analysis and convenient properties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/>
              <a:t>If |</a:t>
            </a:r>
            <a:r>
              <a:rPr lang="en-US" dirty="0" err="1" smtClean="0">
                <a:latin typeface="Candara"/>
              </a:rPr>
              <a:t>J</a:t>
            </a:r>
            <a:r>
              <a:rPr lang="en-US" baseline="-25000" dirty="0" err="1" smtClean="0">
                <a:latin typeface="Candara"/>
              </a:rPr>
              <a:t>a</a:t>
            </a:r>
            <a:r>
              <a:rPr lang="en-US" dirty="0" smtClean="0"/>
              <a:t>| is large enough, then </a:t>
            </a:r>
            <a:r>
              <a:rPr lang="en-US" dirty="0" err="1" smtClean="0">
                <a:latin typeface="Candara"/>
              </a:rPr>
              <a:t>X</a:t>
            </a:r>
            <a:r>
              <a:rPr lang="en-US" baseline="30000" dirty="0" err="1" smtClean="0">
                <a:latin typeface="Candara"/>
              </a:rPr>
              <a:t>n</a:t>
            </a:r>
            <a:r>
              <a:rPr lang="en-US" dirty="0" smtClean="0"/>
              <a:t> will be nearly </a:t>
            </a:r>
            <a:r>
              <a:rPr lang="en-US" dirty="0" err="1" smtClean="0"/>
              <a:t>i.i.d</a:t>
            </a:r>
            <a:r>
              <a:rPr lang="en-US" dirty="0" smtClean="0"/>
              <a:t>. in total variation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/>
              <a:t>Performance:</a:t>
            </a:r>
            <a:endParaRPr lang="en-US" dirty="0"/>
          </a:p>
        </p:txBody>
      </p:sp>
      <p:pic>
        <p:nvPicPr>
          <p:cNvPr id="21" name="Picture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39549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84747" y="2057400"/>
            <a:ext cx="6763280" cy="1828800"/>
            <a:chOff x="1184747" y="4038600"/>
            <a:chExt cx="6763280" cy="1828800"/>
          </a:xfrm>
        </p:grpSpPr>
        <p:sp>
          <p:nvSpPr>
            <p:cNvPr id="23" name="Rectangle 22"/>
            <p:cNvSpPr/>
            <p:nvPr/>
          </p:nvSpPr>
          <p:spPr>
            <a:xfrm>
              <a:off x="2327748" y="4038600"/>
              <a:ext cx="4191000" cy="18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029" y="4955809"/>
              <a:ext cx="1778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938" y="4586120"/>
              <a:ext cx="4572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 flipH="1">
              <a:off x="1184747" y="4493975"/>
              <a:ext cx="6366393" cy="920931"/>
              <a:chOff x="1482822" y="3886200"/>
              <a:chExt cx="6448888" cy="920931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1482822" y="4474028"/>
                <a:ext cx="162196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3104784" y="4184468"/>
                <a:ext cx="644257" cy="576943"/>
              </a:xfrm>
              <a:prstGeom prst="rect">
                <a:avLst/>
              </a:prstGeom>
              <a:noFill/>
              <a:ln w="349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Arrow Connector 30"/>
              <p:cNvCxnSpPr>
                <a:stCxn id="30" idx="3"/>
                <a:endCxn id="32" idx="1"/>
              </p:cNvCxnSpPr>
              <p:nvPr/>
            </p:nvCxnSpPr>
            <p:spPr>
              <a:xfrm flipV="1">
                <a:off x="3749041" y="4464231"/>
                <a:ext cx="1295400" cy="8709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5044441" y="4121331"/>
                <a:ext cx="13716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ndara"/>
                  </a:rPr>
                  <a:t>P</a:t>
                </a:r>
                <a:r>
                  <a:rPr lang="en-US" baseline="-25000" dirty="0" smtClean="0">
                    <a:latin typeface="Candara"/>
                  </a:rPr>
                  <a:t>X|U</a:t>
                </a:r>
                <a:r>
                  <a:rPr lang="en-US" dirty="0" smtClean="0">
                    <a:latin typeface="Candara"/>
                  </a:rPr>
                  <a:t>(</a:t>
                </a:r>
                <a:r>
                  <a:rPr lang="en-US" dirty="0" err="1" smtClean="0">
                    <a:latin typeface="Candara"/>
                  </a:rPr>
                  <a:t>x|u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6416041" y="4463340"/>
                <a:ext cx="1515669" cy="106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4996966" y="3886200"/>
                <a:ext cx="14430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C00000"/>
                    </a:solidFill>
                  </a:rPr>
                  <a:t>Memoryless</a:t>
                </a:r>
                <a:r>
                  <a:rPr lang="en-US" sz="1100" b="1" dirty="0" smtClean="0">
                    <a:solidFill>
                      <a:srgbClr val="C00000"/>
                    </a:solidFill>
                  </a:rPr>
                  <a:t> Channel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27" name="Picture 26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827" y="4640748"/>
              <a:ext cx="12192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246" y="4765382"/>
              <a:ext cx="800100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17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Achievability Proof Techniques:</a:t>
            </a:r>
            <a:endParaRPr lang="en-US" dirty="0"/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/>
              <a:t>Pose problems in terms of </a:t>
            </a:r>
            <a:r>
              <a:rPr lang="en-US" dirty="0" smtClean="0">
                <a:solidFill>
                  <a:srgbClr val="C00000"/>
                </a:solidFill>
              </a:rPr>
              <a:t>existence of joint distributions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/>
              <a:t>Relax Requirements to </a:t>
            </a:r>
            <a:r>
              <a:rPr lang="en-US" dirty="0" smtClean="0">
                <a:solidFill>
                  <a:srgbClr val="C00000"/>
                </a:solidFill>
              </a:rPr>
              <a:t>“close in total variation”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/>
              <a:t>Main Tool --- </a:t>
            </a:r>
            <a:r>
              <a:rPr lang="en-US" dirty="0" smtClean="0">
                <a:solidFill>
                  <a:srgbClr val="C00000"/>
                </a:solidFill>
              </a:rPr>
              <a:t>Reverse Channel Encoder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Easy Analysis </a:t>
            </a:r>
            <a:r>
              <a:rPr lang="en-US" dirty="0" smtClean="0"/>
              <a:t>of Optimal Adversary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5" y="3175000"/>
            <a:ext cx="50850" cy="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Letter Encoding (method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Encode each X</a:t>
            </a:r>
            <a:r>
              <a:rPr lang="en-US" baseline="-25000" dirty="0" smtClean="0"/>
              <a:t>i</a:t>
            </a:r>
            <a:r>
              <a:rPr lang="en-US" dirty="0" smtClean="0"/>
              <a:t> separately</a:t>
            </a:r>
          </a:p>
          <a:p>
            <a:pPr lvl="1"/>
            <a:r>
              <a:rPr lang="en-US" dirty="0" smtClean="0"/>
              <a:t>Under the constraints of </a:t>
            </a:r>
            <a:r>
              <a:rPr lang="en-US" dirty="0" err="1" smtClean="0"/>
              <a:t>decodability</a:t>
            </a:r>
            <a:r>
              <a:rPr lang="en-US" dirty="0" smtClean="0"/>
              <a:t>, Huffman codes are optimal</a:t>
            </a:r>
          </a:p>
          <a:p>
            <a:pPr lvl="1"/>
            <a:r>
              <a:rPr lang="en-US" dirty="0" smtClean="0"/>
              <a:t>Expected length is within one bit of entropy</a:t>
            </a:r>
          </a:p>
          <a:p>
            <a:pPr lvl="1"/>
            <a:r>
              <a:rPr lang="en-US" dirty="0" smtClean="0"/>
              <a:t>Encode tuples of symbols to get closer to the entropy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Binning</a:t>
            </a:r>
            <a:br>
              <a:rPr lang="en-US" dirty="0" smtClean="0"/>
            </a:br>
            <a:r>
              <a:rPr lang="en-US" dirty="0" smtClean="0"/>
              <a:t>(method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Assign to each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 sequence a random bit sequence (hash function)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3058196"/>
            <a:ext cx="26670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62250" y="3972596"/>
            <a:ext cx="1104900" cy="16002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3771095"/>
            <a:ext cx="1447800" cy="6485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5501" y="350520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0110100010010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3505200"/>
            <a:ext cx="685800" cy="467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9507" y="3058196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of 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 sequences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54221" y="2856695"/>
            <a:ext cx="1447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54221" y="4772696"/>
            <a:ext cx="1955979" cy="2736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458803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1101011000100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2672029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0100110101011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Transformation</a:t>
            </a:r>
            <a:br>
              <a:rPr lang="en-US" dirty="0" smtClean="0"/>
            </a:br>
            <a:r>
              <a:rPr lang="en-US" dirty="0" smtClean="0"/>
              <a:t>(method 3)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2514600"/>
            <a:ext cx="0" cy="220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9600" y="25146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9600" y="47244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3800" y="2514600"/>
            <a:ext cx="0" cy="220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81400" y="25146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581400" y="47244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2514600"/>
            <a:ext cx="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38600" y="25146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38600" y="57912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00" y="2514600"/>
            <a:ext cx="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72000" y="25146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72000" y="57912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1000" y="381254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</a:t>
            </a:r>
            <a:r>
              <a:rPr lang="en-US" sz="2400" baseline="30000" dirty="0" err="1" smtClean="0"/>
              <a:t>n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105400" y="37338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05400" y="38862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91200" y="2514600"/>
            <a:ext cx="0" cy="220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91200" y="25146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91200" y="47244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77000" y="2514600"/>
            <a:ext cx="0" cy="2209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324600" y="25146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324600" y="4724400"/>
            <a:ext cx="152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19800" y="3352800"/>
            <a:ext cx="2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80589" y="3272135"/>
            <a:ext cx="211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Random Matrix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343400" y="19812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96000" y="19812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05128" y="1600200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Source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3323" y="1600200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Message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UFF@BKGLYHNFUVWYY57I" val="35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Y^n$&#10;\end{document} "/>
  <p:tag name="TRANSPAREN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3"/>
  <p:tag name="BMPHEIGHT" val="125"/>
  <p:tag name="SOURCE" val="\documentclass{slides}&#10;\pagestyle{empty}&#10;\usepackage{color}&#10;\begin{document}&#10;${\cal X}^n$&#10;\end{document} "/>
  <p:tag name="TRANSPAREN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133"/>
  <p:tag name="SOURCE" val="\documentclass{slides}&#10;\pagestyle{empty}&#10;\usepackage{color}&#10;\begin{document}&#10;${\cal V}^n$&#10;\end{document} "/>
  <p:tag name="TRANSPAREN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50"/>
  <p:tag name="SOURCE" val="\documentclass{slides}&#10;\pagestyle{empty}&#10;\usepackage{color}&#10;\begin{document}&#10;${\cal Y}^n$&#10;\end{document} "/>
  <p:tag name="TRANSPAREN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3"/>
  <p:tag name="BMPHEIGHT" val="183"/>
  <p:tag name="SOURCE" val="\documentclass{slides}&#10;\pagestyle{empty}&#10;\usepackage{color}&#10;\begin{document}&#10;$p(y|v)$&#10;\end{document} "/>
  <p:tag name="TRANSPARENT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725"/>
  <p:tag name="BMPHEIGHT" val="408"/>
  <p:tag name="SOURCE" val="\documentclass{slides}&#10;\pagestyle{empty}&#10;\usepackage{color}&#10;\begin{document}&#10;\color{blue}&#10;Comm. rate:  $\quad R&gt;I(X;U)$ \\&#10;Secret Key:  $R+R_0&gt;I(X,Y;U)$&#10;\end{document} "/>
  <p:tag name="TRANSPARENT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33"/>
  <p:tag name="BMPHEIGHT" val="450"/>
  <p:tag name="SOURCE" val="\documentclass{slides}&#10;\pagestyle{empty}&#10;\usepackage{color}&#10;\begin{document}&#10;\color{black}&#10;$$\max_{A,B} \quad \min_{Z^n = z^n(M)} \quad \mathbf{E} \; \frac{1}{n} \sum_{i=1}^n \pi(X_i,Y_i,Z_i)$$&#10;\end{document} "/>
  <p:tag name="TRANSPAREN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891"/>
  <p:tag name="BMPHEIGHT" val="733"/>
  <p:tag name="SOURCE" val="\documentclass{slides}&#10;\pagestyle{empty}&#10;\usepackage{color}&#10;\begin{document}&#10;\color{black}&#10;\begin{eqnarray*}&#10;R &amp; &gt; &amp; I(X;Y) \\&#10;R_0 &amp; &gt; &amp; 0 \\&#10;\Pi &amp; &lt; &amp; \min_{z} \mathbf{E} \; \pi (X,Y,z)&#10;\end{eqnarray*}&#10;\end{document} "/>
  <p:tag name="TRANSPARENT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66"/>
  <p:tag name="BMPHEIGHT" val="158"/>
  <p:tag name="SOURCE" val="\documentclass{slides}&#10;\pagestyle{empty}&#10;\usepackage{color}&#10;\begin{document}&#10;$2^{n R_0}$&#10;\end{document} "/>
  <p:tag name="TRANSPAREN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191"/>
  <p:tag name="SOURCE" val="\documentclass{slides}&#10;\pagestyle{empty}&#10;\usepackage{color}&#10;\begin{document}&#10;\color{blue}&#10;$J \in [ 2^{n R} ]$&#10;\end{document} "/>
  <p:tag name="TRANSPAR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1"/>
  <p:tag name="BMPHEIGHT" val="158"/>
  <p:tag name="SOURCE" val="\documentclass{slides}&#10;\pagestyle{empty}&#10;\usepackage{color}&#10;\begin{document}&#10;$X_i$&#10;\end{document} "/>
  <p:tag name="TRANSPARENT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3"/>
  <p:tag name="BMPHEIGHT" val="125"/>
  <p:tag name="SOURCE" val="\documentclass{slides}&#10;\pagestyle{empty}&#10;\usepackage{color}&#10;\begin{document}&#10;${\cal X}^n$&#10;\end{document} "/>
  <p:tag name="TRANSPARENT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83"/>
  <p:tag name="BMPHEIGHT" val="450"/>
  <p:tag name="SOURCE" val="\documentclass{slides}&#10;\pagestyle{empty}&#10;\usepackage{color}&#10;\begin{document}&#10;\color{black}&#10;$$\max_{A,B} \min_{ \{Z_i = z_i(M,X^{i-1},Y^{i-1})\} } \mathbf{E} \frac{1}{n} \sum_{i=1}^n \pi(X_i,Y_i,Z_i)$$&#10;\end{document} "/>
  <p:tag name="TRANSPARE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16"/>
  <p:tag name="BMPHEIGHT" val="450"/>
  <p:tag name="SOURCE" val="\documentclass{slides}&#10;\pagestyle{empty}&#10;\usepackage{color}&#10;\begin{document}&#10;\color{black}&#10;$$\max_{A,B} \;\; \min_{ \{Z_i = z_i(M,X^{i-1})\} } \;\; \mathbf{E} \frac{1}{n} \sum_{i=1}^n \pi(X_i,Y_i,Z_i)$$&#10;\end{document} "/>
  <p:tag name="TRANSPARENT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00"/>
  <p:tag name="BMPHEIGHT" val="450"/>
  <p:tag name="SOURCE" val="\documentclass{slides}&#10;\pagestyle{empty}&#10;\usepackage{color}&#10;\begin{document}&#10;\color{black}&#10;$$\max_{A,B} \;\; \min_{ \{Z_i = z_i(M,Y^{i-1})\} } \;\; \mathbf{E} \frac{1}{n} \sum_{i=1}^n \pi(X_i,Y_i,Z_i)$$&#10;\end{document} "/>
  <p:tag name="TRANSPARENT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50"/>
  <p:tag name="BMPHEIGHT" val="216"/>
  <p:tag name="SOURCE" val="\documentclass{slides}&#10;\pagestyle{empty}&#10;\usepackage{color}&#10;\begin{document}&#10;\color{blue}&#10;$W = \{W_1,W_2\}$   is disclosed through $P_{W_1|X} P_{W_2|Y}$.&#10;\end{document} "/>
  <p:tag name="TRANSPARENT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\color{blue}&#10;$Z^n$&#10;\end{document} "/>
  <p:tag name="TRANSPARENT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Y^n$&#10;\end{document} "/>
  <p:tag name="TRANSPAREN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\color{blue}&#10;$Z^n$&#10;\end{document} "/>
  <p:tag name="TRANSPAREN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Y^n$&#10;\end{document} "/>
  <p:tag name="TRANSPAREN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225"/>
  <p:tag name="BMPHEIGHT" val="166"/>
  <p:tag name="SOURCE" val="\documentclass{slides}&#10;\pagestyle{empty}&#10;\usepackage{color}&#10;\begin{document}&#10;\color{blue}&#10;$X - (U,V) - Y$&#10;\end{document} "/>
  <p:tag name="TRANSPARENT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633"/>
  <p:tag name="BMPHEIGHT" val="808"/>
  <p:tag name="SOURCE" val="\documentclass{slides}&#10;\pagestyle{empty}&#10;\usepackage{color}&#10;\begin{document}&#10;$\Pi(R,R_0) = \max \left\{ \Pi \; :&#10;\begin{array}{rcl}&#10;&amp; &amp; \exists \; p(u,v|x)p(y|u,v) \; s.t. \\&#10;R &amp; \geq &amp; I(X;U,V), \\&#10;R_0 &amp; \geq &amp; I(W;V|U), \\&#10;\Pi &amp; = &amp; \min_{z(u)} \mathbf{E} \; \pi(X,Y,z(U)).&#10;\end{array}&#10;\right\}$&#10;\end{document} "/>
  <p:tag name="TRANSPAREN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33"/>
  <p:tag name="BMPHEIGHT" val="125"/>
  <p:tag name="SOURCE" val="\documentclass{slides}&#10;\pagestyle{empty}&#10;\usepackage{color}&#10;\begin{document}&#10;${\cal X}^n$&#10;\end{document} "/>
  <p:tag name="TRANSPARENT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33"/>
  <p:tag name="SOURCE" val="\documentclass{slides}&#10;\pagestyle{empty}&#10;\usepackage{color}&#10;\begin{document}&#10;${\cal U}^n$&#10;\end{document} "/>
  <p:tag name="TRANSPARENT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133"/>
  <p:tag name="SOURCE" val="\documentclass{slides}&#10;\pagestyle{empty}&#10;\usepackage{color}&#10;\begin{document}&#10;${\cal V}^n$&#10;\end{document} "/>
  <p:tag name="TRANSPARE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50"/>
  <p:tag name="SOURCE" val="\documentclass{slides}&#10;\pagestyle{empty}&#10;\usepackage{color}&#10;\begin{document}&#10;${\cal Y}^n$&#10;\end{document} "/>
  <p:tag name="TRANSPARE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Y^n$&#10;\end{document} "/>
  <p:tag name="TRANSPAR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58"/>
  <p:tag name="BMPHEIGHT" val="183"/>
  <p:tag name="SOURCE" val="\documentclass{slides}&#10;\pagestyle{empty}&#10;\usepackage{color}&#10;\begin{document}&#10;$p(y|u,v)$&#10;\end{document} "/>
  <p:tag name="TRANSPARENT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91"/>
  <p:tag name="BMPHEIGHT" val="400"/>
  <p:tag name="SOURCE" val="\documentclass{slides}&#10;\pagestyle{empty}&#10;\usepackage{color}&#10;\begin{document}&#10;\color{black}&#10;$$\pi_1(x,y,z) \; = \; \log \frac{1}{z(x)}$$&#10;\end{document} "/>
  <p:tag name="TRANSPARENT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83"/>
  <p:tag name="BMPHEIGHT" val="400"/>
  <p:tag name="SOURCE" val="\documentclass{slides}&#10;\pagestyle{empty}&#10;\usepackage{color}&#10;\begin{document}&#10;\color{black}&#10;$$\pi_2(x,y,z) \; = \; \log \frac{1}{z(y)}$$&#10;\end{document} "/>
  <p:tag name="TRANSPARENT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58"/>
  <p:tag name="BMPHEIGHT" val="400"/>
  <p:tag name="SOURCE" val="\documentclass{slides}&#10;\pagestyle{empty}&#10;\usepackage{color}&#10;\begin{document}&#10;\color{black}&#10;$$\pi_3(x,y,z) \; = \; \log \frac{1}{z(x,y)}$$&#10;\end{document} "/>
  <p:tag name="TRANSPARENT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91"/>
  <p:tag name="BMPHEIGHT" val="391"/>
  <p:tag name="SOURCE" val="\documentclass{slides}&#10;\pagestyle{empty}&#10;\usepackage{color}&#10;\begin{document}&#10;\color{black}&#10;$$\min_{Z = z(U)} \mathbf{E} \log \frac{1}{Z(X)} \; = \; H(X|U)$$&#10;\end{document} "/>
  <p:tag name="TRANSPARENT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16"/>
  <p:tag name="BMPHEIGHT" val="450"/>
  <p:tag name="SOURCE" val="\documentclass{slides}&#10;\pagestyle{empty}&#10;\usepackage{color}&#10;\begin{document}&#10;\color{black}&#10;$$\max_{A,B} \;\; \min_{ \{Z_i = z_i(M,X^{i-1})\} } \;\; \mathbf{E} \frac{1}{n} \sum_{i=1}^n \pi(X_i,Y_i,Z_i)$$&#10;\end{document} "/>
  <p:tag name="TRANSPARE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50"/>
  <p:tag name="BMPHEIGHT" val="441"/>
  <p:tag name="SOURCE" val="\documentclass{slides}&#10;\pagestyle{empty}&#10;\usepackage{color}&#10;\begin{document}&#10;\color{black}&#10;$$\max_{A,B} \;\; \frac{1}{n} \sum_{i=1}^n H(X_i|X^{i-1},M)$$&#10;\end{document} "/>
  <p:tag name="TRANSPAR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383"/>
  <p:tag name="SOURCE" val="\documentclass{slides}&#10;\pagestyle{empty}&#10;\usepackage{color}&#10;\begin{document}&#10;\color{black}&#10;$$\max_{A,B} \;\; \frac{1}{n} H(X^n|M)$$&#10;\end{document} "/>
  <p:tag name="TRANSPARENT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383"/>
  <p:tag name="SOURCE" val="\documentclass{slides}&#10;\pagestyle{empty}&#10;\usepackage{color}&#10;\begin{document}&#10;\color{black}&#10;$$\max_{A,B} \;\; \frac{1}{n} H(Y^n|M)$$&#10;\end{document} "/>
  <p:tag name="TRANSPARENT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83"/>
  <p:tag name="SOURCE" val="\documentclass{slides}&#10;\pagestyle{empty}&#10;\usepackage{color}&#10;\begin{document}&#10;\color{black}&#10;$$\max_{A,B} \;\; \frac{1}{n} H(X^n,Y^n|M)$$&#10;\end{document} "/>
  <p:tag name="TRANSPAREN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83"/>
  <p:tag name="BMPHEIGHT" val="383"/>
  <p:tag name="SOURCE" val="\documentclass{slides}&#10;\pagestyle{empty}&#10;\usepackage{color}&#10;\begin{document}&#10;\color{black}&#10;$$\max_{A,B} \;\; \frac{1}{n} H(X^n|M)$$&#10;\end{document} "/>
  <p:tag name="TRANSPARENT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50"/>
  <p:tag name="BMPHEIGHT" val="175"/>
  <p:tag name="SOURCE" val="\documentclass{slides}&#10;\pagestyle{empty}&#10;\usepackage{color}&#10;\begin{document}&#10;\color{blue}&#10;$$= \; \min \{ H(X|Y) + R_0, \; H(X) \}$$&#10;\end{document} "/>
  <p:tag name="TRANSPARENT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66"/>
  <p:tag name="BMPHEIGHT" val="383"/>
  <p:tag name="SOURCE" val="\documentclass{slides}&#10;\pagestyle{empty}&#10;\usepackage{color}&#10;\begin{document}&#10;\color{black}&#10;$$\max_{A,B} \;\; \frac{1}{n} H(Y^n|M)$$&#10;\end{document} "/>
  <p:tag name="TRANSPARENT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33"/>
  <p:tag name="BMPHEIGHT" val="258"/>
  <p:tag name="SOURCE" val="\documentclass{slides}&#10;\pagestyle{empty}&#10;\usepackage{color}&#10;\begin{document}&#10;\color{blue}&#10;$$= \; \max_{X - U - Y} \min \{ H(Y|U) + R_0, \; H(Y) \}$$&#10;\end{document} "/>
  <p:tag name="TRANSPARENT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700"/>
  <p:tag name="BMPHEIGHT" val="383"/>
  <p:tag name="SOURCE" val="\documentclass{slides}&#10;\pagestyle{empty}&#10;\usepackage{color}&#10;\begin{document}&#10;\color{black}&#10;$$\max_{A,B} \;\; \frac{1}{n} H(X^n,Y^n|M)$$&#10;\end{document} "/>
  <p:tag name="TRANSPAR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483"/>
  <p:tag name="BMPHEIGHT" val="258"/>
  <p:tag name="SOURCE" val="\documentclass{slides}&#10;\pagestyle{empty}&#10;\usepackage{color}&#10;\begin{document}&#10;\color{blue}&#10;$$= \; \max_{X - U - Y} \min \{ H(X,Y|U) + R_0, \; H(X,Y) \}$$&#10;\end{document} "/>
  <p:tag name="TRANSPARENT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ack}&#10;$X^n$&#10;\end{document} "/>
  <p:tag name="TRANSPARENT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225"/>
  <p:tag name="SOURCE" val="\documentclass{slides}&#10;\pagestyle{empty}&#10;\usepackage{color}&#10;\begin{document}&#10;\color{black}&#10;$Y_{(3)}^n$&#10;\end{document} "/>
  <p:tag name="TRANSPARENT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08"/>
  <p:tag name="BMPHEIGHT" val="225"/>
  <p:tag name="SOURCE" val="\documentclass{slides}&#10;\pagestyle{empty}&#10;\usepackage{color}&#10;\begin{document}&#10;\color{black}&#10;$Y_{(2)}^n$&#10;\end{document} "/>
  <p:tag name="TRANSPARENT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8"/>
  <p:tag name="BMPHEIGHT" val="158"/>
  <p:tag name="SOURCE" val="\documentclass{slides}&#10;\pagestyle{empty}&#10;\usepackage{color}&#10;\begin{document}&#10;\color{black}&#10;$R_2$&#10;\end{document} "/>
  <p:tag name="TRANSPAREN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25"/>
  <p:tag name="BMPHEIGHT" val="125"/>
  <p:tag name="SOURCE" val="\documentclass{slides}&#10;\pagestyle{empty}&#10;\usepackage{color}&#10;\begin{document}&#10;\color{blue}&#10;$Y^n$&#10;\end{document} "/>
  <p:tag name="TRANSPARENT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00"/>
  <p:tag name="BMPHEIGHT" val="158"/>
  <p:tag name="SOURCE" val="\documentclass{slides}&#10;\pagestyle{empty}&#10;\usepackage{color}&#10;\begin{document}&#10;\color{black}&#10;$R_1$&#10;\end{document} "/>
  <p:tag name="TRANSPARENT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25"/>
  <p:tag name="BMPHEIGHT" val="166"/>
  <p:tag name="SOURCE" val="\documentclass{slides}&#10;\pagestyle{empty}&#10;\usepackage{color}&#10;\begin{document}&#10;$X^n \mbox{ is i.i.d. } \sim p_X$&#10;\end{document} "/>
  <p:tag name="TRANSPARENT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33"/>
  <p:tag name="BMPHEIGHT" val="166"/>
  <p:tag name="SOURCE" val="\documentclass{slides}&#10;\pagestyle{empty}&#10;\usepackage{color}&#10;\begin{document}&#10;$\mathbf{P} \left( d \left( X^n, g \left( f \left( X^n \right) \right) \right) &gt; D \right) &lt; \epsilon$&#10;\end{document} "/>
  <p:tag name="TRANSPARENT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441"/>
  <p:tag name="BMPHEIGHT" val="858"/>
  <p:tag name="SOURCE" val="\documentclass{slides}&#10;\pagestyle{empty}&#10;\usepackage{color}&#10;\begin{document}&#10;$X^n \mbox{ is i.i.d. } \sim p_X$ \\&#10;$X^n - J - \hat{X}^n$ \\&#10;$|{\cal J}| = 2^{nR}$ \\&#10;$\mathbf{P} \left( d \left( X^n, g \left( f \left( X^n \right) \right) \right) &gt; D \right) &lt; \epsilon$&#10;\end{document} "/>
  <p:tag name="TRANSPARENT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375"/>
  <p:tag name="BMPHEIGHT" val="566"/>
  <p:tag name="SOURCE" val="\documentclass{slides}&#10;\pagestyle{empty}&#10;\usepackage{color}&#10;\begin{document}&#10;\begin{eqnarray*}&#10;f &amp; : &amp; {\cal X}^n \to \left[2^{nR} \right] \\&#10;g &amp; : &amp; \left[2^{nR} \right] \to {\cal X}^n&#10;\end{eqnarray*}&#10;\end{document} "/>
  <p:tag name="TRANSPARENT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191"/>
  <p:tag name="SOURCE" val="\documentclass{slides}&#10;\pagestyle{empty}&#10;\usepackage{color}&#10;\begin{document}&#10;$J \in [2^{nR}]$&#10;\end{document} "/>
  <p:tag name="TRANSPARENT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50"/>
  <p:tag name="SOURCE" val="\documentclass{slides}&#10;\pagestyle{empty}&#10;\usepackage{color}&#10;\begin{document}&#10;$\hat{X}^n$&#10;\end{document} "/>
  <p:tag name="TRANSPAREN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425"/>
  <p:tag name="BMPHEIGHT" val="591"/>
  <p:tag name="SOURCE" val="\documentclass{slides}&#10;\pagestyle{empty}&#10;\usepackage{color}&#10;\begin{document}&#10;$X^n \mbox{ is i.i.d. } \sim p_X$ \\&#10;$K \sim Unif \left[ 2^{nR_0} \right]$ \\&#10;$X^n \perp \! \! \! \perp K$&#10;\end{document} "/>
  <p:tag name="TRANSPARENT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08"/>
  <p:tag name="BMPHEIGHT" val="566"/>
  <p:tag name="SOURCE" val="\documentclass{slides}&#10;\pagestyle{empty}&#10;\usepackage{color}&#10;\begin{document}&#10;\begin{eqnarray*}&#10;f &amp; : &amp; {\cal X}^n \times \left[2^{nR_0} \right] \to \left[2^{nR} \right] \\&#10;g &amp; : &amp; \left[2^{nR} \right] \times \left[2^{nR_0} \right] \to {\cal X}^n&#10;\end{eqnarray*}&#10;\end{document} "/>
  <p:tag name="TRANSPAREN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25"/>
  <p:tag name="BMPHEIGHT" val="191"/>
  <p:tag name="SOURCE" val="\documentclass{slides}&#10;\pagestyle{empty}&#10;\usepackage{color}&#10;\begin{document}&#10;\color{blue}&#10;$J \in [ 2^{n R} ]$&#10;\end{document} "/>
  <p:tag name="TRANSPARENT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50"/>
  <p:tag name="BMPHEIGHT" val="675"/>
  <p:tag name="SOURCE" val="\documentclass{slides}&#10;\pagestyle{empty}&#10;\usepackage{color}&#10;\begin{document}&#10;$$\mathbf{P} \left( X^n \neq g \left( f \left( X^n, K \right), K \right) \right) \; &lt; \; \epsilon$$&#10;\vspace{-1.2cm}&#10;$$\min_{\{ z_i(\cdot) \}} \frac{1}{n} \sum_{i} \mathbf{E} \pi (X_i, z_i(J,X^{i-1})) \; &gt; \; \Pi - \epsilon$$&#10;\end{document} "/>
  <p:tag name="TRANSPARENT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958"/>
  <p:tag name="BMPHEIGHT" val="1150"/>
  <p:tag name="SOURCE" val="\documentclass{slides}&#10;\pagestyle{empty}&#10;\usepackage{color}&#10;\begin{document}&#10;$X^n \mbox{ is i.i.d. } \sim p_X$ \\&#10;$X^n \perp \! \! \! \perp K$ \\&#10;$X^n - (J,K) - \hat{X}^n$ \\&#10;$|{\cal J}| = 2^{nR}, \quad |{\cal K}| = 2^{nR_0}$ \\&#10;$\mathbf{P} \left( X^n\neq \hat{X}^n \right) \; &lt; \; \epsilon$&#10;\end{document} "/>
  <p:tag name="TRANSPARENT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641"/>
  <p:tag name="BMPHEIGHT" val="133"/>
  <p:tag name="SOURCE" val="\documentclass{slides}&#10;\pagestyle{empty}&#10;\usepackage{color}&#10;\begin{document}&#10;$&gt; \; \Pi - \epsilon$&#10;\end{document} "/>
  <p:tag name="TRANSPARENT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50"/>
  <p:tag name="BMPHEIGHT" val="116"/>
  <p:tag name="SOURCE" val="\documentclass{slides}&#10;\pagestyle{empty}&#10;\usepackage{color}&#10;\begin{document}&#10;$K$&#10;\end{document} "/>
  <p:tag name="TRANSPARENT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16"/>
  <p:tag name="BMPHEIGHT" val="125"/>
  <p:tag name="SOURCE" val="\documentclass{slides}&#10;\pagestyle{empty}&#10;\usepackage{color}&#10;\begin{document}&#10;$Z^n$&#10;\end{document} "/>
  <p:tag name="TRANSPARENT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50"/>
  <p:tag name="SOURCE" val="\documentclass{slides}&#10;\pagestyle{empty}&#10;\usepackage{color}&#10;\begin{document}&#10;$\hat{X}^n$&#10;\end{document} "/>
  <p:tag name="TRANSPARENT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8"/>
  <p:tag name="BMPHEIGHT" val="125"/>
  <p:tag name="SOURCE" val="\documentclass{slides}&#10;\pagestyle{empty}&#10;\usepackage{color}&#10;\begin{document}&#10;$J$&#10;\end{document} "/>
  <p:tag name="TRANSPARENT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25"/>
  <p:tag name="BMPHEIGHT" val="191"/>
  <p:tag name="SOURCE" val="\documentclass{slides}&#10;\pagestyle{empty}&#10;\usepackage{color}&#10;\begin{document}&#10;$$\left\| p(x) p(y|x) - q(x) p(y|x) \right\|_{TV} \; = \; \left\| p(x) - q(x) \right\|_{TV}$$&#10;\end{document} "/>
  <p:tag name="TRANSPARENT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575"/>
  <p:tag name="BMPHEIGHT" val="550"/>
  <p:tag name="SOURCE" val="\documentclass{slides}&#10;\pagestyle{empty}&#10;\usepackage{color}&#10;\begin{document}&#10;If $|f(w)| &lt; B \; \forall w$,&#10;$$\left| \mathbf{E}_{p_1} f(W) - \mathbf{E}_{p_2} f(W) \right| \; \leq \; B \left\| p_1 - p_2 \right\|_{TV}$$&#10;\end{document} "/>
  <p:tag name="TRANSPAREN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50"/>
  <p:tag name="BMPHEIGHT" val="191"/>
  <p:tag name="SOURCE" val="\documentclass{slides}&#10;\pagestyle{empty}&#10;\usepackage{color}&#10;\begin{document}&#10;\color{blue}&#10;$K \in [ 2^{n R_0} ]$&#10;\end{document} "/>
  <p:tag name="TRANSPARENT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58"/>
  <p:tag name="BMPHEIGHT" val="1533"/>
  <p:tag name="SOURCE" val="\documentclass{slides}&#10;\pagestyle{empty}&#10;\usepackage{color}&#10;\begin{document}&#10;$X^n \mbox{ is i.i.d. } \sim p_X$ \\&#10;$X^n \perp \! \! \! \perp K$ \\&#10;$X^n - (J,K) - \hat{X}^n$ \\&#10;$|{\cal J}| = 2^{nR}, \quad |{\cal K}| = 2^{nR_0}$ \\&#10;$\mathbf{P} \left( X^n\neq \hat{X}^n \right) \; &lt; \; \epsilon$&#10;\vspace{-0.7cm}&#10;$$ \! \! \! \! \! \! \! \! \! \! \! \! \! \! \! \! \! \! \! \! \! \! \! \! \! \min_{\{ z_i(\cdot) \}} \frac{1}{n} \sum_{i} \mathbf{E} \pi (X_i, z_i(J,X^{i-1})) \; &gt; \; \Pi - \epsilon$$&#10;\end{document} "/>
  <p:tag name="TRANSPARENT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300"/>
  <p:tag name="BMPHEIGHT" val="1075"/>
  <p:tag name="SOURCE" val="\documentclass{slides}&#10;\pagestyle{empty}&#10;\usepackage{color}&#10;\begin{document}&#10;&#10;Let $p_X(x) = \sum_u p_U(u) p_{X|U}(x|u)$ \\&#10;If $R &gt; I(U;X)$&#10;$$ \mathbf{E} \; \left\| p_{X^n}(x^n) - \prod_{i=1}^n p_X(x_i) \right\|_{TV} \to 0.$$&#10;\end{document} "/>
  <p:tag name="TRANSPARENT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975"/>
  <p:tag name="BMPHEIGHT" val="450"/>
  <p:tag name="SOURCE" val="\documentclass{slides}&#10;\pagestyle{empty}&#10;\usepackage{color}&#10;\begin{document}&#10;&#10;Generate a codebook ${\cal C} = \left\{ U^n(j) \right\}, j=1,...,2^{nR}$ \\&#10;where $U^n(j)$ are i.i.d. $\sim \prod_{i=1}^n p_U(u_i)$.&#10;&#10;\end{document} "/>
  <p:tag name="TRANSPARENT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741"/>
  <p:tag name="BMPHEIGHT" val="158"/>
  <p:tag name="SOURCE" val="\documentclass{slides}&#10;\pagestyle{empty}&#10;\usepackage{color}&#10;\begin{document}&#10;$J \sim Unif$&#10;\end{document} "/>
  <p:tag name="TRANSPARENT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483"/>
  <p:tag name="BMPHEIGHT" val="166"/>
  <p:tag name="SOURCE" val="\documentclass{slides}&#10;\pagestyle{empty}&#10;\usepackage{color}&#10;\begin{document}&#10;$U^n(J)$&#10;\end{document} "/>
  <p:tag name="TRANSPARENT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33"/>
  <p:tag name="SOURCE" val="\documentclass{slides}&#10;\pagestyle{empty}&#10;\usepackage{color}&#10;\begin{document}&#10;${\cal C}$&#10;\end{document} "/>
  <p:tag name="TRANSPARENT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33"/>
  <p:tag name="SOURCE" val="\documentclass{slides}&#10;\pagestyle{empty}&#10;\usepackage{color}&#10;\begin{document}&#10;${\cal C}$&#10;\end{document} "/>
  <p:tag name="TRANSPARENT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8"/>
  <p:tag name="BMPHEIGHT" val="158"/>
  <p:tag name="SOURCE" val="\documentclass{slides}&#10;\pagestyle{empty}&#10;\usepackage{color}&#10;\begin{document}&#10;$J_a \sim Unif$&#10;\end{document} "/>
  <p:tag name="TRANSPARENT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\color{blue}&#10;$X^n$&#10;\end{document} "/>
  <p:tag name="TRANSPARENT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166"/>
  <p:tag name="SOURCE" val="\documentclass{slides}&#10;\pagestyle{empty}&#10;\usepackage{color}&#10;\begin{document}&#10;$U^n(J_a)$&#10;\end{document} "/>
  <p:tag name="TRANSPARENT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3191"/>
  <p:tag name="BMPHEIGHT" val="1233"/>
  <p:tag name="SOURCE" val="\documentclass{slides}&#10;\pagestyle{empty}&#10;\usepackage{color}&#10;\begin{document}&#10;\begin{eqnarray*}&#10;&amp; &amp; \min_{\{ z_i(j_a,x^{i-1}) \}} \frac{1}{n} \sum_{i} \mathbf{E} \pi (X_i, z_i(J_a,X^{i-1})) \\&#10;&amp; = &amp; \min_{z(u)} \frac{1}{n} \sum_{i} \mathbf{E} \pi (X_i, z(u_i(J_a)) \\&#10;&amp; \approx &amp; \min_{z(u)} \mathbf{E}_{p_{X,U}} \pi (X, z(U).&#10;\end{eqnarray*}&#10;\end{document} "/>
  <p:tag name="TRANSPARENT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100"/>
  <p:tag name="BMPHEIGHT" val="133"/>
  <p:tag name="SOURCE" val="\documentclass{slides}&#10;\pagestyle{empty}&#10;\usepackage{color}&#10;\begin{document}&#10;${\cal C}$&#10;\end{document} "/>
  <p:tag name="TRANSPARENT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250"/>
  <p:tag name="BMPHEIGHT" val="125"/>
  <p:tag name="SOURCE" val="\documentclass{slides}&#10;\pagestyle{empty}&#10;\usepackage{color}&#10;\begin{document}&#10;$X^n$&#10;\end{document} "/>
  <p:tag name="TRANSPARENT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808"/>
  <p:tag name="BMPHEIGHT" val="158"/>
  <p:tag name="SOURCE" val="\documentclass{slides}&#10;\pagestyle{empty}&#10;\usepackage{color}&#10;\begin{document}&#10;$J_a \sim Unif$&#10;\end{document} "/>
  <p:tag name="TRANSPARENT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MPWIDTH" val="550"/>
  <p:tag name="BMPHEIGHT" val="166"/>
  <p:tag name="SOURCE" val="\documentclass{slides}&#10;\pagestyle{empty}&#10;\usepackage{color}&#10;\begin{document}&#10;$U^n(J_a)$&#10;\end{document} "/>
  <p:tag name="TRANSPARENT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^n &gt; B  template TPT1  env TPENV1  fore 0  back 16777215  eqnno 1"/>
  <p:tag name="FILENAME" val="TP_tmp"/>
  <p:tag name="ORIGWIDTH" val="2"/>
  <p:tag name="PICTUREFILESIZE" val="20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12897</TotalTime>
  <Words>1386</Words>
  <Application>Microsoft Office PowerPoint</Application>
  <PresentationFormat>On-screen Show (4:3)</PresentationFormat>
  <Paragraphs>345</Paragraphs>
  <Slides>66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Adjacency</vt:lpstr>
      <vt:lpstr>Rate-distortion Theory for Secrecy Systems</vt:lpstr>
      <vt:lpstr>PowerPoint Presentation</vt:lpstr>
      <vt:lpstr>Information Theory</vt:lpstr>
      <vt:lpstr>Source Coding</vt:lpstr>
      <vt:lpstr>Entropy</vt:lpstr>
      <vt:lpstr>Many Methods</vt:lpstr>
      <vt:lpstr>Single Letter Encoding (method 1)</vt:lpstr>
      <vt:lpstr>Random Binning (method 2)</vt:lpstr>
      <vt:lpstr>Linear Transformation (method 3)</vt:lpstr>
      <vt:lpstr>Summary</vt:lpstr>
      <vt:lpstr>Lossy Source Coding</vt:lpstr>
      <vt:lpstr>Poor Performance</vt:lpstr>
      <vt:lpstr>Puzzle</vt:lpstr>
      <vt:lpstr>Rate Distortion Theorem</vt:lpstr>
      <vt:lpstr>Structure of Useful Partial Information</vt:lpstr>
      <vt:lpstr>Empirical Coordination Codes</vt:lpstr>
      <vt:lpstr>Strong Coordination</vt:lpstr>
      <vt:lpstr>Strong Coordination</vt:lpstr>
      <vt:lpstr>Structure of Strong Coord.</vt:lpstr>
      <vt:lpstr>Information Theoretic Security</vt:lpstr>
      <vt:lpstr>Wiretap Channel [Wyner 75]</vt:lpstr>
      <vt:lpstr>Wiretap Channel [Wyner 75]</vt:lpstr>
      <vt:lpstr>Wiretap Channel [Wyner 75]</vt:lpstr>
      <vt:lpstr>Confidential Messages [Csiszar, Korner 78]</vt:lpstr>
      <vt:lpstr>Confidential Messages [Csiszar, Korner 78]</vt:lpstr>
      <vt:lpstr>Confidential Messages [Csiszar, Korner 78]</vt:lpstr>
      <vt:lpstr>Merhav 2008</vt:lpstr>
      <vt:lpstr>Villard-Piantanida 2010</vt:lpstr>
      <vt:lpstr>Other Examples of “rate-equivocation” theory</vt:lpstr>
      <vt:lpstr>Rate-distortion theory (secrecy)</vt:lpstr>
      <vt:lpstr>Achievable Rates and Payoff</vt:lpstr>
      <vt:lpstr>How to Force High Distortion</vt:lpstr>
      <vt:lpstr>Causal Disclosure</vt:lpstr>
      <vt:lpstr>Causal Disclosure (case 1)</vt:lpstr>
      <vt:lpstr>Causal Disclosure (case 2)</vt:lpstr>
      <vt:lpstr>Example</vt:lpstr>
      <vt:lpstr>Rate-payoff Regions</vt:lpstr>
      <vt:lpstr>General Disclosure</vt:lpstr>
      <vt:lpstr>Strong Coord. for Secrecy</vt:lpstr>
      <vt:lpstr>Strong Coord. for Secrecy</vt:lpstr>
      <vt:lpstr>Payoff-Rate Function</vt:lpstr>
      <vt:lpstr>Structure of Secrecy Code</vt:lpstr>
      <vt:lpstr>Intermission</vt:lpstr>
      <vt:lpstr>Log-loss Distortion</vt:lpstr>
      <vt:lpstr>Best Reconstruction Yields Entropy </vt:lpstr>
      <vt:lpstr>Log-loss π_1 (disclose X causally)</vt:lpstr>
      <vt:lpstr>Log-loss π_2 (disclose Y causally)</vt:lpstr>
      <vt:lpstr>Log-loss π_3 (disclose X and Y)</vt:lpstr>
      <vt:lpstr>Result 1 from Secrecy R-D Theory</vt:lpstr>
      <vt:lpstr>Result 2 from Secrecy R-D Theory</vt:lpstr>
      <vt:lpstr>Result 3 from Secrecy R-D Theory</vt:lpstr>
      <vt:lpstr>Some Difficulties</vt:lpstr>
      <vt:lpstr>Secure Channel</vt:lpstr>
      <vt:lpstr>Side Information at the intended receiver</vt:lpstr>
      <vt:lpstr>Cascade Network</vt:lpstr>
      <vt:lpstr>Inner and Outer Bounds</vt:lpstr>
      <vt:lpstr>Summary</vt:lpstr>
      <vt:lpstr>Restate Problem---Example 1 (RD Theory)</vt:lpstr>
      <vt:lpstr>Restate Problem---Example 2 (Secrecy)</vt:lpstr>
      <vt:lpstr>Tricks with Total Variation</vt:lpstr>
      <vt:lpstr>Tricks with Total Variation</vt:lpstr>
      <vt:lpstr>Summary</vt:lpstr>
      <vt:lpstr>Cloud Overlap Lemma</vt:lpstr>
      <vt:lpstr>Reverse Channel Encoder</vt:lpstr>
      <vt:lpstr>Simple Analysis</vt:lpstr>
      <vt:lpstr>Summary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Theory for Distributed Systems</dc:title>
  <dc:creator>Paul Cuff</dc:creator>
  <cp:lastModifiedBy>Paul Cuff</cp:lastModifiedBy>
  <cp:revision>424</cp:revision>
  <dcterms:created xsi:type="dcterms:W3CDTF">2010-08-19T20:13:34Z</dcterms:created>
  <dcterms:modified xsi:type="dcterms:W3CDTF">2013-06-23T01:55:03Z</dcterms:modified>
</cp:coreProperties>
</file>