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quickStyle2.xml" ContentType="application/vnd.openxmlformats-officedocument.drawingml.diagramStyl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408" r:id="rId2"/>
    <p:sldId id="644" r:id="rId3"/>
    <p:sldId id="651" r:id="rId4"/>
    <p:sldId id="601" r:id="rId5"/>
    <p:sldId id="646" r:id="rId6"/>
    <p:sldId id="539" r:id="rId7"/>
    <p:sldId id="575" r:id="rId8"/>
    <p:sldId id="540" r:id="rId9"/>
    <p:sldId id="542" r:id="rId10"/>
    <p:sldId id="553" r:id="rId11"/>
    <p:sldId id="554" r:id="rId12"/>
    <p:sldId id="557" r:id="rId13"/>
    <p:sldId id="555" r:id="rId14"/>
    <p:sldId id="576" r:id="rId15"/>
    <p:sldId id="577" r:id="rId16"/>
    <p:sldId id="578" r:id="rId17"/>
    <p:sldId id="562" r:id="rId18"/>
    <p:sldId id="563" r:id="rId19"/>
    <p:sldId id="589" r:id="rId20"/>
    <p:sldId id="588" r:id="rId21"/>
    <p:sldId id="566" r:id="rId22"/>
    <p:sldId id="585" r:id="rId23"/>
    <p:sldId id="556" r:id="rId24"/>
    <p:sldId id="592" r:id="rId25"/>
    <p:sldId id="574" r:id="rId26"/>
    <p:sldId id="591" r:id="rId27"/>
    <p:sldId id="571" r:id="rId28"/>
    <p:sldId id="602" r:id="rId29"/>
    <p:sldId id="595" r:id="rId30"/>
    <p:sldId id="598" r:id="rId31"/>
    <p:sldId id="597" r:id="rId32"/>
    <p:sldId id="570" r:id="rId33"/>
    <p:sldId id="642" r:id="rId34"/>
    <p:sldId id="647" r:id="rId35"/>
    <p:sldId id="643" r:id="rId36"/>
    <p:sldId id="606" r:id="rId37"/>
    <p:sldId id="607" r:id="rId38"/>
    <p:sldId id="609" r:id="rId39"/>
    <p:sldId id="648" r:id="rId40"/>
    <p:sldId id="611" r:id="rId41"/>
    <p:sldId id="612" r:id="rId42"/>
    <p:sldId id="613" r:id="rId43"/>
    <p:sldId id="614" r:id="rId44"/>
    <p:sldId id="615" r:id="rId45"/>
    <p:sldId id="617" r:id="rId46"/>
    <p:sldId id="649" r:id="rId47"/>
    <p:sldId id="620" r:id="rId48"/>
    <p:sldId id="621" r:id="rId49"/>
    <p:sldId id="622" r:id="rId50"/>
    <p:sldId id="623" r:id="rId51"/>
    <p:sldId id="625" r:id="rId52"/>
    <p:sldId id="626" r:id="rId53"/>
    <p:sldId id="627" r:id="rId54"/>
    <p:sldId id="628" r:id="rId55"/>
    <p:sldId id="629" r:id="rId56"/>
    <p:sldId id="630" r:id="rId57"/>
    <p:sldId id="631" r:id="rId58"/>
    <p:sldId id="632" r:id="rId59"/>
    <p:sldId id="633" r:id="rId60"/>
    <p:sldId id="634" r:id="rId61"/>
    <p:sldId id="635" r:id="rId62"/>
    <p:sldId id="636" r:id="rId63"/>
    <p:sldId id="637" r:id="rId64"/>
    <p:sldId id="638" r:id="rId65"/>
    <p:sldId id="639" r:id="rId66"/>
    <p:sldId id="640" r:id="rId67"/>
    <p:sldId id="641" r:id="rId68"/>
  </p:sldIdLst>
  <p:sldSz cx="9144000" cy="6858000" type="screen4x3"/>
  <p:notesSz cx="7010400" cy="9296400"/>
  <p:embeddedFontLst>
    <p:embeddedFont>
      <p:font typeface="Corbel" pitchFamily="34" charset="0"/>
      <p:regular r:id="rId71"/>
      <p:bold r:id="rId72"/>
      <p:italic r:id="rId73"/>
      <p:boldItalic r:id="rId74"/>
    </p:embeddedFont>
    <p:embeddedFont>
      <p:font typeface="cmmi10" pitchFamily="34" charset="0"/>
      <p:regular r:id="rId75"/>
    </p:embeddedFont>
    <p:embeddedFont>
      <p:font typeface="cmr10" pitchFamily="34" charset="0"/>
      <p:regular r:id="rId76"/>
    </p:embeddedFont>
    <p:embeddedFont>
      <p:font typeface="cmex10" pitchFamily="34" charset="0"/>
      <p:regular r:id="rId77"/>
    </p:embeddedFont>
    <p:embeddedFont>
      <p:font typeface="cmsy10orig" pitchFamily="34" charset="0"/>
      <p:regular r:id="rId78"/>
    </p:embeddedFont>
    <p:embeddedFont>
      <p:font typeface="cmmi7" pitchFamily="34" charset="0"/>
      <p:regular r:id="rId79"/>
    </p:embeddedFont>
    <p:embeddedFont>
      <p:font typeface="cmr7" pitchFamily="34" charset="0"/>
      <p:regular r:id="rId80"/>
    </p:embeddedFont>
    <p:embeddedFont>
      <p:font typeface="Wingdings 2" pitchFamily="18" charset="2"/>
      <p:regular r:id="rId81"/>
    </p:embeddedFont>
    <p:embeddedFont>
      <p:font typeface="Wingdings 3" pitchFamily="18" charset="2"/>
      <p:regular r:id="rId82"/>
    </p:embeddedFont>
    <p:embeddedFont>
      <p:font typeface="Calibri" pitchFamily="34" charset="0"/>
      <p:regular r:id="rId83"/>
      <p:bold r:id="rId84"/>
      <p:italic r:id="rId85"/>
      <p:boldItalic r:id="rId86"/>
    </p:embeddedFont>
  </p:embeddedFont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77777"/>
    <a:srgbClr val="000000"/>
    <a:srgbClr val="9B320E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3" autoAdjust="0"/>
    <p:restoredTop sz="94671" autoAdjust="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6.fntdata"/><Relationship Id="rId84" Type="http://schemas.openxmlformats.org/officeDocument/2006/relationships/font" Target="fonts/font14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2.fntdata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85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font" Target="fonts/font5.fntdata"/><Relationship Id="rId83" Type="http://schemas.openxmlformats.org/officeDocument/2006/relationships/font" Target="fonts/font13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86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cycle6" loCatId="relationship" qsTypeId="urn:microsoft.com/office/officeart/2005/8/quickstyle/3d7" qsCatId="3D" csTypeId="urn:microsoft.com/office/officeart/2005/8/colors/accent2_2" csCatId="accent2" phldr="1"/>
      <dgm:spPr/>
      <dgm:t>
        <a:bodyPr/>
        <a:lstStyle>
          <a:extLst/>
        </a:lstStyle>
        <a:p>
          <a:endParaRPr lang="en-US"/>
        </a:p>
      </dgm:t>
    </dgm:pt>
    <dgm:pt modelId="{F9A846BA-06FB-46AF-80ED-5EA0073A08FA}">
      <dgm:prSet phldrT="[Text]" custT="1"/>
      <dgm:spPr/>
      <dgm:t>
        <a:bodyPr/>
        <a:lstStyle>
          <a:extLst/>
        </a:lstStyle>
        <a:p>
          <a:pPr algn="ctr"/>
          <a:r>
            <a:rPr lang="en-US" sz="2800" b="0" dirty="0" smtClean="0"/>
            <a:t>BAC</a:t>
          </a:r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en-US"/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en-US"/>
        </a:p>
      </dgm:t>
    </dgm:pt>
    <dgm:pt modelId="{BE86B990-DBDC-40C1-AC51-FEE70A11BBD9}">
      <dgm:prSet phldrT="[Text]" custT="1"/>
      <dgm:spPr/>
      <dgm:t>
        <a:bodyPr/>
        <a:lstStyle>
          <a:extLst/>
        </a:lstStyle>
        <a:p>
          <a:pPr algn="ctr"/>
          <a:r>
            <a:rPr lang="en-US" sz="2800" dirty="0" smtClean="0"/>
            <a:t>GS</a:t>
          </a:r>
          <a:endParaRPr lang="en-US" sz="2800" dirty="0"/>
        </a:p>
      </dgm:t>
    </dgm:pt>
    <dgm:pt modelId="{0B36E850-A261-41CE-82DE-F16D9AC979BF}" type="sibTrans" cxnId="{9921091E-AA12-44AF-B6CD-B75B6FAB18A6}">
      <dgm:prSet/>
      <dgm:spPr/>
      <dgm:t>
        <a:bodyPr/>
        <a:lstStyle/>
        <a:p>
          <a:endParaRPr lang="en-US"/>
        </a:p>
      </dgm:t>
    </dgm:pt>
    <dgm:pt modelId="{0AE2E0F8-485E-4711-B5F1-1E9EFF8AA06D}" type="parTrans" cxnId="{9921091E-AA12-44AF-B6CD-B75B6FAB18A6}">
      <dgm:prSet/>
      <dgm:spPr/>
      <dgm:t>
        <a:bodyPr/>
        <a:lstStyle/>
        <a:p>
          <a:endParaRPr lang="en-US"/>
        </a:p>
      </dgm:t>
    </dgm:pt>
    <dgm:pt modelId="{E9D27373-275A-4ADC-8B28-E0C6D6720D54}">
      <dgm:prSet phldrT="[Text]" custT="1"/>
      <dgm:spPr/>
      <dgm:t>
        <a:bodyPr/>
        <a:lstStyle>
          <a:extLst/>
        </a:lstStyle>
        <a:p>
          <a:pPr algn="ctr"/>
          <a:r>
            <a:rPr lang="en-US" sz="2800" dirty="0" smtClean="0"/>
            <a:t>JPM</a:t>
          </a:r>
          <a:endParaRPr lang="en-US" sz="2800" dirty="0"/>
        </a:p>
      </dgm:t>
    </dgm:pt>
    <dgm:pt modelId="{79444D39-28CC-4944-AFA2-DEF03C0BD473}" type="parTrans" cxnId="{F2EA9013-BE04-43E6-853E-8BF875F39A6D}">
      <dgm:prSet/>
      <dgm:spPr/>
      <dgm:t>
        <a:bodyPr/>
        <a:lstStyle/>
        <a:p>
          <a:endParaRPr lang="en-US"/>
        </a:p>
      </dgm:t>
    </dgm:pt>
    <dgm:pt modelId="{C5D43C32-D0F2-4F7C-A90D-FEC1552BE016}" type="sibTrans" cxnId="{F2EA9013-BE04-43E6-853E-8BF875F39A6D}">
      <dgm:prSet/>
      <dgm:spPr/>
      <dgm:t>
        <a:bodyPr/>
        <a:lstStyle/>
        <a:p>
          <a:endParaRPr lang="en-US"/>
        </a:p>
      </dgm:t>
    </dgm:pt>
    <dgm:pt modelId="{B44793E0-ACEB-4ED1-9A36-FDA2B3BB2BA6}">
      <dgm:prSet phldrT="[Text]" custT="1"/>
      <dgm:spPr/>
      <dgm:t>
        <a:bodyPr/>
        <a:lstStyle>
          <a:extLst/>
        </a:lstStyle>
        <a:p>
          <a:pPr algn="ctr"/>
          <a:r>
            <a:rPr lang="en-US" sz="2800" b="0" dirty="0" smtClean="0"/>
            <a:t>C</a:t>
          </a:r>
          <a:endParaRPr lang="en-US" sz="2800" b="0" dirty="0"/>
        </a:p>
      </dgm:t>
    </dgm:pt>
    <dgm:pt modelId="{FF8E896F-6B98-4C97-805E-EF8D135DFF45}" type="parTrans" cxnId="{6CB24ECB-5F5A-42CB-93C4-292723A90B4E}">
      <dgm:prSet/>
      <dgm:spPr/>
      <dgm:t>
        <a:bodyPr/>
        <a:lstStyle/>
        <a:p>
          <a:endParaRPr lang="en-US"/>
        </a:p>
      </dgm:t>
    </dgm:pt>
    <dgm:pt modelId="{220D5027-5794-4314-8124-D690F9A25738}" type="sibTrans" cxnId="{6CB24ECB-5F5A-42CB-93C4-292723A90B4E}">
      <dgm:prSet/>
      <dgm:spPr/>
      <dgm:t>
        <a:bodyPr/>
        <a:lstStyle/>
        <a:p>
          <a:endParaRPr lang="en-US"/>
        </a:p>
      </dgm:t>
    </dgm:pt>
    <dgm:pt modelId="{3DED8FF1-904C-4E43-88A1-943143626137}">
      <dgm:prSet phldrT="[Text]" custT="1"/>
      <dgm:spPr/>
      <dgm:t>
        <a:bodyPr/>
        <a:lstStyle>
          <a:extLst/>
        </a:lstStyle>
        <a:p>
          <a:pPr algn="ctr"/>
          <a:r>
            <a:rPr lang="en-US" sz="2800" dirty="0" smtClean="0"/>
            <a:t>LEH</a:t>
          </a:r>
          <a:endParaRPr lang="en-US" sz="2800" dirty="0"/>
        </a:p>
      </dgm:t>
    </dgm:pt>
    <dgm:pt modelId="{B45AD976-40C9-47CD-922D-28556281DE84}" type="parTrans" cxnId="{CA477ECB-EC98-48EB-A07A-99A2210B1AD3}">
      <dgm:prSet/>
      <dgm:spPr/>
      <dgm:t>
        <a:bodyPr/>
        <a:lstStyle/>
        <a:p>
          <a:endParaRPr lang="en-US"/>
        </a:p>
      </dgm:t>
    </dgm:pt>
    <dgm:pt modelId="{841A59C6-D09D-4FDA-92EF-03A879DC03B3}" type="sibTrans" cxnId="{CA477ECB-EC98-48EB-A07A-99A2210B1AD3}">
      <dgm:prSet/>
      <dgm:spPr/>
      <dgm:t>
        <a:bodyPr/>
        <a:lstStyle/>
        <a:p>
          <a:endParaRPr lang="en-US"/>
        </a:p>
      </dgm:t>
    </dgm:pt>
    <dgm:pt modelId="{A4DE1FD5-33B2-4A7C-9580-4E1E5804A1E8}" type="pres">
      <dgm:prSet presAssocID="{105D35E0-9A5D-4EB8-8A48-4ED52D2D6EA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D982B4-619B-4ED6-BBFD-FA8DA77F324D}" type="pres">
      <dgm:prSet presAssocID="{F9A846BA-06FB-46AF-80ED-5EA0073A08F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FCEDA-1785-4F27-9231-9B3AC7669499}" type="pres">
      <dgm:prSet presAssocID="{F9A846BA-06FB-46AF-80ED-5EA0073A08FA}" presName="spNode" presStyleCnt="0"/>
      <dgm:spPr/>
      <dgm:t>
        <a:bodyPr/>
        <a:lstStyle/>
        <a:p>
          <a:endParaRPr lang="en-US"/>
        </a:p>
      </dgm:t>
    </dgm:pt>
    <dgm:pt modelId="{194BF746-607A-49D9-B726-46F9251083E1}" type="pres">
      <dgm:prSet presAssocID="{D054D334-137E-4116-BF8C-3B5A64D95A3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988BAB2-A267-4377-8190-05126DF1E9C5}" type="pres">
      <dgm:prSet presAssocID="{B44793E0-ACEB-4ED1-9A36-FDA2B3BB2BA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846A4-9766-4165-83BD-3D2910F13AB5}" type="pres">
      <dgm:prSet presAssocID="{B44793E0-ACEB-4ED1-9A36-FDA2B3BB2BA6}" presName="spNode" presStyleCnt="0"/>
      <dgm:spPr/>
      <dgm:t>
        <a:bodyPr/>
        <a:lstStyle/>
        <a:p>
          <a:endParaRPr lang="en-US"/>
        </a:p>
      </dgm:t>
    </dgm:pt>
    <dgm:pt modelId="{B838BC78-5626-4DB3-BC50-17D75DAB7F29}" type="pres">
      <dgm:prSet presAssocID="{220D5027-5794-4314-8124-D690F9A25738}" presName="sibTrans" presStyleLbl="sibTrans1D1" presStyleIdx="1" presStyleCnt="5"/>
      <dgm:spPr/>
      <dgm:t>
        <a:bodyPr/>
        <a:lstStyle/>
        <a:p>
          <a:endParaRPr lang="en-US"/>
        </a:p>
      </dgm:t>
    </dgm:pt>
    <dgm:pt modelId="{D025ED64-C390-4DA0-AFA9-235A02F476ED}" type="pres">
      <dgm:prSet presAssocID="{E9D27373-275A-4ADC-8B28-E0C6D6720D5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FC75A-A7B8-4FC9-BE81-47AA64EC477C}" type="pres">
      <dgm:prSet presAssocID="{E9D27373-275A-4ADC-8B28-E0C6D6720D54}" presName="spNode" presStyleCnt="0"/>
      <dgm:spPr/>
      <dgm:t>
        <a:bodyPr/>
        <a:lstStyle/>
        <a:p>
          <a:endParaRPr lang="en-US"/>
        </a:p>
      </dgm:t>
    </dgm:pt>
    <dgm:pt modelId="{6485C50F-ECAE-4D03-AF54-CDE0A48B55DE}" type="pres">
      <dgm:prSet presAssocID="{C5D43C32-D0F2-4F7C-A90D-FEC1552BE01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440D82D-7262-4E3E-B59D-76EB569473DB}" type="pres">
      <dgm:prSet presAssocID="{BE86B990-DBDC-40C1-AC51-FEE70A11BB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8C7F7-9890-47CE-AB78-1A143FD25D82}" type="pres">
      <dgm:prSet presAssocID="{BE86B990-DBDC-40C1-AC51-FEE70A11BBD9}" presName="spNode" presStyleCnt="0"/>
      <dgm:spPr/>
      <dgm:t>
        <a:bodyPr/>
        <a:lstStyle/>
        <a:p>
          <a:endParaRPr lang="en-US"/>
        </a:p>
      </dgm:t>
    </dgm:pt>
    <dgm:pt modelId="{C143874C-3D8E-4123-A9B8-C66D240A186A}" type="pres">
      <dgm:prSet presAssocID="{0B36E850-A261-41CE-82DE-F16D9AC979BF}" presName="sibTrans" presStyleLbl="sibTrans1D1" presStyleIdx="3" presStyleCnt="5"/>
      <dgm:spPr/>
      <dgm:t>
        <a:bodyPr/>
        <a:lstStyle/>
        <a:p>
          <a:endParaRPr lang="en-US"/>
        </a:p>
      </dgm:t>
    </dgm:pt>
    <dgm:pt modelId="{AB436008-8D99-4992-8FCC-36F9118850B7}" type="pres">
      <dgm:prSet presAssocID="{3DED8FF1-904C-4E43-88A1-9431436261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50BCA-BFF9-496A-B488-2C483930C9BA}" type="pres">
      <dgm:prSet presAssocID="{3DED8FF1-904C-4E43-88A1-943143626137}" presName="spNode" presStyleCnt="0"/>
      <dgm:spPr/>
      <dgm:t>
        <a:bodyPr/>
        <a:lstStyle/>
        <a:p>
          <a:endParaRPr lang="en-US"/>
        </a:p>
      </dgm:t>
    </dgm:pt>
    <dgm:pt modelId="{65D8A102-9CD4-4378-91B7-E6C52906BCA3}" type="pres">
      <dgm:prSet presAssocID="{841A59C6-D09D-4FDA-92EF-03A879DC03B3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39121CF7-99CD-4E61-9CFF-7BBA618B66F8}" type="presOf" srcId="{0B36E850-A261-41CE-82DE-F16D9AC979BF}" destId="{C143874C-3D8E-4123-A9B8-C66D240A186A}" srcOrd="0" destOrd="0" presId="urn:microsoft.com/office/officeart/2005/8/layout/cycle6"/>
    <dgm:cxn modelId="{364C49C4-D116-428F-AB42-BF8E4BEA22EA}" type="presOf" srcId="{F9A846BA-06FB-46AF-80ED-5EA0073A08FA}" destId="{FDD982B4-619B-4ED6-BBFD-FA8DA77F324D}" srcOrd="0" destOrd="0" presId="urn:microsoft.com/office/officeart/2005/8/layout/cycle6"/>
    <dgm:cxn modelId="{9921091E-AA12-44AF-B6CD-B75B6FAB18A6}" srcId="{105D35E0-9A5D-4EB8-8A48-4ED52D2D6EAC}" destId="{BE86B990-DBDC-40C1-AC51-FEE70A11BBD9}" srcOrd="3" destOrd="0" parTransId="{0AE2E0F8-485E-4711-B5F1-1E9EFF8AA06D}" sibTransId="{0B36E850-A261-41CE-82DE-F16D9AC979BF}"/>
    <dgm:cxn modelId="{42E949D8-E7FD-4241-BF0D-1F67B59B0D7D}" type="presOf" srcId="{3DED8FF1-904C-4E43-88A1-943143626137}" destId="{AB436008-8D99-4992-8FCC-36F9118850B7}" srcOrd="0" destOrd="0" presId="urn:microsoft.com/office/officeart/2005/8/layout/cycle6"/>
    <dgm:cxn modelId="{D97C2FE4-C034-4295-ABFE-B1AB37C411E6}" type="presOf" srcId="{220D5027-5794-4314-8124-D690F9A25738}" destId="{B838BC78-5626-4DB3-BC50-17D75DAB7F29}" srcOrd="0" destOrd="0" presId="urn:microsoft.com/office/officeart/2005/8/layout/cycle6"/>
    <dgm:cxn modelId="{6CB24ECB-5F5A-42CB-93C4-292723A90B4E}" srcId="{105D35E0-9A5D-4EB8-8A48-4ED52D2D6EAC}" destId="{B44793E0-ACEB-4ED1-9A36-FDA2B3BB2BA6}" srcOrd="1" destOrd="0" parTransId="{FF8E896F-6B98-4C97-805E-EF8D135DFF45}" sibTransId="{220D5027-5794-4314-8124-D690F9A25738}"/>
    <dgm:cxn modelId="{6B8AF31D-AB52-42C3-9079-26EA12708D07}" type="presOf" srcId="{C5D43C32-D0F2-4F7C-A90D-FEC1552BE016}" destId="{6485C50F-ECAE-4D03-AF54-CDE0A48B55DE}" srcOrd="0" destOrd="0" presId="urn:microsoft.com/office/officeart/2005/8/layout/cycle6"/>
    <dgm:cxn modelId="{A6E7F18C-2170-4DA2-B47E-F0C387E9462C}" type="presOf" srcId="{BE86B990-DBDC-40C1-AC51-FEE70A11BBD9}" destId="{5440D82D-7262-4E3E-B59D-76EB569473DB}" srcOrd="0" destOrd="0" presId="urn:microsoft.com/office/officeart/2005/8/layout/cycle6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3E81AA81-C122-42E4-B9EE-746A7316BE7B}" type="presOf" srcId="{105D35E0-9A5D-4EB8-8A48-4ED52D2D6EAC}" destId="{A4DE1FD5-33B2-4A7C-9580-4E1E5804A1E8}" srcOrd="0" destOrd="0" presId="urn:microsoft.com/office/officeart/2005/8/layout/cycle6"/>
    <dgm:cxn modelId="{81F2B02C-A135-4070-AE13-1510F5C5EC10}" type="presOf" srcId="{D054D334-137E-4116-BF8C-3B5A64D95A38}" destId="{194BF746-607A-49D9-B726-46F9251083E1}" srcOrd="0" destOrd="0" presId="urn:microsoft.com/office/officeart/2005/8/layout/cycle6"/>
    <dgm:cxn modelId="{130FCDE5-945A-48E0-85FE-5B18AADE5F16}" type="presOf" srcId="{841A59C6-D09D-4FDA-92EF-03A879DC03B3}" destId="{65D8A102-9CD4-4378-91B7-E6C52906BCA3}" srcOrd="0" destOrd="0" presId="urn:microsoft.com/office/officeart/2005/8/layout/cycle6"/>
    <dgm:cxn modelId="{DF98F838-FD88-49DC-9259-6F678281857A}" type="presOf" srcId="{B44793E0-ACEB-4ED1-9A36-FDA2B3BB2BA6}" destId="{B988BAB2-A267-4377-8190-05126DF1E9C5}" srcOrd="0" destOrd="0" presId="urn:microsoft.com/office/officeart/2005/8/layout/cycle6"/>
    <dgm:cxn modelId="{CA477ECB-EC98-48EB-A07A-99A2210B1AD3}" srcId="{105D35E0-9A5D-4EB8-8A48-4ED52D2D6EAC}" destId="{3DED8FF1-904C-4E43-88A1-943143626137}" srcOrd="4" destOrd="0" parTransId="{B45AD976-40C9-47CD-922D-28556281DE84}" sibTransId="{841A59C6-D09D-4FDA-92EF-03A879DC03B3}"/>
    <dgm:cxn modelId="{F2EA9013-BE04-43E6-853E-8BF875F39A6D}" srcId="{105D35E0-9A5D-4EB8-8A48-4ED52D2D6EAC}" destId="{E9D27373-275A-4ADC-8B28-E0C6D6720D54}" srcOrd="2" destOrd="0" parTransId="{79444D39-28CC-4944-AFA2-DEF03C0BD473}" sibTransId="{C5D43C32-D0F2-4F7C-A90D-FEC1552BE016}"/>
    <dgm:cxn modelId="{A853096E-02EB-4326-BCB2-311A107F9923}" type="presOf" srcId="{E9D27373-275A-4ADC-8B28-E0C6D6720D54}" destId="{D025ED64-C390-4DA0-AFA9-235A02F476ED}" srcOrd="0" destOrd="0" presId="urn:microsoft.com/office/officeart/2005/8/layout/cycle6"/>
    <dgm:cxn modelId="{ADAF8896-ECA7-4A28-A8EC-68CDA56714D3}" type="presParOf" srcId="{A4DE1FD5-33B2-4A7C-9580-4E1E5804A1E8}" destId="{FDD982B4-619B-4ED6-BBFD-FA8DA77F324D}" srcOrd="0" destOrd="0" presId="urn:microsoft.com/office/officeart/2005/8/layout/cycle6"/>
    <dgm:cxn modelId="{DF1BF6E0-7C59-417F-B5C4-AA09DBC3ACA4}" type="presParOf" srcId="{A4DE1FD5-33B2-4A7C-9580-4E1E5804A1E8}" destId="{118FCEDA-1785-4F27-9231-9B3AC7669499}" srcOrd="1" destOrd="0" presId="urn:microsoft.com/office/officeart/2005/8/layout/cycle6"/>
    <dgm:cxn modelId="{D718F51E-F5A4-40BB-B55F-56696F2EFC25}" type="presParOf" srcId="{A4DE1FD5-33B2-4A7C-9580-4E1E5804A1E8}" destId="{194BF746-607A-49D9-B726-46F9251083E1}" srcOrd="2" destOrd="0" presId="urn:microsoft.com/office/officeart/2005/8/layout/cycle6"/>
    <dgm:cxn modelId="{8685FCCC-10D4-4557-A558-A29A7A447036}" type="presParOf" srcId="{A4DE1FD5-33B2-4A7C-9580-4E1E5804A1E8}" destId="{B988BAB2-A267-4377-8190-05126DF1E9C5}" srcOrd="3" destOrd="0" presId="urn:microsoft.com/office/officeart/2005/8/layout/cycle6"/>
    <dgm:cxn modelId="{85E5A2C2-8071-4F68-8199-254D73233BF5}" type="presParOf" srcId="{A4DE1FD5-33B2-4A7C-9580-4E1E5804A1E8}" destId="{43C846A4-9766-4165-83BD-3D2910F13AB5}" srcOrd="4" destOrd="0" presId="urn:microsoft.com/office/officeart/2005/8/layout/cycle6"/>
    <dgm:cxn modelId="{5DDF8371-3BA5-4409-989B-E871E27D491A}" type="presParOf" srcId="{A4DE1FD5-33B2-4A7C-9580-4E1E5804A1E8}" destId="{B838BC78-5626-4DB3-BC50-17D75DAB7F29}" srcOrd="5" destOrd="0" presId="urn:microsoft.com/office/officeart/2005/8/layout/cycle6"/>
    <dgm:cxn modelId="{EFD7959C-5279-4AFA-8EFA-B70185A343EF}" type="presParOf" srcId="{A4DE1FD5-33B2-4A7C-9580-4E1E5804A1E8}" destId="{D025ED64-C390-4DA0-AFA9-235A02F476ED}" srcOrd="6" destOrd="0" presId="urn:microsoft.com/office/officeart/2005/8/layout/cycle6"/>
    <dgm:cxn modelId="{8EE94F7A-66D9-4BCA-A8F0-7F429C6BE08B}" type="presParOf" srcId="{A4DE1FD5-33B2-4A7C-9580-4E1E5804A1E8}" destId="{F2DFC75A-A7B8-4FC9-BE81-47AA64EC477C}" srcOrd="7" destOrd="0" presId="urn:microsoft.com/office/officeart/2005/8/layout/cycle6"/>
    <dgm:cxn modelId="{F5D252FF-F420-4BC7-884D-6F61E0EB5621}" type="presParOf" srcId="{A4DE1FD5-33B2-4A7C-9580-4E1E5804A1E8}" destId="{6485C50F-ECAE-4D03-AF54-CDE0A48B55DE}" srcOrd="8" destOrd="0" presId="urn:microsoft.com/office/officeart/2005/8/layout/cycle6"/>
    <dgm:cxn modelId="{B02C4045-978B-4BB3-B26E-1659E49958D1}" type="presParOf" srcId="{A4DE1FD5-33B2-4A7C-9580-4E1E5804A1E8}" destId="{5440D82D-7262-4E3E-B59D-76EB569473DB}" srcOrd="9" destOrd="0" presId="urn:microsoft.com/office/officeart/2005/8/layout/cycle6"/>
    <dgm:cxn modelId="{384C9E5D-BC6F-47B9-AA7F-C63240D1C2E5}" type="presParOf" srcId="{A4DE1FD5-33B2-4A7C-9580-4E1E5804A1E8}" destId="{36E8C7F7-9890-47CE-AB78-1A143FD25D82}" srcOrd="10" destOrd="0" presId="urn:microsoft.com/office/officeart/2005/8/layout/cycle6"/>
    <dgm:cxn modelId="{85A15E28-1993-48A1-80A4-E46BD48E28A1}" type="presParOf" srcId="{A4DE1FD5-33B2-4A7C-9580-4E1E5804A1E8}" destId="{C143874C-3D8E-4123-A9B8-C66D240A186A}" srcOrd="11" destOrd="0" presId="urn:microsoft.com/office/officeart/2005/8/layout/cycle6"/>
    <dgm:cxn modelId="{7295CDC4-2108-4463-81F6-CAD46F423AE3}" type="presParOf" srcId="{A4DE1FD5-33B2-4A7C-9580-4E1E5804A1E8}" destId="{AB436008-8D99-4992-8FCC-36F9118850B7}" srcOrd="12" destOrd="0" presId="urn:microsoft.com/office/officeart/2005/8/layout/cycle6"/>
    <dgm:cxn modelId="{C8BA824B-7D5A-4CE2-B1F0-F1CFE7D7B55D}" type="presParOf" srcId="{A4DE1FD5-33B2-4A7C-9580-4E1E5804A1E8}" destId="{55150BCA-BFF9-496A-B488-2C483930C9BA}" srcOrd="13" destOrd="0" presId="urn:microsoft.com/office/officeart/2005/8/layout/cycle6"/>
    <dgm:cxn modelId="{F17B9F3E-DCB7-4CEC-A52C-55D3D9F9BD62}" type="presParOf" srcId="{A4DE1FD5-33B2-4A7C-9580-4E1E5804A1E8}" destId="{65D8A102-9CD4-4378-91B7-E6C52906BCA3}" srcOrd="14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>
          <a:extLst/>
        </a:lstStyle>
        <a:p>
          <a:endParaRPr lang="en-US"/>
        </a:p>
      </dgm:t>
    </dgm:pt>
    <dgm:pt modelId="{F9A846BA-06FB-46AF-80ED-5EA0073A08FA}">
      <dgm:prSet phldrT="[Text]"/>
      <dgm:spPr/>
      <dgm:t>
        <a:bodyPr/>
        <a:lstStyle>
          <a:extLst/>
        </a:lstStyle>
        <a:p>
          <a:r>
            <a:rPr lang="en-US" b="0" dirty="0" smtClean="0"/>
            <a:t>A</a:t>
          </a:r>
          <a:endParaRPr lang="en-US" b="0" dirty="0"/>
        </a:p>
      </dgm:t>
    </dgm:pt>
    <dgm:pt modelId="{D054D334-137E-4116-BF8C-3B5A64D95A38}" type="sibTrans" cxnId="{E0A59ECF-A5D6-4165-81D6-37160CDE59E0}">
      <dgm:prSet/>
      <dgm:spPr>
        <a:ln w="0">
          <a:noFill/>
        </a:ln>
      </dgm:spPr>
      <dgm:t>
        <a:bodyPr/>
        <a:lstStyle>
          <a:extLst/>
        </a:lstStyle>
        <a:p>
          <a:endParaRPr lang="en-US"/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en-US"/>
        </a:p>
      </dgm:t>
    </dgm:pt>
    <dgm:pt modelId="{5FD308C2-A8A4-4FD4-990F-B1EF5B0BC1D0}">
      <dgm:prSet phldrT="[Text]"/>
      <dgm:spPr/>
      <dgm:t>
        <a:bodyPr/>
        <a:lstStyle>
          <a:extLst/>
        </a:lstStyle>
        <a:p>
          <a:r>
            <a:rPr lang="en-US" dirty="0" smtClean="0"/>
            <a:t>B</a:t>
          </a:r>
          <a:endParaRPr lang="en-US" dirty="0"/>
        </a:p>
      </dgm:t>
    </dgm:pt>
    <dgm:pt modelId="{DAF569A8-8EEF-4D6C-9A11-85D2B3A639A0}" type="parTrans" cxnId="{92EF2261-F8F2-46B8-B9A1-D61BAC87245B}">
      <dgm:prSet/>
      <dgm:spPr/>
      <dgm:t>
        <a:bodyPr/>
        <a:lstStyle/>
        <a:p>
          <a:endParaRPr lang="en-US"/>
        </a:p>
      </dgm:t>
    </dgm:pt>
    <dgm:pt modelId="{6E5F19AC-AB01-403C-93E5-D00F8EBF7452}" type="sibTrans" cxnId="{92EF2261-F8F2-46B8-B9A1-D61BAC87245B}">
      <dgm:prSet/>
      <dgm:spPr/>
      <dgm:t>
        <a:bodyPr/>
        <a:lstStyle/>
        <a:p>
          <a:endParaRPr lang="en-US"/>
        </a:p>
      </dgm:t>
    </dgm:pt>
    <dgm:pt modelId="{F3F01672-6067-4CA6-A120-9D0C4D24541C}" type="pres">
      <dgm:prSet presAssocID="{105D35E0-9A5D-4EB8-8A48-4ED52D2D6EA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BFBE6-F835-487F-829E-B39E6143B166}" type="pres">
      <dgm:prSet presAssocID="{F9A846BA-06FB-46AF-80ED-5EA0073A08FA}" presName="node" presStyleLbl="node1" presStyleIdx="0" presStyleCnt="2" custScaleX="63252" custScaleY="64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C892B-F969-4040-B69D-792063AEB39E}" type="pres">
      <dgm:prSet presAssocID="{F9A846BA-06FB-46AF-80ED-5EA0073A08FA}" presName="spNode" presStyleCnt="0"/>
      <dgm:spPr/>
      <dgm:t>
        <a:bodyPr/>
        <a:lstStyle/>
        <a:p>
          <a:endParaRPr lang="en-US"/>
        </a:p>
      </dgm:t>
    </dgm:pt>
    <dgm:pt modelId="{F2FF3D8E-A7B8-449B-B11E-D20011A2AA5F}" type="pres">
      <dgm:prSet presAssocID="{D054D334-137E-4116-BF8C-3B5A64D95A38}" presName="sibTrans" presStyleLbl="sibTrans1D1" presStyleIdx="0" presStyleCnt="2"/>
      <dgm:spPr/>
      <dgm:t>
        <a:bodyPr/>
        <a:lstStyle/>
        <a:p>
          <a:endParaRPr lang="en-US"/>
        </a:p>
      </dgm:t>
    </dgm:pt>
    <dgm:pt modelId="{3ABD7E72-D2A5-49EC-8ABE-97D07AEF002F}" type="pres">
      <dgm:prSet presAssocID="{5FD308C2-A8A4-4FD4-990F-B1EF5B0BC1D0}" presName="node" presStyleLbl="node1" presStyleIdx="1" presStyleCnt="2" custScaleX="60726" custScaleY="71747" custRadScaleRad="132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76B7B-7F2B-4E2F-BC0F-99A2399F355A}" type="pres">
      <dgm:prSet presAssocID="{5FD308C2-A8A4-4FD4-990F-B1EF5B0BC1D0}" presName="spNode" presStyleCnt="0"/>
      <dgm:spPr/>
      <dgm:t>
        <a:bodyPr/>
        <a:lstStyle/>
        <a:p>
          <a:endParaRPr lang="en-US"/>
        </a:p>
      </dgm:t>
    </dgm:pt>
    <dgm:pt modelId="{B0570EE0-FA1F-462A-9745-87A1ACE4076F}" type="pres">
      <dgm:prSet presAssocID="{6E5F19AC-AB01-403C-93E5-D00F8EBF7452}" presName="sibTrans" presStyleLbl="sibTrans1D1" presStyleIdx="1" presStyleCnt="2"/>
      <dgm:spPr/>
      <dgm:t>
        <a:bodyPr/>
        <a:lstStyle/>
        <a:p>
          <a:endParaRPr lang="en-US"/>
        </a:p>
      </dgm:t>
    </dgm:pt>
  </dgm:ptLst>
  <dgm:cxnLst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92EF2261-F8F2-46B8-B9A1-D61BAC87245B}" srcId="{105D35E0-9A5D-4EB8-8A48-4ED52D2D6EAC}" destId="{5FD308C2-A8A4-4FD4-990F-B1EF5B0BC1D0}" srcOrd="1" destOrd="0" parTransId="{DAF569A8-8EEF-4D6C-9A11-85D2B3A639A0}" sibTransId="{6E5F19AC-AB01-403C-93E5-D00F8EBF7452}"/>
    <dgm:cxn modelId="{FE14D14C-D60C-4F4C-89C3-AC4B4BDE9E74}" type="presOf" srcId="{105D35E0-9A5D-4EB8-8A48-4ED52D2D6EAC}" destId="{F3F01672-6067-4CA6-A120-9D0C4D24541C}" srcOrd="0" destOrd="0" presId="urn:microsoft.com/office/officeart/2005/8/layout/cycle5"/>
    <dgm:cxn modelId="{D4380531-346E-417B-95BE-6885EA945BA2}" type="presOf" srcId="{6E5F19AC-AB01-403C-93E5-D00F8EBF7452}" destId="{B0570EE0-FA1F-462A-9745-87A1ACE4076F}" srcOrd="0" destOrd="0" presId="urn:microsoft.com/office/officeart/2005/8/layout/cycle5"/>
    <dgm:cxn modelId="{7D9B669F-7FE3-4339-829E-829692B8081B}" type="presOf" srcId="{5FD308C2-A8A4-4FD4-990F-B1EF5B0BC1D0}" destId="{3ABD7E72-D2A5-49EC-8ABE-97D07AEF002F}" srcOrd="0" destOrd="0" presId="urn:microsoft.com/office/officeart/2005/8/layout/cycle5"/>
    <dgm:cxn modelId="{0A4F1015-520B-4D76-9E01-A6A9E186BF0E}" type="presOf" srcId="{D054D334-137E-4116-BF8C-3B5A64D95A38}" destId="{F2FF3D8E-A7B8-449B-B11E-D20011A2AA5F}" srcOrd="0" destOrd="0" presId="urn:microsoft.com/office/officeart/2005/8/layout/cycle5"/>
    <dgm:cxn modelId="{89541A56-B534-4C88-9E5A-E65EB1DA68BE}" type="presOf" srcId="{F9A846BA-06FB-46AF-80ED-5EA0073A08FA}" destId="{6B6BFBE6-F835-487F-829E-B39E6143B166}" srcOrd="0" destOrd="0" presId="urn:microsoft.com/office/officeart/2005/8/layout/cycle5"/>
    <dgm:cxn modelId="{198B194E-08E0-4443-878C-0DC18E79400E}" type="presParOf" srcId="{F3F01672-6067-4CA6-A120-9D0C4D24541C}" destId="{6B6BFBE6-F835-487F-829E-B39E6143B166}" srcOrd="0" destOrd="0" presId="urn:microsoft.com/office/officeart/2005/8/layout/cycle5"/>
    <dgm:cxn modelId="{579080FB-2E66-436A-9AD4-1C471D414A6A}" type="presParOf" srcId="{F3F01672-6067-4CA6-A120-9D0C4D24541C}" destId="{A9DC892B-F969-4040-B69D-792063AEB39E}" srcOrd="1" destOrd="0" presId="urn:microsoft.com/office/officeart/2005/8/layout/cycle5"/>
    <dgm:cxn modelId="{0E779D2F-774F-48A4-9D5B-E2DB44F860F1}" type="presParOf" srcId="{F3F01672-6067-4CA6-A120-9D0C4D24541C}" destId="{F2FF3D8E-A7B8-449B-B11E-D20011A2AA5F}" srcOrd="2" destOrd="0" presId="urn:microsoft.com/office/officeart/2005/8/layout/cycle5"/>
    <dgm:cxn modelId="{D91E09A7-3302-41A8-9227-D16A92129C18}" type="presParOf" srcId="{F3F01672-6067-4CA6-A120-9D0C4D24541C}" destId="{3ABD7E72-D2A5-49EC-8ABE-97D07AEF002F}" srcOrd="3" destOrd="0" presId="urn:microsoft.com/office/officeart/2005/8/layout/cycle5"/>
    <dgm:cxn modelId="{817DFCDE-1E7B-467B-8BE6-88B29F900C7F}" type="presParOf" srcId="{F3F01672-6067-4CA6-A120-9D0C4D24541C}" destId="{9A776B7B-7F2B-4E2F-BC0F-99A2399F355A}" srcOrd="4" destOrd="0" presId="urn:microsoft.com/office/officeart/2005/8/layout/cycle5"/>
    <dgm:cxn modelId="{B4920DAF-87EC-4F6E-9B27-200EFD767B6F}" type="presParOf" srcId="{F3F01672-6067-4CA6-A120-9D0C4D24541C}" destId="{B0570EE0-FA1F-462A-9745-87A1ACE4076F}" srcOrd="5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69102F-1113-47DE-AE35-CC00CD177804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5EAB52-9C5D-4E01-BDA1-2C83EE749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38408C-6839-46EE-8131-EDA75C487F2E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/>
          <a:p>
            <a:fld id="{EC786629-C97D-4349-B045-53E7AD501715}" type="datetime1">
              <a:rPr lang="en-US" smtClean="0"/>
              <a:pPr/>
              <a:t>7/30/2009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72AC53DF-4216-466D-99A7-94400E6C2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BA6A-921F-454D-9FBD-6BA9A8EEE877}" type="datetime1">
              <a:rPr lang="en-US" smtClean="0"/>
              <a:pPr/>
              <a:t>7/30/2009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43D3-2E76-441A-8261-9CE00F71F25D}" type="datetime1">
              <a:rPr lang="en-US" smtClean="0"/>
              <a:pPr/>
              <a:t>7/30/2009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367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2B1E-7D0D-42E7-A2AE-3320DBDA18A4}" type="datetime1">
              <a:rPr lang="en-US" smtClean="0"/>
              <a:pPr/>
              <a:t>7/30/2009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7A45-A4F1-48A8-A4FC-70E76F6938BA}" type="datetime1">
              <a:rPr lang="en-US" smtClean="0"/>
              <a:pPr/>
              <a:t>7/30/2009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F53C-F2B0-497B-B3E2-3BE5A0557B61}" type="datetime1">
              <a:rPr lang="en-US" smtClean="0"/>
              <a:pPr/>
              <a:t>7/30/2009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953C-81C3-4E3E-ACA6-E4B1D294DECD}" type="datetime1">
              <a:rPr lang="en-US" smtClean="0"/>
              <a:pPr/>
              <a:t>7/30/2009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8585-AF6A-42DF-A858-28DC64FBB177}" type="datetime1">
              <a:rPr lang="en-US" smtClean="0"/>
              <a:pPr/>
              <a:t>7/30/2009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F8BA-8E2F-4D3B-B39F-2ECB5FD46DA8}" type="datetime1">
              <a:rPr lang="en-US" smtClean="0"/>
              <a:pPr/>
              <a:t>7/30/2009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C621142-875F-4D56-AE0B-C4053113F707}" type="datetime1">
              <a:rPr lang="en-US" smtClean="0">
                <a:solidFill>
                  <a:schemeClr val="tx2"/>
                </a:solidFill>
              </a:rPr>
              <a:pPr/>
              <a:t>7/30/2009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???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oleObject" Target="???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???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???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???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???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914400" y="3352800"/>
            <a:ext cx="4191000" cy="2590800"/>
          </a:xfrm>
        </p:spPr>
        <p:txBody>
          <a:bodyPr/>
          <a:lstStyle/>
          <a:p>
            <a:r>
              <a:rPr smtClean="0"/>
              <a:t/>
            </a:r>
            <a:br>
              <a:rPr smtClean="0"/>
            </a:br>
            <a:r>
              <a:rPr lang="en-US" sz="3200" cap="small" dirty="0" smtClean="0"/>
              <a:t>M</a:t>
            </a:r>
            <a:r>
              <a:rPr sz="3200" cap="small" smtClean="0"/>
              <a:t>acroModel with Financial Sector	</a:t>
            </a:r>
            <a:br>
              <a:rPr sz="3200" cap="small" smtClean="0"/>
            </a:br>
            <a:r>
              <a:rPr lang="en-US" sz="2400" i="1" cap="small" dirty="0" smtClean="0">
                <a:solidFill>
                  <a:schemeClr val="accent1"/>
                </a:solidFill>
              </a:rPr>
              <a:t>with  </a:t>
            </a:r>
            <a:r>
              <a:rPr lang="en-US" sz="2400" i="1" cap="small" dirty="0" smtClean="0">
                <a:solidFill>
                  <a:schemeClr val="accent1"/>
                </a:solidFill>
              </a:rPr>
              <a:t>Yuliy Sannikov </a:t>
            </a:r>
            <a:r>
              <a:rPr lang="en-US" sz="2400" i="1" cap="small" dirty="0" smtClean="0">
                <a:solidFill>
                  <a:schemeClr val="accent1"/>
                </a:solidFill>
              </a:rPr>
              <a:t> </a:t>
            </a:r>
            <a:r>
              <a:rPr lang="en-US" sz="2400" cap="small" dirty="0" smtClean="0">
                <a:solidFill>
                  <a:schemeClr val="accent1"/>
                </a:solidFill>
              </a:rPr>
              <a:t>		</a:t>
            </a:r>
            <a:br>
              <a:rPr lang="en-US" sz="2400" cap="small" dirty="0" smtClean="0">
                <a:solidFill>
                  <a:schemeClr val="accent1"/>
                </a:solidFill>
              </a:rPr>
            </a:br>
            <a:r>
              <a:rPr lang="en-US" sz="2400" cap="small" dirty="0" smtClean="0">
                <a:solidFill>
                  <a:schemeClr val="accent1"/>
                </a:solidFill>
              </a:rPr>
              <a:t/>
            </a:r>
            <a:br>
              <a:rPr lang="en-US" sz="2400" cap="small" dirty="0" smtClean="0">
                <a:solidFill>
                  <a:schemeClr val="accent1"/>
                </a:solidFill>
              </a:rPr>
            </a:br>
            <a:r>
              <a:rPr lang="en-US" sz="2000" cap="small" dirty="0" smtClean="0">
                <a:solidFill>
                  <a:schemeClr val="accent1"/>
                </a:solidFill>
              </a:rPr>
              <a:t/>
            </a:r>
            <a:br>
              <a:rPr lang="en-US" sz="2000" cap="small" dirty="0" smtClean="0">
                <a:solidFill>
                  <a:schemeClr val="accent1"/>
                </a:solidFill>
              </a:rPr>
            </a:br>
            <a:r>
              <a:rPr lang="en-US" sz="2800" cap="small" dirty="0" smtClean="0">
                <a:solidFill>
                  <a:schemeClr val="accent1"/>
                </a:solidFill>
              </a:rPr>
              <a:t>M</a:t>
            </a:r>
            <a:r>
              <a:rPr sz="2800" cap="small" smtClean="0">
                <a:solidFill>
                  <a:schemeClr val="accent1"/>
                </a:solidFill>
              </a:rPr>
              <a:t>arkus </a:t>
            </a:r>
            <a:r>
              <a:rPr sz="2800" cap="small" dirty="0" smtClean="0">
                <a:solidFill>
                  <a:schemeClr val="accent1"/>
                </a:solidFill>
              </a:rPr>
              <a:t>K</a:t>
            </a:r>
            <a:r>
              <a:rPr sz="2800" cap="small" smtClean="0">
                <a:solidFill>
                  <a:schemeClr val="accent1"/>
                </a:solidFill>
              </a:rPr>
              <a:t>. </a:t>
            </a:r>
            <a:r>
              <a:rPr sz="2800" cap="small" smtClean="0">
                <a:solidFill>
                  <a:schemeClr val="accent1"/>
                </a:solidFill>
              </a:rPr>
              <a:t>Brunnermeier</a:t>
            </a:r>
            <a:endParaRPr lang="en-US" dirty="0"/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7"/>
              </a:rPr>
              <a:t>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914400" y="6477000"/>
            <a:ext cx="7772400" cy="59531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5867400" y="3048000"/>
            <a:ext cx="2895600" cy="25908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small" spc="-150" normalizeH="0" baseline="0" noProof="0" dirty="0" err="1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CoVaR</a:t>
            </a:r>
            <a:r>
              <a:rPr kumimoji="0" lang="en-US" sz="2400" b="1" i="0" u="none" strike="noStrike" kern="1200" cap="small" spc="-150" normalizeH="0" baseline="0" noProof="0" dirty="0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			</a:t>
            </a:r>
            <a:br>
              <a:rPr kumimoji="0" lang="en-US" sz="2400" b="1" i="0" u="none" strike="noStrike" kern="1200" cap="small" spc="-150" normalizeH="0" baseline="0" noProof="0" dirty="0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1" u="none" strike="noStrike" kern="1200" cap="sm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with  Tobias Adrian</a:t>
            </a:r>
            <a:r>
              <a:rPr kumimoji="0" lang="en-US" sz="2400" b="1" i="0" u="none" strike="noStrike" kern="1200" cap="sm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sm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sm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sm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991600" cy="1295400"/>
          </a:xfrm>
        </p:spPr>
        <p:txBody>
          <a:bodyPr/>
          <a:lstStyle/>
          <a:p>
            <a:r>
              <a:rPr lang="en-US" dirty="0" smtClean="0"/>
              <a:t>Model setup: </a:t>
            </a:r>
            <a:r>
              <a:rPr lang="en-US" sz="3600" dirty="0" smtClean="0"/>
              <a:t>production of output and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Production of </a:t>
            </a:r>
            <a:r>
              <a:rPr lang="en-US" i="1" dirty="0" smtClean="0"/>
              <a:t>output</a:t>
            </a:r>
            <a:r>
              <a:rPr lang="en-US" dirty="0" smtClean="0"/>
              <a:t> (</a:t>
            </a:r>
            <a:r>
              <a:rPr lang="en-US" dirty="0" err="1" smtClean="0"/>
              <a:t>numeraire</a:t>
            </a:r>
            <a:r>
              <a:rPr lang="en-US" dirty="0" smtClean="0"/>
              <a:t>) </a:t>
            </a:r>
            <a:r>
              <a:rPr lang="en-US" sz="2400" dirty="0" smtClean="0"/>
              <a:t>(apples)</a:t>
            </a:r>
            <a:r>
              <a:rPr lang="en-US" dirty="0" smtClean="0"/>
              <a:t>:	</a:t>
            </a:r>
            <a:br>
              <a:rPr lang="en-US" dirty="0" smtClean="0"/>
            </a:br>
            <a:r>
              <a:rPr lang="en-US" dirty="0" smtClean="0"/>
              <a:t>					</a:t>
            </a:r>
            <a:r>
              <a:rPr lang="en-US" dirty="0" err="1" smtClean="0"/>
              <a:t>Y</a:t>
            </a:r>
            <a:r>
              <a:rPr lang="en-US" baseline="-25000" dirty="0" err="1" smtClean="0"/>
              <a:t>t</a:t>
            </a:r>
            <a:r>
              <a:rPr lang="en-US" dirty="0" smtClean="0"/>
              <a:t> = a</a:t>
            </a:r>
            <a:r>
              <a:rPr lang="en-US" baseline="-25000" dirty="0" smtClean="0"/>
              <a:t>t</a:t>
            </a:r>
            <a:r>
              <a:rPr lang="en-US" dirty="0" smtClean="0"/>
              <a:t> K</a:t>
            </a:r>
            <a:r>
              <a:rPr lang="en-US" baseline="-25000" dirty="0" smtClean="0"/>
              <a:t>t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					where    </a:t>
            </a:r>
            <a:r>
              <a:rPr lang="en-US" dirty="0" err="1" smtClean="0"/>
              <a:t>da</a:t>
            </a:r>
            <a:r>
              <a:rPr lang="en-US" baseline="-25000" dirty="0" err="1" smtClean="0"/>
              <a:t>t</a:t>
            </a:r>
            <a:r>
              <a:rPr lang="en-US" dirty="0" smtClean="0"/>
              <a:t> = </a:t>
            </a:r>
            <a:r>
              <a:rPr lang="en-US" dirty="0" smtClean="0">
                <a:sym typeface="Symbol"/>
              </a:rPr>
              <a:t></a:t>
            </a:r>
            <a:r>
              <a:rPr lang="en-US" dirty="0" err="1" smtClean="0"/>
              <a:t>a</a:t>
            </a:r>
            <a:r>
              <a:rPr lang="en-US" baseline="-25000" dirty="0" err="1" smtClean="0"/>
              <a:t>t</a:t>
            </a:r>
            <a:r>
              <a:rPr lang="en-US" dirty="0" err="1" smtClean="0"/>
              <a:t>dZ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Note everything will be scale invariant </a:t>
            </a:r>
            <a:r>
              <a:rPr lang="en-US" dirty="0" err="1" smtClean="0"/>
              <a:t>w.r.t</a:t>
            </a:r>
            <a:r>
              <a:rPr lang="en-US" dirty="0" smtClean="0"/>
              <a:t>.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r>
              <a:rPr lang="en-US" dirty="0" smtClean="0"/>
              <a:t>Production of </a:t>
            </a:r>
            <a:r>
              <a:rPr lang="en-US" i="1" dirty="0" smtClean="0"/>
              <a:t>capital </a:t>
            </a:r>
            <a:r>
              <a:rPr lang="en-US" dirty="0" smtClean="0"/>
              <a:t>K</a:t>
            </a:r>
            <a:r>
              <a:rPr lang="en-US" baseline="-25000" dirty="0" smtClean="0"/>
              <a:t>t </a:t>
            </a:r>
            <a:r>
              <a:rPr lang="en-US" sz="2400" dirty="0" smtClean="0"/>
              <a:t>(trees)</a:t>
            </a:r>
            <a:r>
              <a:rPr lang="en-US" dirty="0" smtClean="0"/>
              <a:t>: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					</a:t>
            </a:r>
            <a:r>
              <a:rPr lang="en-US" dirty="0" smtClean="0"/>
              <a:t> </a:t>
            </a:r>
            <a:r>
              <a:rPr lang="en-US" dirty="0" err="1" smtClean="0"/>
              <a:t>dK</a:t>
            </a:r>
            <a:r>
              <a:rPr lang="en-US" baseline="-25000" dirty="0" err="1" smtClean="0"/>
              <a:t>t</a:t>
            </a:r>
            <a:r>
              <a:rPr lang="en-US" dirty="0" smtClean="0"/>
              <a:t> = (</a:t>
            </a:r>
            <a:r>
              <a:rPr lang="el-GR" dirty="0" smtClean="0"/>
              <a:t>Φ</a:t>
            </a:r>
            <a:r>
              <a:rPr lang="en-US" dirty="0" smtClean="0"/>
              <a:t>(I</a:t>
            </a:r>
            <a:r>
              <a:rPr lang="en-US" baseline="-25000" dirty="0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Y</a:t>
            </a:r>
            <a:r>
              <a:rPr lang="en-US" baseline="-25000" dirty="0" err="1" smtClean="0"/>
              <a:t>t</a:t>
            </a:r>
            <a:r>
              <a:rPr lang="en-US" dirty="0" smtClean="0"/>
              <a:t>) - </a:t>
            </a:r>
            <a:r>
              <a:rPr lang="en-US" dirty="0" smtClean="0">
                <a:sym typeface="Symbol"/>
              </a:rPr>
              <a:t></a:t>
            </a:r>
            <a:r>
              <a:rPr lang="en-US" dirty="0" smtClean="0"/>
              <a:t>) K</a:t>
            </a:r>
            <a:r>
              <a:rPr lang="en-US" baseline="-25000" dirty="0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dt</a:t>
            </a:r>
            <a:r>
              <a:rPr lang="en-US" dirty="0" smtClean="0"/>
              <a:t>,</a:t>
            </a:r>
            <a:endParaRPr lang="en-US" i="1" dirty="0" smtClean="0"/>
          </a:p>
          <a:p>
            <a:pPr lvl="1"/>
            <a:r>
              <a:rPr lang="en-US" dirty="0" smtClean="0"/>
              <a:t>Investment-ratio I</a:t>
            </a:r>
            <a:r>
              <a:rPr lang="en-US" baseline="-25000" dirty="0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Y</a:t>
            </a:r>
            <a:r>
              <a:rPr lang="en-US" baseline="-25000" dirty="0" err="1" smtClean="0"/>
              <a:t>t</a:t>
            </a:r>
            <a:r>
              <a:rPr lang="en-US" dirty="0" smtClean="0"/>
              <a:t>  depends on </a:t>
            </a:r>
          </a:p>
          <a:p>
            <a:pPr lvl="2"/>
            <a:r>
              <a:rPr lang="en-US" sz="2400" dirty="0" err="1" smtClean="0"/>
              <a:t>y</a:t>
            </a:r>
            <a:r>
              <a:rPr lang="en-US" sz="2400" baseline="-25000" dirty="0" err="1" smtClean="0"/>
              <a:t>t</a:t>
            </a:r>
            <a:r>
              <a:rPr lang="el-GR" sz="2400" dirty="0" smtClean="0"/>
              <a:t>ν</a:t>
            </a:r>
            <a:r>
              <a:rPr lang="en-US" sz="2400" baseline="-25000" dirty="0" smtClean="0"/>
              <a:t>t  </a:t>
            </a:r>
            <a:r>
              <a:rPr lang="en-US" sz="2400" dirty="0" smtClean="0"/>
              <a:t>price of capital (value of asset/tree)</a:t>
            </a:r>
          </a:p>
          <a:p>
            <a:pPr lvl="2"/>
            <a:r>
              <a:rPr lang="en-US" sz="2400" dirty="0" smtClean="0"/>
              <a:t>i.e. </a:t>
            </a:r>
            <a:r>
              <a:rPr lang="el-GR" sz="2400" dirty="0" smtClean="0"/>
              <a:t>ν</a:t>
            </a:r>
            <a:r>
              <a:rPr lang="en-US" sz="2400" baseline="-25000" dirty="0" smtClean="0"/>
              <a:t>t </a:t>
            </a:r>
            <a:r>
              <a:rPr lang="en-US" sz="2400" dirty="0" smtClean="0"/>
              <a:t>= price-earnings ratio</a:t>
            </a:r>
            <a:r>
              <a:rPr lang="en-US" sz="2400" baseline="-25000" dirty="0" smtClean="0"/>
              <a:t> 		</a:t>
            </a:r>
            <a:r>
              <a:rPr lang="el-GR" sz="2400" dirty="0" smtClean="0"/>
              <a:t> </a:t>
            </a:r>
            <a:r>
              <a:rPr lang="en-US" sz="2400" dirty="0" smtClean="0"/>
              <a:t>     d</a:t>
            </a:r>
            <a:r>
              <a:rPr lang="el-GR" sz="2400" dirty="0" smtClean="0"/>
              <a:t>ν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=</a:t>
            </a:r>
            <a:r>
              <a:rPr lang="en-US" sz="2400" baseline="-25000" dirty="0" smtClean="0"/>
              <a:t> </a:t>
            </a:r>
            <a:r>
              <a:rPr lang="en-US" sz="2400" dirty="0" smtClean="0">
                <a:sym typeface="Symbol"/>
              </a:rPr>
              <a:t></a:t>
            </a:r>
            <a:r>
              <a:rPr lang="en-US" sz="2400" baseline="-25000" dirty="0" smtClean="0"/>
              <a:t>t</a:t>
            </a:r>
            <a:r>
              <a:rPr lang="el-GR" sz="2400" baseline="30000" dirty="0" smtClean="0"/>
              <a:t>ν</a:t>
            </a:r>
            <a:r>
              <a:rPr lang="en-US" sz="2400" dirty="0" err="1" smtClean="0"/>
              <a:t>dt</a:t>
            </a:r>
            <a:r>
              <a:rPr lang="en-US" sz="2400" dirty="0" smtClean="0"/>
              <a:t>+</a:t>
            </a:r>
            <a:r>
              <a:rPr lang="en-US" sz="2400" dirty="0" smtClean="0">
                <a:sym typeface="Symbol"/>
              </a:rPr>
              <a:t></a:t>
            </a:r>
            <a:r>
              <a:rPr lang="en-US" sz="2400" baseline="-25000" dirty="0" smtClean="0"/>
              <a:t>t</a:t>
            </a:r>
            <a:r>
              <a:rPr lang="el-GR" sz="2400" baseline="30000" dirty="0" smtClean="0"/>
              <a:t>ν</a:t>
            </a:r>
            <a:r>
              <a:rPr lang="en-US" sz="2400" dirty="0" err="1" smtClean="0"/>
              <a:t>dZ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(price of a tree in terms of apples divided by </a:t>
            </a:r>
            <a:r>
              <a:rPr lang="en-US" sz="1800" dirty="0" err="1" smtClean="0"/>
              <a:t>y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) </a:t>
            </a:r>
            <a:endParaRPr lang="en-US" sz="2400" dirty="0" smtClean="0"/>
          </a:p>
          <a:p>
            <a:pPr lvl="2"/>
            <a:r>
              <a:rPr lang="en-US" sz="2400" dirty="0" smtClean="0"/>
              <a:t>max 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{</a:t>
            </a:r>
            <a:r>
              <a:rPr lang="el-GR" sz="2400" dirty="0" smtClean="0"/>
              <a:t>ν</a:t>
            </a:r>
            <a:r>
              <a:rPr lang="en-US" sz="2400" baseline="-25000" dirty="0" err="1" smtClean="0"/>
              <a:t>t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t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t</a:t>
            </a:r>
            <a:r>
              <a:rPr lang="el-GR" sz="2400" dirty="0" smtClean="0"/>
              <a:t>Φ</a:t>
            </a:r>
            <a:r>
              <a:rPr lang="en-US" sz="2400" dirty="0" smtClean="0"/>
              <a:t>(i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/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) – i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} 		supply of capital: </a:t>
            </a:r>
            <a:r>
              <a:rPr lang="el-GR" sz="2400" dirty="0" smtClean="0"/>
              <a:t>κ</a:t>
            </a:r>
            <a:r>
              <a:rPr lang="en-US" sz="2400" dirty="0" smtClean="0"/>
              <a:t>(</a:t>
            </a:r>
            <a:r>
              <a:rPr lang="el-GR" sz="2400" dirty="0" smtClean="0"/>
              <a:t>ν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)K</a:t>
            </a:r>
            <a:r>
              <a:rPr lang="en-US" sz="2400" baseline="-25000" dirty="0" smtClean="0"/>
              <a:t>t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267200" y="4191000"/>
            <a:ext cx="44958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 of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6868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 smtClean="0"/>
              <a:t>All agents</a:t>
            </a:r>
          </a:p>
          <a:p>
            <a:pPr lvl="1"/>
            <a:r>
              <a:rPr lang="en-US" sz="4000" dirty="0" smtClean="0"/>
              <a:t>risk neutral (for now) </a:t>
            </a:r>
          </a:p>
          <a:p>
            <a:pPr lvl="1"/>
            <a:r>
              <a:rPr lang="en-US" sz="4000" dirty="0" smtClean="0"/>
              <a:t>common discount rate of </a:t>
            </a:r>
            <a:r>
              <a:rPr lang="en-US" sz="4000" dirty="0" smtClean="0">
                <a:sym typeface="Symbol"/>
              </a:rPr>
              <a:t></a:t>
            </a:r>
          </a:p>
          <a:p>
            <a:r>
              <a:rPr lang="en-US" sz="4400" b="1" dirty="0" smtClean="0">
                <a:sym typeface="Symbol"/>
              </a:rPr>
              <a:t>Direct financing</a:t>
            </a:r>
            <a:r>
              <a:rPr lang="en-US" sz="4400" dirty="0" smtClean="0">
                <a:sym typeface="Symbol"/>
              </a:rPr>
              <a:t> through households 	    </a:t>
            </a:r>
            <a:r>
              <a:rPr lang="en-US" sz="3800" i="1" dirty="0" smtClean="0">
                <a:sym typeface="Symbol"/>
              </a:rPr>
              <a:t>(fraction 1-</a:t>
            </a:r>
            <a:r>
              <a:rPr lang="el-GR" sz="3800" i="1" dirty="0" smtClean="0"/>
              <a:t>ψ</a:t>
            </a:r>
            <a:r>
              <a:rPr lang="en-US" sz="3800" i="1" baseline="-25000" dirty="0" smtClean="0"/>
              <a:t>t</a:t>
            </a:r>
            <a:r>
              <a:rPr lang="en-US" sz="3800" i="1" dirty="0" smtClean="0">
                <a:sym typeface="Symbol"/>
              </a:rPr>
              <a:t>)</a:t>
            </a:r>
            <a:endParaRPr lang="en-US" sz="4400" i="1" dirty="0" smtClean="0">
              <a:sym typeface="Symbol"/>
            </a:endParaRPr>
          </a:p>
          <a:p>
            <a:pPr lvl="1"/>
            <a:r>
              <a:rPr lang="en-US" sz="4000" dirty="0" smtClean="0">
                <a:sym typeface="Symbol"/>
              </a:rPr>
              <a:t>Growth of a is zero</a:t>
            </a:r>
            <a:endParaRPr lang="en-US" sz="4000" baseline="30000" dirty="0" smtClean="0"/>
          </a:p>
          <a:p>
            <a:pPr lvl="1"/>
            <a:r>
              <a:rPr lang="el-GR" sz="4000" dirty="0" smtClean="0"/>
              <a:t>ν</a:t>
            </a:r>
            <a:r>
              <a:rPr lang="en-US" sz="4000" baseline="-25000" dirty="0" smtClean="0"/>
              <a:t>t </a:t>
            </a:r>
            <a:r>
              <a:rPr lang="en-US" sz="4000" dirty="0" smtClean="0"/>
              <a:t> ≥  1/(</a:t>
            </a:r>
            <a:r>
              <a:rPr lang="en-US" sz="4000" dirty="0" smtClean="0">
                <a:sym typeface="Symbol"/>
              </a:rPr>
              <a:t></a:t>
            </a:r>
            <a:r>
              <a:rPr lang="en-US" sz="4000" dirty="0" smtClean="0"/>
              <a:t>+</a:t>
            </a:r>
            <a:r>
              <a:rPr lang="en-US" sz="4000" dirty="0" smtClean="0">
                <a:sym typeface="Symbol"/>
              </a:rPr>
              <a:t></a:t>
            </a:r>
            <a:r>
              <a:rPr lang="en-US" sz="4000" dirty="0" smtClean="0"/>
              <a:t>)</a:t>
            </a:r>
          </a:p>
          <a:p>
            <a:pPr lvl="1"/>
            <a:r>
              <a:rPr lang="en-US" sz="4000" dirty="0" smtClean="0">
                <a:sym typeface="Symbol"/>
              </a:rPr>
              <a:t>Break even for HH</a:t>
            </a:r>
            <a:br>
              <a:rPr lang="en-US" sz="4000" dirty="0" smtClean="0">
                <a:sym typeface="Symbol"/>
              </a:rPr>
            </a:br>
            <a:r>
              <a:rPr lang="en-US" sz="4000" dirty="0" smtClean="0">
                <a:sym typeface="Symbol"/>
              </a:rPr>
              <a:t>                                                    </a:t>
            </a:r>
            <a:r>
              <a:rPr lang="en-US" sz="4000" dirty="0" smtClean="0"/>
              <a:t>1-(</a:t>
            </a:r>
            <a:r>
              <a:rPr lang="en-US" sz="4000" dirty="0" smtClean="0">
                <a:sym typeface="Symbol"/>
              </a:rPr>
              <a:t></a:t>
            </a:r>
            <a:r>
              <a:rPr lang="en-US" sz="4000" dirty="0" smtClean="0"/>
              <a:t>+</a:t>
            </a:r>
            <a:r>
              <a:rPr lang="en-US" sz="4000" dirty="0" smtClean="0">
                <a:sym typeface="Symbol"/>
              </a:rPr>
              <a:t></a:t>
            </a:r>
            <a:r>
              <a:rPr lang="en-US" sz="4000" dirty="0" smtClean="0"/>
              <a:t>)</a:t>
            </a:r>
            <a:r>
              <a:rPr lang="el-GR" sz="4000" dirty="0" smtClean="0"/>
              <a:t>ν</a:t>
            </a:r>
            <a:r>
              <a:rPr lang="en-US" sz="4000" baseline="-25000" dirty="0" smtClean="0"/>
              <a:t>t </a:t>
            </a:r>
            <a:r>
              <a:rPr lang="en-US" sz="4000" dirty="0" smtClean="0"/>
              <a:t>+ </a:t>
            </a:r>
            <a:r>
              <a:rPr lang="en-US" sz="4000" dirty="0" smtClean="0">
                <a:sym typeface="Symbol"/>
              </a:rPr>
              <a:t></a:t>
            </a:r>
            <a:r>
              <a:rPr lang="en-US" sz="4000" baseline="-25000" dirty="0" smtClean="0"/>
              <a:t>t</a:t>
            </a:r>
            <a:r>
              <a:rPr lang="el-GR" sz="4000" baseline="30000" dirty="0" smtClean="0"/>
              <a:t>ν</a:t>
            </a:r>
            <a:r>
              <a:rPr lang="en-US" sz="4000" dirty="0" smtClean="0"/>
              <a:t>+ </a:t>
            </a:r>
            <a:r>
              <a:rPr lang="en-US" sz="4000" dirty="0" smtClean="0">
                <a:sym typeface="Symbol"/>
              </a:rPr>
              <a:t></a:t>
            </a:r>
            <a:r>
              <a:rPr lang="en-US" sz="4000" baseline="-25000" dirty="0" smtClean="0"/>
              <a:t>t</a:t>
            </a:r>
            <a:r>
              <a:rPr lang="el-GR" sz="4000" baseline="30000" dirty="0" smtClean="0"/>
              <a:t>ν</a:t>
            </a:r>
            <a:r>
              <a:rPr lang="en-US" sz="4000" dirty="0" smtClean="0"/>
              <a:t>  = 0      (</a:t>
            </a:r>
            <a:r>
              <a:rPr lang="en-US" sz="4000" i="1" dirty="0" smtClean="0"/>
              <a:t>HH</a:t>
            </a:r>
            <a:r>
              <a:rPr lang="en-US" sz="4000" dirty="0" smtClean="0"/>
              <a:t>)</a:t>
            </a:r>
            <a:endParaRPr lang="en-US" sz="4000" dirty="0" smtClean="0">
              <a:sym typeface="Symbol"/>
            </a:endParaRPr>
          </a:p>
          <a:p>
            <a:r>
              <a:rPr lang="en-US" sz="4400" b="1" dirty="0" smtClean="0">
                <a:sym typeface="Symbol"/>
              </a:rPr>
              <a:t>Indirect financing </a:t>
            </a:r>
            <a:r>
              <a:rPr lang="en-US" sz="4400" dirty="0" smtClean="0">
                <a:sym typeface="Symbol"/>
              </a:rPr>
              <a:t>through financial experts   </a:t>
            </a:r>
            <a:r>
              <a:rPr lang="en-US" sz="3800" i="1" dirty="0" smtClean="0">
                <a:sym typeface="Symbol"/>
              </a:rPr>
              <a:t>(fraction </a:t>
            </a:r>
            <a:r>
              <a:rPr lang="el-GR" sz="3800" i="1" dirty="0" smtClean="0"/>
              <a:t>ψ</a:t>
            </a:r>
            <a:r>
              <a:rPr lang="en-US" sz="3800" i="1" dirty="0" smtClean="0">
                <a:sym typeface="Symbol"/>
              </a:rPr>
              <a:t>)</a:t>
            </a:r>
            <a:endParaRPr lang="en-US" sz="4400" i="1" dirty="0" smtClean="0">
              <a:sym typeface="Symbol"/>
            </a:endParaRPr>
          </a:p>
          <a:p>
            <a:pPr lvl="1"/>
            <a:r>
              <a:rPr lang="en-US" sz="4000" dirty="0" smtClean="0">
                <a:sym typeface="Symbol"/>
              </a:rPr>
              <a:t>Growth of a is </a:t>
            </a:r>
            <a:r>
              <a:rPr lang="en-US" sz="4000" dirty="0" smtClean="0">
                <a:solidFill>
                  <a:schemeClr val="accent2"/>
                </a:solidFill>
                <a:sym typeface="Symbol"/>
              </a:rPr>
              <a:t>g</a:t>
            </a:r>
            <a:r>
              <a:rPr lang="en-US" sz="4000" dirty="0" smtClean="0"/>
              <a:t> at cost </a:t>
            </a:r>
            <a:r>
              <a:rPr lang="en-US" sz="4000" dirty="0" smtClean="0">
                <a:solidFill>
                  <a:schemeClr val="accent2"/>
                </a:solidFill>
              </a:rPr>
              <a:t>b</a:t>
            </a:r>
            <a:r>
              <a:rPr lang="en-US" sz="4000" dirty="0" smtClean="0"/>
              <a:t> per y        </a:t>
            </a:r>
            <a:r>
              <a:rPr lang="en-US" sz="4000" dirty="0" err="1" smtClean="0"/>
              <a:t>da</a:t>
            </a:r>
            <a:r>
              <a:rPr lang="en-US" sz="4000" baseline="-25000" dirty="0" err="1" smtClean="0"/>
              <a:t>t</a:t>
            </a:r>
            <a:r>
              <a:rPr lang="en-US" sz="4000" dirty="0" smtClean="0"/>
              <a:t> = </a:t>
            </a:r>
            <a:r>
              <a:rPr lang="en-US" sz="4000" dirty="0" err="1" smtClean="0">
                <a:solidFill>
                  <a:schemeClr val="accent2"/>
                </a:solidFill>
              </a:rPr>
              <a:t>g</a:t>
            </a:r>
            <a:r>
              <a:rPr lang="en-US" sz="4000" dirty="0" err="1" smtClean="0"/>
              <a:t>a</a:t>
            </a:r>
            <a:r>
              <a:rPr lang="en-US" sz="4000" baseline="-25000" dirty="0" err="1" smtClean="0"/>
              <a:t>t</a:t>
            </a:r>
            <a:r>
              <a:rPr lang="en-US" sz="4000" dirty="0" err="1" smtClean="0"/>
              <a:t>dt</a:t>
            </a:r>
            <a:r>
              <a:rPr lang="en-US" sz="4000" dirty="0" smtClean="0"/>
              <a:t>+</a:t>
            </a:r>
            <a:r>
              <a:rPr lang="en-US" sz="4000" dirty="0" smtClean="0">
                <a:sym typeface="Symbol"/>
              </a:rPr>
              <a:t></a:t>
            </a:r>
            <a:r>
              <a:rPr lang="en-US" sz="4000" dirty="0" err="1" smtClean="0"/>
              <a:t>a</a:t>
            </a:r>
            <a:r>
              <a:rPr lang="en-US" sz="4000" baseline="-25000" dirty="0" err="1" smtClean="0"/>
              <a:t>t</a:t>
            </a:r>
            <a:r>
              <a:rPr lang="en-US" sz="4000" dirty="0" err="1" smtClean="0"/>
              <a:t>dZ</a:t>
            </a:r>
            <a:r>
              <a:rPr lang="en-US" sz="4000" baseline="-25000" dirty="0" err="1" smtClean="0"/>
              <a:t>t</a:t>
            </a:r>
            <a:r>
              <a:rPr lang="en-US" sz="4000" dirty="0" smtClean="0"/>
              <a:t> </a:t>
            </a:r>
            <a:endParaRPr lang="en-US" sz="4000" baseline="30000" dirty="0" smtClean="0">
              <a:sym typeface="Symbol"/>
            </a:endParaRPr>
          </a:p>
          <a:p>
            <a:pPr lvl="2"/>
            <a:r>
              <a:rPr lang="en-US" sz="3600" dirty="0" smtClean="0">
                <a:sym typeface="Symbol"/>
              </a:rPr>
              <a:t>Reduced form for better resource allocation</a:t>
            </a:r>
            <a:br>
              <a:rPr lang="en-US" sz="3600" dirty="0" smtClean="0">
                <a:sym typeface="Symbol"/>
              </a:rPr>
            </a:br>
            <a:r>
              <a:rPr lang="en-US" sz="3600" dirty="0" smtClean="0">
                <a:sym typeface="Symbol"/>
              </a:rPr>
              <a:t>(</a:t>
            </a:r>
            <a:r>
              <a:rPr lang="en-US" sz="3600" dirty="0" smtClean="0"/>
              <a:t>monitor, service mortgage, channel continuation funding</a:t>
            </a:r>
            <a:r>
              <a:rPr lang="en-US" sz="3600" dirty="0" smtClean="0">
                <a:sym typeface="Symbol"/>
              </a:rPr>
              <a:t>)</a:t>
            </a:r>
          </a:p>
          <a:p>
            <a:pPr lvl="1"/>
            <a:r>
              <a:rPr lang="el-GR" sz="4000" dirty="0" smtClean="0"/>
              <a:t>ν</a:t>
            </a:r>
            <a:r>
              <a:rPr lang="en-US" sz="4000" baseline="-25000" dirty="0" smtClean="0"/>
              <a:t>t </a:t>
            </a:r>
            <a:r>
              <a:rPr lang="en-US" sz="4000" dirty="0" smtClean="0"/>
              <a:t> ≤ (1-b)/(</a:t>
            </a:r>
            <a:r>
              <a:rPr lang="en-US" sz="4000" dirty="0" smtClean="0">
                <a:sym typeface="Symbol"/>
              </a:rPr>
              <a:t></a:t>
            </a:r>
            <a:r>
              <a:rPr lang="en-US" sz="4000" dirty="0" smtClean="0"/>
              <a:t>+</a:t>
            </a:r>
            <a:r>
              <a:rPr lang="en-US" sz="4000" dirty="0" smtClean="0">
                <a:sym typeface="Symbol"/>
              </a:rPr>
              <a:t>-g</a:t>
            </a:r>
            <a:r>
              <a:rPr lang="en-US" sz="4000" dirty="0" smtClean="0"/>
              <a:t>)  </a:t>
            </a:r>
          </a:p>
          <a:p>
            <a:pPr lvl="1"/>
            <a:endParaRPr lang="en-US" sz="4000" dirty="0" smtClean="0">
              <a:sym typeface="Symbol"/>
            </a:endParaRPr>
          </a:p>
          <a:p>
            <a:endParaRPr lang="en-US" sz="4400" dirty="0" smtClean="0"/>
          </a:p>
          <a:p>
            <a:pPr lvl="2"/>
            <a:endParaRPr lang="en-US" sz="2500" dirty="0" smtClean="0"/>
          </a:p>
          <a:p>
            <a:pPr lvl="2"/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49949" y="3821668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Capital appreciation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 rot="5400000">
            <a:off x="6553200" y="3657600"/>
            <a:ext cx="152400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22203" y="374546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earnings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33250" y="3440668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financing cost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920698" y="4006299"/>
            <a:ext cx="457200" cy="64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80385" y="4038600"/>
            <a:ext cx="367815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38600" y="2559942"/>
            <a:ext cx="2057400" cy="4880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 friction – optimal contracting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447800"/>
            <a:ext cx="89154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 smtClean="0"/>
              <a:t>Expert’s incentive problem</a:t>
            </a:r>
          </a:p>
          <a:p>
            <a:pPr lvl="1"/>
            <a:r>
              <a:rPr lang="en-US" sz="3300" dirty="0" smtClean="0"/>
              <a:t>effort choice, </a:t>
            </a:r>
            <a:r>
              <a:rPr lang="en-US" sz="3300" dirty="0" err="1" smtClean="0"/>
              <a:t>y</a:t>
            </a:r>
            <a:r>
              <a:rPr lang="en-US" sz="3300" baseline="-25000" dirty="0" err="1" smtClean="0"/>
              <a:t>t</a:t>
            </a:r>
            <a:r>
              <a:rPr lang="en-US" sz="3300" baseline="-25000" dirty="0" smtClean="0"/>
              <a:t> </a:t>
            </a:r>
            <a:r>
              <a:rPr lang="en-US" sz="3300" dirty="0" smtClean="0"/>
              <a:t>are non-</a:t>
            </a:r>
            <a:r>
              <a:rPr lang="en-US" sz="3300" dirty="0" err="1" smtClean="0"/>
              <a:t>contractable</a:t>
            </a:r>
            <a:r>
              <a:rPr lang="en-US" sz="3300" dirty="0" smtClean="0"/>
              <a:t>, but </a:t>
            </a:r>
            <a:r>
              <a:rPr lang="en-US" sz="3300" b="1" dirty="0" smtClean="0"/>
              <a:t>asset value </a:t>
            </a:r>
            <a:r>
              <a:rPr lang="el-GR" sz="3300" dirty="0" smtClean="0"/>
              <a:t>ν</a:t>
            </a:r>
            <a:r>
              <a:rPr lang="en-US" sz="3300" baseline="-25000" dirty="0" err="1" smtClean="0"/>
              <a:t>t</a:t>
            </a:r>
            <a:r>
              <a:rPr lang="en-US" sz="3300" dirty="0" err="1" smtClean="0"/>
              <a:t>y</a:t>
            </a:r>
            <a:r>
              <a:rPr lang="en-US" sz="3300" baseline="-25000" dirty="0" err="1" smtClean="0"/>
              <a:t>t</a:t>
            </a:r>
            <a:r>
              <a:rPr lang="en-US" sz="3300" baseline="30000" dirty="0" smtClean="0"/>
              <a:t> </a:t>
            </a:r>
            <a:r>
              <a:rPr lang="en-US" sz="3300" dirty="0" smtClean="0"/>
              <a:t>is </a:t>
            </a:r>
          </a:p>
          <a:p>
            <a:pPr lvl="1"/>
            <a:r>
              <a:rPr lang="en-US" sz="3600" dirty="0" smtClean="0"/>
              <a:t>Incentive (“skin in the game”) constraint: </a:t>
            </a:r>
            <a:br>
              <a:rPr lang="en-US" sz="3600" dirty="0" smtClean="0"/>
            </a:br>
            <a:r>
              <a:rPr lang="en-US" sz="3600" dirty="0" smtClean="0"/>
              <a:t>       </a:t>
            </a:r>
            <a:r>
              <a:rPr lang="en-US" sz="4400" dirty="0" smtClean="0">
                <a:sym typeface="Symbol"/>
              </a:rPr>
              <a:t></a:t>
            </a:r>
            <a:r>
              <a:rPr lang="en-US" sz="4400" baseline="-25000" dirty="0" err="1" smtClean="0"/>
              <a:t>t</a:t>
            </a:r>
            <a:r>
              <a:rPr lang="en-US" sz="4400" dirty="0" err="1" smtClean="0"/>
              <a:t>g</a:t>
            </a:r>
            <a:r>
              <a:rPr lang="el-GR" sz="4400" dirty="0" smtClean="0"/>
              <a:t>ν</a:t>
            </a:r>
            <a:r>
              <a:rPr lang="en-US" sz="4400" baseline="-25000" dirty="0" smtClean="0"/>
              <a:t>t</a:t>
            </a:r>
            <a:r>
              <a:rPr lang="en-US" sz="4400" dirty="0" smtClean="0"/>
              <a:t> - b </a:t>
            </a:r>
            <a:r>
              <a:rPr lang="en-US" sz="4400" dirty="0" err="1" smtClean="0">
                <a:sym typeface="Symbol"/>
              </a:rPr>
              <a:t></a:t>
            </a:r>
            <a:r>
              <a:rPr lang="en-US" sz="4400" dirty="0" smtClean="0">
                <a:sym typeface="Symbol"/>
              </a:rPr>
              <a:t> 0 </a:t>
            </a:r>
            <a:r>
              <a:rPr lang="en-US" sz="4400" dirty="0" smtClean="0"/>
              <a:t> </a:t>
            </a:r>
            <a:r>
              <a:rPr lang="en-US" sz="4400" dirty="0" err="1" smtClean="0">
                <a:sym typeface="Symbol"/>
              </a:rPr>
              <a:t></a:t>
            </a:r>
            <a:r>
              <a:rPr lang="en-US" sz="4400" dirty="0" smtClean="0"/>
              <a:t>   </a:t>
            </a:r>
            <a:r>
              <a:rPr lang="en-US" sz="4400" dirty="0" err="1" smtClean="0">
                <a:sym typeface="Symbol"/>
              </a:rPr>
              <a:t></a:t>
            </a:r>
            <a:r>
              <a:rPr lang="en-US" sz="4400" baseline="-25000" dirty="0" err="1" smtClean="0"/>
              <a:t>t</a:t>
            </a:r>
            <a:r>
              <a:rPr lang="en-US" sz="4400" dirty="0" smtClean="0"/>
              <a:t> = b/(g</a:t>
            </a:r>
            <a:r>
              <a:rPr lang="el-GR" sz="4400" dirty="0" smtClean="0"/>
              <a:t>ν</a:t>
            </a:r>
            <a:r>
              <a:rPr lang="en-US" sz="4400" baseline="-25000" dirty="0" smtClean="0"/>
              <a:t>t</a:t>
            </a:r>
            <a:r>
              <a:rPr lang="en-US" sz="4400" dirty="0" smtClean="0"/>
              <a:t>)</a:t>
            </a:r>
          </a:p>
          <a:p>
            <a:r>
              <a:rPr lang="en-US" sz="4400" dirty="0" smtClean="0"/>
              <a:t>Evolution of experts balance sheet</a:t>
            </a:r>
          </a:p>
          <a:p>
            <a:pPr lvl="1"/>
            <a:r>
              <a:rPr lang="en-US" sz="3300" dirty="0" smtClean="0"/>
              <a:t>Asset side – </a:t>
            </a:r>
            <a:r>
              <a:rPr lang="en-US" sz="3300" dirty="0" smtClean="0">
                <a:solidFill>
                  <a:schemeClr val="accent2"/>
                </a:solidFill>
              </a:rPr>
              <a:t>long maturity 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4400" dirty="0" smtClean="0"/>
              <a:t>d(</a:t>
            </a:r>
            <a:r>
              <a:rPr lang="el-GR" sz="4400" dirty="0" smtClean="0"/>
              <a:t>ν</a:t>
            </a:r>
            <a:r>
              <a:rPr lang="en-US" sz="4400" baseline="-25000" dirty="0" err="1" smtClean="0"/>
              <a:t>t</a:t>
            </a:r>
            <a:r>
              <a:rPr lang="en-US" sz="4400" dirty="0" err="1" smtClean="0"/>
              <a:t>y</a:t>
            </a:r>
            <a:r>
              <a:rPr lang="en-US" sz="4400" baseline="-25000" dirty="0" err="1" smtClean="0"/>
              <a:t>t</a:t>
            </a:r>
            <a:r>
              <a:rPr lang="en-US" sz="4400" dirty="0" smtClean="0"/>
              <a:t>) = </a:t>
            </a:r>
            <a:r>
              <a:rPr lang="en-US" sz="4400" dirty="0" err="1" smtClean="0"/>
              <a:t>y</a:t>
            </a:r>
            <a:r>
              <a:rPr lang="en-US" sz="4400" baseline="-25000" dirty="0" err="1" smtClean="0"/>
              <a:t>t</a:t>
            </a:r>
            <a:r>
              <a:rPr lang="en-US" sz="4400" baseline="-25000" dirty="0" smtClean="0"/>
              <a:t> </a:t>
            </a:r>
            <a:r>
              <a:rPr lang="en-US" sz="4400" dirty="0" smtClean="0"/>
              <a:t>(</a:t>
            </a:r>
            <a:r>
              <a:rPr lang="en-US" sz="4400" dirty="0" smtClean="0">
                <a:sym typeface="Symbol"/>
              </a:rPr>
              <a:t></a:t>
            </a:r>
            <a:r>
              <a:rPr lang="en-US" sz="4400" baseline="-25000" dirty="0" smtClean="0"/>
              <a:t>t</a:t>
            </a:r>
            <a:r>
              <a:rPr lang="el-GR" sz="4400" baseline="30000" dirty="0" smtClean="0"/>
              <a:t>ν</a:t>
            </a:r>
            <a:r>
              <a:rPr lang="en-US" sz="4400" dirty="0" smtClean="0"/>
              <a:t>+(</a:t>
            </a:r>
            <a:r>
              <a:rPr lang="en-US" sz="4400" dirty="0" err="1" smtClean="0">
                <a:sym typeface="Symbol"/>
              </a:rPr>
              <a:t>g</a:t>
            </a:r>
            <a:r>
              <a:rPr lang="en-US" sz="4400" dirty="0" smtClean="0">
                <a:sym typeface="Symbol"/>
              </a:rPr>
              <a:t> </a:t>
            </a:r>
            <a:r>
              <a:rPr lang="en-US" sz="4400" dirty="0" smtClean="0"/>
              <a:t>- </a:t>
            </a:r>
            <a:r>
              <a:rPr lang="en-US" sz="4400" dirty="0" err="1" smtClean="0">
                <a:solidFill>
                  <a:schemeClr val="accent2"/>
                </a:solidFill>
                <a:sym typeface="Symbol"/>
              </a:rPr>
              <a:t></a:t>
            </a:r>
            <a:r>
              <a:rPr lang="en-US" sz="4400" dirty="0" smtClean="0">
                <a:sym typeface="Symbol"/>
              </a:rPr>
              <a:t>)</a:t>
            </a:r>
            <a:r>
              <a:rPr lang="el-GR" sz="4400" dirty="0" smtClean="0"/>
              <a:t>ν</a:t>
            </a:r>
            <a:r>
              <a:rPr lang="en-US" sz="4400" baseline="-25000" dirty="0" smtClean="0"/>
              <a:t>t</a:t>
            </a:r>
            <a:r>
              <a:rPr lang="en-US" sz="4400" dirty="0" smtClean="0"/>
              <a:t>+ </a:t>
            </a:r>
            <a:r>
              <a:rPr lang="en-US" sz="4400" dirty="0" smtClean="0">
                <a:sym typeface="Symbol"/>
              </a:rPr>
              <a:t></a:t>
            </a:r>
            <a:r>
              <a:rPr lang="en-US" sz="4400" baseline="-25000" dirty="0" smtClean="0"/>
              <a:t>t</a:t>
            </a:r>
            <a:r>
              <a:rPr lang="el-GR" sz="4400" baseline="30000" dirty="0" smtClean="0"/>
              <a:t>ν</a:t>
            </a:r>
            <a:r>
              <a:rPr lang="en-US" sz="4400" dirty="0" smtClean="0"/>
              <a:t>)</a:t>
            </a:r>
            <a:r>
              <a:rPr lang="en-US" sz="4400" dirty="0" err="1" smtClean="0"/>
              <a:t>dt</a:t>
            </a:r>
            <a:r>
              <a:rPr lang="en-US" sz="4400" dirty="0" smtClean="0"/>
              <a:t> + </a:t>
            </a:r>
            <a:r>
              <a:rPr lang="en-US" sz="4400" dirty="0" err="1" smtClean="0"/>
              <a:t>y</a:t>
            </a:r>
            <a:r>
              <a:rPr lang="en-US" sz="4400" baseline="-25000" dirty="0" err="1" smtClean="0"/>
              <a:t>t</a:t>
            </a:r>
            <a:r>
              <a:rPr lang="en-US" sz="4400" baseline="-25000" dirty="0" smtClean="0"/>
              <a:t> </a:t>
            </a:r>
            <a:r>
              <a:rPr lang="en-US" sz="4400" dirty="0" smtClean="0"/>
              <a:t>(</a:t>
            </a:r>
            <a:r>
              <a:rPr lang="en-US" sz="4400" dirty="0" smtClean="0">
                <a:sym typeface="Symbol"/>
              </a:rPr>
              <a:t></a:t>
            </a:r>
            <a:r>
              <a:rPr lang="el-GR" sz="4400" dirty="0" smtClean="0"/>
              <a:t>ν</a:t>
            </a:r>
            <a:r>
              <a:rPr lang="en-US" sz="4400" baseline="-25000" dirty="0" smtClean="0"/>
              <a:t>t</a:t>
            </a:r>
            <a:r>
              <a:rPr lang="en-US" sz="4400" dirty="0" smtClean="0"/>
              <a:t> + </a:t>
            </a:r>
            <a:r>
              <a:rPr lang="en-US" sz="4400" dirty="0" smtClean="0">
                <a:sym typeface="Symbol"/>
              </a:rPr>
              <a:t></a:t>
            </a:r>
            <a:r>
              <a:rPr lang="en-US" sz="4400" baseline="-25000" dirty="0" smtClean="0"/>
              <a:t>t</a:t>
            </a:r>
            <a:r>
              <a:rPr lang="el-GR" sz="4400" baseline="30000" dirty="0" smtClean="0"/>
              <a:t>ν</a:t>
            </a:r>
            <a:r>
              <a:rPr lang="en-US" sz="4400" dirty="0" smtClean="0"/>
              <a:t>)</a:t>
            </a:r>
            <a:r>
              <a:rPr lang="en-US" sz="4400" dirty="0" err="1" smtClean="0"/>
              <a:t>dZ</a:t>
            </a:r>
            <a:r>
              <a:rPr lang="en-US" sz="4400" baseline="-25000" dirty="0" err="1" smtClean="0"/>
              <a:t>t</a:t>
            </a:r>
            <a:endParaRPr lang="en-US" sz="3300" baseline="-25000" dirty="0" smtClean="0"/>
          </a:p>
          <a:p>
            <a:pPr lvl="1"/>
            <a:r>
              <a:rPr lang="en-US" sz="3300" dirty="0" smtClean="0"/>
              <a:t>Liability side</a:t>
            </a:r>
          </a:p>
          <a:p>
            <a:pPr marL="1282446" lvl="2" indent="-514350">
              <a:buFont typeface="+mj-lt"/>
              <a:buAutoNum type="arabicPeriod"/>
            </a:pP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Debt</a:t>
            </a:r>
            <a:r>
              <a:rPr lang="en-US" sz="3400" dirty="0" smtClean="0"/>
              <a:t> – </a:t>
            </a:r>
            <a:r>
              <a:rPr lang="en-US" sz="3400" dirty="0" smtClean="0">
                <a:solidFill>
                  <a:schemeClr val="accent2"/>
                </a:solidFill>
              </a:rPr>
              <a:t>overnight maturity</a:t>
            </a:r>
            <a:endParaRPr lang="en-US" sz="34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82446" lvl="2" indent="-514350">
              <a:buFont typeface="+mj-lt"/>
              <a:buAutoNum type="arabicPeriod"/>
            </a:pP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Outside equity</a:t>
            </a:r>
            <a:r>
              <a:rPr lang="en-US" sz="3400" dirty="0" smtClean="0"/>
              <a:t>: 1-</a:t>
            </a:r>
            <a:r>
              <a:rPr lang="en-US" sz="3400" dirty="0" smtClean="0">
                <a:sym typeface="Symbol"/>
              </a:rPr>
              <a:t></a:t>
            </a:r>
            <a:r>
              <a:rPr lang="en-US" sz="3400" baseline="-25000" dirty="0" smtClean="0"/>
              <a:t>t</a:t>
            </a:r>
            <a:endParaRPr lang="en-US" sz="3400" dirty="0" smtClean="0"/>
          </a:p>
          <a:p>
            <a:pPr marL="1282446" lvl="2" indent="-514350">
              <a:buFont typeface="+mj-lt"/>
              <a:buAutoNum type="arabicPeriod"/>
            </a:pP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equity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4400" dirty="0" err="1" smtClean="0"/>
              <a:t>dn</a:t>
            </a:r>
            <a:r>
              <a:rPr lang="en-US" sz="4400" baseline="-25000" dirty="0" err="1" smtClean="0"/>
              <a:t>t</a:t>
            </a:r>
            <a:r>
              <a:rPr lang="en-US" sz="4400" dirty="0" smtClean="0"/>
              <a:t> = </a:t>
            </a:r>
            <a:r>
              <a:rPr lang="en-US" sz="4400" dirty="0" smtClean="0">
                <a:sym typeface="Symbol"/>
              </a:rPr>
              <a:t></a:t>
            </a:r>
            <a:r>
              <a:rPr lang="en-US" sz="4400" dirty="0" err="1" smtClean="0">
                <a:sym typeface="Symbol"/>
              </a:rPr>
              <a:t>n</a:t>
            </a:r>
            <a:r>
              <a:rPr lang="en-US" sz="4400" baseline="-25000" dirty="0" err="1" smtClean="0"/>
              <a:t>t</a:t>
            </a:r>
            <a:r>
              <a:rPr lang="en-US" sz="4400" dirty="0" smtClean="0"/>
              <a:t> + </a:t>
            </a:r>
            <a:r>
              <a:rPr lang="en-US" sz="4400" dirty="0" err="1" smtClean="0"/>
              <a:t>y</a:t>
            </a:r>
            <a:r>
              <a:rPr lang="en-US" sz="4400" baseline="-25000" dirty="0" err="1" smtClean="0"/>
              <a:t>t</a:t>
            </a:r>
            <a:r>
              <a:rPr lang="en-US" sz="4400" dirty="0" smtClean="0"/>
              <a:t> [(1-b-(</a:t>
            </a:r>
            <a:r>
              <a:rPr lang="en-US" sz="4400" dirty="0" smtClean="0">
                <a:sym typeface="Symbol"/>
              </a:rPr>
              <a:t>+-g</a:t>
            </a:r>
            <a:r>
              <a:rPr lang="en-US" sz="4400" dirty="0" smtClean="0"/>
              <a:t>)</a:t>
            </a:r>
            <a:r>
              <a:rPr lang="el-GR" sz="4400" dirty="0" smtClean="0"/>
              <a:t>ν</a:t>
            </a:r>
            <a:r>
              <a:rPr lang="en-US" sz="4400" baseline="-25000" dirty="0" smtClean="0"/>
              <a:t>t </a:t>
            </a:r>
            <a:r>
              <a:rPr lang="en-US" sz="4400" dirty="0" smtClean="0"/>
              <a:t>+ </a:t>
            </a:r>
            <a:r>
              <a:rPr lang="en-US" sz="4400" dirty="0" smtClean="0">
                <a:sym typeface="Symbol"/>
              </a:rPr>
              <a:t></a:t>
            </a:r>
            <a:r>
              <a:rPr lang="en-US" sz="4400" baseline="-25000" dirty="0" smtClean="0"/>
              <a:t>t</a:t>
            </a:r>
            <a:r>
              <a:rPr lang="el-GR" sz="4400" baseline="30000" dirty="0" smtClean="0"/>
              <a:t>ν</a:t>
            </a:r>
            <a:r>
              <a:rPr lang="en-US" sz="4400" dirty="0" smtClean="0"/>
              <a:t>+ </a:t>
            </a:r>
            <a:r>
              <a:rPr lang="en-US" sz="4400" dirty="0" smtClean="0">
                <a:sym typeface="Symbol"/>
              </a:rPr>
              <a:t></a:t>
            </a:r>
            <a:r>
              <a:rPr lang="en-US" sz="4400" baseline="-25000" dirty="0" smtClean="0"/>
              <a:t>t</a:t>
            </a:r>
            <a:r>
              <a:rPr lang="el-GR" sz="4400" baseline="30000" dirty="0" smtClean="0"/>
              <a:t>ν</a:t>
            </a:r>
            <a:r>
              <a:rPr lang="en-US" sz="4400" dirty="0" smtClean="0"/>
              <a:t>)</a:t>
            </a:r>
            <a:r>
              <a:rPr lang="en-US" sz="4400" dirty="0" err="1" smtClean="0"/>
              <a:t>dt</a:t>
            </a:r>
            <a:r>
              <a:rPr lang="en-US" sz="4400" dirty="0" smtClean="0"/>
              <a:t> + </a:t>
            </a:r>
            <a:br>
              <a:rPr lang="en-US" sz="4400" dirty="0" smtClean="0"/>
            </a:br>
            <a:r>
              <a:rPr lang="en-US" sz="4400" dirty="0" smtClean="0"/>
              <a:t>            </a:t>
            </a:r>
            <a:r>
              <a:rPr lang="en-US" sz="4400" dirty="0" smtClean="0">
                <a:solidFill>
                  <a:schemeClr val="accent2"/>
                </a:solidFill>
                <a:sym typeface="Symbol"/>
              </a:rPr>
              <a:t></a:t>
            </a:r>
            <a:r>
              <a:rPr lang="en-US" sz="4400" baseline="-25000" dirty="0" smtClean="0">
                <a:solidFill>
                  <a:schemeClr val="accent2"/>
                </a:solidFill>
              </a:rPr>
              <a:t>t</a:t>
            </a:r>
            <a:r>
              <a:rPr lang="en-US" sz="4400" dirty="0" smtClean="0">
                <a:solidFill>
                  <a:schemeClr val="accent2"/>
                </a:solidFill>
              </a:rPr>
              <a:t> </a:t>
            </a:r>
            <a:r>
              <a:rPr lang="en-US" sz="4400" dirty="0" smtClean="0"/>
              <a:t>(</a:t>
            </a:r>
            <a:r>
              <a:rPr lang="en-US" sz="4400" dirty="0" smtClean="0">
                <a:sym typeface="Symbol"/>
              </a:rPr>
              <a:t></a:t>
            </a:r>
            <a:r>
              <a:rPr lang="el-GR" sz="4400" dirty="0" smtClean="0"/>
              <a:t>ν</a:t>
            </a:r>
            <a:r>
              <a:rPr lang="en-US" sz="4400" baseline="-25000" dirty="0" smtClean="0"/>
              <a:t>t</a:t>
            </a:r>
            <a:r>
              <a:rPr lang="en-US" sz="4400" dirty="0" smtClean="0"/>
              <a:t>+</a:t>
            </a:r>
            <a:r>
              <a:rPr lang="en-US" sz="4400" dirty="0" smtClean="0">
                <a:sym typeface="Symbol"/>
              </a:rPr>
              <a:t></a:t>
            </a:r>
            <a:r>
              <a:rPr lang="en-US" sz="4400" baseline="-25000" dirty="0" smtClean="0"/>
              <a:t>t</a:t>
            </a:r>
            <a:r>
              <a:rPr lang="el-GR" sz="4400" baseline="30000" dirty="0" smtClean="0"/>
              <a:t>ν</a:t>
            </a:r>
            <a:r>
              <a:rPr lang="en-US" sz="4400" dirty="0" smtClean="0"/>
              <a:t>) </a:t>
            </a:r>
            <a:r>
              <a:rPr lang="en-US" sz="4400" dirty="0" err="1" smtClean="0"/>
              <a:t>dZ</a:t>
            </a:r>
            <a:r>
              <a:rPr lang="en-US" sz="4400" baseline="-25000" dirty="0" err="1" smtClean="0"/>
              <a:t>t</a:t>
            </a:r>
            <a:r>
              <a:rPr lang="en-US" sz="4400" dirty="0" smtClean="0"/>
              <a:t>]</a:t>
            </a:r>
          </a:p>
          <a:p>
            <a:pPr lvl="2"/>
            <a:endParaRPr lang="en-US" sz="2500" dirty="0" smtClean="0"/>
          </a:p>
          <a:p>
            <a:pPr lvl="2"/>
            <a:endParaRPr lang="en-US" sz="2500" dirty="0" smtClean="0"/>
          </a:p>
          <a:p>
            <a:pPr lvl="2"/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544094" y="4152106"/>
            <a:ext cx="685800" cy="1588"/>
          </a:xfrm>
          <a:prstGeom prst="straightConnector1">
            <a:avLst/>
          </a:prstGeom>
          <a:ln w="12700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81534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State variable: </a:t>
            </a:r>
            <a:r>
              <a:rPr lang="en-US" dirty="0" smtClean="0">
                <a:sym typeface="Symbol"/>
              </a:rPr>
              <a:t></a:t>
            </a:r>
            <a:r>
              <a:rPr lang="en-US" baseline="-25000" dirty="0" smtClean="0"/>
              <a:t>t</a:t>
            </a:r>
            <a:r>
              <a:rPr lang="en-US" dirty="0" smtClean="0"/>
              <a:t> =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Y</a:t>
            </a:r>
            <a:r>
              <a:rPr lang="en-US" baseline="-25000" dirty="0" err="1" smtClean="0"/>
              <a:t>t</a:t>
            </a:r>
            <a:r>
              <a:rPr lang="en-US" dirty="0" smtClean="0"/>
              <a:t> 	</a:t>
            </a:r>
            <a:r>
              <a:rPr lang="en-US" dirty="0" err="1" smtClean="0">
                <a:solidFill>
                  <a:srgbClr val="777777"/>
                </a:solidFill>
              </a:rPr>
              <a:t>d</a:t>
            </a:r>
            <a:r>
              <a:rPr lang="en-US" dirty="0" err="1" smtClean="0">
                <a:solidFill>
                  <a:srgbClr val="777777"/>
                </a:solidFill>
                <a:sym typeface="Symbol"/>
              </a:rPr>
              <a:t></a:t>
            </a:r>
            <a:r>
              <a:rPr lang="en-US" baseline="-25000" dirty="0" err="1" smtClean="0">
                <a:solidFill>
                  <a:srgbClr val="777777"/>
                </a:solidFill>
              </a:rPr>
              <a:t>t</a:t>
            </a:r>
            <a:r>
              <a:rPr lang="en-US" dirty="0" smtClean="0">
                <a:solidFill>
                  <a:srgbClr val="777777"/>
                </a:solidFill>
              </a:rPr>
              <a:t> = …. (from Ito)</a:t>
            </a:r>
          </a:p>
          <a:p>
            <a:pPr lvl="1"/>
            <a:r>
              <a:rPr lang="en-US" dirty="0" err="1" smtClean="0"/>
              <a:t>N</a:t>
            </a:r>
            <a:r>
              <a:rPr lang="en-US" baseline="-25000" dirty="0" err="1" smtClean="0"/>
              <a:t>t</a:t>
            </a:r>
            <a:r>
              <a:rPr lang="en-US" dirty="0" smtClean="0"/>
              <a:t> is aggregate wealth (net-worth) of financial experts</a:t>
            </a:r>
          </a:p>
          <a:p>
            <a:pPr lvl="1"/>
            <a:r>
              <a:rPr lang="en-US" dirty="0" err="1" smtClean="0"/>
              <a:t>Y</a:t>
            </a:r>
            <a:r>
              <a:rPr lang="en-US" baseline="-25000" dirty="0" err="1" smtClean="0"/>
              <a:t>t</a:t>
            </a:r>
            <a:r>
              <a:rPr lang="en-US" dirty="0" smtClean="0"/>
              <a:t> is aggregate output (scale-invariant)</a:t>
            </a:r>
          </a:p>
          <a:p>
            <a:r>
              <a:rPr lang="en-US" dirty="0" smtClean="0"/>
              <a:t>Solve in terms of</a:t>
            </a:r>
          </a:p>
          <a:p>
            <a:pPr lvl="1"/>
            <a:r>
              <a:rPr lang="en-US" dirty="0" smtClean="0"/>
              <a:t>P/E ratio: 		</a:t>
            </a:r>
            <a:r>
              <a:rPr lang="el-GR" dirty="0" smtClean="0"/>
              <a:t> </a:t>
            </a:r>
            <a:r>
              <a:rPr lang="en-US" dirty="0" smtClean="0"/>
              <a:t>	</a:t>
            </a:r>
            <a:r>
              <a:rPr lang="el-GR" dirty="0" smtClean="0"/>
              <a:t>ν</a:t>
            </a:r>
            <a:r>
              <a:rPr lang="en-US" baseline="-25000" dirty="0" smtClean="0"/>
              <a:t>t</a:t>
            </a:r>
            <a:r>
              <a:rPr lang="en-US" dirty="0" smtClean="0"/>
              <a:t>        = </a:t>
            </a:r>
            <a:r>
              <a:rPr lang="el-GR" dirty="0" smtClean="0"/>
              <a:t>ν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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Expert </a:t>
            </a:r>
            <a:r>
              <a:rPr lang="en-US" dirty="0" err="1" smtClean="0"/>
              <a:t>i’s</a:t>
            </a:r>
            <a:r>
              <a:rPr lang="en-US" dirty="0" smtClean="0"/>
              <a:t> value function: 		</a:t>
            </a:r>
            <a:r>
              <a:rPr lang="en-US" dirty="0" err="1" smtClean="0"/>
              <a:t>f</a:t>
            </a:r>
            <a:r>
              <a:rPr lang="en-US" baseline="-25000" dirty="0" err="1" smtClean="0"/>
              <a:t>t</a:t>
            </a:r>
            <a:r>
              <a:rPr lang="en-US" dirty="0" err="1" smtClean="0"/>
              <a:t>n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       </a:t>
            </a:r>
            <a:r>
              <a:rPr lang="en-US" dirty="0" smtClean="0"/>
              <a:t>= f(</a:t>
            </a:r>
            <a:r>
              <a:rPr lang="en-US" dirty="0" smtClean="0">
                <a:sym typeface="Symbol"/>
              </a:rPr>
              <a:t>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  <a:r>
              <a:rPr lang="en-US" dirty="0" err="1" smtClean="0"/>
              <a:t>n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Fraction of indirect investment:    </a:t>
            </a:r>
            <a:r>
              <a:rPr lang="el-GR" dirty="0" smtClean="0"/>
              <a:t>ψ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</a:t>
            </a:r>
            <a:r>
              <a:rPr lang="en-US" baseline="-25000" dirty="0" smtClean="0"/>
              <a:t>t</a:t>
            </a:r>
            <a:r>
              <a:rPr lang="en-US" dirty="0" smtClean="0"/>
              <a:t>) </a:t>
            </a:r>
            <a:r>
              <a:rPr lang="el-GR" dirty="0" smtClean="0"/>
              <a:t>≤</a:t>
            </a:r>
            <a:r>
              <a:rPr lang="en-US" dirty="0" smtClean="0"/>
              <a:t> 1</a:t>
            </a:r>
            <a:endParaRPr lang="en-US" baseline="-25000" dirty="0" smtClean="0"/>
          </a:p>
          <a:p>
            <a:r>
              <a:rPr lang="en-US" dirty="0" smtClean="0"/>
              <a:t>Expert </a:t>
            </a:r>
            <a:r>
              <a:rPr lang="en-US" dirty="0" err="1" smtClean="0"/>
              <a:t>i’s</a:t>
            </a:r>
            <a:r>
              <a:rPr lang="en-US" dirty="0" smtClean="0"/>
              <a:t> Bellman equation</a:t>
            </a:r>
          </a:p>
          <a:p>
            <a:pPr lvl="1">
              <a:buNone/>
            </a:pPr>
            <a:r>
              <a:rPr lang="en-US" dirty="0" smtClean="0">
                <a:sym typeface="Symbol"/>
              </a:rPr>
              <a:t></a:t>
            </a:r>
            <a:r>
              <a:rPr lang="en-US" dirty="0" err="1" smtClean="0">
                <a:sym typeface="Symbol"/>
              </a:rPr>
              <a:t>n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/>
              <a:t>t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dt</a:t>
            </a:r>
            <a:r>
              <a:rPr lang="en-US" dirty="0" smtClean="0">
                <a:sym typeface="Symbol"/>
              </a:rPr>
              <a:t> = </a:t>
            </a:r>
            <a:r>
              <a:rPr lang="en-US" dirty="0" err="1" smtClean="0">
                <a:sym typeface="Symbol"/>
              </a:rPr>
              <a:t>max</a:t>
            </a:r>
            <a:r>
              <a:rPr lang="en-US" baseline="-25000" dirty="0" err="1" smtClean="0">
                <a:sym typeface="Symbol"/>
              </a:rPr>
              <a:t>y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E[d(</a:t>
            </a:r>
            <a:r>
              <a:rPr lang="en-US" dirty="0" err="1" smtClean="0">
                <a:sym typeface="Symbol"/>
              </a:rPr>
              <a:t>n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/>
              <a:t>t</a:t>
            </a:r>
            <a:r>
              <a:rPr lang="en-US" dirty="0" smtClean="0">
                <a:sym typeface="Symbol"/>
              </a:rPr>
              <a:t>)] = </a:t>
            </a:r>
          </a:p>
          <a:p>
            <a:pPr lvl="1">
              <a:buNone/>
            </a:pPr>
            <a:r>
              <a:rPr lang="en-US" dirty="0" err="1" smtClean="0">
                <a:sym typeface="Symbol"/>
              </a:rPr>
              <a:t>max</a:t>
            </a:r>
            <a:r>
              <a:rPr lang="en-US" baseline="-25000" dirty="0" err="1" smtClean="0">
                <a:sym typeface="Symbol"/>
              </a:rPr>
              <a:t>y</a:t>
            </a:r>
            <a:r>
              <a:rPr lang="en-US" baseline="-50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{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n</a:t>
            </a:r>
            <a:r>
              <a:rPr lang="en-US" baseline="-25000" dirty="0" smtClean="0"/>
              <a:t>t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00FF"/>
                </a:solidFill>
              </a:rPr>
              <a:t>y[1-b-(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</a:t>
            </a:r>
            <a:r>
              <a:rPr lang="en-US" dirty="0" smtClean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-g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l-GR" dirty="0" smtClean="0">
                <a:solidFill>
                  <a:srgbClr val="0000FF"/>
                </a:solidFill>
              </a:rPr>
              <a:t>ν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dirty="0" err="1" smtClean="0">
                <a:solidFill>
                  <a:srgbClr val="0000FF"/>
                </a:solidFill>
              </a:rPr>
              <a:t>+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l-GR" baseline="30000" dirty="0" smtClean="0">
                <a:solidFill>
                  <a:srgbClr val="0000FF"/>
                </a:solidFill>
              </a:rPr>
              <a:t>ν</a:t>
            </a:r>
            <a:r>
              <a:rPr lang="el-GR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+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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l-GR" baseline="30000" dirty="0" smtClean="0">
                <a:solidFill>
                  <a:srgbClr val="0000FF"/>
                </a:solidFill>
              </a:rPr>
              <a:t>ν</a:t>
            </a:r>
            <a:r>
              <a:rPr lang="en-US" dirty="0" smtClean="0">
                <a:solidFill>
                  <a:srgbClr val="0000FF"/>
                </a:solidFill>
              </a:rPr>
              <a:t>]) </a:t>
            </a:r>
            <a:r>
              <a:rPr lang="en-US" dirty="0" err="1" smtClean="0">
                <a:solidFill>
                  <a:srgbClr val="0000FF"/>
                </a:solidFill>
              </a:rPr>
              <a:t>f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dirty="0" err="1" smtClean="0"/>
              <a:t>+</a:t>
            </a:r>
            <a:r>
              <a:rPr lang="en-US" dirty="0" err="1" smtClean="0">
                <a:sym typeface="Symbol"/>
              </a:rPr>
              <a:t>n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μ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baseline="30000" dirty="0" err="1" smtClean="0">
                <a:sym typeface="Symbol"/>
              </a:rPr>
              <a:t>f</a:t>
            </a:r>
            <a:r>
              <a:rPr lang="en-US" dirty="0" err="1" smtClean="0"/>
              <a:t>+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baseline="30000" dirty="0" err="1" smtClean="0">
                <a:solidFill>
                  <a:srgbClr val="0000FF"/>
                </a:solidFill>
              </a:rPr>
              <a:t>f</a:t>
            </a:r>
            <a:r>
              <a:rPr lang="en-US" dirty="0" err="1" smtClean="0">
                <a:solidFill>
                  <a:srgbClr val="0000FF"/>
                </a:solidFill>
              </a:rPr>
              <a:t>y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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dirty="0" err="1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l-GR" dirty="0" smtClean="0">
                <a:solidFill>
                  <a:srgbClr val="0000FF"/>
                </a:solidFill>
              </a:rPr>
              <a:t>ν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dirty="0" err="1" smtClean="0">
                <a:solidFill>
                  <a:srgbClr val="0000FF"/>
                </a:solidFill>
              </a:rPr>
              <a:t>+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l-GR" baseline="30000" dirty="0" smtClean="0">
                <a:solidFill>
                  <a:srgbClr val="0000FF"/>
                </a:solidFill>
              </a:rPr>
              <a:t>ν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} </a:t>
            </a:r>
            <a:r>
              <a:rPr lang="en-US" dirty="0" err="1" smtClean="0"/>
              <a:t>dt</a:t>
            </a:r>
            <a:endParaRPr lang="en-US" dirty="0" smtClean="0"/>
          </a:p>
          <a:p>
            <a:pPr lvl="1">
              <a:buNone/>
            </a:pPr>
            <a:r>
              <a:rPr lang="en-US" sz="2200" dirty="0" smtClean="0"/>
              <a:t> </a:t>
            </a:r>
            <a:r>
              <a:rPr lang="en-US" sz="2595" dirty="0" smtClean="0"/>
              <a:t> </a:t>
            </a:r>
          </a:p>
          <a:p>
            <a:pPr lvl="1"/>
            <a:r>
              <a:rPr lang="en-US" dirty="0" smtClean="0"/>
              <a:t>	FOC:   [1-b-(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+</a:t>
            </a:r>
            <a:r>
              <a:rPr lang="en-US" dirty="0" smtClean="0">
                <a:sym typeface="Symbol"/>
              </a:rPr>
              <a:t>-g</a:t>
            </a:r>
            <a:r>
              <a:rPr lang="en-US" dirty="0" smtClean="0"/>
              <a:t>)</a:t>
            </a:r>
            <a:r>
              <a:rPr lang="el-GR" dirty="0" smtClean="0"/>
              <a:t>ν</a:t>
            </a:r>
            <a:r>
              <a:rPr lang="en-US" baseline="-25000" dirty="0" err="1" smtClean="0"/>
              <a:t>t</a:t>
            </a:r>
            <a:r>
              <a:rPr lang="en-US" dirty="0" smtClean="0"/>
              <a:t>+ </a:t>
            </a:r>
            <a:r>
              <a:rPr lang="en-US" dirty="0" smtClean="0">
                <a:sym typeface="Symbol"/>
              </a:rPr>
              <a:t></a:t>
            </a:r>
            <a:r>
              <a:rPr lang="en-US" baseline="-25000" dirty="0" smtClean="0"/>
              <a:t>t</a:t>
            </a:r>
            <a:r>
              <a:rPr lang="el-GR" baseline="30000" dirty="0" smtClean="0"/>
              <a:t>ν</a:t>
            </a:r>
            <a:r>
              <a:rPr lang="en-US" dirty="0" smtClean="0"/>
              <a:t> + </a:t>
            </a:r>
            <a:r>
              <a:rPr lang="en-US" dirty="0" smtClean="0">
                <a:sym typeface="Symbol"/>
              </a:rPr>
              <a:t></a:t>
            </a:r>
            <a:r>
              <a:rPr lang="en-US" baseline="-25000" dirty="0" smtClean="0"/>
              <a:t>t</a:t>
            </a:r>
            <a:r>
              <a:rPr lang="el-GR" baseline="30000" dirty="0" smtClean="0"/>
              <a:t>ν</a:t>
            </a:r>
            <a:r>
              <a:rPr lang="en-US" dirty="0" smtClean="0"/>
              <a:t>] +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r>
              <a:rPr lang="en-US" baseline="30000" dirty="0" err="1" smtClean="0">
                <a:solidFill>
                  <a:srgbClr val="0070C0"/>
                </a:solidFill>
              </a:rPr>
              <a:t>f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</a:t>
            </a:r>
            <a:r>
              <a:rPr lang="en-US" baseline="-25000" dirty="0" smtClean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  (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el-GR" dirty="0" smtClean="0">
                <a:solidFill>
                  <a:srgbClr val="0070C0"/>
                </a:solidFill>
              </a:rPr>
              <a:t>ν</a:t>
            </a:r>
            <a:r>
              <a:rPr lang="en-US" baseline="-25000" dirty="0" smtClean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 +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en-US" baseline="-25000" dirty="0" smtClean="0">
                <a:solidFill>
                  <a:srgbClr val="0070C0"/>
                </a:solidFill>
              </a:rPr>
              <a:t>t</a:t>
            </a:r>
            <a:r>
              <a:rPr lang="el-GR" baseline="30000" dirty="0" smtClean="0">
                <a:solidFill>
                  <a:srgbClr val="0070C0"/>
                </a:solidFill>
              </a:rPr>
              <a:t>ν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en-US" dirty="0" smtClean="0"/>
              <a:t> = 0    (</a:t>
            </a:r>
            <a:r>
              <a:rPr lang="en-US" i="1" dirty="0" smtClean="0"/>
              <a:t>FS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Household</a:t>
            </a:r>
          </a:p>
          <a:p>
            <a:pPr lvl="1"/>
            <a:r>
              <a:rPr lang="en-US" dirty="0" smtClean="0"/>
              <a:t>  	FOC:   1-(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+</a:t>
            </a:r>
            <a:r>
              <a:rPr lang="en-US" dirty="0" smtClean="0">
                <a:sym typeface="Symbol"/>
              </a:rPr>
              <a:t></a:t>
            </a:r>
            <a:r>
              <a:rPr lang="en-US" dirty="0" smtClean="0"/>
              <a:t>)</a:t>
            </a:r>
            <a:r>
              <a:rPr lang="el-GR" dirty="0" smtClean="0"/>
              <a:t>ν</a:t>
            </a:r>
            <a:r>
              <a:rPr lang="en-US" baseline="-25000" dirty="0" smtClean="0"/>
              <a:t>t </a:t>
            </a:r>
            <a:r>
              <a:rPr lang="en-US" dirty="0" smtClean="0"/>
              <a:t>+ </a:t>
            </a:r>
            <a:r>
              <a:rPr lang="en-US" dirty="0" smtClean="0">
                <a:sym typeface="Symbol"/>
              </a:rPr>
              <a:t></a:t>
            </a:r>
            <a:r>
              <a:rPr lang="en-US" baseline="-25000" dirty="0" smtClean="0"/>
              <a:t>t</a:t>
            </a:r>
            <a:r>
              <a:rPr lang="el-GR" baseline="30000" dirty="0" smtClean="0"/>
              <a:t>ν</a:t>
            </a:r>
            <a:r>
              <a:rPr lang="en-US" dirty="0" smtClean="0"/>
              <a:t>+ </a:t>
            </a:r>
            <a:r>
              <a:rPr lang="en-US" dirty="0" smtClean="0">
                <a:sym typeface="Symbol"/>
              </a:rPr>
              <a:t></a:t>
            </a:r>
            <a:r>
              <a:rPr lang="en-US" baseline="-25000" dirty="0" smtClean="0"/>
              <a:t>t</a:t>
            </a:r>
            <a:r>
              <a:rPr lang="el-GR" baseline="30000" dirty="0" smtClean="0"/>
              <a:t>ν</a:t>
            </a:r>
            <a:r>
              <a:rPr lang="en-US" dirty="0" smtClean="0"/>
              <a:t>  =(&lt;) 0      (</a:t>
            </a:r>
            <a:r>
              <a:rPr lang="en-US" i="1" dirty="0" smtClean="0"/>
              <a:t>HH</a:t>
            </a:r>
            <a:r>
              <a:rPr lang="en-US" dirty="0" smtClean="0"/>
              <a:t>)</a:t>
            </a:r>
          </a:p>
          <a:p>
            <a:pPr marL="912114" lvl="1" indent="-45720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7783736" y="1768344"/>
            <a:ext cx="803563" cy="2599616"/>
          </a:xfrm>
          <a:custGeom>
            <a:avLst/>
            <a:gdLst>
              <a:gd name="connsiteX0" fmla="*/ 0 w 803563"/>
              <a:gd name="connsiteY0" fmla="*/ 0 h 2599616"/>
              <a:gd name="connsiteX1" fmla="*/ 665018 w 803563"/>
              <a:gd name="connsiteY1" fmla="*/ 695246 h 2599616"/>
              <a:gd name="connsiteX2" fmla="*/ 702803 w 803563"/>
              <a:gd name="connsiteY2" fmla="*/ 1859028 h 2599616"/>
              <a:gd name="connsiteX3" fmla="*/ 60456 w 803563"/>
              <a:gd name="connsiteY3" fmla="*/ 2599616 h 2599616"/>
              <a:gd name="connsiteX4" fmla="*/ 60456 w 803563"/>
              <a:gd name="connsiteY4" fmla="*/ 2599616 h 259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563" h="2599616">
                <a:moveTo>
                  <a:pt x="0" y="0"/>
                </a:moveTo>
                <a:cubicBezTo>
                  <a:pt x="273942" y="192704"/>
                  <a:pt x="547884" y="385408"/>
                  <a:pt x="665018" y="695246"/>
                </a:cubicBezTo>
                <a:cubicBezTo>
                  <a:pt x="782152" y="1005084"/>
                  <a:pt x="803563" y="1541633"/>
                  <a:pt x="702803" y="1859028"/>
                </a:cubicBezTo>
                <a:cubicBezTo>
                  <a:pt x="602043" y="2176423"/>
                  <a:pt x="60456" y="2599616"/>
                  <a:pt x="60456" y="2599616"/>
                </a:cubicBezTo>
                <a:lnTo>
                  <a:pt x="60456" y="2599616"/>
                </a:lnTo>
              </a:path>
            </a:pathLst>
          </a:custGeom>
          <a:ln>
            <a:solidFill>
              <a:srgbClr val="777777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0" y="5524816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precautionary motive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6172200" y="4572000"/>
            <a:ext cx="152400" cy="1828800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22572" y="4708656"/>
            <a:ext cx="62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=</a:t>
            </a:r>
            <a:r>
              <a:rPr lang="en-US" dirty="0" err="1" smtClean="0">
                <a:solidFill>
                  <a:srgbClr val="008000"/>
                </a:solidFill>
              </a:rPr>
              <a:t>μ</a:t>
            </a:r>
            <a:r>
              <a:rPr lang="en-US" baseline="-25000" dirty="0" err="1" smtClean="0">
                <a:solidFill>
                  <a:srgbClr val="008000"/>
                </a:solidFill>
              </a:rPr>
              <a:t>t</a:t>
            </a:r>
            <a:r>
              <a:rPr lang="en-US" baseline="30000" dirty="0" err="1" smtClean="0">
                <a:solidFill>
                  <a:srgbClr val="008000"/>
                </a:solidFill>
              </a:rPr>
              <a:t>n</a:t>
            </a:r>
            <a:endParaRPr lang="en-US" baseline="30000" dirty="0">
              <a:solidFill>
                <a:srgbClr val="00800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3505200" y="2971800"/>
            <a:ext cx="76200" cy="3581400"/>
          </a:xfrm>
          <a:prstGeom prst="rightBrac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62800" y="4724400"/>
            <a:ext cx="56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=</a:t>
            </a:r>
            <a:r>
              <a:rPr lang="en-US" dirty="0" err="1" smtClean="0">
                <a:solidFill>
                  <a:srgbClr val="008000"/>
                </a:solidFill>
              </a:rPr>
              <a:t>σ</a:t>
            </a:r>
            <a:r>
              <a:rPr lang="en-US" baseline="-25000" dirty="0" err="1" smtClean="0">
                <a:solidFill>
                  <a:srgbClr val="008000"/>
                </a:solidFill>
              </a:rPr>
              <a:t>t</a:t>
            </a:r>
            <a:r>
              <a:rPr lang="en-US" baseline="30000" dirty="0" err="1" smtClean="0">
                <a:solidFill>
                  <a:srgbClr val="008000"/>
                </a:solidFill>
              </a:rPr>
              <a:t>n</a:t>
            </a:r>
            <a:endParaRPr lang="en-US" baseline="30000" dirty="0">
              <a:solidFill>
                <a:srgbClr val="008000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7239000" y="4099686"/>
            <a:ext cx="152400" cy="1371600"/>
          </a:xfrm>
          <a:prstGeom prst="rightBrac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81534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State variable: </a:t>
            </a:r>
            <a:r>
              <a:rPr lang="en-US" dirty="0" smtClean="0">
                <a:sym typeface="Symbol"/>
              </a:rPr>
              <a:t></a:t>
            </a:r>
            <a:r>
              <a:rPr lang="en-US" baseline="-25000" dirty="0" smtClean="0"/>
              <a:t>t</a:t>
            </a:r>
            <a:r>
              <a:rPr lang="en-US" dirty="0" smtClean="0"/>
              <a:t> =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Y</a:t>
            </a:r>
            <a:r>
              <a:rPr lang="en-US" baseline="-25000" dirty="0" err="1" smtClean="0"/>
              <a:t>t</a:t>
            </a:r>
            <a:r>
              <a:rPr lang="en-US" dirty="0" smtClean="0"/>
              <a:t> 	</a:t>
            </a:r>
            <a:r>
              <a:rPr lang="en-US" dirty="0" err="1" smtClean="0">
                <a:solidFill>
                  <a:srgbClr val="777777"/>
                </a:solidFill>
              </a:rPr>
              <a:t>d</a:t>
            </a:r>
            <a:r>
              <a:rPr lang="en-US" dirty="0" err="1" smtClean="0">
                <a:solidFill>
                  <a:srgbClr val="777777"/>
                </a:solidFill>
                <a:sym typeface="Symbol"/>
              </a:rPr>
              <a:t></a:t>
            </a:r>
            <a:r>
              <a:rPr lang="en-US" baseline="-25000" dirty="0" err="1" smtClean="0">
                <a:solidFill>
                  <a:srgbClr val="777777"/>
                </a:solidFill>
              </a:rPr>
              <a:t>t</a:t>
            </a:r>
            <a:r>
              <a:rPr lang="en-US" dirty="0" smtClean="0">
                <a:solidFill>
                  <a:srgbClr val="777777"/>
                </a:solidFill>
              </a:rPr>
              <a:t> = …. (from Ito)</a:t>
            </a:r>
          </a:p>
          <a:p>
            <a:pPr lvl="1"/>
            <a:r>
              <a:rPr lang="en-US" dirty="0" err="1" smtClean="0"/>
              <a:t>N</a:t>
            </a:r>
            <a:r>
              <a:rPr lang="en-US" baseline="-25000" dirty="0" err="1" smtClean="0"/>
              <a:t>t</a:t>
            </a:r>
            <a:r>
              <a:rPr lang="en-US" dirty="0" smtClean="0"/>
              <a:t> is aggregate wealth (net-worth) of financial experts</a:t>
            </a:r>
          </a:p>
          <a:p>
            <a:pPr lvl="1"/>
            <a:r>
              <a:rPr lang="en-US" dirty="0" err="1" smtClean="0"/>
              <a:t>Y</a:t>
            </a:r>
            <a:r>
              <a:rPr lang="en-US" baseline="-25000" dirty="0" err="1" smtClean="0"/>
              <a:t>t</a:t>
            </a:r>
            <a:r>
              <a:rPr lang="en-US" dirty="0" smtClean="0"/>
              <a:t> is aggregate output (scale-invariant)</a:t>
            </a:r>
          </a:p>
          <a:p>
            <a:r>
              <a:rPr lang="en-US" dirty="0" smtClean="0"/>
              <a:t>Solve in terms of</a:t>
            </a:r>
          </a:p>
          <a:p>
            <a:pPr lvl="1"/>
            <a:r>
              <a:rPr lang="en-US" dirty="0" smtClean="0"/>
              <a:t>P/E ratio: 		</a:t>
            </a:r>
            <a:r>
              <a:rPr lang="el-GR" dirty="0" smtClean="0"/>
              <a:t> </a:t>
            </a:r>
            <a:r>
              <a:rPr lang="en-US" dirty="0" smtClean="0"/>
              <a:t>	</a:t>
            </a:r>
            <a:r>
              <a:rPr lang="el-GR" dirty="0" smtClean="0"/>
              <a:t>ν</a:t>
            </a:r>
            <a:r>
              <a:rPr lang="en-US" baseline="-25000" dirty="0" smtClean="0"/>
              <a:t>t</a:t>
            </a:r>
            <a:r>
              <a:rPr lang="en-US" dirty="0" smtClean="0"/>
              <a:t>   = </a:t>
            </a:r>
            <a:r>
              <a:rPr lang="el-GR" dirty="0" smtClean="0"/>
              <a:t>ν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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Expert </a:t>
            </a:r>
            <a:r>
              <a:rPr lang="en-US" dirty="0" err="1" smtClean="0"/>
              <a:t>i’s</a:t>
            </a:r>
            <a:r>
              <a:rPr lang="en-US" dirty="0" smtClean="0"/>
              <a:t> value function: 		</a:t>
            </a:r>
            <a:r>
              <a:rPr lang="en-US" dirty="0" err="1" smtClean="0"/>
              <a:t>f</a:t>
            </a:r>
            <a:r>
              <a:rPr lang="en-US" baseline="-25000" dirty="0" err="1" smtClean="0"/>
              <a:t>t</a:t>
            </a:r>
            <a:r>
              <a:rPr lang="en-US" dirty="0" err="1" smtClean="0"/>
              <a:t>n</a:t>
            </a:r>
            <a:r>
              <a:rPr lang="en-US" baseline="-25000" dirty="0" err="1" smtClean="0"/>
              <a:t>t</a:t>
            </a:r>
            <a:r>
              <a:rPr lang="en-US" dirty="0" smtClean="0"/>
              <a:t>= f(</a:t>
            </a:r>
            <a:r>
              <a:rPr lang="en-US" dirty="0" smtClean="0">
                <a:sym typeface="Symbol"/>
              </a:rPr>
              <a:t>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  <a:r>
              <a:rPr lang="en-US" dirty="0" err="1" smtClean="0"/>
              <a:t>n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Fraction of indirect investment:    </a:t>
            </a:r>
            <a:r>
              <a:rPr lang="el-GR" dirty="0" smtClean="0"/>
              <a:t>ψ</a:t>
            </a:r>
            <a:r>
              <a:rPr lang="en-US" dirty="0" smtClean="0"/>
              <a:t> </a:t>
            </a:r>
            <a:r>
              <a:rPr lang="el-GR" dirty="0" smtClean="0"/>
              <a:t>≤</a:t>
            </a:r>
            <a:r>
              <a:rPr lang="en-US" dirty="0" smtClean="0"/>
              <a:t> 1</a:t>
            </a:r>
            <a:endParaRPr lang="en-US" baseline="-25000" dirty="0" smtClean="0"/>
          </a:p>
          <a:p>
            <a:r>
              <a:rPr lang="en-US" dirty="0" smtClean="0"/>
              <a:t>Expert </a:t>
            </a:r>
            <a:r>
              <a:rPr lang="en-US" dirty="0" err="1" smtClean="0"/>
              <a:t>i’s</a:t>
            </a:r>
            <a:r>
              <a:rPr lang="en-US" dirty="0" smtClean="0"/>
              <a:t> Bellman equation</a:t>
            </a:r>
          </a:p>
          <a:p>
            <a:pPr lvl="1">
              <a:buNone/>
            </a:pPr>
            <a:r>
              <a:rPr lang="en-US" dirty="0" err="1" smtClean="0">
                <a:sym typeface="Symbol"/>
              </a:rPr>
              <a:t>n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/>
              <a:t>t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dt</a:t>
            </a:r>
            <a:r>
              <a:rPr lang="en-US" dirty="0" smtClean="0">
                <a:sym typeface="Symbol"/>
              </a:rPr>
              <a:t> = </a:t>
            </a:r>
            <a:r>
              <a:rPr lang="en-US" dirty="0" err="1" smtClean="0">
                <a:sym typeface="Symbol"/>
              </a:rPr>
              <a:t>max</a:t>
            </a:r>
            <a:r>
              <a:rPr lang="en-US" baseline="-25000" dirty="0" err="1" smtClean="0">
                <a:sym typeface="Symbol"/>
              </a:rPr>
              <a:t>y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E[d(n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/>
              <a:t>t</a:t>
            </a:r>
            <a:r>
              <a:rPr lang="en-US" dirty="0" smtClean="0">
                <a:sym typeface="Symbol"/>
              </a:rPr>
              <a:t>)] = </a:t>
            </a:r>
          </a:p>
          <a:p>
            <a:pPr lvl="1">
              <a:buNone/>
            </a:pPr>
            <a:r>
              <a:rPr lang="en-US" dirty="0" err="1" smtClean="0">
                <a:sym typeface="Symbol"/>
              </a:rPr>
              <a:t>max</a:t>
            </a:r>
            <a:r>
              <a:rPr lang="en-US" baseline="-25000" dirty="0" err="1" smtClean="0">
                <a:sym typeface="Symbol"/>
              </a:rPr>
              <a:t>y</a:t>
            </a:r>
            <a:r>
              <a:rPr lang="en-US" baseline="-50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{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n</a:t>
            </a:r>
            <a:r>
              <a:rPr lang="en-US" baseline="-25000" dirty="0" smtClean="0"/>
              <a:t>t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00FF"/>
                </a:solidFill>
              </a:rPr>
              <a:t>y[1-b-(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</a:t>
            </a:r>
            <a:r>
              <a:rPr lang="en-US" dirty="0" smtClean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-g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l-GR" dirty="0" smtClean="0">
                <a:solidFill>
                  <a:srgbClr val="0000FF"/>
                </a:solidFill>
              </a:rPr>
              <a:t>ν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dirty="0" err="1" smtClean="0">
                <a:solidFill>
                  <a:srgbClr val="0000FF"/>
                </a:solidFill>
              </a:rPr>
              <a:t>+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l-GR" baseline="30000" dirty="0" smtClean="0">
                <a:solidFill>
                  <a:srgbClr val="0000FF"/>
                </a:solidFill>
              </a:rPr>
              <a:t>ν</a:t>
            </a:r>
            <a:r>
              <a:rPr lang="el-GR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+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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l-GR" baseline="30000" dirty="0" smtClean="0">
                <a:solidFill>
                  <a:srgbClr val="0000FF"/>
                </a:solidFill>
              </a:rPr>
              <a:t>ν</a:t>
            </a:r>
            <a:r>
              <a:rPr lang="en-US" dirty="0" smtClean="0">
                <a:solidFill>
                  <a:srgbClr val="0000FF"/>
                </a:solidFill>
              </a:rPr>
              <a:t>]) </a:t>
            </a:r>
            <a:r>
              <a:rPr lang="en-US" dirty="0" err="1" smtClean="0">
                <a:solidFill>
                  <a:srgbClr val="0000FF"/>
                </a:solidFill>
              </a:rPr>
              <a:t>f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dirty="0" err="1" smtClean="0"/>
              <a:t>+</a:t>
            </a:r>
            <a:r>
              <a:rPr lang="en-US" dirty="0" err="1" smtClean="0">
                <a:sym typeface="Symbol"/>
              </a:rPr>
              <a:t>n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μ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baseline="30000" dirty="0" err="1" smtClean="0">
                <a:sym typeface="Symbol"/>
              </a:rPr>
              <a:t>f</a:t>
            </a:r>
            <a:r>
              <a:rPr lang="en-US" dirty="0" err="1" smtClean="0"/>
              <a:t>+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baseline="30000" dirty="0" err="1" smtClean="0">
                <a:solidFill>
                  <a:srgbClr val="0000FF"/>
                </a:solidFill>
              </a:rPr>
              <a:t>f</a:t>
            </a:r>
            <a:r>
              <a:rPr lang="en-US" dirty="0" err="1" smtClean="0">
                <a:solidFill>
                  <a:srgbClr val="0000FF"/>
                </a:solidFill>
              </a:rPr>
              <a:t>y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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dirty="0" err="1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l-GR" dirty="0" smtClean="0">
                <a:solidFill>
                  <a:srgbClr val="0000FF"/>
                </a:solidFill>
              </a:rPr>
              <a:t>ν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dirty="0" err="1" smtClean="0">
                <a:solidFill>
                  <a:srgbClr val="0000FF"/>
                </a:solidFill>
              </a:rPr>
              <a:t>+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l-GR" baseline="30000" dirty="0" smtClean="0">
                <a:solidFill>
                  <a:srgbClr val="0000FF"/>
                </a:solidFill>
              </a:rPr>
              <a:t>ν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} </a:t>
            </a:r>
            <a:r>
              <a:rPr lang="en-US" dirty="0" err="1" smtClean="0"/>
              <a:t>dt</a:t>
            </a:r>
            <a:endParaRPr lang="en-US" dirty="0" smtClean="0"/>
          </a:p>
          <a:p>
            <a:pPr lvl="1">
              <a:buNone/>
            </a:pPr>
            <a:r>
              <a:rPr lang="en-US" sz="2200" dirty="0" smtClean="0"/>
              <a:t> </a:t>
            </a:r>
            <a:r>
              <a:rPr lang="en-US" sz="2595" dirty="0" smtClean="0"/>
              <a:t> </a:t>
            </a:r>
          </a:p>
          <a:p>
            <a:pPr lvl="1"/>
            <a:r>
              <a:rPr lang="en-US" dirty="0" smtClean="0"/>
              <a:t>	FOC:   [1-b-(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+</a:t>
            </a:r>
            <a:r>
              <a:rPr lang="en-US" dirty="0" smtClean="0">
                <a:sym typeface="Symbol"/>
              </a:rPr>
              <a:t>-g</a:t>
            </a:r>
            <a:r>
              <a:rPr lang="en-US" dirty="0" smtClean="0"/>
              <a:t>)</a:t>
            </a:r>
            <a:r>
              <a:rPr lang="el-GR" dirty="0" smtClean="0"/>
              <a:t>ν</a:t>
            </a:r>
            <a:r>
              <a:rPr lang="en-US" baseline="-25000" dirty="0" err="1" smtClean="0"/>
              <a:t>t</a:t>
            </a:r>
            <a:r>
              <a:rPr lang="en-US" dirty="0" smtClean="0"/>
              <a:t>+ </a:t>
            </a:r>
            <a:r>
              <a:rPr lang="en-US" dirty="0" smtClean="0">
                <a:sym typeface="Symbol"/>
              </a:rPr>
              <a:t></a:t>
            </a:r>
            <a:r>
              <a:rPr lang="en-US" baseline="-25000" dirty="0" smtClean="0"/>
              <a:t>t</a:t>
            </a:r>
            <a:r>
              <a:rPr lang="el-GR" baseline="30000" dirty="0" smtClean="0"/>
              <a:t>ν</a:t>
            </a:r>
            <a:r>
              <a:rPr lang="en-US" dirty="0" smtClean="0"/>
              <a:t> + 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/>
              <a:t>t</a:t>
            </a:r>
            <a:r>
              <a:rPr lang="el-GR" baseline="30000" dirty="0" smtClean="0"/>
              <a:t>ν</a:t>
            </a:r>
            <a:r>
              <a:rPr lang="en-US" dirty="0" smtClean="0"/>
              <a:t>] +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r>
              <a:rPr lang="en-US" baseline="30000" dirty="0" err="1" smtClean="0">
                <a:solidFill>
                  <a:srgbClr val="0070C0"/>
                </a:solidFill>
              </a:rPr>
              <a:t>f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</a:t>
            </a:r>
            <a:r>
              <a:rPr lang="en-US" baseline="-25000" dirty="0" smtClean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  (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el-GR" dirty="0" smtClean="0">
                <a:solidFill>
                  <a:srgbClr val="0070C0"/>
                </a:solidFill>
              </a:rPr>
              <a:t>ν</a:t>
            </a:r>
            <a:r>
              <a:rPr lang="en-US" baseline="-25000" dirty="0" smtClean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 +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en-US" baseline="-25000" dirty="0" smtClean="0">
                <a:solidFill>
                  <a:srgbClr val="0070C0"/>
                </a:solidFill>
              </a:rPr>
              <a:t>t</a:t>
            </a:r>
            <a:r>
              <a:rPr lang="el-GR" baseline="30000" dirty="0" smtClean="0">
                <a:solidFill>
                  <a:srgbClr val="0070C0"/>
                </a:solidFill>
              </a:rPr>
              <a:t>ν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en-US" dirty="0" smtClean="0"/>
              <a:t> = 0    (</a:t>
            </a:r>
            <a:r>
              <a:rPr lang="en-US" i="1" dirty="0" smtClean="0"/>
              <a:t>FS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Household</a:t>
            </a:r>
          </a:p>
          <a:p>
            <a:pPr lvl="1"/>
            <a:r>
              <a:rPr lang="en-US" dirty="0" smtClean="0"/>
              <a:t>  	FOC:   1-(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+</a:t>
            </a:r>
            <a:r>
              <a:rPr lang="en-US" dirty="0" smtClean="0">
                <a:sym typeface="Symbol"/>
              </a:rPr>
              <a:t></a:t>
            </a:r>
            <a:r>
              <a:rPr lang="en-US" dirty="0" smtClean="0"/>
              <a:t>)</a:t>
            </a:r>
            <a:r>
              <a:rPr lang="el-GR" dirty="0" smtClean="0"/>
              <a:t>ν</a:t>
            </a:r>
            <a:r>
              <a:rPr lang="en-US" baseline="-25000" dirty="0" smtClean="0"/>
              <a:t>t </a:t>
            </a:r>
            <a:r>
              <a:rPr lang="en-US" dirty="0" smtClean="0"/>
              <a:t>+ </a:t>
            </a:r>
            <a:r>
              <a:rPr lang="en-US" dirty="0" smtClean="0">
                <a:sym typeface="Symbol"/>
              </a:rPr>
              <a:t></a:t>
            </a:r>
            <a:r>
              <a:rPr lang="en-US" baseline="-25000" dirty="0" smtClean="0"/>
              <a:t>t</a:t>
            </a:r>
            <a:r>
              <a:rPr lang="el-GR" baseline="30000" dirty="0" smtClean="0"/>
              <a:t>ν</a:t>
            </a:r>
            <a:r>
              <a:rPr lang="en-US" dirty="0" smtClean="0"/>
              <a:t>+ </a:t>
            </a:r>
            <a:r>
              <a:rPr lang="en-US" dirty="0" smtClean="0">
                <a:sym typeface="Symbol"/>
              </a:rPr>
              <a:t></a:t>
            </a:r>
            <a:r>
              <a:rPr lang="en-US" baseline="-25000" dirty="0" smtClean="0"/>
              <a:t>t</a:t>
            </a:r>
            <a:r>
              <a:rPr lang="el-GR" baseline="30000" dirty="0" smtClean="0"/>
              <a:t>ν</a:t>
            </a:r>
            <a:r>
              <a:rPr lang="en-US" dirty="0" smtClean="0"/>
              <a:t>  = 0      (</a:t>
            </a:r>
            <a:r>
              <a:rPr lang="en-US" i="1" dirty="0" smtClean="0"/>
              <a:t>HH</a:t>
            </a:r>
            <a:r>
              <a:rPr lang="en-US" dirty="0" smtClean="0"/>
              <a:t>)</a:t>
            </a:r>
          </a:p>
          <a:p>
            <a:pPr marL="912114" lvl="1" indent="-45720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7783736" y="1768344"/>
            <a:ext cx="803563" cy="2599616"/>
          </a:xfrm>
          <a:custGeom>
            <a:avLst/>
            <a:gdLst>
              <a:gd name="connsiteX0" fmla="*/ 0 w 803563"/>
              <a:gd name="connsiteY0" fmla="*/ 0 h 2599616"/>
              <a:gd name="connsiteX1" fmla="*/ 665018 w 803563"/>
              <a:gd name="connsiteY1" fmla="*/ 695246 h 2599616"/>
              <a:gd name="connsiteX2" fmla="*/ 702803 w 803563"/>
              <a:gd name="connsiteY2" fmla="*/ 1859028 h 2599616"/>
              <a:gd name="connsiteX3" fmla="*/ 60456 w 803563"/>
              <a:gd name="connsiteY3" fmla="*/ 2599616 h 2599616"/>
              <a:gd name="connsiteX4" fmla="*/ 60456 w 803563"/>
              <a:gd name="connsiteY4" fmla="*/ 2599616 h 259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563" h="2599616">
                <a:moveTo>
                  <a:pt x="0" y="0"/>
                </a:moveTo>
                <a:cubicBezTo>
                  <a:pt x="273942" y="192704"/>
                  <a:pt x="547884" y="385408"/>
                  <a:pt x="665018" y="695246"/>
                </a:cubicBezTo>
                <a:cubicBezTo>
                  <a:pt x="782152" y="1005084"/>
                  <a:pt x="803563" y="1541633"/>
                  <a:pt x="702803" y="1859028"/>
                </a:cubicBezTo>
                <a:cubicBezTo>
                  <a:pt x="602043" y="2176423"/>
                  <a:pt x="60456" y="2599616"/>
                  <a:pt x="60456" y="2599616"/>
                </a:cubicBezTo>
                <a:lnTo>
                  <a:pt x="60456" y="2599616"/>
                </a:lnTo>
              </a:path>
            </a:pathLst>
          </a:custGeom>
          <a:ln>
            <a:solidFill>
              <a:srgbClr val="777777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55596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precautionary motive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6324600" y="4606807"/>
            <a:ext cx="152400" cy="1828800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52800" y="4645222"/>
            <a:ext cx="62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=</a:t>
            </a:r>
            <a:r>
              <a:rPr lang="en-US" dirty="0" err="1" smtClean="0">
                <a:solidFill>
                  <a:srgbClr val="008000"/>
                </a:solidFill>
              </a:rPr>
              <a:t>μ</a:t>
            </a:r>
            <a:r>
              <a:rPr lang="en-US" baseline="-25000" dirty="0" err="1" smtClean="0">
                <a:solidFill>
                  <a:srgbClr val="008000"/>
                </a:solidFill>
              </a:rPr>
              <a:t>t</a:t>
            </a:r>
            <a:r>
              <a:rPr lang="en-US" baseline="30000" dirty="0" err="1" smtClean="0">
                <a:solidFill>
                  <a:srgbClr val="008000"/>
                </a:solidFill>
              </a:rPr>
              <a:t>n</a:t>
            </a:r>
            <a:endParaRPr lang="en-US" baseline="30000" dirty="0">
              <a:solidFill>
                <a:srgbClr val="00800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3505200" y="2968822"/>
            <a:ext cx="76200" cy="3581400"/>
          </a:xfrm>
          <a:prstGeom prst="rightBrac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62800" y="4721422"/>
            <a:ext cx="56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=</a:t>
            </a:r>
            <a:r>
              <a:rPr lang="en-US" dirty="0" err="1" smtClean="0">
                <a:solidFill>
                  <a:srgbClr val="008000"/>
                </a:solidFill>
              </a:rPr>
              <a:t>σ</a:t>
            </a:r>
            <a:r>
              <a:rPr lang="en-US" baseline="-25000" dirty="0" err="1" smtClean="0">
                <a:solidFill>
                  <a:srgbClr val="008000"/>
                </a:solidFill>
              </a:rPr>
              <a:t>t</a:t>
            </a:r>
            <a:r>
              <a:rPr lang="en-US" baseline="30000" dirty="0" err="1" smtClean="0">
                <a:solidFill>
                  <a:srgbClr val="008000"/>
                </a:solidFill>
              </a:rPr>
              <a:t>n</a:t>
            </a:r>
            <a:endParaRPr lang="en-US" baseline="30000" dirty="0">
              <a:solidFill>
                <a:srgbClr val="008000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7315200" y="4111822"/>
            <a:ext cx="152400" cy="1371600"/>
          </a:xfrm>
          <a:prstGeom prst="rightBrac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81800" y="2743200"/>
            <a:ext cx="28813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0" y="3135868"/>
            <a:ext cx="28813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3516868"/>
            <a:ext cx="28813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81534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State variable: </a:t>
            </a:r>
            <a:r>
              <a:rPr lang="en-US" dirty="0" smtClean="0">
                <a:sym typeface="Symbol"/>
              </a:rPr>
              <a:t></a:t>
            </a:r>
            <a:r>
              <a:rPr lang="en-US" baseline="-25000" dirty="0" smtClean="0"/>
              <a:t>t</a:t>
            </a:r>
            <a:r>
              <a:rPr lang="en-US" dirty="0" smtClean="0"/>
              <a:t> =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Y</a:t>
            </a:r>
            <a:r>
              <a:rPr lang="en-US" baseline="-25000" dirty="0" err="1" smtClean="0"/>
              <a:t>t</a:t>
            </a:r>
            <a:r>
              <a:rPr lang="en-US" dirty="0" smtClean="0"/>
              <a:t> 	</a:t>
            </a:r>
            <a:r>
              <a:rPr lang="en-US" dirty="0" err="1" smtClean="0">
                <a:solidFill>
                  <a:srgbClr val="777777"/>
                </a:solidFill>
              </a:rPr>
              <a:t>d</a:t>
            </a:r>
            <a:r>
              <a:rPr lang="en-US" dirty="0" err="1" smtClean="0">
                <a:solidFill>
                  <a:srgbClr val="777777"/>
                </a:solidFill>
                <a:sym typeface="Symbol"/>
              </a:rPr>
              <a:t></a:t>
            </a:r>
            <a:r>
              <a:rPr lang="en-US" baseline="-25000" dirty="0" err="1" smtClean="0">
                <a:solidFill>
                  <a:srgbClr val="777777"/>
                </a:solidFill>
              </a:rPr>
              <a:t>t</a:t>
            </a:r>
            <a:r>
              <a:rPr lang="en-US" dirty="0" smtClean="0">
                <a:solidFill>
                  <a:srgbClr val="777777"/>
                </a:solidFill>
              </a:rPr>
              <a:t> = …. (from Ito)</a:t>
            </a:r>
          </a:p>
          <a:p>
            <a:pPr lvl="1"/>
            <a:r>
              <a:rPr lang="en-US" dirty="0" err="1" smtClean="0"/>
              <a:t>N</a:t>
            </a:r>
            <a:r>
              <a:rPr lang="en-US" baseline="-25000" dirty="0" err="1" smtClean="0"/>
              <a:t>t</a:t>
            </a:r>
            <a:r>
              <a:rPr lang="en-US" dirty="0" smtClean="0"/>
              <a:t> is aggregate wealth (net-worth) of financial experts</a:t>
            </a:r>
          </a:p>
          <a:p>
            <a:pPr lvl="1"/>
            <a:r>
              <a:rPr lang="en-US" dirty="0" err="1" smtClean="0"/>
              <a:t>Y</a:t>
            </a:r>
            <a:r>
              <a:rPr lang="en-US" baseline="-25000" dirty="0" err="1" smtClean="0"/>
              <a:t>t</a:t>
            </a:r>
            <a:r>
              <a:rPr lang="en-US" dirty="0" smtClean="0"/>
              <a:t> is aggregate output (scale-invariant)</a:t>
            </a:r>
          </a:p>
          <a:p>
            <a:r>
              <a:rPr lang="en-US" dirty="0" smtClean="0"/>
              <a:t>Solve in terms of</a:t>
            </a:r>
          </a:p>
          <a:p>
            <a:pPr lvl="1"/>
            <a:r>
              <a:rPr lang="en-US" dirty="0" smtClean="0"/>
              <a:t>P/E ratio: 		</a:t>
            </a:r>
            <a:r>
              <a:rPr lang="el-GR" dirty="0" smtClean="0"/>
              <a:t> </a:t>
            </a:r>
            <a:r>
              <a:rPr lang="en-US" dirty="0" smtClean="0"/>
              <a:t>	</a:t>
            </a:r>
            <a:r>
              <a:rPr lang="el-GR" dirty="0" smtClean="0"/>
              <a:t>ν</a:t>
            </a:r>
            <a:r>
              <a:rPr lang="en-US" baseline="-25000" dirty="0" smtClean="0"/>
              <a:t>t</a:t>
            </a:r>
            <a:r>
              <a:rPr lang="en-US" dirty="0" smtClean="0"/>
              <a:t>   = </a:t>
            </a:r>
            <a:r>
              <a:rPr lang="el-GR" dirty="0" smtClean="0"/>
              <a:t>ν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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Expert </a:t>
            </a:r>
            <a:r>
              <a:rPr lang="en-US" dirty="0" err="1" smtClean="0"/>
              <a:t>i’s</a:t>
            </a:r>
            <a:r>
              <a:rPr lang="en-US" dirty="0" smtClean="0"/>
              <a:t> value function: 		</a:t>
            </a:r>
            <a:r>
              <a:rPr lang="en-US" dirty="0" err="1" smtClean="0"/>
              <a:t>f</a:t>
            </a:r>
            <a:r>
              <a:rPr lang="en-US" baseline="-25000" dirty="0" err="1" smtClean="0"/>
              <a:t>t</a:t>
            </a:r>
            <a:r>
              <a:rPr lang="en-US" dirty="0" err="1" smtClean="0"/>
              <a:t>n</a:t>
            </a:r>
            <a:r>
              <a:rPr lang="en-US" baseline="-25000" dirty="0" err="1" smtClean="0"/>
              <a:t>t</a:t>
            </a:r>
            <a:r>
              <a:rPr lang="en-US" dirty="0" smtClean="0"/>
              <a:t>= f(</a:t>
            </a:r>
            <a:r>
              <a:rPr lang="en-US" dirty="0" smtClean="0">
                <a:sym typeface="Symbol"/>
              </a:rPr>
              <a:t>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  <a:r>
              <a:rPr lang="en-US" dirty="0" err="1" smtClean="0"/>
              <a:t>n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Fraction of indirect investment:    </a:t>
            </a:r>
            <a:r>
              <a:rPr lang="el-GR" dirty="0" smtClean="0"/>
              <a:t>ψ</a:t>
            </a:r>
            <a:r>
              <a:rPr lang="en-US" dirty="0" smtClean="0"/>
              <a:t> </a:t>
            </a:r>
            <a:r>
              <a:rPr lang="el-GR" dirty="0" smtClean="0"/>
              <a:t>≤</a:t>
            </a:r>
            <a:r>
              <a:rPr lang="en-US" dirty="0" smtClean="0"/>
              <a:t> 1</a:t>
            </a:r>
            <a:endParaRPr lang="en-US" baseline="-25000" dirty="0" smtClean="0"/>
          </a:p>
          <a:p>
            <a:r>
              <a:rPr lang="en-US" dirty="0" smtClean="0"/>
              <a:t>Expert </a:t>
            </a:r>
            <a:r>
              <a:rPr lang="en-US" dirty="0" err="1" smtClean="0"/>
              <a:t>i’s</a:t>
            </a:r>
            <a:r>
              <a:rPr lang="en-US" dirty="0" smtClean="0"/>
              <a:t> Bellman equation</a:t>
            </a:r>
          </a:p>
          <a:p>
            <a:pPr lvl="1">
              <a:buNone/>
            </a:pPr>
            <a:r>
              <a:rPr lang="en-US" dirty="0" err="1" smtClean="0">
                <a:sym typeface="Symbol"/>
              </a:rPr>
              <a:t>n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/>
              <a:t>t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dt</a:t>
            </a:r>
            <a:r>
              <a:rPr lang="en-US" dirty="0" smtClean="0">
                <a:sym typeface="Symbol"/>
              </a:rPr>
              <a:t> = </a:t>
            </a:r>
            <a:r>
              <a:rPr lang="en-US" dirty="0" err="1" smtClean="0">
                <a:sym typeface="Symbol"/>
              </a:rPr>
              <a:t>max</a:t>
            </a:r>
            <a:r>
              <a:rPr lang="en-US" baseline="-25000" dirty="0" err="1" smtClean="0">
                <a:sym typeface="Symbol"/>
              </a:rPr>
              <a:t>y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E[d(n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/>
              <a:t>t</a:t>
            </a:r>
            <a:r>
              <a:rPr lang="en-US" dirty="0" smtClean="0">
                <a:sym typeface="Symbol"/>
              </a:rPr>
              <a:t>)] = </a:t>
            </a:r>
          </a:p>
          <a:p>
            <a:pPr lvl="1">
              <a:buNone/>
            </a:pPr>
            <a:r>
              <a:rPr lang="en-US" dirty="0" err="1" smtClean="0">
                <a:sym typeface="Symbol"/>
              </a:rPr>
              <a:t>max</a:t>
            </a:r>
            <a:r>
              <a:rPr lang="en-US" baseline="-25000" dirty="0" err="1" smtClean="0">
                <a:sym typeface="Symbol"/>
              </a:rPr>
              <a:t>y</a:t>
            </a:r>
            <a:r>
              <a:rPr lang="en-US" baseline="-50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{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n</a:t>
            </a:r>
            <a:r>
              <a:rPr lang="en-US" baseline="-25000" dirty="0" smtClean="0"/>
              <a:t>t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00FF"/>
                </a:solidFill>
              </a:rPr>
              <a:t>y[1-b-(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</a:t>
            </a:r>
            <a:r>
              <a:rPr lang="en-US" dirty="0" smtClean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-g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l-GR" dirty="0" smtClean="0">
                <a:solidFill>
                  <a:srgbClr val="0000FF"/>
                </a:solidFill>
              </a:rPr>
              <a:t>ν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dirty="0" err="1" smtClean="0">
                <a:solidFill>
                  <a:srgbClr val="0000FF"/>
                </a:solidFill>
              </a:rPr>
              <a:t>+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l-GR" baseline="30000" dirty="0" smtClean="0">
                <a:solidFill>
                  <a:srgbClr val="0000FF"/>
                </a:solidFill>
              </a:rPr>
              <a:t>ν</a:t>
            </a:r>
            <a:r>
              <a:rPr lang="el-GR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+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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l-GR" baseline="30000" dirty="0" smtClean="0">
                <a:solidFill>
                  <a:srgbClr val="0000FF"/>
                </a:solidFill>
              </a:rPr>
              <a:t>ν</a:t>
            </a:r>
            <a:r>
              <a:rPr lang="en-US" dirty="0" smtClean="0">
                <a:solidFill>
                  <a:srgbClr val="0000FF"/>
                </a:solidFill>
              </a:rPr>
              <a:t>]) </a:t>
            </a:r>
            <a:r>
              <a:rPr lang="en-US" dirty="0" err="1" smtClean="0">
                <a:solidFill>
                  <a:srgbClr val="0000FF"/>
                </a:solidFill>
              </a:rPr>
              <a:t>f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dirty="0" err="1" smtClean="0"/>
              <a:t>+</a:t>
            </a:r>
            <a:r>
              <a:rPr lang="en-US" dirty="0" err="1" smtClean="0">
                <a:sym typeface="Symbol"/>
              </a:rPr>
              <a:t>n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μ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baseline="30000" dirty="0" err="1" smtClean="0">
                <a:sym typeface="Symbol"/>
              </a:rPr>
              <a:t>f</a:t>
            </a:r>
            <a:r>
              <a:rPr lang="en-US" dirty="0" err="1" smtClean="0"/>
              <a:t>+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baseline="30000" dirty="0" err="1" smtClean="0">
                <a:solidFill>
                  <a:srgbClr val="0000FF"/>
                </a:solidFill>
              </a:rPr>
              <a:t>f</a:t>
            </a:r>
            <a:r>
              <a:rPr lang="en-US" dirty="0" err="1" smtClean="0">
                <a:solidFill>
                  <a:srgbClr val="0000FF"/>
                </a:solidFill>
              </a:rPr>
              <a:t>y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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dirty="0" err="1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l-GR" dirty="0" smtClean="0">
                <a:solidFill>
                  <a:srgbClr val="0000FF"/>
                </a:solidFill>
              </a:rPr>
              <a:t>ν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dirty="0" err="1" smtClean="0">
                <a:solidFill>
                  <a:srgbClr val="0000FF"/>
                </a:solidFill>
              </a:rPr>
              <a:t>+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l-GR" baseline="30000" dirty="0" smtClean="0">
                <a:solidFill>
                  <a:srgbClr val="0000FF"/>
                </a:solidFill>
              </a:rPr>
              <a:t>ν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} </a:t>
            </a:r>
            <a:r>
              <a:rPr lang="en-US" dirty="0" err="1" smtClean="0"/>
              <a:t>dt</a:t>
            </a:r>
            <a:endParaRPr lang="en-US" dirty="0" smtClean="0"/>
          </a:p>
          <a:p>
            <a:pPr lvl="1">
              <a:buNone/>
            </a:pPr>
            <a:r>
              <a:rPr lang="en-US" sz="2200" dirty="0" smtClean="0"/>
              <a:t> </a:t>
            </a:r>
            <a:r>
              <a:rPr lang="en-US" sz="2595" dirty="0" smtClean="0"/>
              <a:t> </a:t>
            </a:r>
          </a:p>
          <a:p>
            <a:pPr lvl="1"/>
            <a:r>
              <a:rPr lang="en-US" dirty="0" smtClean="0"/>
              <a:t>	FOC:   [1-b-(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+</a:t>
            </a:r>
            <a:r>
              <a:rPr lang="en-US" dirty="0" smtClean="0">
                <a:sym typeface="Symbol"/>
              </a:rPr>
              <a:t>-g</a:t>
            </a:r>
            <a:r>
              <a:rPr lang="en-US" dirty="0" smtClean="0"/>
              <a:t>)</a:t>
            </a:r>
            <a:r>
              <a:rPr lang="el-GR" dirty="0" smtClean="0"/>
              <a:t>ν</a:t>
            </a:r>
            <a:r>
              <a:rPr lang="en-US" baseline="-25000" dirty="0" err="1" smtClean="0"/>
              <a:t>t</a:t>
            </a:r>
            <a:r>
              <a:rPr lang="en-US" dirty="0" smtClean="0"/>
              <a:t>+ </a:t>
            </a:r>
            <a:r>
              <a:rPr lang="en-US" dirty="0" smtClean="0">
                <a:sym typeface="Symbol"/>
              </a:rPr>
              <a:t></a:t>
            </a:r>
            <a:r>
              <a:rPr lang="en-US" baseline="-25000" dirty="0" smtClean="0"/>
              <a:t>t</a:t>
            </a:r>
            <a:r>
              <a:rPr lang="el-GR" baseline="30000" dirty="0" smtClean="0"/>
              <a:t>ν</a:t>
            </a:r>
            <a:r>
              <a:rPr lang="en-US" dirty="0" smtClean="0"/>
              <a:t> + 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/>
              <a:t>t</a:t>
            </a:r>
            <a:r>
              <a:rPr lang="el-GR" baseline="30000" dirty="0" smtClean="0"/>
              <a:t>ν</a:t>
            </a:r>
            <a:r>
              <a:rPr lang="en-US" dirty="0" smtClean="0"/>
              <a:t>] +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r>
              <a:rPr lang="en-US" baseline="30000" dirty="0" err="1" smtClean="0">
                <a:solidFill>
                  <a:srgbClr val="0070C0"/>
                </a:solidFill>
              </a:rPr>
              <a:t>f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</a:t>
            </a:r>
            <a:r>
              <a:rPr lang="en-US" baseline="-25000" dirty="0" smtClean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  (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el-GR" dirty="0" smtClean="0">
                <a:solidFill>
                  <a:srgbClr val="0070C0"/>
                </a:solidFill>
              </a:rPr>
              <a:t>ν</a:t>
            </a:r>
            <a:r>
              <a:rPr lang="en-US" baseline="-25000" dirty="0" smtClean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 +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en-US" baseline="-25000" dirty="0" smtClean="0">
                <a:solidFill>
                  <a:srgbClr val="0070C0"/>
                </a:solidFill>
              </a:rPr>
              <a:t>t</a:t>
            </a:r>
            <a:r>
              <a:rPr lang="el-GR" baseline="30000" dirty="0" smtClean="0">
                <a:solidFill>
                  <a:srgbClr val="0070C0"/>
                </a:solidFill>
              </a:rPr>
              <a:t>ν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en-US" dirty="0" smtClean="0"/>
              <a:t> = 0    (</a:t>
            </a:r>
            <a:r>
              <a:rPr lang="en-US" i="1" dirty="0" smtClean="0"/>
              <a:t>FS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Household</a:t>
            </a:r>
          </a:p>
          <a:p>
            <a:pPr lvl="1"/>
            <a:r>
              <a:rPr lang="en-US" dirty="0" smtClean="0"/>
              <a:t>  	FOC:   1-(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+</a:t>
            </a:r>
            <a:r>
              <a:rPr lang="en-US" dirty="0" smtClean="0">
                <a:sym typeface="Symbol"/>
              </a:rPr>
              <a:t></a:t>
            </a:r>
            <a:r>
              <a:rPr lang="en-US" dirty="0" smtClean="0"/>
              <a:t>)</a:t>
            </a:r>
            <a:r>
              <a:rPr lang="el-GR" dirty="0" smtClean="0"/>
              <a:t>ν</a:t>
            </a:r>
            <a:r>
              <a:rPr lang="en-US" baseline="-25000" dirty="0" smtClean="0"/>
              <a:t>t </a:t>
            </a:r>
            <a:r>
              <a:rPr lang="en-US" dirty="0" smtClean="0"/>
              <a:t>+ </a:t>
            </a:r>
            <a:r>
              <a:rPr lang="en-US" dirty="0" smtClean="0">
                <a:sym typeface="Symbol"/>
              </a:rPr>
              <a:t></a:t>
            </a:r>
            <a:r>
              <a:rPr lang="en-US" baseline="-25000" dirty="0" smtClean="0"/>
              <a:t>t</a:t>
            </a:r>
            <a:r>
              <a:rPr lang="el-GR" baseline="30000" dirty="0" smtClean="0"/>
              <a:t>ν</a:t>
            </a:r>
            <a:r>
              <a:rPr lang="en-US" dirty="0" smtClean="0"/>
              <a:t>+ </a:t>
            </a:r>
            <a:r>
              <a:rPr lang="en-US" dirty="0" smtClean="0">
                <a:sym typeface="Symbol"/>
              </a:rPr>
              <a:t></a:t>
            </a:r>
            <a:r>
              <a:rPr lang="en-US" baseline="-25000" dirty="0" smtClean="0"/>
              <a:t>t</a:t>
            </a:r>
            <a:r>
              <a:rPr lang="el-GR" baseline="30000" dirty="0" smtClean="0"/>
              <a:t>ν</a:t>
            </a:r>
            <a:r>
              <a:rPr lang="en-US" dirty="0" smtClean="0"/>
              <a:t>  = 0      (</a:t>
            </a:r>
            <a:r>
              <a:rPr lang="en-US" i="1" dirty="0" smtClean="0"/>
              <a:t>HH</a:t>
            </a:r>
            <a:r>
              <a:rPr lang="en-US" dirty="0" smtClean="0"/>
              <a:t>)</a:t>
            </a:r>
          </a:p>
          <a:p>
            <a:pPr marL="912114" lvl="1" indent="-45720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188075"/>
            <a:ext cx="457200" cy="365125"/>
          </a:xfrm>
        </p:spPr>
        <p:txBody>
          <a:bodyPr/>
          <a:lstStyle/>
          <a:p>
            <a:fld id="{820A4F64-EE77-42ED-8C35-DBDED12413B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7783736" y="1768344"/>
            <a:ext cx="803563" cy="2599616"/>
          </a:xfrm>
          <a:custGeom>
            <a:avLst/>
            <a:gdLst>
              <a:gd name="connsiteX0" fmla="*/ 0 w 803563"/>
              <a:gd name="connsiteY0" fmla="*/ 0 h 2599616"/>
              <a:gd name="connsiteX1" fmla="*/ 665018 w 803563"/>
              <a:gd name="connsiteY1" fmla="*/ 695246 h 2599616"/>
              <a:gd name="connsiteX2" fmla="*/ 702803 w 803563"/>
              <a:gd name="connsiteY2" fmla="*/ 1859028 h 2599616"/>
              <a:gd name="connsiteX3" fmla="*/ 60456 w 803563"/>
              <a:gd name="connsiteY3" fmla="*/ 2599616 h 2599616"/>
              <a:gd name="connsiteX4" fmla="*/ 60456 w 803563"/>
              <a:gd name="connsiteY4" fmla="*/ 2599616 h 259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563" h="2599616">
                <a:moveTo>
                  <a:pt x="0" y="0"/>
                </a:moveTo>
                <a:cubicBezTo>
                  <a:pt x="273942" y="192704"/>
                  <a:pt x="547884" y="385408"/>
                  <a:pt x="665018" y="695246"/>
                </a:cubicBezTo>
                <a:cubicBezTo>
                  <a:pt x="782152" y="1005084"/>
                  <a:pt x="803563" y="1541633"/>
                  <a:pt x="702803" y="1859028"/>
                </a:cubicBezTo>
                <a:cubicBezTo>
                  <a:pt x="602043" y="2176423"/>
                  <a:pt x="60456" y="2599616"/>
                  <a:pt x="60456" y="2599616"/>
                </a:cubicBezTo>
                <a:lnTo>
                  <a:pt x="60456" y="2599616"/>
                </a:lnTo>
              </a:path>
            </a:pathLst>
          </a:custGeom>
          <a:ln>
            <a:solidFill>
              <a:srgbClr val="777777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5562601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precautionary motive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6324600" y="4609785"/>
            <a:ext cx="152400" cy="1828800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52800" y="4648200"/>
            <a:ext cx="62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=</a:t>
            </a:r>
            <a:r>
              <a:rPr lang="en-US" dirty="0" err="1" smtClean="0">
                <a:solidFill>
                  <a:srgbClr val="008000"/>
                </a:solidFill>
              </a:rPr>
              <a:t>μ</a:t>
            </a:r>
            <a:r>
              <a:rPr lang="en-US" baseline="-25000" dirty="0" err="1" smtClean="0">
                <a:solidFill>
                  <a:srgbClr val="008000"/>
                </a:solidFill>
              </a:rPr>
              <a:t>t</a:t>
            </a:r>
            <a:r>
              <a:rPr lang="en-US" baseline="30000" dirty="0" err="1" smtClean="0">
                <a:solidFill>
                  <a:srgbClr val="008000"/>
                </a:solidFill>
              </a:rPr>
              <a:t>n</a:t>
            </a:r>
            <a:endParaRPr lang="en-US" baseline="30000" dirty="0">
              <a:solidFill>
                <a:srgbClr val="00800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3505200" y="2971800"/>
            <a:ext cx="76200" cy="3581400"/>
          </a:xfrm>
          <a:prstGeom prst="rightBrac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62800" y="4724400"/>
            <a:ext cx="56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=</a:t>
            </a:r>
            <a:r>
              <a:rPr lang="en-US" dirty="0" err="1" smtClean="0">
                <a:solidFill>
                  <a:srgbClr val="008000"/>
                </a:solidFill>
              </a:rPr>
              <a:t>σ</a:t>
            </a:r>
            <a:r>
              <a:rPr lang="en-US" baseline="-25000" dirty="0" err="1" smtClean="0">
                <a:solidFill>
                  <a:srgbClr val="008000"/>
                </a:solidFill>
              </a:rPr>
              <a:t>t</a:t>
            </a:r>
            <a:r>
              <a:rPr lang="en-US" baseline="30000" dirty="0" err="1" smtClean="0">
                <a:solidFill>
                  <a:srgbClr val="008000"/>
                </a:solidFill>
              </a:rPr>
              <a:t>n</a:t>
            </a:r>
            <a:endParaRPr lang="en-US" baseline="30000" dirty="0">
              <a:solidFill>
                <a:srgbClr val="008000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7315200" y="4114800"/>
            <a:ext cx="152400" cy="1371600"/>
          </a:xfrm>
          <a:prstGeom prst="rightBrac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81800" y="2743200"/>
            <a:ext cx="28813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0" y="3135868"/>
            <a:ext cx="28813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3516868"/>
            <a:ext cx="28813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51065" y="4419600"/>
            <a:ext cx="28813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58200" y="5105400"/>
            <a:ext cx="28813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5943600"/>
            <a:ext cx="28813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of </a:t>
            </a:r>
            <a:r>
              <a:rPr lang="en-US" dirty="0" smtClean="0"/>
              <a:t>experts’ </a:t>
            </a:r>
            <a:r>
              <a:rPr lang="en-US" dirty="0" err="1" smtClean="0"/>
              <a:t>networth</a:t>
            </a:r>
            <a:r>
              <a:rPr lang="en-US" dirty="0" smtClean="0"/>
              <a:t>/GDP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1160151" y="1371600"/>
          <a:ext cx="6917049" cy="5337971"/>
        </p:xfrm>
        <a:graphic>
          <a:graphicData uri="http://schemas.openxmlformats.org/presentationml/2006/ole">
            <p:oleObj spid="_x0000_s73730" name="Document" r:id="rId4" imgW="0" imgH="0" progId="Word.Document.12">
              <p:link updateAutomatic="1"/>
            </p:oleObj>
          </a:graphicData>
        </a:graphic>
      </p:graphicFrame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371600"/>
            <a:ext cx="31241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191000"/>
            <a:ext cx="3124200" cy="233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1600200"/>
            <a:ext cx="346728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3962400"/>
            <a:ext cx="346729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00200" y="2057400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Marginal value of a $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4507468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Leverage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88027" y="1905000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P/E ratio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4343400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GDP growth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1: Non-linear dynamics - spirals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Fact 1: financial sector</a:t>
            </a:r>
          </a:p>
          <a:p>
            <a:pPr lvl="1"/>
            <a:r>
              <a:rPr lang="de-DE" dirty="0" smtClean="0"/>
              <a:t>increases growth but </a:t>
            </a:r>
          </a:p>
          <a:p>
            <a:pPr lvl="1"/>
            <a:r>
              <a:rPr lang="de-DE" dirty="0" smtClean="0"/>
              <a:t>may also increase volatility</a:t>
            </a:r>
          </a:p>
          <a:p>
            <a:r>
              <a:rPr lang="en-US" dirty="0" smtClean="0"/>
              <a:t>Fact 2: Loss spiral</a:t>
            </a:r>
          </a:p>
          <a:p>
            <a:pPr lvl="1"/>
            <a:r>
              <a:rPr lang="en-US" dirty="0" smtClean="0"/>
              <a:t>price is more volatile, as experts approach regime when they fire-sale assets</a:t>
            </a:r>
          </a:p>
          <a:p>
            <a:r>
              <a:rPr lang="en-US" dirty="0" smtClean="0"/>
              <a:t>Fact 3: “Outside-equity spiral”         </a:t>
            </a:r>
            <a:r>
              <a:rPr lang="en-US" dirty="0" smtClean="0">
                <a:sym typeface="Symbol"/>
              </a:rPr>
              <a:t></a:t>
            </a:r>
            <a:r>
              <a:rPr lang="en-US" baseline="-25000" dirty="0" smtClean="0"/>
              <a:t>t</a:t>
            </a:r>
            <a:r>
              <a:rPr lang="en-US" dirty="0" smtClean="0"/>
              <a:t> = b/(g</a:t>
            </a:r>
            <a:r>
              <a:rPr lang="el-GR" dirty="0" smtClean="0"/>
              <a:t>ν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low </a:t>
            </a:r>
            <a:r>
              <a:rPr lang="el-GR" dirty="0" smtClean="0"/>
              <a:t>ν</a:t>
            </a:r>
            <a:r>
              <a:rPr lang="en-US" baseline="-25000" dirty="0" smtClean="0"/>
              <a:t>t </a:t>
            </a:r>
            <a:r>
              <a:rPr lang="en-US" dirty="0" smtClean="0"/>
              <a:t>, fraction of outside equity shrinks </a:t>
            </a:r>
            <a:br>
              <a:rPr lang="en-US" dirty="0" smtClean="0"/>
            </a:br>
            <a:r>
              <a:rPr lang="en-US" dirty="0" smtClean="0"/>
              <a:t>(difficult to raise because agency problem gets worse)</a:t>
            </a:r>
          </a:p>
          <a:p>
            <a:r>
              <a:rPr lang="en-US" dirty="0" smtClean="0"/>
              <a:t>Fact 4: Leverage spiral</a:t>
            </a:r>
          </a:p>
          <a:p>
            <a:pPr lvl="1"/>
            <a:r>
              <a:rPr lang="en-US" dirty="0" smtClean="0"/>
              <a:t>Leverage: [v(</a:t>
            </a:r>
            <a:r>
              <a:rPr lang="en-US" dirty="0" smtClean="0">
                <a:sym typeface="Symbol"/>
              </a:rPr>
              <a:t>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  <a:r>
              <a:rPr lang="el-GR" dirty="0" smtClean="0"/>
              <a:t>ψ</a:t>
            </a:r>
            <a:r>
              <a:rPr lang="en-US" baseline="-25000" dirty="0" smtClean="0"/>
              <a:t>t</a:t>
            </a:r>
            <a:r>
              <a:rPr lang="en-US" dirty="0" smtClean="0"/>
              <a:t> – </a:t>
            </a:r>
            <a:r>
              <a:rPr lang="en-US" dirty="0" smtClean="0">
                <a:sym typeface="Symbol"/>
              </a:rPr>
              <a:t></a:t>
            </a:r>
            <a:r>
              <a:rPr lang="en-US" baseline="-25000" dirty="0" smtClean="0"/>
              <a:t>t</a:t>
            </a:r>
            <a:r>
              <a:rPr lang="en-US" dirty="0" smtClean="0"/>
              <a:t>]/[v(</a:t>
            </a:r>
            <a:r>
              <a:rPr lang="en-US" dirty="0" smtClean="0">
                <a:sym typeface="Symbol"/>
              </a:rPr>
              <a:t>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  <a:r>
              <a:rPr lang="el-GR" dirty="0" smtClean="0"/>
              <a:t>ψ</a:t>
            </a:r>
            <a:r>
              <a:rPr lang="en-US" baseline="-25000" dirty="0" smtClean="0"/>
              <a:t>t</a:t>
            </a:r>
            <a:r>
              <a:rPr lang="en-US" dirty="0" smtClean="0"/>
              <a:t>]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dirty="0" smtClean="0"/>
              <a:t>Internal:  Own risk management for </a:t>
            </a:r>
            <a:r>
              <a:rPr lang="el-GR" dirty="0" smtClean="0"/>
              <a:t>ψ</a:t>
            </a:r>
            <a:r>
              <a:rPr lang="de-DE" baseline="-25000" dirty="0" smtClean="0"/>
              <a:t>t </a:t>
            </a:r>
            <a:r>
              <a:rPr lang="en-US" dirty="0" smtClean="0"/>
              <a:t>&lt;1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dirty="0" smtClean="0"/>
              <a:t>External: Margin/haircuts </a:t>
            </a:r>
            <a:r>
              <a:rPr lang="en-US" dirty="0" smtClean="0"/>
              <a:t>spiral (see Brunnermeier-Pedersen, 09)</a:t>
            </a:r>
            <a:endParaRPr lang="en-US" dirty="0" smtClean="0"/>
          </a:p>
          <a:p>
            <a:pPr marL="912114" lvl="1" indent="-4572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margin/haircut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8534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Level of debt is limited by</a:t>
            </a:r>
          </a:p>
          <a:p>
            <a:pPr lvl="1"/>
            <a:r>
              <a:rPr lang="en-US" dirty="0" smtClean="0"/>
              <a:t>Incentive constraint 		(in aggregate)</a:t>
            </a:r>
          </a:p>
          <a:p>
            <a:pPr lvl="1">
              <a:buNone/>
            </a:pPr>
            <a:r>
              <a:rPr lang="en-US" dirty="0" smtClean="0">
                <a:solidFill>
                  <a:srgbClr val="C00000"/>
                </a:solidFill>
              </a:rPr>
              <a:t>+</a:t>
            </a:r>
            <a:r>
              <a:rPr lang="en-US" dirty="0" smtClean="0"/>
              <a:t>	haircut/margin constraint </a:t>
            </a:r>
          </a:p>
          <a:p>
            <a:pPr lvl="2"/>
            <a:r>
              <a:rPr lang="en-US" dirty="0" smtClean="0"/>
              <a:t>Spirit: asset can only be sold with a delay</a:t>
            </a:r>
          </a:p>
          <a:p>
            <a:pPr lvl="2"/>
            <a:r>
              <a:rPr lang="en-US" dirty="0" smtClean="0">
                <a:sym typeface="Symbol"/>
              </a:rPr>
              <a:t>Haircut is multiple of price volatility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                     h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/>
              <a:t> </a:t>
            </a:r>
            <a:r>
              <a:rPr lang="el-GR" dirty="0" smtClean="0"/>
              <a:t>ν</a:t>
            </a:r>
            <a:r>
              <a:rPr lang="en-US" baseline="-25000" dirty="0" smtClean="0"/>
              <a:t>t</a:t>
            </a:r>
            <a:r>
              <a:rPr lang="en-US" dirty="0" smtClean="0"/>
              <a:t> + 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/>
              <a:t>t</a:t>
            </a:r>
            <a:r>
              <a:rPr lang="el-GR" baseline="30000" dirty="0" smtClean="0"/>
              <a:t>ν</a:t>
            </a:r>
            <a:r>
              <a:rPr lang="en-US" dirty="0" smtClean="0"/>
              <a:t>)/</a:t>
            </a:r>
            <a:r>
              <a:rPr lang="el-GR" dirty="0" smtClean="0"/>
              <a:t> ν</a:t>
            </a:r>
            <a:r>
              <a:rPr lang="en-US" baseline="-25000" dirty="0" smtClean="0"/>
              <a:t>t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Main changes</a:t>
            </a:r>
          </a:p>
          <a:p>
            <a:pPr lvl="1"/>
            <a:r>
              <a:rPr lang="en-US" dirty="0" smtClean="0"/>
              <a:t>price-earning ratios go down </a:t>
            </a:r>
          </a:p>
          <a:p>
            <a:pPr lvl="1"/>
            <a:r>
              <a:rPr lang="en-US" dirty="0" smtClean="0"/>
              <a:t>price volatility </a:t>
            </a:r>
          </a:p>
          <a:p>
            <a:pPr lvl="2"/>
            <a:r>
              <a:rPr lang="en-US" dirty="0" smtClean="0"/>
              <a:t>goes up as long as haircuts don't binding </a:t>
            </a:r>
            <a:br>
              <a:rPr lang="en-US" dirty="0" smtClean="0"/>
            </a:br>
            <a:r>
              <a:rPr lang="en-US" dirty="0" smtClean="0"/>
              <a:t>(especially near the point where haircuts start binding)</a:t>
            </a:r>
          </a:p>
          <a:p>
            <a:pPr lvl="2"/>
            <a:r>
              <a:rPr lang="en-US" dirty="0" smtClean="0"/>
              <a:t>goes down when haircuts bind</a:t>
            </a:r>
          </a:p>
          <a:p>
            <a:pPr lvl="1"/>
            <a:r>
              <a:rPr lang="en-US" dirty="0" smtClean="0"/>
              <a:t>Experts value function rises (externalities – later)</a:t>
            </a:r>
          </a:p>
          <a:p>
            <a:pPr lvl="1"/>
            <a:r>
              <a:rPr lang="en-US" dirty="0" smtClean="0"/>
              <a:t>Internal risk management is enforced</a:t>
            </a:r>
            <a:br>
              <a:rPr lang="en-US" dirty="0" smtClean="0"/>
            </a:br>
            <a:r>
              <a:rPr lang="en-US" dirty="0" smtClean="0"/>
              <a:t>Fear of haircut constraint becomes binding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Vol. and leverage with haircut constraints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609600" y="1295400"/>
          <a:ext cx="4159250" cy="3209744"/>
        </p:xfrm>
        <a:graphic>
          <a:graphicData uri="http://schemas.openxmlformats.org/presentationml/2006/ole">
            <p:oleObj spid="_x0000_s98306" name="Document" r:id="rId4" imgW="0" imgH="0" progId="Word.Document.12">
              <p:link updateAutomatic="1"/>
            </p:oleObj>
          </a:graphicData>
        </a:graphic>
      </p:graphicFrame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4419600" y="3204560"/>
          <a:ext cx="4235450" cy="3268548"/>
        </p:xfrm>
        <a:graphic>
          <a:graphicData uri="http://schemas.openxmlformats.org/presentationml/2006/ole">
            <p:oleObj spid="_x0000_s98307" name="Document" r:id="rId4" imgW="0" imgH="0" progId="Word.Document.12">
              <p:link updateAutomatic="1"/>
            </p:oleObj>
          </a:graphicData>
        </a:graphic>
      </p:graphicFrame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143000"/>
            <a:ext cx="458906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276600"/>
            <a:ext cx="428312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sosceles Triangle 25"/>
          <p:cNvSpPr/>
          <p:nvPr/>
        </p:nvSpPr>
        <p:spPr>
          <a:xfrm>
            <a:off x="1606296" y="2133600"/>
            <a:ext cx="2279904" cy="914400"/>
          </a:xfrm>
          <a:prstGeom prst="triangl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11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Banking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Role of banks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19600" y="1683327"/>
            <a:ext cx="4648200" cy="479367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Char char=""/>
              <a:tabLst/>
              <a:defRPr/>
            </a:pP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Originate &amp; distribute</a:t>
            </a:r>
          </a:p>
          <a:p>
            <a:pPr marL="868680" lvl="1" indent="-342900">
              <a:spcBef>
                <a:spcPts val="700"/>
              </a:spcBef>
              <a:buSzPct val="95000"/>
              <a:buFont typeface="Wingdings"/>
              <a:buChar char=""/>
            </a:pPr>
            <a:r>
              <a:rPr lang="en-US" sz="3100" dirty="0" smtClean="0"/>
              <a:t>Securitization</a:t>
            </a:r>
          </a:p>
          <a:p>
            <a:pPr marL="1325880" lvl="2" indent="-342900">
              <a:spcBef>
                <a:spcPts val="700"/>
              </a:spcBef>
              <a:buSzPct val="95000"/>
              <a:buFont typeface="Wingdings"/>
              <a:buChar char=""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Pooling</a:t>
            </a:r>
          </a:p>
          <a:p>
            <a:pPr marL="1325880" lvl="2" indent="-342900">
              <a:spcBef>
                <a:spcPts val="700"/>
              </a:spcBef>
              <a:buSzPct val="95000"/>
              <a:buFont typeface="Wingdings"/>
              <a:buChar char=""/>
            </a:pPr>
            <a:r>
              <a:rPr lang="en-US" sz="3100" dirty="0" err="1" smtClean="0"/>
              <a:t>Tranching</a:t>
            </a:r>
            <a:r>
              <a:rPr lang="en-US" sz="3100" dirty="0" smtClean="0"/>
              <a:t> </a:t>
            </a:r>
          </a:p>
          <a:p>
            <a:pPr marL="1325880" lvl="2" indent="-342900">
              <a:spcBef>
                <a:spcPts val="700"/>
              </a:spcBef>
              <a:buSzPct val="95000"/>
              <a:buFont typeface="Wingdings"/>
              <a:buChar char=""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Insuring</a:t>
            </a:r>
            <a: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(CDS)</a:t>
            </a:r>
            <a:endParaRPr kumimoji="0" lang="en-US" sz="31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8680" lvl="1" indent="-342900">
              <a:spcBef>
                <a:spcPts val="700"/>
              </a:spcBef>
              <a:buSzPct val="95000"/>
              <a:buFont typeface="Wingdings"/>
              <a:buChar char=""/>
            </a:pPr>
            <a:r>
              <a:rPr lang="en-US" sz="3100" baseline="0" dirty="0" smtClean="0"/>
              <a:t>Dual purpose</a:t>
            </a:r>
          </a:p>
          <a:p>
            <a:pPr marL="1325880" lvl="2" indent="-342900">
              <a:spcBef>
                <a:spcPts val="700"/>
              </a:spcBef>
              <a:buSzPct val="95000"/>
              <a:buFont typeface="Wingdings"/>
              <a:buChar char=""/>
            </a:pPr>
            <a: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Tradable asset</a:t>
            </a:r>
          </a:p>
          <a:p>
            <a:pPr marL="1325880" lvl="2" indent="-342900">
              <a:spcBef>
                <a:spcPts val="700"/>
              </a:spcBef>
              <a:buSzPct val="95000"/>
              <a:buFont typeface="Wingdings"/>
              <a:buChar char=""/>
            </a:pPr>
            <a:r>
              <a:rPr lang="en-US" sz="3100" baseline="0" dirty="0" smtClean="0"/>
              <a:t>Collateral         </a:t>
            </a:r>
            <a:r>
              <a:rPr lang="en-US" sz="2800" baseline="0" dirty="0" smtClean="0"/>
              <a:t/>
            </a:r>
            <a:br>
              <a:rPr lang="en-US" sz="2800" baseline="0" dirty="0" smtClean="0"/>
            </a:br>
            <a:r>
              <a:rPr lang="en-US" sz="2800" baseline="0" dirty="0" smtClean="0"/>
              <a:t> </a:t>
            </a:r>
            <a:r>
              <a:rPr lang="en-US" sz="2600" i="1" baseline="0" dirty="0" smtClean="0"/>
              <a:t>feeds repo market for levering</a:t>
            </a: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8680" lvl="1" indent="-342900">
              <a:spcBef>
                <a:spcPts val="700"/>
              </a:spcBef>
              <a:buSzPct val="95000"/>
              <a:buFont typeface="Wingdings"/>
              <a:buChar char=""/>
            </a:pPr>
            <a:endParaRPr lang="en-US" sz="2800" dirty="0" smtClean="0"/>
          </a:p>
          <a:p>
            <a:pPr marL="868680" lvl="1" indent="-342900">
              <a:spcBef>
                <a:spcPts val="700"/>
              </a:spcBef>
              <a:buSzPct val="95000"/>
              <a:buFont typeface="Wingdings"/>
              <a:buChar char=""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8680" lvl="1" indent="-342900">
              <a:spcBef>
                <a:spcPts val="700"/>
              </a:spcBef>
              <a:buSzPct val="95000"/>
              <a:buFont typeface="Wingdings"/>
              <a:buChar char="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35658" y="5151372"/>
          <a:ext cx="8579742" cy="1651000"/>
        </p:xfrm>
        <a:graphic>
          <a:graphicData uri="http://schemas.openxmlformats.org/drawingml/2006/table">
            <a:tbl>
              <a:tblPr firstCol="1">
                <a:tableStyleId>{21E4AEA4-8DFA-4A89-87EB-49C32662AFE0}</a:tableStyleId>
              </a:tblPr>
              <a:tblGrid>
                <a:gridCol w="1668284"/>
                <a:gridCol w="2491858"/>
                <a:gridCol w="441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Channel</a:t>
                      </a:r>
                      <a:r>
                        <a:rPr lang="en-US" sz="1600" baseline="0" dirty="0" smtClean="0"/>
                        <a:t> funds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Long-run repayment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Prospect of selling off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Maturity transformation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Retail</a:t>
                      </a:r>
                      <a:r>
                        <a:rPr lang="en-US" baseline="0" dirty="0" smtClean="0"/>
                        <a:t> funding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Wholesale</a:t>
                      </a:r>
                      <a:r>
                        <a:rPr lang="en-US" baseline="0" dirty="0" smtClean="0"/>
                        <a:t> funding (money market funds,</a:t>
                      </a:r>
                      <a:r>
                        <a:rPr lang="en-US" baseline="0" dirty="0" smtClean="0"/>
                        <a:t> repo partners, conduits, SIVs, </a:t>
                      </a:r>
                      <a:r>
                        <a:rPr lang="en-US" baseline="0" dirty="0" smtClean="0"/>
                        <a:t> …)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Info-insensitive securities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Demand deposits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ABCP, MTN, overnight repos, securities</a:t>
                      </a:r>
                      <a:r>
                        <a:rPr lang="en-US" baseline="0" dirty="0" smtClean="0"/>
                        <a:t> lending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850548" y="3090016"/>
            <a:ext cx="903514" cy="14260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75830" y="4295001"/>
            <a:ext cx="827318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72505" y="3097573"/>
            <a:ext cx="838200" cy="1197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74348" y="3075801"/>
            <a:ext cx="1905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17643" y="3823106"/>
            <a:ext cx="1496199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64948" y="3228201"/>
            <a:ext cx="76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Demand</a:t>
            </a:r>
          </a:p>
          <a:p>
            <a:r>
              <a:rPr lang="en-US" sz="1200" dirty="0" smtClean="0"/>
              <a:t>deposits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98148" y="277100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50748" y="277100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26748" y="3228201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Loans</a:t>
            </a:r>
            <a:br>
              <a:rPr lang="en-US" sz="1200" dirty="0" smtClean="0"/>
            </a:br>
            <a:r>
              <a:rPr lang="en-US" sz="1200" dirty="0" smtClean="0"/>
              <a:t>(long-term)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64948" y="4246602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Equity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1791097" y="4152503"/>
            <a:ext cx="54109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353615" y="2528816"/>
            <a:ext cx="903514" cy="14260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278897" y="3733801"/>
            <a:ext cx="827318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275572" y="2536373"/>
            <a:ext cx="838200" cy="6640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7277415" y="2514601"/>
            <a:ext cx="1905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7520710" y="3261906"/>
            <a:ext cx="1496199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268014" y="2667001"/>
            <a:ext cx="952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ABCP/MTN</a:t>
            </a:r>
          </a:p>
          <a:p>
            <a:r>
              <a:rPr lang="en-US" sz="1200" dirty="0" smtClean="0"/>
              <a:t>AAA</a:t>
            </a:r>
            <a:endParaRPr lang="en-US" sz="12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7429815" y="2667001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Loans</a:t>
            </a:r>
            <a:br>
              <a:rPr lang="en-US" sz="1200" dirty="0" smtClean="0"/>
            </a:br>
            <a:r>
              <a:rPr lang="en-US" sz="1200" dirty="0" smtClean="0"/>
              <a:t>(long-term)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268015" y="3713202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Equity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8275572" y="3200400"/>
            <a:ext cx="838200" cy="3592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68015" y="32282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BBB</a:t>
            </a:r>
            <a:endParaRPr lang="en-US" sz="12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8268015" y="3517887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…</a:t>
            </a:r>
            <a:endParaRPr lang="en-US" sz="12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7662390" y="2209800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SIV/Conduit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9029221" y="364248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572000" y="1143000"/>
            <a:ext cx="4572000" cy="5715000"/>
          </a:xfrm>
          <a:prstGeom prst="roundRect">
            <a:avLst/>
          </a:prstGeom>
          <a:solidFill>
            <a:srgbClr val="000000">
              <a:alpha val="30196"/>
            </a:srgbClr>
          </a:solidFill>
          <a:ln>
            <a:solidFill>
              <a:srgbClr val="777777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76800" y="533400"/>
            <a:ext cx="4296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cap="small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Shadow banking system</a:t>
            </a:r>
            <a:endParaRPr lang="en-US" sz="3200" b="1" i="1" cap="small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5334000" y="4800600"/>
            <a:ext cx="4572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with haircut constraints </a:t>
            </a:r>
            <a:r>
              <a:rPr lang="en-US" dirty="0" smtClean="0">
                <a:solidFill>
                  <a:srgbClr val="FF0000"/>
                </a:solidFill>
              </a:rPr>
              <a:t>(red)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1219200" y="1371600"/>
          <a:ext cx="6508709" cy="5022850"/>
        </p:xfrm>
        <a:graphic>
          <a:graphicData uri="http://schemas.openxmlformats.org/presentationml/2006/ole">
            <p:oleObj spid="_x0000_s96258" name="Document" r:id="rId4" imgW="0" imgH="0" progId="Word.Document.12">
              <p:link updateAutomatic="1"/>
            </p:oleObj>
          </a:graphicData>
        </a:graphic>
      </p:graphicFrame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1524000"/>
            <a:ext cx="51244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with haircut constraints </a:t>
            </a:r>
            <a:r>
              <a:rPr lang="en-US" dirty="0" smtClean="0">
                <a:solidFill>
                  <a:srgbClr val="FF0000"/>
                </a:solidFill>
              </a:rPr>
              <a:t>(red)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098550" y="1454150"/>
          <a:ext cx="6750050" cy="5209096"/>
        </p:xfrm>
        <a:graphic>
          <a:graphicData uri="http://schemas.openxmlformats.org/presentationml/2006/ole">
            <p:oleObj spid="_x0000_s49155" name="Document" r:id="rId4" imgW="0" imgH="0" progId="Word.Document.12">
              <p:link updateAutomatic="1"/>
            </p:oleObj>
          </a:graphicData>
        </a:graphic>
      </p:graphicFrame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752600"/>
            <a:ext cx="51244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with haircut constraints </a:t>
            </a:r>
            <a:r>
              <a:rPr lang="en-US" dirty="0" smtClean="0">
                <a:solidFill>
                  <a:srgbClr val="FF0000"/>
                </a:solidFill>
              </a:rPr>
              <a:t>(red)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1371600" y="1371600"/>
          <a:ext cx="6804934" cy="5251450"/>
        </p:xfrm>
        <a:graphic>
          <a:graphicData uri="http://schemas.openxmlformats.org/presentationml/2006/ole">
            <p:oleObj spid="_x0000_s90115" name="Document" r:id="rId4" imgW="0" imgH="0" progId="Word.Document.12">
              <p:link updateAutomatic="1"/>
            </p:oleObj>
          </a:graphicData>
        </a:graphic>
      </p:graphicFrame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752600"/>
            <a:ext cx="51244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2: Externalities </a:t>
            </a:r>
            <a:r>
              <a:rPr lang="en-US" dirty="0" smtClean="0"/>
              <a:t>– </a:t>
            </a:r>
            <a:r>
              <a:rPr lang="en-US" dirty="0" smtClean="0"/>
              <a:t>welfare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36744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“Too much” </a:t>
            </a:r>
            <a:r>
              <a:rPr lang="en-US" dirty="0" smtClean="0"/>
              <a:t>leverage/maturity-mismatch due to externalities?</a:t>
            </a:r>
          </a:p>
          <a:p>
            <a:r>
              <a:rPr lang="en-US" dirty="0" smtClean="0"/>
              <a:t>Financial regulation should focus on externalities</a:t>
            </a:r>
          </a:p>
          <a:p>
            <a:pPr lvl="1"/>
            <a:r>
              <a:rPr lang="en-US" dirty="0" smtClean="0"/>
              <a:t>Within the financial sector</a:t>
            </a:r>
          </a:p>
          <a:p>
            <a:pPr lvl="1"/>
            <a:r>
              <a:rPr lang="en-US" dirty="0" smtClean="0"/>
              <a:t>Between financial sector and real economy (entrepreneurs)</a:t>
            </a:r>
          </a:p>
          <a:p>
            <a:r>
              <a:rPr lang="en-US" dirty="0" smtClean="0"/>
              <a:t>Two forms of inefficiencies:</a:t>
            </a:r>
          </a:p>
          <a:p>
            <a:pPr lvl="1"/>
            <a:r>
              <a:rPr lang="en-US" dirty="0" smtClean="0"/>
              <a:t>Inefficient (pecuniary) externalities</a:t>
            </a:r>
            <a:br>
              <a:rPr lang="en-US" dirty="0" smtClean="0"/>
            </a:br>
            <a:r>
              <a:rPr lang="en-US" dirty="0" smtClean="0"/>
              <a:t>– regulatory correction for an instant</a:t>
            </a:r>
          </a:p>
          <a:p>
            <a:pPr lvl="1"/>
            <a:r>
              <a:rPr lang="en-US" dirty="0" smtClean="0"/>
              <a:t>Dynamic externality - commitment problem within an institution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2: Externalities – welfare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7467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Focus within financial sector</a:t>
            </a:r>
          </a:p>
          <a:p>
            <a:r>
              <a:rPr lang="en-US" dirty="0" smtClean="0"/>
              <a:t>Effect of one expert’s choice of </a:t>
            </a:r>
            <a:r>
              <a:rPr lang="en-US" dirty="0" err="1" smtClean="0"/>
              <a:t>y</a:t>
            </a:r>
            <a:r>
              <a:rPr lang="en-US" dirty="0" smtClean="0"/>
              <a:t> on value function of everybody: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</a:t>
            </a:r>
            <a:r>
              <a:rPr lang="de-DE" dirty="0" smtClean="0">
                <a:solidFill>
                  <a:srgbClr val="660066"/>
                </a:solidFill>
              </a:rPr>
              <a:t>f(</a:t>
            </a:r>
            <a:r>
              <a:rPr lang="en-US" dirty="0" err="1" smtClean="0">
                <a:solidFill>
                  <a:srgbClr val="660066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660066"/>
                </a:solidFill>
              </a:rPr>
              <a:t>) (1-b+(</a:t>
            </a:r>
            <a:r>
              <a:rPr lang="en-US" dirty="0" err="1" smtClean="0">
                <a:solidFill>
                  <a:srgbClr val="660066"/>
                </a:solidFill>
                <a:sym typeface="Symbol"/>
              </a:rPr>
              <a:t></a:t>
            </a:r>
            <a:r>
              <a:rPr lang="de-DE" dirty="0" smtClean="0">
                <a:solidFill>
                  <a:srgbClr val="660066"/>
                </a:solidFill>
              </a:rPr>
              <a:t> +</a:t>
            </a:r>
            <a:r>
              <a:rPr lang="en-US" dirty="0" err="1" smtClean="0">
                <a:solidFill>
                  <a:srgbClr val="660066"/>
                </a:solidFill>
                <a:sym typeface="Symbol"/>
              </a:rPr>
              <a:t></a:t>
            </a:r>
            <a:r>
              <a:rPr lang="en-US" dirty="0" smtClean="0">
                <a:solidFill>
                  <a:srgbClr val="660066"/>
                </a:solidFill>
                <a:sym typeface="Symbol"/>
              </a:rPr>
              <a:t> -</a:t>
            </a:r>
            <a:r>
              <a:rPr lang="en-US" dirty="0" err="1" smtClean="0">
                <a:solidFill>
                  <a:srgbClr val="660066"/>
                </a:solidFill>
                <a:sym typeface="Symbol"/>
              </a:rPr>
              <a:t>g</a:t>
            </a:r>
            <a:r>
              <a:rPr lang="de-DE" dirty="0" smtClean="0">
                <a:solidFill>
                  <a:srgbClr val="660066"/>
                </a:solidFill>
              </a:rPr>
              <a:t>)</a:t>
            </a:r>
            <a:r>
              <a:rPr lang="el-GR" dirty="0" smtClean="0">
                <a:solidFill>
                  <a:srgbClr val="660066"/>
                </a:solidFill>
              </a:rPr>
              <a:t>ν</a:t>
            </a:r>
            <a:r>
              <a:rPr lang="de-DE" baseline="-25000" dirty="0" smtClean="0">
                <a:solidFill>
                  <a:srgbClr val="660066"/>
                </a:solidFill>
              </a:rPr>
              <a:t>t</a:t>
            </a:r>
            <a:r>
              <a:rPr lang="de-DE" dirty="0" smtClean="0">
                <a:solidFill>
                  <a:srgbClr val="660066"/>
                </a:solidFill>
              </a:rPr>
              <a:t>+</a:t>
            </a:r>
            <a:r>
              <a:rPr lang="en-US" dirty="0" smtClean="0">
                <a:solidFill>
                  <a:srgbClr val="660066"/>
                </a:solidFill>
                <a:sym typeface="Symbol"/>
              </a:rPr>
              <a:t></a:t>
            </a:r>
            <a:r>
              <a:rPr lang="de-DE" baseline="-25000" dirty="0" smtClean="0">
                <a:solidFill>
                  <a:srgbClr val="660066"/>
                </a:solidFill>
              </a:rPr>
              <a:t>t</a:t>
            </a:r>
            <a:r>
              <a:rPr lang="el-GR" baseline="30000" dirty="0" smtClean="0">
                <a:solidFill>
                  <a:srgbClr val="660066"/>
                </a:solidFill>
              </a:rPr>
              <a:t>ν</a:t>
            </a:r>
            <a:r>
              <a:rPr lang="de-DE" dirty="0" smtClean="0">
                <a:solidFill>
                  <a:srgbClr val="660066"/>
                </a:solidFill>
              </a:rPr>
              <a:t>+</a:t>
            </a:r>
            <a:r>
              <a:rPr lang="en-US" dirty="0" smtClean="0">
                <a:solidFill>
                  <a:srgbClr val="660066"/>
                </a:solidFill>
                <a:sym typeface="Symbol"/>
              </a:rPr>
              <a:t></a:t>
            </a:r>
            <a:r>
              <a:rPr lang="de-DE" baseline="-25000" dirty="0" smtClean="0">
                <a:solidFill>
                  <a:srgbClr val="660066"/>
                </a:solidFill>
              </a:rPr>
              <a:t>t</a:t>
            </a:r>
            <a:r>
              <a:rPr lang="el-GR" baseline="30000" dirty="0" smtClean="0">
                <a:solidFill>
                  <a:srgbClr val="660066"/>
                </a:solidFill>
              </a:rPr>
              <a:t>ν</a:t>
            </a:r>
            <a:r>
              <a:rPr lang="de-DE" dirty="0" smtClean="0">
                <a:solidFill>
                  <a:srgbClr val="660066"/>
                </a:solidFill>
              </a:rPr>
              <a:t>) + f’(</a:t>
            </a:r>
            <a:r>
              <a:rPr lang="en-US" dirty="0" err="1" smtClean="0">
                <a:solidFill>
                  <a:srgbClr val="660066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660066"/>
                </a:solidFill>
              </a:rPr>
              <a:t>) </a:t>
            </a:r>
            <a:r>
              <a:rPr lang="de-DE" dirty="0" err="1" smtClean="0">
                <a:solidFill>
                  <a:srgbClr val="660066"/>
                </a:solidFill>
              </a:rPr>
              <a:t>σ</a:t>
            </a:r>
            <a:r>
              <a:rPr lang="de-DE" baseline="-25000" dirty="0" err="1" smtClean="0">
                <a:solidFill>
                  <a:srgbClr val="660066"/>
                </a:solidFill>
              </a:rPr>
              <a:t>t</a:t>
            </a:r>
            <a:r>
              <a:rPr lang="de-DE" baseline="30000" dirty="0" err="1" smtClean="0">
                <a:solidFill>
                  <a:srgbClr val="660066"/>
                </a:solidFill>
              </a:rPr>
              <a:t>η</a:t>
            </a:r>
            <a:r>
              <a:rPr lang="de-DE" baseline="-25000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  <a:sym typeface="Symbol"/>
              </a:rPr>
              <a:t></a:t>
            </a:r>
            <a:r>
              <a:rPr lang="de-DE" baseline="-25000" dirty="0" smtClean="0">
                <a:solidFill>
                  <a:srgbClr val="660066"/>
                </a:solidFill>
              </a:rPr>
              <a:t>t</a:t>
            </a:r>
            <a:r>
              <a:rPr lang="de-DE" dirty="0" smtClean="0">
                <a:solidFill>
                  <a:srgbClr val="660066"/>
                </a:solidFill>
              </a:rPr>
              <a:t>(</a:t>
            </a:r>
            <a:r>
              <a:rPr lang="en-US" dirty="0" smtClean="0">
                <a:solidFill>
                  <a:srgbClr val="660066"/>
                </a:solidFill>
                <a:sym typeface="Symbol"/>
              </a:rPr>
              <a:t></a:t>
            </a:r>
            <a:r>
              <a:rPr lang="de-DE" dirty="0" smtClean="0">
                <a:solidFill>
                  <a:srgbClr val="660066"/>
                </a:solidFill>
              </a:rPr>
              <a:t>p</a:t>
            </a:r>
            <a:r>
              <a:rPr lang="de-DE" baseline="-25000" dirty="0" smtClean="0">
                <a:solidFill>
                  <a:srgbClr val="660066"/>
                </a:solidFill>
              </a:rPr>
              <a:t>t</a:t>
            </a:r>
            <a:r>
              <a:rPr lang="de-DE" dirty="0" smtClean="0">
                <a:solidFill>
                  <a:srgbClr val="660066"/>
                </a:solidFill>
              </a:rPr>
              <a:t>+</a:t>
            </a:r>
            <a:r>
              <a:rPr lang="en-US" dirty="0" smtClean="0">
                <a:solidFill>
                  <a:srgbClr val="660066"/>
                </a:solidFill>
                <a:sym typeface="Symbol"/>
              </a:rPr>
              <a:t></a:t>
            </a:r>
            <a:r>
              <a:rPr lang="de-DE" baseline="-25000" dirty="0" smtClean="0">
                <a:solidFill>
                  <a:srgbClr val="660066"/>
                </a:solidFill>
              </a:rPr>
              <a:t>t</a:t>
            </a:r>
            <a:r>
              <a:rPr lang="el-GR" baseline="30000" dirty="0" smtClean="0">
                <a:solidFill>
                  <a:srgbClr val="660066"/>
                </a:solidFill>
              </a:rPr>
              <a:t>ν</a:t>
            </a:r>
            <a:r>
              <a:rPr lang="de-DE" dirty="0" smtClean="0">
                <a:solidFill>
                  <a:srgbClr val="660066"/>
                </a:solidFill>
              </a:rPr>
              <a:t>)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0000FF"/>
                </a:solidFill>
              </a:rPr>
              <a:t>- f’(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</a:t>
            </a:r>
            <a:r>
              <a:rPr lang="de-DE" baseline="30000" dirty="0" smtClean="0">
                <a:solidFill>
                  <a:srgbClr val="0000FF"/>
                </a:solidFill>
              </a:rPr>
              <a:t>2</a:t>
            </a:r>
            <a:r>
              <a:rPr lang="de-DE" dirty="0" smtClean="0">
                <a:solidFill>
                  <a:srgbClr val="0000FF"/>
                </a:solidFill>
              </a:rPr>
              <a:t> g </a:t>
            </a:r>
            <a:r>
              <a:rPr lang="de-DE" dirty="0" smtClean="0">
                <a:solidFill>
                  <a:srgbClr val="FF0000"/>
                </a:solidFill>
              </a:rPr>
              <a:t>+ (f’(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FF0000"/>
                </a:solidFill>
              </a:rPr>
              <a:t>)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FF0000"/>
                </a:solidFill>
              </a:rPr>
              <a:t> + f(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FF0000"/>
                </a:solidFill>
              </a:rPr>
              <a:t>)) </a:t>
            </a:r>
            <a:r>
              <a:rPr lang="el-GR" dirty="0" smtClean="0">
                <a:solidFill>
                  <a:srgbClr val="FF0000"/>
                </a:solidFill>
              </a:rPr>
              <a:t>ψ</a:t>
            </a:r>
            <a:r>
              <a:rPr lang="de-DE" baseline="-25000" dirty="0" smtClean="0">
                <a:solidFill>
                  <a:srgbClr val="FF0000"/>
                </a:solidFill>
              </a:rPr>
              <a:t>t </a:t>
            </a:r>
            <a:r>
              <a:rPr lang="de-DE" dirty="0" smtClean="0">
                <a:solidFill>
                  <a:srgbClr val="FF0000"/>
                </a:solidFill>
              </a:rPr>
              <a:t>(d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de-DE" baseline="-25000" dirty="0" smtClean="0">
                <a:solidFill>
                  <a:srgbClr val="FF0000"/>
                </a:solidFill>
              </a:rPr>
              <a:t>t</a:t>
            </a:r>
            <a:r>
              <a:rPr lang="el-GR" baseline="30000" dirty="0" smtClean="0">
                <a:solidFill>
                  <a:srgbClr val="FF0000"/>
                </a:solidFill>
              </a:rPr>
              <a:t>ν</a:t>
            </a:r>
            <a:r>
              <a:rPr lang="de-DE" dirty="0" smtClean="0">
                <a:solidFill>
                  <a:srgbClr val="FF0000"/>
                </a:solidFill>
              </a:rPr>
              <a:t>/d</a:t>
            </a:r>
            <a:r>
              <a:rPr lang="el-GR" dirty="0" smtClean="0">
                <a:solidFill>
                  <a:srgbClr val="FF0000"/>
                </a:solidFill>
              </a:rPr>
              <a:t>ψ</a:t>
            </a:r>
            <a:r>
              <a:rPr lang="de-DE" baseline="-25000" dirty="0" smtClean="0">
                <a:solidFill>
                  <a:srgbClr val="FF0000"/>
                </a:solidFill>
              </a:rPr>
              <a:t>t</a:t>
            </a:r>
            <a:r>
              <a:rPr lang="de-DE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de-DE" dirty="0" smtClean="0">
                <a:solidFill>
                  <a:srgbClr val="FF0000"/>
                </a:solidFill>
              </a:rPr>
              <a:t> d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de-DE" baseline="-25000" dirty="0" smtClean="0">
                <a:solidFill>
                  <a:srgbClr val="FF0000"/>
                </a:solidFill>
              </a:rPr>
              <a:t>t</a:t>
            </a:r>
            <a:r>
              <a:rPr lang="el-GR" baseline="30000" dirty="0" smtClean="0">
                <a:solidFill>
                  <a:srgbClr val="FF0000"/>
                </a:solidFill>
              </a:rPr>
              <a:t>ν</a:t>
            </a:r>
            <a:r>
              <a:rPr lang="de-DE" dirty="0" smtClean="0">
                <a:solidFill>
                  <a:srgbClr val="FF0000"/>
                </a:solidFill>
              </a:rPr>
              <a:t>/d</a:t>
            </a:r>
            <a:r>
              <a:rPr lang="el-GR" dirty="0" smtClean="0">
                <a:solidFill>
                  <a:srgbClr val="FF0000"/>
                </a:solidFill>
              </a:rPr>
              <a:t>ψ</a:t>
            </a:r>
            <a:r>
              <a:rPr lang="de-DE" baseline="-25000" dirty="0" smtClean="0">
                <a:solidFill>
                  <a:srgbClr val="FF0000"/>
                </a:solidFill>
              </a:rPr>
              <a:t>t</a:t>
            </a:r>
            <a:r>
              <a:rPr lang="de-DE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FF0000"/>
                </a:solidFill>
              </a:rPr>
              <a:t>	</a:t>
            </a:r>
            <a:r>
              <a:rPr lang="de-DE" dirty="0" smtClean="0">
                <a:solidFill>
                  <a:srgbClr val="FF6600"/>
                </a:solidFill>
              </a:rPr>
              <a:t>+ f’(</a:t>
            </a:r>
            <a:r>
              <a:rPr lang="en-US" dirty="0" err="1" smtClean="0">
                <a:solidFill>
                  <a:srgbClr val="FF66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FF6600"/>
                </a:solidFill>
              </a:rPr>
              <a:t>)</a:t>
            </a:r>
            <a:r>
              <a:rPr lang="en-US" dirty="0" err="1" smtClean="0">
                <a:solidFill>
                  <a:srgbClr val="FF66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FF6600"/>
                </a:solidFill>
              </a:rPr>
              <a:t> [1-b+(</a:t>
            </a:r>
            <a:r>
              <a:rPr lang="en-US" dirty="0" err="1" smtClean="0">
                <a:solidFill>
                  <a:srgbClr val="FF6600"/>
                </a:solidFill>
                <a:sym typeface="Symbol"/>
              </a:rPr>
              <a:t></a:t>
            </a:r>
            <a:r>
              <a:rPr lang="de-DE" dirty="0" smtClean="0">
                <a:solidFill>
                  <a:srgbClr val="FF6600"/>
                </a:solidFill>
              </a:rPr>
              <a:t>+</a:t>
            </a:r>
            <a:r>
              <a:rPr lang="en-US" dirty="0" err="1" smtClean="0">
                <a:solidFill>
                  <a:srgbClr val="FF6600"/>
                </a:solidFill>
                <a:sym typeface="Symbol"/>
              </a:rPr>
              <a:t>-g</a:t>
            </a:r>
            <a:r>
              <a:rPr lang="de-DE" dirty="0" smtClean="0">
                <a:solidFill>
                  <a:srgbClr val="FF6600"/>
                </a:solidFill>
              </a:rPr>
              <a:t>)</a:t>
            </a:r>
            <a:r>
              <a:rPr lang="el-GR" dirty="0" smtClean="0">
                <a:solidFill>
                  <a:srgbClr val="FF6600"/>
                </a:solidFill>
              </a:rPr>
              <a:t>ν</a:t>
            </a:r>
            <a:r>
              <a:rPr lang="de-DE" baseline="-25000" dirty="0" smtClean="0">
                <a:solidFill>
                  <a:srgbClr val="FF6600"/>
                </a:solidFill>
              </a:rPr>
              <a:t>t</a:t>
            </a:r>
            <a:r>
              <a:rPr lang="de-DE" dirty="0" smtClean="0">
                <a:solidFill>
                  <a:srgbClr val="FF6600"/>
                </a:solidFill>
              </a:rPr>
              <a:t>+</a:t>
            </a:r>
            <a:r>
              <a:rPr lang="en-US" dirty="0" err="1" smtClean="0">
                <a:solidFill>
                  <a:srgbClr val="FF6600"/>
                </a:solidFill>
                <a:sym typeface="Symbol"/>
              </a:rPr>
              <a:t></a:t>
            </a:r>
            <a:r>
              <a:rPr lang="de-DE" baseline="-25000" dirty="0" smtClean="0">
                <a:solidFill>
                  <a:srgbClr val="FF6600"/>
                </a:solidFill>
              </a:rPr>
              <a:t>t</a:t>
            </a:r>
            <a:r>
              <a:rPr lang="el-GR" baseline="30000" dirty="0" smtClean="0">
                <a:solidFill>
                  <a:srgbClr val="FF6600"/>
                </a:solidFill>
              </a:rPr>
              <a:t>ν</a:t>
            </a:r>
            <a:r>
              <a:rPr lang="de-DE" dirty="0" smtClean="0">
                <a:solidFill>
                  <a:srgbClr val="FF6600"/>
                </a:solidFill>
              </a:rPr>
              <a:t>+</a:t>
            </a:r>
            <a:r>
              <a:rPr lang="en-US" dirty="0" err="1" smtClean="0">
                <a:solidFill>
                  <a:srgbClr val="FF6600"/>
                </a:solidFill>
                <a:sym typeface="Symbol"/>
              </a:rPr>
              <a:t></a:t>
            </a:r>
            <a:r>
              <a:rPr lang="de-DE" baseline="-25000" dirty="0" smtClean="0">
                <a:solidFill>
                  <a:srgbClr val="FF6600"/>
                </a:solidFill>
              </a:rPr>
              <a:t>t</a:t>
            </a:r>
            <a:r>
              <a:rPr lang="el-GR" baseline="30000" dirty="0" smtClean="0">
                <a:solidFill>
                  <a:srgbClr val="FF6600"/>
                </a:solidFill>
              </a:rPr>
              <a:t>ν</a:t>
            </a:r>
            <a:r>
              <a:rPr lang="de-DE" dirty="0" smtClean="0">
                <a:solidFill>
                  <a:srgbClr val="FF6600"/>
                </a:solidFill>
              </a:rPr>
              <a:t>] +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008000"/>
                </a:solidFill>
              </a:rPr>
              <a:t>[f’’(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008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008000"/>
                </a:solidFill>
              </a:rPr>
              <a:t> + f’(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008000"/>
                </a:solidFill>
              </a:rPr>
              <a:t>)]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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r>
              <a:rPr lang="en-US" baseline="30000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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r>
              <a:rPr lang="de-DE" dirty="0" smtClean="0">
                <a:solidFill>
                  <a:srgbClr val="008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</a:t>
            </a:r>
            <a:r>
              <a:rPr lang="el-GR" dirty="0" smtClean="0">
                <a:solidFill>
                  <a:srgbClr val="008000"/>
                </a:solidFill>
              </a:rPr>
              <a:t>ν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r>
              <a:rPr lang="de-DE" dirty="0" smtClean="0">
                <a:solidFill>
                  <a:srgbClr val="008000"/>
                </a:solidFill>
              </a:rPr>
              <a:t> + 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</a:t>
            </a:r>
            <a:r>
              <a:rPr lang="de-DE" baseline="-25000" dirty="0" err="1" smtClean="0">
                <a:solidFill>
                  <a:srgbClr val="008000"/>
                </a:solidFill>
              </a:rPr>
              <a:t>t</a:t>
            </a:r>
            <a:r>
              <a:rPr lang="de-DE" baseline="30000" dirty="0" err="1" smtClean="0">
                <a:solidFill>
                  <a:srgbClr val="008000"/>
                </a:solidFill>
              </a:rPr>
              <a:t>p</a:t>
            </a:r>
            <a:r>
              <a:rPr lang="de-DE" dirty="0" smtClean="0">
                <a:solidFill>
                  <a:srgbClr val="008000"/>
                </a:solidFill>
              </a:rPr>
              <a:t>) + [f’’(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008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008000"/>
                </a:solidFill>
              </a:rPr>
              <a:t> + 2f’(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008000"/>
                </a:solidFill>
              </a:rPr>
              <a:t>)]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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r>
              <a:rPr lang="en-US" baseline="30000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el-GR" dirty="0" smtClean="0">
                <a:solidFill>
                  <a:srgbClr val="008000"/>
                </a:solidFill>
              </a:rPr>
              <a:t>ψ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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r>
              <a:rPr lang="de-DE" dirty="0" smtClean="0">
                <a:solidFill>
                  <a:srgbClr val="008000"/>
                </a:solidFill>
              </a:rPr>
              <a:t> d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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r>
              <a:rPr lang="el-GR" baseline="30000" dirty="0" smtClean="0">
                <a:solidFill>
                  <a:srgbClr val="008000"/>
                </a:solidFill>
              </a:rPr>
              <a:t>ν</a:t>
            </a:r>
            <a:r>
              <a:rPr lang="de-DE" baseline="-25000" dirty="0" smtClean="0">
                <a:solidFill>
                  <a:srgbClr val="008000"/>
                </a:solidFill>
              </a:rPr>
              <a:t> </a:t>
            </a:r>
            <a:r>
              <a:rPr lang="de-DE" dirty="0" smtClean="0">
                <a:solidFill>
                  <a:srgbClr val="008000"/>
                </a:solidFill>
              </a:rPr>
              <a:t>/d</a:t>
            </a:r>
            <a:r>
              <a:rPr lang="el-GR" dirty="0" smtClean="0">
                <a:solidFill>
                  <a:srgbClr val="008000"/>
                </a:solidFill>
              </a:rPr>
              <a:t>ψ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endParaRPr lang="de-DE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dirty="0" smtClean="0"/>
              <a:t>2: Externalities – welfare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7467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Focus within financial sector</a:t>
            </a:r>
          </a:p>
          <a:p>
            <a:r>
              <a:rPr lang="en-US" dirty="0" smtClean="0"/>
              <a:t>Effect of one expert’s choice of </a:t>
            </a:r>
            <a:r>
              <a:rPr lang="en-US" dirty="0" err="1" smtClean="0"/>
              <a:t>y</a:t>
            </a:r>
            <a:r>
              <a:rPr lang="en-US" dirty="0" smtClean="0"/>
              <a:t> on value function of everybody: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</a:t>
            </a:r>
            <a:r>
              <a:rPr lang="de-DE" dirty="0" smtClean="0">
                <a:solidFill>
                  <a:srgbClr val="660066"/>
                </a:solidFill>
              </a:rPr>
              <a:t>f(</a:t>
            </a:r>
            <a:r>
              <a:rPr lang="en-US" dirty="0" err="1" smtClean="0">
                <a:solidFill>
                  <a:srgbClr val="660066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660066"/>
                </a:solidFill>
              </a:rPr>
              <a:t>) (1-b+(</a:t>
            </a:r>
            <a:r>
              <a:rPr lang="en-US" dirty="0" err="1" smtClean="0">
                <a:solidFill>
                  <a:srgbClr val="660066"/>
                </a:solidFill>
                <a:sym typeface="Symbol"/>
              </a:rPr>
              <a:t></a:t>
            </a:r>
            <a:r>
              <a:rPr lang="de-DE" dirty="0" smtClean="0">
                <a:solidFill>
                  <a:srgbClr val="660066"/>
                </a:solidFill>
              </a:rPr>
              <a:t> +</a:t>
            </a:r>
            <a:r>
              <a:rPr lang="en-US" dirty="0" err="1" smtClean="0">
                <a:solidFill>
                  <a:srgbClr val="660066"/>
                </a:solidFill>
                <a:sym typeface="Symbol"/>
              </a:rPr>
              <a:t></a:t>
            </a:r>
            <a:r>
              <a:rPr lang="en-US" dirty="0" smtClean="0">
                <a:solidFill>
                  <a:srgbClr val="660066"/>
                </a:solidFill>
                <a:sym typeface="Symbol"/>
              </a:rPr>
              <a:t> -</a:t>
            </a:r>
            <a:r>
              <a:rPr lang="en-US" dirty="0" err="1" smtClean="0">
                <a:solidFill>
                  <a:srgbClr val="660066"/>
                </a:solidFill>
                <a:sym typeface="Symbol"/>
              </a:rPr>
              <a:t>g</a:t>
            </a:r>
            <a:r>
              <a:rPr lang="de-DE" dirty="0" smtClean="0">
                <a:solidFill>
                  <a:srgbClr val="660066"/>
                </a:solidFill>
              </a:rPr>
              <a:t>)</a:t>
            </a:r>
            <a:r>
              <a:rPr lang="el-GR" dirty="0" smtClean="0">
                <a:solidFill>
                  <a:srgbClr val="660066"/>
                </a:solidFill>
              </a:rPr>
              <a:t>ν</a:t>
            </a:r>
            <a:r>
              <a:rPr lang="de-DE" baseline="-25000" dirty="0" smtClean="0">
                <a:solidFill>
                  <a:srgbClr val="660066"/>
                </a:solidFill>
              </a:rPr>
              <a:t>t</a:t>
            </a:r>
            <a:r>
              <a:rPr lang="de-DE" dirty="0" smtClean="0">
                <a:solidFill>
                  <a:srgbClr val="660066"/>
                </a:solidFill>
              </a:rPr>
              <a:t>+</a:t>
            </a:r>
            <a:r>
              <a:rPr lang="en-US" dirty="0" smtClean="0">
                <a:solidFill>
                  <a:srgbClr val="660066"/>
                </a:solidFill>
                <a:sym typeface="Symbol"/>
              </a:rPr>
              <a:t></a:t>
            </a:r>
            <a:r>
              <a:rPr lang="de-DE" baseline="-25000" dirty="0" smtClean="0">
                <a:solidFill>
                  <a:srgbClr val="660066"/>
                </a:solidFill>
              </a:rPr>
              <a:t>t</a:t>
            </a:r>
            <a:r>
              <a:rPr lang="el-GR" baseline="30000" dirty="0" smtClean="0">
                <a:solidFill>
                  <a:srgbClr val="660066"/>
                </a:solidFill>
              </a:rPr>
              <a:t>ν</a:t>
            </a:r>
            <a:r>
              <a:rPr lang="de-DE" dirty="0" smtClean="0">
                <a:solidFill>
                  <a:srgbClr val="660066"/>
                </a:solidFill>
              </a:rPr>
              <a:t>+</a:t>
            </a:r>
            <a:r>
              <a:rPr lang="en-US" dirty="0" smtClean="0">
                <a:solidFill>
                  <a:srgbClr val="660066"/>
                </a:solidFill>
                <a:sym typeface="Symbol"/>
              </a:rPr>
              <a:t></a:t>
            </a:r>
            <a:r>
              <a:rPr lang="de-DE" baseline="-25000" dirty="0" smtClean="0">
                <a:solidFill>
                  <a:srgbClr val="660066"/>
                </a:solidFill>
              </a:rPr>
              <a:t>t</a:t>
            </a:r>
            <a:r>
              <a:rPr lang="el-GR" baseline="30000" dirty="0" smtClean="0">
                <a:solidFill>
                  <a:srgbClr val="660066"/>
                </a:solidFill>
              </a:rPr>
              <a:t>ν</a:t>
            </a:r>
            <a:r>
              <a:rPr lang="de-DE" dirty="0" smtClean="0">
                <a:solidFill>
                  <a:srgbClr val="660066"/>
                </a:solidFill>
              </a:rPr>
              <a:t>) + f’(</a:t>
            </a:r>
            <a:r>
              <a:rPr lang="en-US" dirty="0" err="1" smtClean="0">
                <a:solidFill>
                  <a:srgbClr val="660066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660066"/>
                </a:solidFill>
              </a:rPr>
              <a:t>) </a:t>
            </a:r>
            <a:r>
              <a:rPr lang="de-DE" dirty="0" err="1" smtClean="0">
                <a:solidFill>
                  <a:srgbClr val="660066"/>
                </a:solidFill>
              </a:rPr>
              <a:t>σ</a:t>
            </a:r>
            <a:r>
              <a:rPr lang="de-DE" baseline="-25000" dirty="0" err="1" smtClean="0">
                <a:solidFill>
                  <a:srgbClr val="660066"/>
                </a:solidFill>
              </a:rPr>
              <a:t>t</a:t>
            </a:r>
            <a:r>
              <a:rPr lang="de-DE" baseline="30000" dirty="0" err="1" smtClean="0">
                <a:solidFill>
                  <a:srgbClr val="660066"/>
                </a:solidFill>
              </a:rPr>
              <a:t>η</a:t>
            </a:r>
            <a:r>
              <a:rPr lang="de-DE" baseline="-25000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  <a:sym typeface="Symbol"/>
              </a:rPr>
              <a:t></a:t>
            </a:r>
            <a:r>
              <a:rPr lang="de-DE" baseline="-25000" dirty="0" smtClean="0">
                <a:solidFill>
                  <a:srgbClr val="660066"/>
                </a:solidFill>
              </a:rPr>
              <a:t>t</a:t>
            </a:r>
            <a:r>
              <a:rPr lang="de-DE" dirty="0" smtClean="0">
                <a:solidFill>
                  <a:srgbClr val="660066"/>
                </a:solidFill>
              </a:rPr>
              <a:t>(</a:t>
            </a:r>
            <a:r>
              <a:rPr lang="en-US" dirty="0" smtClean="0">
                <a:solidFill>
                  <a:srgbClr val="660066"/>
                </a:solidFill>
                <a:sym typeface="Symbol"/>
              </a:rPr>
              <a:t></a:t>
            </a:r>
            <a:r>
              <a:rPr lang="de-DE" dirty="0" smtClean="0">
                <a:solidFill>
                  <a:srgbClr val="660066"/>
                </a:solidFill>
              </a:rPr>
              <a:t>p</a:t>
            </a:r>
            <a:r>
              <a:rPr lang="de-DE" baseline="-25000" dirty="0" smtClean="0">
                <a:solidFill>
                  <a:srgbClr val="660066"/>
                </a:solidFill>
              </a:rPr>
              <a:t>t</a:t>
            </a:r>
            <a:r>
              <a:rPr lang="de-DE" dirty="0" smtClean="0">
                <a:solidFill>
                  <a:srgbClr val="660066"/>
                </a:solidFill>
              </a:rPr>
              <a:t>+</a:t>
            </a:r>
            <a:r>
              <a:rPr lang="en-US" dirty="0" smtClean="0">
                <a:solidFill>
                  <a:srgbClr val="660066"/>
                </a:solidFill>
                <a:sym typeface="Symbol"/>
              </a:rPr>
              <a:t></a:t>
            </a:r>
            <a:r>
              <a:rPr lang="de-DE" baseline="-25000" dirty="0" smtClean="0">
                <a:solidFill>
                  <a:srgbClr val="660066"/>
                </a:solidFill>
              </a:rPr>
              <a:t>t</a:t>
            </a:r>
            <a:r>
              <a:rPr lang="el-GR" baseline="30000" dirty="0" smtClean="0">
                <a:solidFill>
                  <a:srgbClr val="660066"/>
                </a:solidFill>
              </a:rPr>
              <a:t>ν</a:t>
            </a:r>
            <a:r>
              <a:rPr lang="de-DE" dirty="0" smtClean="0">
                <a:solidFill>
                  <a:srgbClr val="660066"/>
                </a:solidFill>
              </a:rPr>
              <a:t>)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0000FF"/>
                </a:solidFill>
              </a:rPr>
              <a:t>- f’(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</a:t>
            </a:r>
            <a:r>
              <a:rPr lang="de-DE" baseline="30000" dirty="0" smtClean="0">
                <a:solidFill>
                  <a:srgbClr val="0000FF"/>
                </a:solidFill>
              </a:rPr>
              <a:t>2</a:t>
            </a:r>
            <a:r>
              <a:rPr lang="de-DE" dirty="0" smtClean="0">
                <a:solidFill>
                  <a:srgbClr val="0000FF"/>
                </a:solidFill>
              </a:rPr>
              <a:t> g </a:t>
            </a:r>
            <a:r>
              <a:rPr lang="de-DE" dirty="0" smtClean="0">
                <a:solidFill>
                  <a:srgbClr val="FF0000"/>
                </a:solidFill>
              </a:rPr>
              <a:t>+ (f’(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FF0000"/>
                </a:solidFill>
              </a:rPr>
              <a:t>)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FF0000"/>
                </a:solidFill>
              </a:rPr>
              <a:t> + f(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FF0000"/>
                </a:solidFill>
              </a:rPr>
              <a:t>)) </a:t>
            </a:r>
            <a:r>
              <a:rPr lang="el-GR" dirty="0" smtClean="0">
                <a:solidFill>
                  <a:srgbClr val="FF0000"/>
                </a:solidFill>
              </a:rPr>
              <a:t>ψ</a:t>
            </a:r>
            <a:r>
              <a:rPr lang="de-DE" baseline="-25000" dirty="0" smtClean="0">
                <a:solidFill>
                  <a:srgbClr val="FF0000"/>
                </a:solidFill>
              </a:rPr>
              <a:t>t </a:t>
            </a:r>
            <a:r>
              <a:rPr lang="de-DE" dirty="0" smtClean="0">
                <a:solidFill>
                  <a:srgbClr val="FF0000"/>
                </a:solidFill>
              </a:rPr>
              <a:t>(d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de-DE" baseline="-25000" dirty="0" smtClean="0">
                <a:solidFill>
                  <a:srgbClr val="FF0000"/>
                </a:solidFill>
              </a:rPr>
              <a:t>t</a:t>
            </a:r>
            <a:r>
              <a:rPr lang="el-GR" baseline="30000" dirty="0" smtClean="0">
                <a:solidFill>
                  <a:srgbClr val="FF0000"/>
                </a:solidFill>
              </a:rPr>
              <a:t>ν</a:t>
            </a:r>
            <a:r>
              <a:rPr lang="de-DE" dirty="0" smtClean="0">
                <a:solidFill>
                  <a:srgbClr val="FF0000"/>
                </a:solidFill>
              </a:rPr>
              <a:t>/d</a:t>
            </a:r>
            <a:r>
              <a:rPr lang="el-GR" dirty="0" smtClean="0">
                <a:solidFill>
                  <a:srgbClr val="FF0000"/>
                </a:solidFill>
              </a:rPr>
              <a:t>ψ</a:t>
            </a:r>
            <a:r>
              <a:rPr lang="de-DE" baseline="-25000" dirty="0" smtClean="0">
                <a:solidFill>
                  <a:srgbClr val="FF0000"/>
                </a:solidFill>
              </a:rPr>
              <a:t>t</a:t>
            </a:r>
            <a:r>
              <a:rPr lang="de-DE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de-DE" dirty="0" smtClean="0">
                <a:solidFill>
                  <a:srgbClr val="FF0000"/>
                </a:solidFill>
              </a:rPr>
              <a:t> d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de-DE" baseline="-25000" dirty="0" smtClean="0">
                <a:solidFill>
                  <a:srgbClr val="FF0000"/>
                </a:solidFill>
              </a:rPr>
              <a:t>t</a:t>
            </a:r>
            <a:r>
              <a:rPr lang="el-GR" baseline="30000" dirty="0" smtClean="0">
                <a:solidFill>
                  <a:srgbClr val="FF0000"/>
                </a:solidFill>
              </a:rPr>
              <a:t>ν</a:t>
            </a:r>
            <a:r>
              <a:rPr lang="de-DE" dirty="0" smtClean="0">
                <a:solidFill>
                  <a:srgbClr val="FF0000"/>
                </a:solidFill>
              </a:rPr>
              <a:t>/d</a:t>
            </a:r>
            <a:r>
              <a:rPr lang="el-GR" dirty="0" smtClean="0">
                <a:solidFill>
                  <a:srgbClr val="FF0000"/>
                </a:solidFill>
              </a:rPr>
              <a:t>ψ</a:t>
            </a:r>
            <a:r>
              <a:rPr lang="de-DE" baseline="-25000" dirty="0" smtClean="0">
                <a:solidFill>
                  <a:srgbClr val="FF0000"/>
                </a:solidFill>
              </a:rPr>
              <a:t>t</a:t>
            </a:r>
            <a:r>
              <a:rPr lang="de-DE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FF0000"/>
                </a:solidFill>
              </a:rPr>
              <a:t>			      </a:t>
            </a:r>
            <a:r>
              <a:rPr lang="de-DE" dirty="0" smtClean="0">
                <a:solidFill>
                  <a:srgbClr val="FF6600"/>
                </a:solidFill>
              </a:rPr>
              <a:t>+ f’(</a:t>
            </a:r>
            <a:r>
              <a:rPr lang="en-US" dirty="0" err="1" smtClean="0">
                <a:solidFill>
                  <a:srgbClr val="FF66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FF6600"/>
                </a:solidFill>
              </a:rPr>
              <a:t>)</a:t>
            </a:r>
            <a:r>
              <a:rPr lang="en-US" dirty="0" err="1" smtClean="0">
                <a:solidFill>
                  <a:srgbClr val="FF66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FF6600"/>
                </a:solidFill>
              </a:rPr>
              <a:t> [1-b+(</a:t>
            </a:r>
            <a:r>
              <a:rPr lang="en-US" dirty="0" err="1" smtClean="0">
                <a:solidFill>
                  <a:srgbClr val="FF6600"/>
                </a:solidFill>
                <a:sym typeface="Symbol"/>
              </a:rPr>
              <a:t></a:t>
            </a:r>
            <a:r>
              <a:rPr lang="de-DE" dirty="0" smtClean="0">
                <a:solidFill>
                  <a:srgbClr val="FF6600"/>
                </a:solidFill>
              </a:rPr>
              <a:t>+</a:t>
            </a:r>
            <a:r>
              <a:rPr lang="en-US" dirty="0" err="1" smtClean="0">
                <a:solidFill>
                  <a:srgbClr val="FF6600"/>
                </a:solidFill>
                <a:sym typeface="Symbol"/>
              </a:rPr>
              <a:t>-g</a:t>
            </a:r>
            <a:r>
              <a:rPr lang="de-DE" dirty="0" smtClean="0">
                <a:solidFill>
                  <a:srgbClr val="FF6600"/>
                </a:solidFill>
              </a:rPr>
              <a:t>)</a:t>
            </a:r>
            <a:r>
              <a:rPr lang="el-GR" dirty="0" smtClean="0">
                <a:solidFill>
                  <a:srgbClr val="FF6600"/>
                </a:solidFill>
              </a:rPr>
              <a:t>ν</a:t>
            </a:r>
            <a:r>
              <a:rPr lang="de-DE" baseline="-25000" dirty="0" smtClean="0">
                <a:solidFill>
                  <a:srgbClr val="FF6600"/>
                </a:solidFill>
              </a:rPr>
              <a:t>t</a:t>
            </a:r>
            <a:r>
              <a:rPr lang="de-DE" dirty="0" smtClean="0">
                <a:solidFill>
                  <a:srgbClr val="FF6600"/>
                </a:solidFill>
              </a:rPr>
              <a:t>+</a:t>
            </a:r>
            <a:r>
              <a:rPr lang="en-US" dirty="0" err="1" smtClean="0">
                <a:solidFill>
                  <a:srgbClr val="FF6600"/>
                </a:solidFill>
                <a:sym typeface="Symbol"/>
              </a:rPr>
              <a:t></a:t>
            </a:r>
            <a:r>
              <a:rPr lang="de-DE" baseline="-25000" dirty="0" smtClean="0">
                <a:solidFill>
                  <a:srgbClr val="FF6600"/>
                </a:solidFill>
              </a:rPr>
              <a:t>t</a:t>
            </a:r>
            <a:r>
              <a:rPr lang="el-GR" baseline="30000" dirty="0" smtClean="0">
                <a:solidFill>
                  <a:srgbClr val="FF6600"/>
                </a:solidFill>
              </a:rPr>
              <a:t>ν</a:t>
            </a:r>
            <a:r>
              <a:rPr lang="de-DE" dirty="0" smtClean="0">
                <a:solidFill>
                  <a:srgbClr val="FF6600"/>
                </a:solidFill>
              </a:rPr>
              <a:t>+</a:t>
            </a:r>
            <a:r>
              <a:rPr lang="en-US" dirty="0" err="1" smtClean="0">
                <a:solidFill>
                  <a:srgbClr val="FF6600"/>
                </a:solidFill>
                <a:sym typeface="Symbol"/>
              </a:rPr>
              <a:t></a:t>
            </a:r>
            <a:r>
              <a:rPr lang="de-DE" baseline="-25000" dirty="0" smtClean="0">
                <a:solidFill>
                  <a:srgbClr val="FF6600"/>
                </a:solidFill>
              </a:rPr>
              <a:t>t</a:t>
            </a:r>
            <a:r>
              <a:rPr lang="el-GR" baseline="30000" dirty="0" smtClean="0">
                <a:solidFill>
                  <a:srgbClr val="FF6600"/>
                </a:solidFill>
              </a:rPr>
              <a:t>ν</a:t>
            </a:r>
            <a:r>
              <a:rPr lang="de-DE" dirty="0" smtClean="0">
                <a:solidFill>
                  <a:srgbClr val="FF6600"/>
                </a:solidFill>
              </a:rPr>
              <a:t>] +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008000"/>
                </a:solidFill>
              </a:rPr>
              <a:t>[f’’(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008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008000"/>
                </a:solidFill>
              </a:rPr>
              <a:t> + f’(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008000"/>
                </a:solidFill>
              </a:rPr>
              <a:t>)]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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r>
              <a:rPr lang="en-US" baseline="30000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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r>
              <a:rPr lang="de-DE" dirty="0" smtClean="0">
                <a:solidFill>
                  <a:srgbClr val="008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</a:t>
            </a:r>
            <a:r>
              <a:rPr lang="el-GR" dirty="0" smtClean="0">
                <a:solidFill>
                  <a:srgbClr val="008000"/>
                </a:solidFill>
              </a:rPr>
              <a:t>ν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r>
              <a:rPr lang="de-DE" dirty="0" smtClean="0">
                <a:solidFill>
                  <a:srgbClr val="008000"/>
                </a:solidFill>
              </a:rPr>
              <a:t> + 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</a:t>
            </a:r>
            <a:r>
              <a:rPr lang="de-DE" baseline="-25000" dirty="0" err="1" smtClean="0">
                <a:solidFill>
                  <a:srgbClr val="008000"/>
                </a:solidFill>
              </a:rPr>
              <a:t>t</a:t>
            </a:r>
            <a:r>
              <a:rPr lang="de-DE" baseline="30000" dirty="0" err="1" smtClean="0">
                <a:solidFill>
                  <a:srgbClr val="008000"/>
                </a:solidFill>
              </a:rPr>
              <a:t>p</a:t>
            </a:r>
            <a:r>
              <a:rPr lang="de-DE" dirty="0" smtClean="0">
                <a:solidFill>
                  <a:srgbClr val="008000"/>
                </a:solidFill>
              </a:rPr>
              <a:t>) + [f’’(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008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008000"/>
                </a:solidFill>
              </a:rPr>
              <a:t> + 2f’(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008000"/>
                </a:solidFill>
              </a:rPr>
              <a:t>)]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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r>
              <a:rPr lang="en-US" baseline="30000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el-GR" dirty="0" smtClean="0">
                <a:solidFill>
                  <a:srgbClr val="008000"/>
                </a:solidFill>
              </a:rPr>
              <a:t>ψ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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r>
              <a:rPr lang="de-DE" dirty="0" smtClean="0">
                <a:solidFill>
                  <a:srgbClr val="008000"/>
                </a:solidFill>
              </a:rPr>
              <a:t> d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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r>
              <a:rPr lang="el-GR" baseline="30000" dirty="0" smtClean="0">
                <a:solidFill>
                  <a:srgbClr val="008000"/>
                </a:solidFill>
              </a:rPr>
              <a:t>ν</a:t>
            </a:r>
            <a:r>
              <a:rPr lang="de-DE" baseline="-25000" dirty="0" smtClean="0">
                <a:solidFill>
                  <a:srgbClr val="008000"/>
                </a:solidFill>
              </a:rPr>
              <a:t> </a:t>
            </a:r>
            <a:r>
              <a:rPr lang="de-DE" dirty="0" smtClean="0">
                <a:solidFill>
                  <a:srgbClr val="008000"/>
                </a:solidFill>
              </a:rPr>
              <a:t>/d</a:t>
            </a:r>
            <a:r>
              <a:rPr lang="el-GR" dirty="0" smtClean="0">
                <a:solidFill>
                  <a:srgbClr val="008000"/>
                </a:solidFill>
              </a:rPr>
              <a:t>ψ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endParaRPr lang="de-DE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6324600" y="3124200"/>
            <a:ext cx="533400" cy="1143000"/>
          </a:xfrm>
          <a:custGeom>
            <a:avLst/>
            <a:gdLst>
              <a:gd name="connsiteX0" fmla="*/ 0 w 977900"/>
              <a:gd name="connsiteY0" fmla="*/ 1730829 h 1732644"/>
              <a:gd name="connsiteX1" fmla="*/ 337457 w 977900"/>
              <a:gd name="connsiteY1" fmla="*/ 1589315 h 1732644"/>
              <a:gd name="connsiteX2" fmla="*/ 936171 w 977900"/>
              <a:gd name="connsiteY2" fmla="*/ 870857 h 1732644"/>
              <a:gd name="connsiteX3" fmla="*/ 587828 w 977900"/>
              <a:gd name="connsiteY3" fmla="*/ 152400 h 1732644"/>
              <a:gd name="connsiteX4" fmla="*/ 163285 w 977900"/>
              <a:gd name="connsiteY4" fmla="*/ 0 h 1732644"/>
              <a:gd name="connsiteX5" fmla="*/ 163285 w 977900"/>
              <a:gd name="connsiteY5" fmla="*/ 0 h 1732644"/>
              <a:gd name="connsiteX0" fmla="*/ 0 w 901700"/>
              <a:gd name="connsiteY0" fmla="*/ 1730829 h 1736272"/>
              <a:gd name="connsiteX1" fmla="*/ 337457 w 901700"/>
              <a:gd name="connsiteY1" fmla="*/ 1589315 h 1736272"/>
              <a:gd name="connsiteX2" fmla="*/ 859971 w 901700"/>
              <a:gd name="connsiteY2" fmla="*/ 849086 h 1736272"/>
              <a:gd name="connsiteX3" fmla="*/ 587828 w 901700"/>
              <a:gd name="connsiteY3" fmla="*/ 152400 h 1736272"/>
              <a:gd name="connsiteX4" fmla="*/ 163285 w 901700"/>
              <a:gd name="connsiteY4" fmla="*/ 0 h 1736272"/>
              <a:gd name="connsiteX5" fmla="*/ 163285 w 901700"/>
              <a:gd name="connsiteY5" fmla="*/ 0 h 1736272"/>
              <a:gd name="connsiteX0" fmla="*/ 0 w 867228"/>
              <a:gd name="connsiteY0" fmla="*/ 1730829 h 1731736"/>
              <a:gd name="connsiteX1" fmla="*/ 631371 w 867228"/>
              <a:gd name="connsiteY1" fmla="*/ 1458686 h 1731736"/>
              <a:gd name="connsiteX2" fmla="*/ 859971 w 867228"/>
              <a:gd name="connsiteY2" fmla="*/ 849086 h 1731736"/>
              <a:gd name="connsiteX3" fmla="*/ 587828 w 867228"/>
              <a:gd name="connsiteY3" fmla="*/ 152400 h 1731736"/>
              <a:gd name="connsiteX4" fmla="*/ 163285 w 867228"/>
              <a:gd name="connsiteY4" fmla="*/ 0 h 1731736"/>
              <a:gd name="connsiteX5" fmla="*/ 163285 w 867228"/>
              <a:gd name="connsiteY5" fmla="*/ 0 h 1731736"/>
              <a:gd name="connsiteX0" fmla="*/ 0 w 859971"/>
              <a:gd name="connsiteY0" fmla="*/ 1730829 h 1731736"/>
              <a:gd name="connsiteX1" fmla="*/ 631371 w 859971"/>
              <a:gd name="connsiteY1" fmla="*/ 1458686 h 1731736"/>
              <a:gd name="connsiteX2" fmla="*/ 859971 w 859971"/>
              <a:gd name="connsiteY2" fmla="*/ 849086 h 1731736"/>
              <a:gd name="connsiteX3" fmla="*/ 631371 w 859971"/>
              <a:gd name="connsiteY3" fmla="*/ 163286 h 1731736"/>
              <a:gd name="connsiteX4" fmla="*/ 163285 w 859971"/>
              <a:gd name="connsiteY4" fmla="*/ 0 h 1731736"/>
              <a:gd name="connsiteX5" fmla="*/ 163285 w 859971"/>
              <a:gd name="connsiteY5" fmla="*/ 0 h 1731736"/>
              <a:gd name="connsiteX0" fmla="*/ 0 w 859972"/>
              <a:gd name="connsiteY0" fmla="*/ 1730829 h 1731736"/>
              <a:gd name="connsiteX1" fmla="*/ 631371 w 859972"/>
              <a:gd name="connsiteY1" fmla="*/ 1458686 h 1731736"/>
              <a:gd name="connsiteX2" fmla="*/ 859972 w 859972"/>
              <a:gd name="connsiteY2" fmla="*/ 772886 h 1731736"/>
              <a:gd name="connsiteX3" fmla="*/ 631371 w 859972"/>
              <a:gd name="connsiteY3" fmla="*/ 163286 h 1731736"/>
              <a:gd name="connsiteX4" fmla="*/ 163285 w 859972"/>
              <a:gd name="connsiteY4" fmla="*/ 0 h 1731736"/>
              <a:gd name="connsiteX5" fmla="*/ 163285 w 859972"/>
              <a:gd name="connsiteY5" fmla="*/ 0 h 1731736"/>
              <a:gd name="connsiteX0" fmla="*/ 10886 w 696687"/>
              <a:gd name="connsiteY0" fmla="*/ 1687286 h 1688193"/>
              <a:gd name="connsiteX1" fmla="*/ 468086 w 696687"/>
              <a:gd name="connsiteY1" fmla="*/ 1458686 h 1688193"/>
              <a:gd name="connsiteX2" fmla="*/ 696687 w 696687"/>
              <a:gd name="connsiteY2" fmla="*/ 772886 h 1688193"/>
              <a:gd name="connsiteX3" fmla="*/ 468086 w 696687"/>
              <a:gd name="connsiteY3" fmla="*/ 163286 h 1688193"/>
              <a:gd name="connsiteX4" fmla="*/ 0 w 696687"/>
              <a:gd name="connsiteY4" fmla="*/ 0 h 1688193"/>
              <a:gd name="connsiteX5" fmla="*/ 0 w 696687"/>
              <a:gd name="connsiteY5" fmla="*/ 0 h 1688193"/>
              <a:gd name="connsiteX0" fmla="*/ 10886 w 709387"/>
              <a:gd name="connsiteY0" fmla="*/ 1687286 h 1688193"/>
              <a:gd name="connsiteX1" fmla="*/ 468086 w 709387"/>
              <a:gd name="connsiteY1" fmla="*/ 1458686 h 1688193"/>
              <a:gd name="connsiteX2" fmla="*/ 696687 w 709387"/>
              <a:gd name="connsiteY2" fmla="*/ 772886 h 1688193"/>
              <a:gd name="connsiteX3" fmla="*/ 544286 w 709387"/>
              <a:gd name="connsiteY3" fmla="*/ 239487 h 1688193"/>
              <a:gd name="connsiteX4" fmla="*/ 0 w 709387"/>
              <a:gd name="connsiteY4" fmla="*/ 0 h 1688193"/>
              <a:gd name="connsiteX5" fmla="*/ 0 w 709387"/>
              <a:gd name="connsiteY5" fmla="*/ 0 h 1688193"/>
              <a:gd name="connsiteX0" fmla="*/ 10886 w 696687"/>
              <a:gd name="connsiteY0" fmla="*/ 1687286 h 1688193"/>
              <a:gd name="connsiteX1" fmla="*/ 468086 w 696687"/>
              <a:gd name="connsiteY1" fmla="*/ 1458686 h 1688193"/>
              <a:gd name="connsiteX2" fmla="*/ 696687 w 696687"/>
              <a:gd name="connsiteY2" fmla="*/ 772886 h 1688193"/>
              <a:gd name="connsiteX3" fmla="*/ 468086 w 696687"/>
              <a:gd name="connsiteY3" fmla="*/ 239487 h 1688193"/>
              <a:gd name="connsiteX4" fmla="*/ 0 w 696687"/>
              <a:gd name="connsiteY4" fmla="*/ 0 h 1688193"/>
              <a:gd name="connsiteX5" fmla="*/ 0 w 696687"/>
              <a:gd name="connsiteY5" fmla="*/ 0 h 1688193"/>
              <a:gd name="connsiteX0" fmla="*/ 10886 w 696687"/>
              <a:gd name="connsiteY0" fmla="*/ 1687286 h 1688193"/>
              <a:gd name="connsiteX1" fmla="*/ 468086 w 696687"/>
              <a:gd name="connsiteY1" fmla="*/ 1382487 h 1688193"/>
              <a:gd name="connsiteX2" fmla="*/ 696687 w 696687"/>
              <a:gd name="connsiteY2" fmla="*/ 772886 h 1688193"/>
              <a:gd name="connsiteX3" fmla="*/ 468086 w 696687"/>
              <a:gd name="connsiteY3" fmla="*/ 239487 h 1688193"/>
              <a:gd name="connsiteX4" fmla="*/ 0 w 696687"/>
              <a:gd name="connsiteY4" fmla="*/ 0 h 1688193"/>
              <a:gd name="connsiteX5" fmla="*/ 0 w 696687"/>
              <a:gd name="connsiteY5" fmla="*/ 0 h 1688193"/>
              <a:gd name="connsiteX0" fmla="*/ 10886 w 709387"/>
              <a:gd name="connsiteY0" fmla="*/ 1687286 h 1688193"/>
              <a:gd name="connsiteX1" fmla="*/ 544286 w 709387"/>
              <a:gd name="connsiteY1" fmla="*/ 1382487 h 1688193"/>
              <a:gd name="connsiteX2" fmla="*/ 696687 w 709387"/>
              <a:gd name="connsiteY2" fmla="*/ 772886 h 1688193"/>
              <a:gd name="connsiteX3" fmla="*/ 468086 w 709387"/>
              <a:gd name="connsiteY3" fmla="*/ 239487 h 1688193"/>
              <a:gd name="connsiteX4" fmla="*/ 0 w 709387"/>
              <a:gd name="connsiteY4" fmla="*/ 0 h 1688193"/>
              <a:gd name="connsiteX5" fmla="*/ 0 w 709387"/>
              <a:gd name="connsiteY5" fmla="*/ 0 h 1688193"/>
              <a:gd name="connsiteX0" fmla="*/ 76200 w 774701"/>
              <a:gd name="connsiteY0" fmla="*/ 1687286 h 1688193"/>
              <a:gd name="connsiteX1" fmla="*/ 609600 w 774701"/>
              <a:gd name="connsiteY1" fmla="*/ 1382487 h 1688193"/>
              <a:gd name="connsiteX2" fmla="*/ 762001 w 774701"/>
              <a:gd name="connsiteY2" fmla="*/ 772886 h 1688193"/>
              <a:gd name="connsiteX3" fmla="*/ 533400 w 774701"/>
              <a:gd name="connsiteY3" fmla="*/ 239487 h 1688193"/>
              <a:gd name="connsiteX4" fmla="*/ 65314 w 774701"/>
              <a:gd name="connsiteY4" fmla="*/ 0 h 1688193"/>
              <a:gd name="connsiteX5" fmla="*/ 0 w 774701"/>
              <a:gd name="connsiteY5" fmla="*/ 87087 h 1688193"/>
              <a:gd name="connsiteX0" fmla="*/ 10886 w 709387"/>
              <a:gd name="connsiteY0" fmla="*/ 1687286 h 1688193"/>
              <a:gd name="connsiteX1" fmla="*/ 544286 w 709387"/>
              <a:gd name="connsiteY1" fmla="*/ 1382487 h 1688193"/>
              <a:gd name="connsiteX2" fmla="*/ 696687 w 709387"/>
              <a:gd name="connsiteY2" fmla="*/ 772886 h 1688193"/>
              <a:gd name="connsiteX3" fmla="*/ 468086 w 709387"/>
              <a:gd name="connsiteY3" fmla="*/ 239487 h 1688193"/>
              <a:gd name="connsiteX4" fmla="*/ 0 w 709387"/>
              <a:gd name="connsiteY4" fmla="*/ 0 h 168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387" h="1688193">
                <a:moveTo>
                  <a:pt x="10886" y="1687286"/>
                </a:moveTo>
                <a:cubicBezTo>
                  <a:pt x="101600" y="1688193"/>
                  <a:pt x="429986" y="1534887"/>
                  <a:pt x="544286" y="1382487"/>
                </a:cubicBezTo>
                <a:cubicBezTo>
                  <a:pt x="658586" y="1230087"/>
                  <a:pt x="709387" y="963386"/>
                  <a:pt x="696687" y="772886"/>
                </a:cubicBezTo>
                <a:cubicBezTo>
                  <a:pt x="683987" y="582386"/>
                  <a:pt x="584201" y="368301"/>
                  <a:pt x="468086" y="239487"/>
                </a:cubicBezTo>
                <a:cubicBezTo>
                  <a:pt x="351972" y="110673"/>
                  <a:pt x="78014" y="27214"/>
                  <a:pt x="0" y="0"/>
                </a:cubicBezTo>
              </a:path>
            </a:pathLst>
          </a:custGeom>
          <a:ln w="254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34200" y="3352800"/>
            <a:ext cx="18288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Affects the drift of </a:t>
            </a:r>
            <a:r>
              <a:rPr lang="en-US" dirty="0" err="1" smtClean="0">
                <a:solidFill>
                  <a:srgbClr val="FF0000"/>
                </a:solidFill>
              </a:rPr>
              <a:t>η</a:t>
            </a:r>
            <a:r>
              <a:rPr lang="en-US" dirty="0" smtClean="0">
                <a:solidFill>
                  <a:srgbClr val="FF0000"/>
                </a:solidFill>
              </a:rPr>
              <a:t>, and impacts other experts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5638800"/>
            <a:ext cx="5105400" cy="369332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Affects the volatility of </a:t>
            </a:r>
            <a:r>
              <a:rPr lang="en-US" dirty="0" err="1" smtClean="0">
                <a:solidFill>
                  <a:srgbClr val="008000"/>
                </a:solidFill>
              </a:rPr>
              <a:t>η</a:t>
            </a:r>
            <a:r>
              <a:rPr lang="en-US" dirty="0" smtClean="0">
                <a:solidFill>
                  <a:srgbClr val="008000"/>
                </a:solidFill>
              </a:rPr>
              <a:t>, and impacts other experts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3505200"/>
            <a:ext cx="2133600" cy="92333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Affects economic growth, and impacts other experts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6088" y="2564683"/>
            <a:ext cx="31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Zero in individual expert’s FOC</a:t>
            </a:r>
            <a:endParaRPr lang="en-US" baseline="30000" dirty="0">
              <a:solidFill>
                <a:srgbClr val="660066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 rot="5400000">
            <a:off x="3810000" y="-216932"/>
            <a:ext cx="152400" cy="5334000"/>
          </a:xfrm>
          <a:prstGeom prst="rightBrace">
            <a:avLst/>
          </a:prstGeom>
          <a:ln w="254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externalities – welfare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74676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Focus within financial sector</a:t>
            </a:r>
          </a:p>
          <a:p>
            <a:r>
              <a:rPr lang="en-US" dirty="0" smtClean="0"/>
              <a:t>Effect of one expert’s choice of </a:t>
            </a:r>
            <a:r>
              <a:rPr lang="en-US" dirty="0" err="1" smtClean="0"/>
              <a:t>y</a:t>
            </a:r>
            <a:r>
              <a:rPr lang="en-US" dirty="0" smtClean="0"/>
              <a:t> on value function of everybody: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</a:t>
            </a:r>
            <a:r>
              <a:rPr lang="de-DE" dirty="0" smtClean="0">
                <a:solidFill>
                  <a:srgbClr val="660066"/>
                </a:solidFill>
              </a:rPr>
              <a:t>f(</a:t>
            </a:r>
            <a:r>
              <a:rPr lang="en-US" dirty="0" err="1" smtClean="0">
                <a:solidFill>
                  <a:srgbClr val="660066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660066"/>
                </a:solidFill>
              </a:rPr>
              <a:t>) (1-b+(</a:t>
            </a:r>
            <a:r>
              <a:rPr lang="en-US" dirty="0" err="1" smtClean="0">
                <a:solidFill>
                  <a:srgbClr val="660066"/>
                </a:solidFill>
                <a:sym typeface="Symbol"/>
              </a:rPr>
              <a:t></a:t>
            </a:r>
            <a:r>
              <a:rPr lang="de-DE" dirty="0" smtClean="0">
                <a:solidFill>
                  <a:srgbClr val="660066"/>
                </a:solidFill>
              </a:rPr>
              <a:t> +</a:t>
            </a:r>
            <a:r>
              <a:rPr lang="en-US" dirty="0" err="1" smtClean="0">
                <a:solidFill>
                  <a:srgbClr val="660066"/>
                </a:solidFill>
                <a:sym typeface="Symbol"/>
              </a:rPr>
              <a:t></a:t>
            </a:r>
            <a:r>
              <a:rPr lang="en-US" dirty="0" smtClean="0">
                <a:solidFill>
                  <a:srgbClr val="660066"/>
                </a:solidFill>
                <a:sym typeface="Symbol"/>
              </a:rPr>
              <a:t> -</a:t>
            </a:r>
            <a:r>
              <a:rPr lang="en-US" dirty="0" err="1" smtClean="0">
                <a:solidFill>
                  <a:srgbClr val="660066"/>
                </a:solidFill>
                <a:sym typeface="Symbol"/>
              </a:rPr>
              <a:t>g</a:t>
            </a:r>
            <a:r>
              <a:rPr lang="de-DE" dirty="0" smtClean="0">
                <a:solidFill>
                  <a:srgbClr val="660066"/>
                </a:solidFill>
              </a:rPr>
              <a:t>)</a:t>
            </a:r>
            <a:r>
              <a:rPr lang="el-GR" dirty="0" smtClean="0">
                <a:solidFill>
                  <a:srgbClr val="660066"/>
                </a:solidFill>
              </a:rPr>
              <a:t>ν</a:t>
            </a:r>
            <a:r>
              <a:rPr lang="de-DE" baseline="-25000" dirty="0" smtClean="0">
                <a:solidFill>
                  <a:srgbClr val="660066"/>
                </a:solidFill>
              </a:rPr>
              <a:t>t</a:t>
            </a:r>
            <a:r>
              <a:rPr lang="de-DE" dirty="0" smtClean="0">
                <a:solidFill>
                  <a:srgbClr val="660066"/>
                </a:solidFill>
              </a:rPr>
              <a:t>+</a:t>
            </a:r>
            <a:r>
              <a:rPr lang="en-US" dirty="0" smtClean="0">
                <a:solidFill>
                  <a:srgbClr val="660066"/>
                </a:solidFill>
                <a:sym typeface="Symbol"/>
              </a:rPr>
              <a:t></a:t>
            </a:r>
            <a:r>
              <a:rPr lang="de-DE" baseline="-25000" dirty="0" smtClean="0">
                <a:solidFill>
                  <a:srgbClr val="660066"/>
                </a:solidFill>
              </a:rPr>
              <a:t>t</a:t>
            </a:r>
            <a:r>
              <a:rPr lang="el-GR" baseline="30000" dirty="0" smtClean="0">
                <a:solidFill>
                  <a:srgbClr val="660066"/>
                </a:solidFill>
              </a:rPr>
              <a:t>ν</a:t>
            </a:r>
            <a:r>
              <a:rPr lang="de-DE" dirty="0" smtClean="0">
                <a:solidFill>
                  <a:srgbClr val="660066"/>
                </a:solidFill>
              </a:rPr>
              <a:t>+</a:t>
            </a:r>
            <a:r>
              <a:rPr lang="en-US" dirty="0" smtClean="0">
                <a:solidFill>
                  <a:srgbClr val="660066"/>
                </a:solidFill>
                <a:sym typeface="Symbol"/>
              </a:rPr>
              <a:t></a:t>
            </a:r>
            <a:r>
              <a:rPr lang="de-DE" baseline="-25000" dirty="0" smtClean="0">
                <a:solidFill>
                  <a:srgbClr val="660066"/>
                </a:solidFill>
              </a:rPr>
              <a:t>t</a:t>
            </a:r>
            <a:r>
              <a:rPr lang="el-GR" baseline="30000" dirty="0" smtClean="0">
                <a:solidFill>
                  <a:srgbClr val="660066"/>
                </a:solidFill>
              </a:rPr>
              <a:t>ν</a:t>
            </a:r>
            <a:r>
              <a:rPr lang="de-DE" dirty="0" smtClean="0">
                <a:solidFill>
                  <a:srgbClr val="660066"/>
                </a:solidFill>
              </a:rPr>
              <a:t>) + f’(</a:t>
            </a:r>
            <a:r>
              <a:rPr lang="en-US" dirty="0" err="1" smtClean="0">
                <a:solidFill>
                  <a:srgbClr val="660066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660066"/>
                </a:solidFill>
              </a:rPr>
              <a:t>) </a:t>
            </a:r>
            <a:r>
              <a:rPr lang="de-DE" dirty="0" err="1" smtClean="0">
                <a:solidFill>
                  <a:srgbClr val="660066"/>
                </a:solidFill>
              </a:rPr>
              <a:t>σ</a:t>
            </a:r>
            <a:r>
              <a:rPr lang="de-DE" baseline="-25000" dirty="0" err="1" smtClean="0">
                <a:solidFill>
                  <a:srgbClr val="660066"/>
                </a:solidFill>
              </a:rPr>
              <a:t>t</a:t>
            </a:r>
            <a:r>
              <a:rPr lang="de-DE" baseline="30000" dirty="0" err="1" smtClean="0">
                <a:solidFill>
                  <a:srgbClr val="660066"/>
                </a:solidFill>
              </a:rPr>
              <a:t>η</a:t>
            </a:r>
            <a:r>
              <a:rPr lang="de-DE" baseline="-25000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  <a:sym typeface="Symbol"/>
              </a:rPr>
              <a:t></a:t>
            </a:r>
            <a:r>
              <a:rPr lang="de-DE" baseline="-25000" dirty="0" smtClean="0">
                <a:solidFill>
                  <a:srgbClr val="660066"/>
                </a:solidFill>
              </a:rPr>
              <a:t>t</a:t>
            </a:r>
            <a:r>
              <a:rPr lang="de-DE" dirty="0" smtClean="0">
                <a:solidFill>
                  <a:srgbClr val="660066"/>
                </a:solidFill>
              </a:rPr>
              <a:t>(</a:t>
            </a:r>
            <a:r>
              <a:rPr lang="en-US" dirty="0" smtClean="0">
                <a:solidFill>
                  <a:srgbClr val="660066"/>
                </a:solidFill>
                <a:sym typeface="Symbol"/>
              </a:rPr>
              <a:t></a:t>
            </a:r>
            <a:r>
              <a:rPr lang="de-DE" dirty="0" smtClean="0">
                <a:solidFill>
                  <a:srgbClr val="660066"/>
                </a:solidFill>
              </a:rPr>
              <a:t>p</a:t>
            </a:r>
            <a:r>
              <a:rPr lang="de-DE" baseline="-25000" dirty="0" smtClean="0">
                <a:solidFill>
                  <a:srgbClr val="660066"/>
                </a:solidFill>
              </a:rPr>
              <a:t>t</a:t>
            </a:r>
            <a:r>
              <a:rPr lang="de-DE" dirty="0" smtClean="0">
                <a:solidFill>
                  <a:srgbClr val="660066"/>
                </a:solidFill>
              </a:rPr>
              <a:t>+</a:t>
            </a:r>
            <a:r>
              <a:rPr lang="en-US" dirty="0" smtClean="0">
                <a:solidFill>
                  <a:srgbClr val="660066"/>
                </a:solidFill>
                <a:sym typeface="Symbol"/>
              </a:rPr>
              <a:t></a:t>
            </a:r>
            <a:r>
              <a:rPr lang="de-DE" baseline="-25000" dirty="0" smtClean="0">
                <a:solidFill>
                  <a:srgbClr val="660066"/>
                </a:solidFill>
              </a:rPr>
              <a:t>t</a:t>
            </a:r>
            <a:r>
              <a:rPr lang="el-GR" baseline="30000" dirty="0" smtClean="0">
                <a:solidFill>
                  <a:srgbClr val="660066"/>
                </a:solidFill>
              </a:rPr>
              <a:t>ν</a:t>
            </a:r>
            <a:r>
              <a:rPr lang="de-DE" dirty="0" smtClean="0">
                <a:solidFill>
                  <a:srgbClr val="660066"/>
                </a:solidFill>
              </a:rPr>
              <a:t>)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0000FF"/>
                </a:solidFill>
              </a:rPr>
              <a:t>- f’(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</a:t>
            </a:r>
            <a:r>
              <a:rPr lang="de-DE" baseline="30000" dirty="0" smtClean="0">
                <a:solidFill>
                  <a:srgbClr val="0000FF"/>
                </a:solidFill>
              </a:rPr>
              <a:t>2</a:t>
            </a:r>
            <a:r>
              <a:rPr lang="de-DE" dirty="0" smtClean="0">
                <a:solidFill>
                  <a:srgbClr val="0000FF"/>
                </a:solidFill>
              </a:rPr>
              <a:t> g </a:t>
            </a:r>
            <a:r>
              <a:rPr lang="de-DE" dirty="0" smtClean="0">
                <a:solidFill>
                  <a:srgbClr val="FF0000"/>
                </a:solidFill>
              </a:rPr>
              <a:t>+ (f’(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FF0000"/>
                </a:solidFill>
              </a:rPr>
              <a:t>)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FF0000"/>
                </a:solidFill>
              </a:rPr>
              <a:t> + f(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FF0000"/>
                </a:solidFill>
              </a:rPr>
              <a:t>)) </a:t>
            </a:r>
            <a:r>
              <a:rPr lang="el-GR" dirty="0" smtClean="0">
                <a:solidFill>
                  <a:srgbClr val="FF0000"/>
                </a:solidFill>
              </a:rPr>
              <a:t>ψ</a:t>
            </a:r>
            <a:r>
              <a:rPr lang="de-DE" baseline="-25000" dirty="0" smtClean="0">
                <a:solidFill>
                  <a:srgbClr val="FF0000"/>
                </a:solidFill>
              </a:rPr>
              <a:t>t </a:t>
            </a:r>
            <a:r>
              <a:rPr lang="de-DE" dirty="0" smtClean="0">
                <a:solidFill>
                  <a:srgbClr val="FF0000"/>
                </a:solidFill>
              </a:rPr>
              <a:t>(d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de-DE" baseline="-25000" dirty="0" smtClean="0">
                <a:solidFill>
                  <a:srgbClr val="FF0000"/>
                </a:solidFill>
              </a:rPr>
              <a:t>t</a:t>
            </a:r>
            <a:r>
              <a:rPr lang="el-GR" baseline="30000" dirty="0" smtClean="0">
                <a:solidFill>
                  <a:srgbClr val="FF0000"/>
                </a:solidFill>
              </a:rPr>
              <a:t>ν</a:t>
            </a:r>
            <a:r>
              <a:rPr lang="de-DE" dirty="0" smtClean="0">
                <a:solidFill>
                  <a:srgbClr val="FF0000"/>
                </a:solidFill>
              </a:rPr>
              <a:t>/d</a:t>
            </a:r>
            <a:r>
              <a:rPr lang="el-GR" dirty="0" smtClean="0">
                <a:solidFill>
                  <a:srgbClr val="FF0000"/>
                </a:solidFill>
              </a:rPr>
              <a:t>ψ</a:t>
            </a:r>
            <a:r>
              <a:rPr lang="de-DE" baseline="-25000" dirty="0" smtClean="0">
                <a:solidFill>
                  <a:srgbClr val="FF0000"/>
                </a:solidFill>
              </a:rPr>
              <a:t>t</a:t>
            </a:r>
            <a:r>
              <a:rPr lang="de-DE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de-DE" dirty="0" smtClean="0">
                <a:solidFill>
                  <a:srgbClr val="FF0000"/>
                </a:solidFill>
              </a:rPr>
              <a:t> d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de-DE" baseline="-25000" dirty="0" smtClean="0">
                <a:solidFill>
                  <a:srgbClr val="FF0000"/>
                </a:solidFill>
              </a:rPr>
              <a:t>t</a:t>
            </a:r>
            <a:r>
              <a:rPr lang="el-GR" baseline="30000" dirty="0" smtClean="0">
                <a:solidFill>
                  <a:srgbClr val="FF0000"/>
                </a:solidFill>
              </a:rPr>
              <a:t>ν</a:t>
            </a:r>
            <a:r>
              <a:rPr lang="de-DE" dirty="0" smtClean="0">
                <a:solidFill>
                  <a:srgbClr val="FF0000"/>
                </a:solidFill>
              </a:rPr>
              <a:t>/d</a:t>
            </a:r>
            <a:r>
              <a:rPr lang="el-GR" dirty="0" smtClean="0">
                <a:solidFill>
                  <a:srgbClr val="FF0000"/>
                </a:solidFill>
              </a:rPr>
              <a:t>ψ</a:t>
            </a:r>
            <a:r>
              <a:rPr lang="de-DE" baseline="-25000" dirty="0" smtClean="0">
                <a:solidFill>
                  <a:srgbClr val="FF0000"/>
                </a:solidFill>
              </a:rPr>
              <a:t>t</a:t>
            </a:r>
            <a:r>
              <a:rPr lang="de-DE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FF0000"/>
                </a:solidFill>
              </a:rPr>
              <a:t>	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6600"/>
                </a:solidFill>
              </a:rPr>
              <a:t>+ f’(</a:t>
            </a:r>
            <a:r>
              <a:rPr lang="en-US" dirty="0" err="1" smtClean="0">
                <a:solidFill>
                  <a:srgbClr val="FF66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FF6600"/>
                </a:solidFill>
              </a:rPr>
              <a:t>)</a:t>
            </a:r>
            <a:r>
              <a:rPr lang="en-US" dirty="0" err="1" smtClean="0">
                <a:solidFill>
                  <a:srgbClr val="FF66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FF6600"/>
                </a:solidFill>
              </a:rPr>
              <a:t> [1-b+(</a:t>
            </a:r>
            <a:r>
              <a:rPr lang="en-US" dirty="0" err="1" smtClean="0">
                <a:solidFill>
                  <a:srgbClr val="FF6600"/>
                </a:solidFill>
                <a:sym typeface="Symbol"/>
              </a:rPr>
              <a:t></a:t>
            </a:r>
            <a:r>
              <a:rPr lang="de-DE" dirty="0" smtClean="0">
                <a:solidFill>
                  <a:srgbClr val="FF6600"/>
                </a:solidFill>
              </a:rPr>
              <a:t>+</a:t>
            </a:r>
            <a:r>
              <a:rPr lang="en-US" dirty="0" err="1" smtClean="0">
                <a:solidFill>
                  <a:srgbClr val="FF6600"/>
                </a:solidFill>
                <a:sym typeface="Symbol"/>
              </a:rPr>
              <a:t>-g</a:t>
            </a:r>
            <a:r>
              <a:rPr lang="de-DE" dirty="0" smtClean="0">
                <a:solidFill>
                  <a:srgbClr val="FF6600"/>
                </a:solidFill>
              </a:rPr>
              <a:t>)</a:t>
            </a:r>
            <a:r>
              <a:rPr lang="el-GR" dirty="0" smtClean="0">
                <a:solidFill>
                  <a:srgbClr val="FF6600"/>
                </a:solidFill>
              </a:rPr>
              <a:t>ν</a:t>
            </a:r>
            <a:r>
              <a:rPr lang="de-DE" baseline="-25000" dirty="0" smtClean="0">
                <a:solidFill>
                  <a:srgbClr val="FF6600"/>
                </a:solidFill>
              </a:rPr>
              <a:t>t</a:t>
            </a:r>
            <a:r>
              <a:rPr lang="de-DE" dirty="0" smtClean="0">
                <a:solidFill>
                  <a:srgbClr val="FF6600"/>
                </a:solidFill>
              </a:rPr>
              <a:t>+</a:t>
            </a:r>
            <a:r>
              <a:rPr lang="en-US" dirty="0" err="1" smtClean="0">
                <a:solidFill>
                  <a:srgbClr val="FF6600"/>
                </a:solidFill>
                <a:sym typeface="Symbol"/>
              </a:rPr>
              <a:t></a:t>
            </a:r>
            <a:r>
              <a:rPr lang="de-DE" baseline="-25000" dirty="0" smtClean="0">
                <a:solidFill>
                  <a:srgbClr val="FF6600"/>
                </a:solidFill>
              </a:rPr>
              <a:t>t</a:t>
            </a:r>
            <a:r>
              <a:rPr lang="el-GR" baseline="30000" dirty="0" smtClean="0">
                <a:solidFill>
                  <a:srgbClr val="FF6600"/>
                </a:solidFill>
              </a:rPr>
              <a:t>ν</a:t>
            </a:r>
            <a:r>
              <a:rPr lang="de-DE" dirty="0" smtClean="0">
                <a:solidFill>
                  <a:srgbClr val="FF6600"/>
                </a:solidFill>
              </a:rPr>
              <a:t>+</a:t>
            </a:r>
            <a:r>
              <a:rPr lang="en-US" dirty="0" err="1" smtClean="0">
                <a:solidFill>
                  <a:srgbClr val="FF6600"/>
                </a:solidFill>
                <a:sym typeface="Symbol"/>
              </a:rPr>
              <a:t></a:t>
            </a:r>
            <a:r>
              <a:rPr lang="de-DE" baseline="-25000" dirty="0" smtClean="0">
                <a:solidFill>
                  <a:srgbClr val="FF6600"/>
                </a:solidFill>
              </a:rPr>
              <a:t>t</a:t>
            </a:r>
            <a:r>
              <a:rPr lang="el-GR" baseline="30000" dirty="0" smtClean="0">
                <a:solidFill>
                  <a:srgbClr val="FF6600"/>
                </a:solidFill>
              </a:rPr>
              <a:t>ν</a:t>
            </a:r>
            <a:r>
              <a:rPr lang="de-DE" dirty="0" smtClean="0">
                <a:solidFill>
                  <a:srgbClr val="FF6600"/>
                </a:solidFill>
              </a:rPr>
              <a:t>] +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008000"/>
                </a:solidFill>
              </a:rPr>
              <a:t>[f’’(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008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008000"/>
                </a:solidFill>
              </a:rPr>
              <a:t> + f’(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008000"/>
                </a:solidFill>
              </a:rPr>
              <a:t>)]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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r>
              <a:rPr lang="en-US" baseline="30000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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r>
              <a:rPr lang="de-DE" dirty="0" smtClean="0">
                <a:solidFill>
                  <a:srgbClr val="008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</a:t>
            </a:r>
            <a:r>
              <a:rPr lang="el-GR" dirty="0" smtClean="0">
                <a:solidFill>
                  <a:srgbClr val="008000"/>
                </a:solidFill>
              </a:rPr>
              <a:t>ν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r>
              <a:rPr lang="de-DE" dirty="0" smtClean="0">
                <a:solidFill>
                  <a:srgbClr val="008000"/>
                </a:solidFill>
              </a:rPr>
              <a:t> + 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</a:t>
            </a:r>
            <a:r>
              <a:rPr lang="de-DE" baseline="-25000" dirty="0" err="1" smtClean="0">
                <a:solidFill>
                  <a:srgbClr val="008000"/>
                </a:solidFill>
              </a:rPr>
              <a:t>t</a:t>
            </a:r>
            <a:r>
              <a:rPr lang="de-DE" baseline="30000" dirty="0" err="1" smtClean="0">
                <a:solidFill>
                  <a:srgbClr val="008000"/>
                </a:solidFill>
              </a:rPr>
              <a:t>p</a:t>
            </a:r>
            <a:r>
              <a:rPr lang="de-DE" dirty="0" smtClean="0">
                <a:solidFill>
                  <a:srgbClr val="008000"/>
                </a:solidFill>
              </a:rPr>
              <a:t>) + [f’’(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008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008000"/>
                </a:solidFill>
              </a:rPr>
              <a:t> + 2f’(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de-DE" dirty="0" smtClean="0">
                <a:solidFill>
                  <a:srgbClr val="008000"/>
                </a:solidFill>
              </a:rPr>
              <a:t>)]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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r>
              <a:rPr lang="en-US" baseline="30000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el-GR" dirty="0" smtClean="0">
                <a:solidFill>
                  <a:srgbClr val="008000"/>
                </a:solidFill>
              </a:rPr>
              <a:t>ψ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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r>
              <a:rPr lang="de-DE" dirty="0" smtClean="0">
                <a:solidFill>
                  <a:srgbClr val="008000"/>
                </a:solidFill>
              </a:rPr>
              <a:t> d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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r>
              <a:rPr lang="el-GR" baseline="30000" dirty="0" smtClean="0">
                <a:solidFill>
                  <a:srgbClr val="008000"/>
                </a:solidFill>
              </a:rPr>
              <a:t>ν</a:t>
            </a:r>
            <a:r>
              <a:rPr lang="de-DE" baseline="-25000" dirty="0" smtClean="0">
                <a:solidFill>
                  <a:srgbClr val="008000"/>
                </a:solidFill>
              </a:rPr>
              <a:t> </a:t>
            </a:r>
            <a:r>
              <a:rPr lang="de-DE" dirty="0" smtClean="0">
                <a:solidFill>
                  <a:srgbClr val="008000"/>
                </a:solidFill>
              </a:rPr>
              <a:t>/d</a:t>
            </a:r>
            <a:r>
              <a:rPr lang="el-GR" dirty="0" smtClean="0">
                <a:solidFill>
                  <a:srgbClr val="008000"/>
                </a:solidFill>
              </a:rPr>
              <a:t>ψ</a:t>
            </a:r>
            <a:r>
              <a:rPr lang="de-DE" baseline="-25000" dirty="0" smtClean="0">
                <a:solidFill>
                  <a:srgbClr val="008000"/>
                </a:solidFill>
              </a:rPr>
              <a:t>t</a:t>
            </a:r>
            <a:endParaRPr lang="de-DE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40393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(+) economic growth good for experts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3810000" y="-216932"/>
            <a:ext cx="152400" cy="5334000"/>
          </a:xfrm>
          <a:prstGeom prst="rightBrace">
            <a:avLst/>
          </a:prstGeom>
          <a:ln w="254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5400000">
            <a:off x="1371600" y="2907268"/>
            <a:ext cx="152400" cy="1066800"/>
          </a:xfrm>
          <a:prstGeom prst="rightBrac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46088" y="2564683"/>
            <a:ext cx="31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Zero in individual expert’s FOC</a:t>
            </a:r>
            <a:endParaRPr lang="en-US" baseline="30000" dirty="0">
              <a:solidFill>
                <a:srgbClr val="66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44066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Effect on value of other expert’s assets, through prices 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4114800" y="1383268"/>
            <a:ext cx="228599" cy="40386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4652311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(-) profit causes </a:t>
            </a:r>
            <a:r>
              <a:rPr lang="en-US" dirty="0" err="1" smtClean="0">
                <a:solidFill>
                  <a:srgbClr val="FF6600"/>
                </a:solidFill>
              </a:rPr>
              <a:t>η</a:t>
            </a:r>
            <a:r>
              <a:rPr lang="en-US" dirty="0" smtClean="0">
                <a:solidFill>
                  <a:srgbClr val="FF6600"/>
                </a:solidFill>
              </a:rPr>
              <a:t> to grow, which hurts other experts </a:t>
            </a:r>
            <a:endParaRPr lang="en-US" baseline="30000" dirty="0">
              <a:solidFill>
                <a:srgbClr val="FF660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2628901" y="3014012"/>
            <a:ext cx="228598" cy="3200400"/>
          </a:xfrm>
          <a:prstGeom prst="rightBrac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64291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(+) effect on expected value of cash</a:t>
            </a:r>
            <a:endParaRPr lang="en-US" baseline="30000" dirty="0">
              <a:solidFill>
                <a:srgbClr val="008000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2324101" y="4080812"/>
            <a:ext cx="228598" cy="3048000"/>
          </a:xfrm>
          <a:prstGeom prst="rightBrac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9620" y="5642909"/>
            <a:ext cx="410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(-) effect on expected value of assets</a:t>
            </a:r>
            <a:endParaRPr lang="en-US" baseline="30000" dirty="0">
              <a:solidFill>
                <a:srgbClr val="008000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5829301" y="3928410"/>
            <a:ext cx="228598" cy="3352800"/>
          </a:xfrm>
          <a:prstGeom prst="rightBrac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4200" y="2590800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Fire-sale externality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rot="10800000" flipV="1">
            <a:off x="5867400" y="2775466"/>
            <a:ext cx="1066800" cy="196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066800" y="1219200"/>
          <a:ext cx="6858000" cy="5292402"/>
        </p:xfrm>
        <a:graphic>
          <a:graphicData uri="http://schemas.openxmlformats.org/presentationml/2006/ole">
            <p:oleObj spid="_x0000_s57346" name="Document" r:id="rId4" imgW="0" imgH="0" progId="Word.Document.12">
              <p:link updateAutomatic="1"/>
            </p:oleObj>
          </a:graphicData>
        </a:graphic>
      </p:graphicFrame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1828800"/>
            <a:ext cx="51244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36744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End borrowers’ financing frictions</a:t>
            </a:r>
          </a:p>
          <a:p>
            <a:pPr lvl="1"/>
            <a:r>
              <a:rPr lang="en-US" dirty="0" smtClean="0"/>
              <a:t>Bernanke-</a:t>
            </a:r>
            <a:r>
              <a:rPr lang="en-US" dirty="0" err="1" smtClean="0"/>
              <a:t>Gertler</a:t>
            </a:r>
            <a:r>
              <a:rPr lang="en-US" dirty="0" smtClean="0"/>
              <a:t>-(Gilchrist), …, </a:t>
            </a:r>
            <a:r>
              <a:rPr lang="en-US" dirty="0" err="1" smtClean="0"/>
              <a:t>Mishkin</a:t>
            </a:r>
            <a:endParaRPr lang="en-US" dirty="0" smtClean="0"/>
          </a:p>
          <a:p>
            <a:pPr lvl="1"/>
            <a:r>
              <a:rPr lang="en-US" dirty="0" smtClean="0"/>
              <a:t>Kiyotaki-Moore </a:t>
            </a:r>
          </a:p>
          <a:p>
            <a:r>
              <a:rPr lang="en-US" dirty="0" smtClean="0"/>
              <a:t>Financial sector’s frictions – liquidity spirals</a:t>
            </a:r>
          </a:p>
          <a:p>
            <a:pPr lvl="1"/>
            <a:r>
              <a:rPr lang="en-US" dirty="0" smtClean="0"/>
              <a:t>Brunnermeier-Pedersen</a:t>
            </a:r>
          </a:p>
          <a:p>
            <a:pPr lvl="1"/>
            <a:r>
              <a:rPr lang="en-US" dirty="0" smtClean="0"/>
              <a:t>Diamond-</a:t>
            </a:r>
            <a:r>
              <a:rPr lang="en-US" dirty="0" err="1" smtClean="0"/>
              <a:t>Dybvig</a:t>
            </a:r>
            <a:r>
              <a:rPr lang="en-US" dirty="0" smtClean="0"/>
              <a:t>, Allen-Gale, 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He-Krishnamurthy</a:t>
            </a:r>
            <a:endParaRPr lang="en-US" dirty="0" smtClean="0"/>
          </a:p>
          <a:p>
            <a:r>
              <a:rPr lang="en-US" dirty="0" smtClean="0"/>
              <a:t>Dynamic contracting</a:t>
            </a:r>
          </a:p>
          <a:p>
            <a:pPr lvl="1"/>
            <a:r>
              <a:rPr lang="en-US" dirty="0" err="1" smtClean="0"/>
              <a:t>DeMarzo</a:t>
            </a:r>
            <a:r>
              <a:rPr lang="en-US" dirty="0" smtClean="0"/>
              <a:t>-Fishman-Sannikov, …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to Bernanke-</a:t>
            </a:r>
            <a:r>
              <a:rPr lang="en-US" dirty="0" err="1" smtClean="0"/>
              <a:t>Gertler</a:t>
            </a:r>
            <a:r>
              <a:rPr lang="en-US" dirty="0" smtClean="0"/>
              <a:t>-Gilchrist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447800"/>
            <a:ext cx="4419600" cy="5257800"/>
          </a:xfrm>
        </p:spPr>
        <p:txBody>
          <a:bodyPr>
            <a:normAutofit fontScale="55000" lnSpcReduction="20000"/>
          </a:bodyPr>
          <a:lstStyle/>
          <a:p>
            <a:pPr marL="582930" indent="-514350">
              <a:buNone/>
            </a:pPr>
            <a:r>
              <a:rPr lang="en-US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BGG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300" dirty="0" smtClean="0"/>
              <a:t>“small” aggregate shocks around steady state</a:t>
            </a:r>
            <a:br>
              <a:rPr lang="en-US" sz="3300" dirty="0" smtClean="0"/>
            </a:br>
            <a:r>
              <a:rPr lang="en-US" sz="3300" dirty="0" smtClean="0"/>
              <a:t>idiosyncratic shocks are essential</a:t>
            </a:r>
          </a:p>
          <a:p>
            <a:pPr marL="912114" lvl="1" indent="-514350"/>
            <a:r>
              <a:rPr lang="en-US" sz="2900" dirty="0" smtClean="0"/>
              <a:t>Default and associated costly state verification is more likely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300" dirty="0" smtClean="0"/>
              <a:t>Asset prices are driven by default (verification cost) due to idiosyncratic risk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300" dirty="0" smtClean="0"/>
              <a:t>Expert’s rent is always zero (?)</a:t>
            </a:r>
          </a:p>
          <a:p>
            <a:pPr marL="912114" lvl="1" indent="-514350"/>
            <a:r>
              <a:rPr lang="en-US" sz="2900" dirty="0" smtClean="0"/>
              <a:t>No incentive to keep “dry powder” (liquidity) … (No Bellman </a:t>
            </a:r>
            <a:r>
              <a:rPr lang="en-US" sz="2900" dirty="0" err="1" smtClean="0"/>
              <a:t>equ</a:t>
            </a:r>
            <a:r>
              <a:rPr lang="en-US" sz="2900" dirty="0" smtClean="0"/>
              <a:t>.)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300" dirty="0" smtClean="0"/>
              <a:t>Countercyclical leverage</a:t>
            </a:r>
          </a:p>
          <a:p>
            <a:pPr marL="912114" lvl="1" indent="-514350"/>
            <a:r>
              <a:rPr lang="en-US" sz="2900" dirty="0" smtClean="0"/>
              <a:t>Entrepreneur take on same position after drop in </a:t>
            </a:r>
            <a:r>
              <a:rPr lang="en-US" sz="2900" dirty="0" err="1" smtClean="0"/>
              <a:t>networth</a:t>
            </a:r>
            <a:endParaRPr lang="en-US" sz="2900" dirty="0" smtClean="0"/>
          </a:p>
          <a:p>
            <a:pPr marL="912114" lvl="1" indent="-514350"/>
            <a:r>
              <a:rPr lang="en-US" sz="2900" dirty="0" smtClean="0"/>
              <a:t>Leverage increases after drop in net-worth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300" dirty="0" smtClean="0"/>
              <a:t>Debt vs. Equity 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300" dirty="0" smtClean="0"/>
              <a:t>No fire-sale externality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447800"/>
            <a:ext cx="4114800" cy="52578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5829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tabLst/>
              <a:defRPr/>
            </a:pPr>
            <a:r>
              <a:rPr kumimoji="0" lang="en-US" sz="3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BruSan</a:t>
            </a:r>
            <a:endParaRPr kumimoji="0" lang="en-US" sz="380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829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+mj-lt"/>
              <a:buAutoNum type="arabicPeriod"/>
              <a:tabLst/>
              <a:defRPr/>
            </a:pPr>
            <a:r>
              <a:rPr lang="en-US" sz="2800" dirty="0" smtClean="0"/>
              <a:t>Focus on (large) aggregate shocks </a:t>
            </a:r>
            <a:br>
              <a:rPr lang="en-US" sz="2800" dirty="0" smtClean="0"/>
            </a:br>
            <a:r>
              <a:rPr lang="en-US" sz="2800" dirty="0" smtClean="0"/>
              <a:t>(idiosyncratic shocks not essential)</a:t>
            </a:r>
            <a:br>
              <a:rPr lang="en-US" sz="2800" dirty="0" smtClean="0"/>
            </a:br>
            <a:r>
              <a:rPr lang="en-US" sz="2800" dirty="0" smtClean="0"/>
              <a:t>(no restriction to steady state)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29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price drops </a:t>
            </a:r>
            <a:r>
              <a:rPr lang="en-US" sz="2800" dirty="0" smtClean="0"/>
              <a:t>due to fire sales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5829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Expert’s rent depends on state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</a:t>
            </a:r>
            <a:r>
              <a:rPr kumimoji="0" lang="de-DE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2114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Incentive to keep “dry powder” (liquidity) …</a:t>
            </a:r>
          </a:p>
          <a:p>
            <a:pPr marL="5829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Procyclical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leverage</a:t>
            </a:r>
          </a:p>
          <a:p>
            <a:pPr marL="912114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lang="en-US" sz="2400" dirty="0" smtClean="0"/>
              <a:t>Experts reduce position after drop in </a:t>
            </a:r>
            <a:r>
              <a:rPr lang="en-US" sz="2400" dirty="0" err="1" smtClean="0"/>
              <a:t>networth</a:t>
            </a:r>
            <a:endParaRPr lang="en-US" sz="2400" dirty="0" smtClean="0"/>
          </a:p>
          <a:p>
            <a:pPr marL="912114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lang="en-US" sz="2400" dirty="0" smtClean="0"/>
              <a:t>Liquidity spirals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29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Securitization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800" dirty="0" smtClean="0"/>
              <a:t>debt, inside +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outside equity)</a:t>
            </a:r>
          </a:p>
          <a:p>
            <a:pPr marL="5829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Fire-sale externality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(rationale for regulation)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sosceles Triangle 25"/>
          <p:cNvSpPr/>
          <p:nvPr/>
        </p:nvSpPr>
        <p:spPr>
          <a:xfrm>
            <a:off x="1606296" y="2133600"/>
            <a:ext cx="2279904" cy="914400"/>
          </a:xfrm>
          <a:prstGeom prst="triangl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banking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11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Banking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Role of banks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19600" y="1683327"/>
            <a:ext cx="4648200" cy="479367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Char char=""/>
              <a:tabLst/>
              <a:defRPr/>
            </a:pP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Originate &amp; distribute</a:t>
            </a:r>
          </a:p>
          <a:p>
            <a:pPr marL="868680" lvl="1" indent="-342900">
              <a:spcBef>
                <a:spcPts val="700"/>
              </a:spcBef>
              <a:buSzPct val="95000"/>
              <a:buFont typeface="Wingdings"/>
              <a:buChar char=""/>
            </a:pPr>
            <a:r>
              <a:rPr lang="en-US" sz="3100" dirty="0" smtClean="0"/>
              <a:t>Securitization</a:t>
            </a:r>
          </a:p>
          <a:p>
            <a:pPr marL="1325880" lvl="2" indent="-342900">
              <a:spcBef>
                <a:spcPts val="700"/>
              </a:spcBef>
              <a:buSzPct val="95000"/>
              <a:buFont typeface="Wingdings"/>
              <a:buChar char=""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Pooling</a:t>
            </a:r>
          </a:p>
          <a:p>
            <a:pPr marL="1325880" lvl="2" indent="-342900">
              <a:spcBef>
                <a:spcPts val="700"/>
              </a:spcBef>
              <a:buSzPct val="95000"/>
              <a:buFont typeface="Wingdings"/>
              <a:buChar char=""/>
            </a:pPr>
            <a:r>
              <a:rPr lang="en-US" sz="3100" dirty="0" err="1" smtClean="0"/>
              <a:t>Tranching</a:t>
            </a:r>
            <a:r>
              <a:rPr lang="en-US" sz="3100" dirty="0" smtClean="0"/>
              <a:t> </a:t>
            </a:r>
          </a:p>
          <a:p>
            <a:pPr marL="1325880" lvl="2" indent="-342900">
              <a:spcBef>
                <a:spcPts val="700"/>
              </a:spcBef>
              <a:buSzPct val="95000"/>
              <a:buFont typeface="Wingdings"/>
              <a:buChar char=""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Insuring</a:t>
            </a:r>
            <a: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(CDS)</a:t>
            </a:r>
            <a:endParaRPr kumimoji="0" lang="en-US" sz="31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8680" lvl="1" indent="-342900">
              <a:spcBef>
                <a:spcPts val="700"/>
              </a:spcBef>
              <a:buSzPct val="95000"/>
              <a:buFont typeface="Wingdings"/>
              <a:buChar char=""/>
            </a:pPr>
            <a:r>
              <a:rPr lang="en-US" sz="3100" baseline="0" dirty="0" smtClean="0"/>
              <a:t>Dual purpose</a:t>
            </a:r>
          </a:p>
          <a:p>
            <a:pPr marL="1325880" lvl="2" indent="-342900">
              <a:spcBef>
                <a:spcPts val="700"/>
              </a:spcBef>
              <a:buSzPct val="95000"/>
              <a:buFont typeface="Wingdings"/>
              <a:buChar char=""/>
            </a:pPr>
            <a: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Tradable asset</a:t>
            </a:r>
          </a:p>
          <a:p>
            <a:pPr marL="1325880" lvl="2" indent="-342900">
              <a:spcBef>
                <a:spcPts val="700"/>
              </a:spcBef>
              <a:buSzPct val="95000"/>
              <a:buFont typeface="Wingdings"/>
              <a:buChar char=""/>
            </a:pPr>
            <a:r>
              <a:rPr lang="en-US" sz="3100" baseline="0" dirty="0" smtClean="0"/>
              <a:t>Collateral         </a:t>
            </a:r>
            <a:r>
              <a:rPr lang="en-US" sz="2800" baseline="0" dirty="0" smtClean="0"/>
              <a:t/>
            </a:r>
            <a:br>
              <a:rPr lang="en-US" sz="2800" baseline="0" dirty="0" smtClean="0"/>
            </a:br>
            <a:r>
              <a:rPr lang="en-US" sz="2800" baseline="0" dirty="0" smtClean="0"/>
              <a:t> </a:t>
            </a:r>
            <a:r>
              <a:rPr lang="en-US" sz="2600" i="1" baseline="0" dirty="0" smtClean="0"/>
              <a:t>feeds repo market for levering</a:t>
            </a: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8680" lvl="1" indent="-342900">
              <a:spcBef>
                <a:spcPts val="700"/>
              </a:spcBef>
              <a:buSzPct val="95000"/>
              <a:buFont typeface="Wingdings"/>
              <a:buChar char=""/>
            </a:pPr>
            <a:endParaRPr lang="en-US" sz="2800" dirty="0" smtClean="0"/>
          </a:p>
          <a:p>
            <a:pPr marL="868680" lvl="1" indent="-342900">
              <a:spcBef>
                <a:spcPts val="700"/>
              </a:spcBef>
              <a:buSzPct val="95000"/>
              <a:buFont typeface="Wingdings"/>
              <a:buChar char=""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8680" lvl="1" indent="-342900">
              <a:spcBef>
                <a:spcPts val="700"/>
              </a:spcBef>
              <a:buSzPct val="95000"/>
              <a:buFont typeface="Wingdings"/>
              <a:buChar char="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35658" y="5151372"/>
          <a:ext cx="8579742" cy="1651000"/>
        </p:xfrm>
        <a:graphic>
          <a:graphicData uri="http://schemas.openxmlformats.org/drawingml/2006/table">
            <a:tbl>
              <a:tblPr firstCol="1">
                <a:tableStyleId>{21E4AEA4-8DFA-4A89-87EB-49C32662AFE0}</a:tableStyleId>
              </a:tblPr>
              <a:tblGrid>
                <a:gridCol w="1668284"/>
                <a:gridCol w="2491858"/>
                <a:gridCol w="441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Channel</a:t>
                      </a:r>
                      <a:r>
                        <a:rPr lang="en-US" sz="1600" baseline="0" dirty="0" smtClean="0"/>
                        <a:t> funds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Long-run repayment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Prospect of selling off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Maturity transformation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Retail</a:t>
                      </a:r>
                      <a:r>
                        <a:rPr lang="en-US" baseline="0" dirty="0" smtClean="0"/>
                        <a:t> funding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Wholesale</a:t>
                      </a:r>
                      <a:r>
                        <a:rPr lang="en-US" baseline="0" dirty="0" smtClean="0"/>
                        <a:t> funding (money market funds,</a:t>
                      </a:r>
                      <a:r>
                        <a:rPr lang="en-US" baseline="0" dirty="0" smtClean="0"/>
                        <a:t> repo partners, conduits, SIVs, </a:t>
                      </a:r>
                      <a:r>
                        <a:rPr lang="en-US" baseline="0" dirty="0" smtClean="0"/>
                        <a:t> …)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Info-insensitive securities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Demand deposits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ABCP, MTN, overnight repos, securities</a:t>
                      </a:r>
                      <a:r>
                        <a:rPr lang="en-US" baseline="0" dirty="0" smtClean="0"/>
                        <a:t> lending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850548" y="3090016"/>
            <a:ext cx="903514" cy="14260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75830" y="4295001"/>
            <a:ext cx="827318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72505" y="3097573"/>
            <a:ext cx="838200" cy="1197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74348" y="3075801"/>
            <a:ext cx="1905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17643" y="3823106"/>
            <a:ext cx="1496199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64948" y="3228201"/>
            <a:ext cx="76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Demand</a:t>
            </a:r>
          </a:p>
          <a:p>
            <a:r>
              <a:rPr lang="en-US" sz="1200" dirty="0" smtClean="0"/>
              <a:t>deposits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98148" y="277100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50748" y="277100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26748" y="3228201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Loans</a:t>
            </a:r>
            <a:br>
              <a:rPr lang="en-US" sz="1200" dirty="0" smtClean="0"/>
            </a:br>
            <a:r>
              <a:rPr lang="en-US" sz="1200" dirty="0" smtClean="0"/>
              <a:t>(long-term)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64948" y="4246602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Equity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1791097" y="4152503"/>
            <a:ext cx="54109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353615" y="2528816"/>
            <a:ext cx="903514" cy="14260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278897" y="3733801"/>
            <a:ext cx="827318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275572" y="2536373"/>
            <a:ext cx="838200" cy="6640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7277415" y="2514601"/>
            <a:ext cx="1905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7520710" y="3261906"/>
            <a:ext cx="1496199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268014" y="2667001"/>
            <a:ext cx="952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ABCP/MTN</a:t>
            </a:r>
          </a:p>
          <a:p>
            <a:r>
              <a:rPr lang="en-US" sz="1200" dirty="0" smtClean="0"/>
              <a:t>AAA</a:t>
            </a:r>
            <a:endParaRPr lang="en-US" sz="12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7429815" y="2667001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Loans</a:t>
            </a:r>
            <a:br>
              <a:rPr lang="en-US" sz="1200" dirty="0" smtClean="0"/>
            </a:br>
            <a:r>
              <a:rPr lang="en-US" sz="1200" dirty="0" smtClean="0"/>
              <a:t>(long-term)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268015" y="3713202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Equity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8275572" y="3200400"/>
            <a:ext cx="838200" cy="3592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68015" y="32282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BBB</a:t>
            </a:r>
            <a:endParaRPr lang="en-US" sz="12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8268015" y="3517887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…</a:t>
            </a:r>
            <a:endParaRPr lang="en-US" sz="12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7662390" y="2209800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SIV/Conduit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9029221" y="364248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Arrow 49"/>
          <p:cNvSpPr/>
          <p:nvPr/>
        </p:nvSpPr>
        <p:spPr>
          <a:xfrm>
            <a:off x="5334000" y="4800600"/>
            <a:ext cx="4572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to Kiyotaki-Moore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447800"/>
            <a:ext cx="4419600" cy="5257800"/>
          </a:xfrm>
        </p:spPr>
        <p:txBody>
          <a:bodyPr>
            <a:normAutofit fontScale="70000" lnSpcReduction="20000"/>
          </a:bodyPr>
          <a:lstStyle/>
          <a:p>
            <a:pPr marL="582930" indent="-514350">
              <a:buNone/>
            </a:pPr>
            <a:r>
              <a:rPr lang="en-US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 – (Kiyotaki version)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300" dirty="0" smtClean="0"/>
              <a:t>Zero-prob. temporary shock</a:t>
            </a:r>
          </a:p>
          <a:p>
            <a:pPr marL="912114" lvl="1" indent="-514350"/>
            <a:r>
              <a:rPr lang="en-US" sz="2900" dirty="0" smtClean="0"/>
              <a:t>Persistent (</a:t>
            </a:r>
            <a:r>
              <a:rPr lang="en-US" sz="2900" b="1" dirty="0" smtClean="0"/>
              <a:t>dynamic</a:t>
            </a:r>
            <a:r>
              <a:rPr lang="en-US" sz="2900" dirty="0" smtClean="0"/>
              <a:t> loss spiral)</a:t>
            </a:r>
          </a:p>
          <a:p>
            <a:pPr marL="912114" lvl="1" indent="-514350"/>
            <a:r>
              <a:rPr lang="en-US" sz="2900" dirty="0" smtClean="0"/>
              <a:t>Amplified through collateral value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300" dirty="0" smtClean="0"/>
              <a:t>Non- vs. productive (leveraged) sector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300" dirty="0" smtClean="0"/>
              <a:t>Dual role of durable asset</a:t>
            </a:r>
          </a:p>
          <a:p>
            <a:pPr marL="912114" lvl="1" indent="-514350">
              <a:buFont typeface="+mj-lt"/>
              <a:buAutoNum type="arabicPeriod"/>
            </a:pPr>
            <a:r>
              <a:rPr lang="en-US" sz="2900" dirty="0" smtClean="0"/>
              <a:t>Production</a:t>
            </a:r>
          </a:p>
          <a:p>
            <a:pPr marL="912114" lvl="1" indent="-514350">
              <a:buFont typeface="+mj-lt"/>
              <a:buAutoNum type="arabicPeriod"/>
            </a:pPr>
            <a:r>
              <a:rPr lang="en-US" sz="2900" dirty="0" smtClean="0"/>
              <a:t>Collateral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300" dirty="0" smtClean="0"/>
              <a:t>Exogenous contract</a:t>
            </a:r>
          </a:p>
          <a:p>
            <a:pPr marL="912114" lvl="1" indent="-514350"/>
            <a:r>
              <a:rPr lang="en-US" sz="2900" dirty="0" smtClean="0"/>
              <a:t>One period contract</a:t>
            </a:r>
          </a:p>
          <a:p>
            <a:pPr marL="912114" lvl="1" indent="-514350"/>
            <a:r>
              <a:rPr lang="en-US" sz="2900" dirty="0" smtClean="0"/>
              <a:t>Debt is limited by collateral value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300" dirty="0" smtClean="0"/>
              <a:t>Durable asset doesn’t depreciates (capital, fully)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8200" y="1447800"/>
            <a:ext cx="4419600" cy="52578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5829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lang="en-US" sz="44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BruSan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82930" lvl="0" indent="-514350">
              <a:spcBef>
                <a:spcPts val="700"/>
              </a:spcBef>
              <a:buSzPct val="95000"/>
              <a:buFont typeface="+mj-lt"/>
              <a:buAutoNum type="arabicPeriod"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Permanent </a:t>
            </a:r>
            <a:r>
              <a:rPr lang="en-US" sz="3300" dirty="0" smtClean="0"/>
              <a:t>TFP shocks</a:t>
            </a:r>
          </a:p>
          <a:p>
            <a:pPr marL="912114" lvl="1" indent="-51435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/>
            </a:pPr>
            <a:r>
              <a:rPr lang="en-US" sz="2900" dirty="0" smtClean="0"/>
              <a:t>Margin/haircut spiral (leverage)</a:t>
            </a:r>
          </a:p>
          <a:p>
            <a:pPr marL="912114" lvl="1" indent="-51435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Loss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spiral</a:t>
            </a: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29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+mj-lt"/>
              <a:buAutoNum type="arabicPeriod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Investment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through leveraged f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inancial sector </a:t>
            </a:r>
          </a:p>
          <a:p>
            <a:pPr marL="5829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+mj-lt"/>
              <a:buAutoNum type="arabicPeriod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Dual role of durable asset</a:t>
            </a:r>
          </a:p>
          <a:p>
            <a:pPr marL="912114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+mj-lt"/>
              <a:buAutoNum type="arabicPeriod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Production</a:t>
            </a:r>
          </a:p>
          <a:p>
            <a:pPr marL="912114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+mj-lt"/>
              <a:buAutoNum type="arabicPeriod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Securitization</a:t>
            </a:r>
          </a:p>
          <a:p>
            <a:pPr marL="5829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+mj-lt"/>
              <a:buAutoNum type="arabicPeriod"/>
              <a:tabLst/>
              <a:defRPr/>
            </a:pPr>
            <a:r>
              <a:rPr lang="en-US" sz="3300" dirty="0" smtClean="0"/>
              <a:t>Optimal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contract</a:t>
            </a:r>
          </a:p>
          <a:p>
            <a:pPr marL="912114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Dynamic contract</a:t>
            </a:r>
          </a:p>
          <a:p>
            <a:pPr marL="912114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Debt is limited </a:t>
            </a:r>
            <a:r>
              <a:rPr lang="en-US" sz="2900" dirty="0" smtClean="0"/>
              <a:t>due idiosyncratic risk and costly state verification</a:t>
            </a:r>
          </a:p>
          <a:p>
            <a:pPr marL="5829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+mj-lt"/>
              <a:buAutoNum type="arabicPeriod"/>
              <a:tabLst/>
              <a:defRPr/>
            </a:pPr>
            <a:r>
              <a:rPr kumimoji="0" lang="el-G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-depreciation rate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to He-Krishnamurthy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524000"/>
            <a:ext cx="4419600" cy="5486400"/>
          </a:xfrm>
        </p:spPr>
        <p:txBody>
          <a:bodyPr>
            <a:normAutofit fontScale="40000" lnSpcReduction="20000"/>
          </a:bodyPr>
          <a:lstStyle/>
          <a:p>
            <a:pPr marL="582930" indent="-514350">
              <a:buNone/>
            </a:pPr>
            <a:r>
              <a:rPr lang="en-US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He-Krishnamurthy 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300" dirty="0" smtClean="0"/>
              <a:t>Endowment economy</a:t>
            </a:r>
          </a:p>
          <a:p>
            <a:pPr marL="912114" lvl="1" indent="-514350"/>
            <a:r>
              <a:rPr lang="en-US" sz="2900" dirty="0" smtClean="0"/>
              <a:t>GDP growth is exogenously fixed</a:t>
            </a:r>
          </a:p>
          <a:p>
            <a:pPr marL="912114" lvl="1" indent="-514350"/>
            <a:r>
              <a:rPr lang="en-US" sz="2900" dirty="0" smtClean="0"/>
              <a:t>No physical investment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300" dirty="0" smtClean="0"/>
              <a:t>No direct investment in risky asset by households</a:t>
            </a:r>
          </a:p>
          <a:p>
            <a:pPr marL="912114" lvl="1" indent="-514350"/>
            <a:r>
              <a:rPr lang="en-US" sz="2900" dirty="0" smtClean="0"/>
              <a:t>Limited participation model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300" dirty="0" smtClean="0"/>
              <a:t>Contracting</a:t>
            </a:r>
          </a:p>
          <a:p>
            <a:pPr marL="912114" lvl="1" indent="-514350"/>
            <a:r>
              <a:rPr lang="en-US" sz="2900" dirty="0" smtClean="0"/>
              <a:t>Only short-run relationship (</a:t>
            </a:r>
            <a:r>
              <a:rPr lang="en-US" sz="2900" i="1" dirty="0" smtClean="0"/>
              <a:t>t</a:t>
            </a:r>
            <a:r>
              <a:rPr lang="en-US" sz="2900" dirty="0" smtClean="0"/>
              <a:t> to </a:t>
            </a:r>
            <a:r>
              <a:rPr lang="en-US" sz="2900" i="1" dirty="0" err="1" smtClean="0"/>
              <a:t>t+dt</a:t>
            </a:r>
            <a:r>
              <a:rPr lang="en-US" sz="2900" dirty="0" smtClean="0"/>
              <a:t>) </a:t>
            </a:r>
          </a:p>
          <a:p>
            <a:pPr marL="912114" lvl="1" indent="-514350"/>
            <a:r>
              <a:rPr lang="en-US" sz="2900" dirty="0" smtClean="0"/>
              <a:t>Fraction of return, fee </a:t>
            </a:r>
          </a:p>
          <a:p>
            <a:pPr marL="912114" lvl="1" indent="-514350"/>
            <a:r>
              <a:rPr lang="en-US" sz="2900" dirty="0" smtClean="0"/>
              <a:t>Asset composition (risky vs. risk-free) is not </a:t>
            </a:r>
            <a:r>
              <a:rPr lang="en-US" sz="2900" dirty="0" err="1" smtClean="0"/>
              <a:t>contractable</a:t>
            </a:r>
            <a:endParaRPr lang="en-US" sz="2900" dirty="0" smtClean="0"/>
          </a:p>
          <a:p>
            <a:pPr marL="912114" lvl="1" indent="-514350"/>
            <a:r>
              <a:rPr lang="en-US" sz="2900" dirty="0" smtClean="0"/>
              <a:t>Non-effort lowers </a:t>
            </a:r>
            <a:r>
              <a:rPr lang="en-US" sz="2900" i="1" dirty="0" smtClean="0"/>
              <a:t>return</a:t>
            </a:r>
            <a:r>
              <a:rPr lang="en-US" sz="2900" dirty="0" smtClean="0"/>
              <a:t> by </a:t>
            </a:r>
            <a:r>
              <a:rPr lang="en-US" sz="2900" i="1" dirty="0" err="1" smtClean="0"/>
              <a:t>xdt</a:t>
            </a:r>
            <a:endParaRPr lang="en-US" sz="2900" i="1" dirty="0" smtClean="0"/>
          </a:p>
          <a:p>
            <a:pPr marL="1168146" lvl="2" indent="-514350"/>
            <a:r>
              <a:rPr lang="en-US" sz="2500" dirty="0" smtClean="0"/>
              <a:t>x is </a:t>
            </a:r>
            <a:r>
              <a:rPr lang="en-US" sz="2500" dirty="0" err="1" smtClean="0"/>
              <a:t>exogenous,not</a:t>
            </a:r>
            <a:r>
              <a:rPr lang="en-US" sz="2500" dirty="0" smtClean="0"/>
              <a:t> linked to fundamental </a:t>
            </a:r>
          </a:p>
          <a:p>
            <a:pPr marL="912114" lvl="1" indent="-514350"/>
            <a:r>
              <a:rPr lang="en-US" sz="2900" dirty="0" smtClean="0"/>
              <a:t>Private benefit from shirking</a:t>
            </a:r>
          </a:p>
          <a:p>
            <a:pPr marL="912114" lvl="1" indent="-514350"/>
            <a:r>
              <a:rPr lang="en-US" sz="2900" dirty="0" smtClean="0"/>
              <a:t>No benchmarking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300" dirty="0" smtClean="0"/>
              <a:t>Pricing Implications</a:t>
            </a:r>
          </a:p>
          <a:p>
            <a:pPr marL="912114" lvl="1" indent="-514350"/>
            <a:r>
              <a:rPr lang="en-US" sz="2900" dirty="0" smtClean="0"/>
              <a:t>When experts wealth declines, their market power increases, and so does their fee</a:t>
            </a:r>
          </a:p>
          <a:p>
            <a:pPr marL="912114" lvl="1" indent="-514350"/>
            <a:r>
              <a:rPr lang="en-US" sz="2900" dirty="0" smtClean="0"/>
              <a:t>Price impact depends on assumption that household have larger discount rate than experts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300" dirty="0" err="1" smtClean="0"/>
              <a:t>Procyclical</a:t>
            </a:r>
            <a:r>
              <a:rPr lang="en-US" sz="3300" dirty="0" smtClean="0"/>
              <a:t> Leverage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300" dirty="0" smtClean="0"/>
              <a:t>In H-K calibration paper</a:t>
            </a:r>
          </a:p>
          <a:p>
            <a:pPr marL="912114" lvl="1" indent="-514350">
              <a:buFont typeface="+mj-lt"/>
              <a:buAutoNum type="arabicPeriod"/>
            </a:pPr>
            <a:r>
              <a:rPr lang="en-US" sz="2900" dirty="0" smtClean="0"/>
              <a:t>No fee, households are rationed in their investment</a:t>
            </a:r>
          </a:p>
          <a:p>
            <a:pPr marL="912114" lvl="1" indent="-514350">
              <a:buFont typeface="+mj-lt"/>
              <a:buAutoNum type="arabicPeriod"/>
            </a:pPr>
            <a:r>
              <a:rPr lang="en-US" sz="2900" dirty="0" smtClean="0"/>
              <a:t>As expert wealth approaches 0, interest rate can go to –∞ </a:t>
            </a:r>
          </a:p>
          <a:p>
            <a:pPr marL="912114" lvl="1" indent="-514350">
              <a:buFont typeface="+mj-lt"/>
              <a:buAutoNum type="arabicPeriod"/>
            </a:pPr>
            <a:r>
              <a:rPr lang="en-US" sz="2900" dirty="0" smtClean="0"/>
              <a:t>Heterogeneous labor income for newborns of </a:t>
            </a:r>
            <a:r>
              <a:rPr lang="en-US" sz="2900" dirty="0" err="1" smtClean="0"/>
              <a:t>lD</a:t>
            </a:r>
            <a:r>
              <a:rPr lang="en-US" sz="2900" baseline="-25000" dirty="0" err="1" smtClean="0"/>
              <a:t>t</a:t>
            </a:r>
            <a:endParaRPr lang="en-US" sz="2900" baseline="-25000" dirty="0" smtClean="0"/>
          </a:p>
          <a:p>
            <a:pPr marL="912114" lvl="1" indent="-514350">
              <a:buFont typeface="+mj-lt"/>
              <a:buAutoNum type="arabicPeriod"/>
            </a:pPr>
            <a:r>
              <a:rPr lang="en-US" sz="2900" dirty="0" smtClean="0"/>
              <a:t>Non-log utility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0600" y="1447800"/>
            <a:ext cx="4419600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829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BruSan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829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Production economy</a:t>
            </a:r>
          </a:p>
          <a:p>
            <a:pPr marL="912114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GDP growth depends on net-wealth</a:t>
            </a:r>
          </a:p>
          <a:p>
            <a:pPr marL="912114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Physical investment</a:t>
            </a:r>
          </a:p>
          <a:p>
            <a:pPr marL="5829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investments by all households</a:t>
            </a:r>
          </a:p>
          <a:p>
            <a:pPr marL="5829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+mj-lt"/>
              <a:buAutoNum type="arabicPeriod"/>
              <a:tabLst/>
              <a:defRPr/>
            </a:pPr>
            <a:r>
              <a:rPr lang="en-US" sz="1600" dirty="0" smtClean="0"/>
              <a:t>Contracting</a:t>
            </a:r>
          </a:p>
          <a:p>
            <a:pPr marL="912114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(Potential) long-run relationship</a:t>
            </a:r>
          </a:p>
          <a:p>
            <a:pPr marL="912114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Fraction of return, fee, size of asset pool</a:t>
            </a:r>
          </a:p>
          <a:p>
            <a:pPr marL="912114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Effort increases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fundamental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growth to </a:t>
            </a:r>
            <a:r>
              <a:rPr kumimoji="0" lang="en-US" sz="14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gdt</a:t>
            </a:r>
            <a:endParaRPr kumimoji="0" lang="en-US" sz="14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2114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Monetary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benefit from shirking</a:t>
            </a:r>
          </a:p>
          <a:p>
            <a:pPr marL="912114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lang="en-US" sz="1400" dirty="0" smtClean="0"/>
              <a:t>No benchmarking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2930" lvl="0" indent="-514350">
              <a:spcBef>
                <a:spcPts val="700"/>
              </a:spcBef>
              <a:buSzPct val="95000"/>
              <a:buFont typeface="+mj-lt"/>
              <a:buAutoNum type="arabicPeriod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Pricing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Implication</a:t>
            </a:r>
            <a:endParaRPr lang="en-US" sz="1600" dirty="0" smtClean="0"/>
          </a:p>
          <a:p>
            <a:pPr marL="912114" lvl="1" indent="-51435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/>
            </a:pPr>
            <a:r>
              <a:rPr lang="en-US" sz="1400" dirty="0" smtClean="0"/>
              <a:t>Price drop with state variable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29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+mj-lt"/>
              <a:buAutoNum type="arabicPeriod"/>
              <a:tabLst/>
              <a:defRPr/>
            </a:pPr>
            <a:r>
              <a:rPr lang="en-US" sz="1600" dirty="0" err="1" smtClean="0"/>
              <a:t>Countercyclcial</a:t>
            </a:r>
            <a:r>
              <a:rPr lang="en-US" sz="1600" dirty="0" smtClean="0"/>
              <a:t> Leverage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2114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Entrepreneur take on same position after drop in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networth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2114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Leverage increases after drop in net-worth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Incorporate financial sector in </a:t>
            </a:r>
            <a:r>
              <a:rPr lang="en-US" dirty="0" err="1" smtClean="0"/>
              <a:t>macromodel</a:t>
            </a:r>
            <a:endParaRPr lang="en-US" dirty="0" smtClean="0"/>
          </a:p>
          <a:p>
            <a:pPr lvl="1"/>
            <a:r>
              <a:rPr lang="en-US" dirty="0" smtClean="0"/>
              <a:t>Higher growth</a:t>
            </a:r>
          </a:p>
          <a:p>
            <a:pPr lvl="1"/>
            <a:r>
              <a:rPr lang="en-US" dirty="0" smtClean="0"/>
              <a:t>Higher volatility</a:t>
            </a:r>
          </a:p>
          <a:p>
            <a:r>
              <a:rPr lang="en-US" dirty="0" smtClean="0"/>
              <a:t>Main insights:</a:t>
            </a:r>
          </a:p>
          <a:p>
            <a:pPr lvl="1"/>
            <a:r>
              <a:rPr lang="en-US" dirty="0" smtClean="0"/>
              <a:t>Adverse feedback loops</a:t>
            </a:r>
          </a:p>
          <a:p>
            <a:pPr lvl="1"/>
            <a:r>
              <a:rPr lang="en-US" dirty="0" smtClean="0"/>
              <a:t>Externalities 		(rationale for financial regulation)</a:t>
            </a:r>
          </a:p>
          <a:p>
            <a:pPr lvl="2"/>
            <a:r>
              <a:rPr lang="en-US" dirty="0" smtClean="0"/>
              <a:t>Within financial sector</a:t>
            </a:r>
          </a:p>
          <a:p>
            <a:pPr lvl="2"/>
            <a:r>
              <a:rPr lang="en-US" dirty="0" smtClean="0"/>
              <a:t>Toward the real economy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Macro-prudential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5344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Externalities – “stability is a public good”</a:t>
            </a:r>
          </a:p>
          <a:p>
            <a:pPr lvl="1"/>
            <a:r>
              <a:rPr lang="en-US" dirty="0" smtClean="0"/>
              <a:t>Fire-sale externality</a:t>
            </a:r>
          </a:p>
          <a:p>
            <a:pPr lvl="1">
              <a:buNone/>
            </a:pPr>
            <a:r>
              <a:rPr lang="en-US" dirty="0" smtClean="0"/>
              <a:t>                                 	</a:t>
            </a:r>
            <a:r>
              <a:rPr lang="en-US" i="1" dirty="0" smtClean="0"/>
              <a:t>Fire-sales depress prices also for others</a:t>
            </a:r>
          </a:p>
          <a:p>
            <a:pPr lvl="1"/>
            <a:r>
              <a:rPr lang="en-US" dirty="0" smtClean="0"/>
              <a:t>Volatility: Precautionary hoarding</a:t>
            </a:r>
          </a:p>
          <a:p>
            <a:pPr lvl="1"/>
            <a:r>
              <a:rPr lang="en-US" dirty="0" smtClean="0"/>
              <a:t>		  </a:t>
            </a:r>
            <a:r>
              <a:rPr lang="en-US" i="1" dirty="0" smtClean="0"/>
              <a:t> 	uncertainty about future funding</a:t>
            </a:r>
          </a:p>
          <a:p>
            <a:pPr lvl="1"/>
            <a:r>
              <a:rPr lang="en-US" i="1" dirty="0" smtClean="0"/>
              <a:t>…</a:t>
            </a:r>
          </a:p>
          <a:p>
            <a:pPr lvl="1"/>
            <a:r>
              <a:rPr lang="en-US" dirty="0" smtClean="0"/>
              <a:t>Network externality: Hiding owns’ commitment</a:t>
            </a:r>
          </a:p>
          <a:p>
            <a:pPr lvl="2"/>
            <a:r>
              <a:rPr lang="en-US" dirty="0" smtClean="0"/>
              <a:t>Uncertainty for counterparties (of counterparties …)</a:t>
            </a:r>
          </a:p>
          <a:p>
            <a:r>
              <a:rPr lang="en-US" dirty="0" smtClean="0"/>
              <a:t>Countercyclical regulation – counteract spirals</a:t>
            </a:r>
          </a:p>
          <a:p>
            <a:pPr lvl="1"/>
            <a:r>
              <a:rPr lang="en-US" dirty="0" smtClean="0"/>
              <a:t>Regulation strict during booms</a:t>
            </a:r>
          </a:p>
          <a:p>
            <a:pPr lvl="1"/>
            <a:r>
              <a:rPr lang="en-US" dirty="0" smtClean="0"/>
              <a:t>Lean against credit bubbles</a:t>
            </a:r>
          </a:p>
          <a:p>
            <a:r>
              <a:rPr lang="en-US" dirty="0" smtClean="0"/>
              <a:t>Incorporate funding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743200" y="3276600"/>
            <a:ext cx="4572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743200" y="2438400"/>
            <a:ext cx="4572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Theory  (with Sannikov)</a:t>
            </a:r>
          </a:p>
          <a:p>
            <a:pPr lvl="1"/>
            <a:r>
              <a:rPr lang="en-US" dirty="0" smtClean="0"/>
              <a:t>Spirals: Non-linear adverse feedback loops</a:t>
            </a:r>
          </a:p>
          <a:p>
            <a:pPr lvl="1"/>
            <a:r>
              <a:rPr lang="en-US" dirty="0" smtClean="0"/>
              <a:t>Externalities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Implementation</a:t>
            </a:r>
            <a:r>
              <a:rPr lang="en-US" dirty="0" smtClean="0"/>
              <a:t> (with Adrian)</a:t>
            </a:r>
          </a:p>
          <a:p>
            <a:pPr lvl="1"/>
            <a:r>
              <a:rPr lang="en-US" dirty="0" err="1" smtClean="0"/>
              <a:t>CoVaR</a:t>
            </a:r>
            <a:r>
              <a:rPr lang="en-US" dirty="0" smtClean="0"/>
              <a:t>: measuring systemic risk contribution/externalities</a:t>
            </a:r>
          </a:p>
          <a:p>
            <a:pPr lvl="1"/>
            <a:r>
              <a:rPr lang="en-US" dirty="0" smtClean="0"/>
              <a:t>One method: </a:t>
            </a:r>
            <a:r>
              <a:rPr lang="en-US" dirty="0" err="1" smtClean="0"/>
              <a:t>Quantile</a:t>
            </a:r>
            <a:r>
              <a:rPr lang="en-US" dirty="0" smtClean="0"/>
              <a:t> regressions</a:t>
            </a:r>
          </a:p>
          <a:p>
            <a:pPr lvl="1"/>
            <a:r>
              <a:rPr lang="en-US" dirty="0" smtClean="0"/>
              <a:t>Addressing </a:t>
            </a:r>
            <a:r>
              <a:rPr lang="en-US" dirty="0" err="1" smtClean="0"/>
              <a:t>procyclicalites</a:t>
            </a:r>
            <a:r>
              <a:rPr lang="en-US" dirty="0" smtClean="0"/>
              <a:t> due to spirals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CoVaR</a:t>
            </a:r>
            <a:r>
              <a:rPr lang="en-US" dirty="0" smtClean="0"/>
              <a:t>” with Tobias Adrian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Systemic risk measure</a:t>
            </a:r>
          </a:p>
          <a:p>
            <a:pPr lvl="1"/>
            <a:r>
              <a:rPr lang="en-US" dirty="0" smtClean="0"/>
              <a:t>Capture externalities and contribution to systemic risk</a:t>
            </a:r>
          </a:p>
          <a:p>
            <a:pPr lvl="1"/>
            <a:r>
              <a:rPr lang="en-US" dirty="0" smtClean="0"/>
              <a:t>“Clone property”</a:t>
            </a:r>
          </a:p>
          <a:p>
            <a:pPr lvl="2"/>
            <a:r>
              <a:rPr lang="en-US" dirty="0" smtClean="0"/>
              <a:t>Splitting one institution to 10 identical clones (which perfectly </a:t>
            </a:r>
            <a:r>
              <a:rPr lang="en-US" dirty="0" err="1" smtClean="0"/>
              <a:t>comove</a:t>
            </a:r>
            <a:r>
              <a:rPr lang="en-US" dirty="0" smtClean="0"/>
              <a:t> with each other) does not reduce systemic risk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Contrast to current regulation </a:t>
            </a:r>
          </a:p>
          <a:p>
            <a:pPr lvl="1"/>
            <a:r>
              <a:rPr lang="en-US" dirty="0" smtClean="0"/>
              <a:t>focus on risk in isolation, </a:t>
            </a:r>
            <a:r>
              <a:rPr lang="en-US" dirty="0" err="1" smtClean="0"/>
              <a:t>VaR</a:t>
            </a:r>
            <a:endParaRPr lang="en-US" dirty="0" smtClean="0"/>
          </a:p>
          <a:p>
            <a:pPr lvl="2"/>
            <a:r>
              <a:rPr lang="en-US" dirty="0" smtClean="0"/>
              <a:t>incentive to hang on to others, </a:t>
            </a:r>
            <a:br>
              <a:rPr lang="en-US" dirty="0" smtClean="0"/>
            </a:br>
            <a:r>
              <a:rPr lang="en-US" dirty="0" smtClean="0"/>
              <a:t>become big, interconnected</a:t>
            </a:r>
          </a:p>
          <a:p>
            <a:pPr lvl="1"/>
            <a:r>
              <a:rPr lang="en-US" dirty="0" err="1" smtClean="0"/>
              <a:t>procyclical</a:t>
            </a:r>
            <a:endParaRPr lang="en-US" dirty="0" smtClean="0"/>
          </a:p>
          <a:p>
            <a:pPr lvl="2"/>
            <a:r>
              <a:rPr lang="en-US" dirty="0" smtClean="0"/>
              <a:t>Amplify non-</a:t>
            </a:r>
            <a:r>
              <a:rPr lang="en-US" dirty="0" err="1" smtClean="0"/>
              <a:t>linearities</a:t>
            </a:r>
            <a:r>
              <a:rPr lang="en-US" dirty="0" smtClean="0"/>
              <a:t> even further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10200" y="4971595"/>
            <a:ext cx="3352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5716889" y="3965250"/>
            <a:ext cx="2554275" cy="942739"/>
          </a:xfrm>
          <a:custGeom>
            <a:avLst/>
            <a:gdLst>
              <a:gd name="connsiteX0" fmla="*/ 0 w 2554275"/>
              <a:gd name="connsiteY0" fmla="*/ 919438 h 966040"/>
              <a:gd name="connsiteX1" fmla="*/ 415637 w 2554275"/>
              <a:gd name="connsiteY1" fmla="*/ 866539 h 966040"/>
              <a:gd name="connsiteX2" fmla="*/ 891729 w 2554275"/>
              <a:gd name="connsiteY2" fmla="*/ 322433 h 966040"/>
              <a:gd name="connsiteX3" fmla="*/ 1080655 w 2554275"/>
              <a:gd name="connsiteY3" fmla="*/ 65494 h 966040"/>
              <a:gd name="connsiteX4" fmla="*/ 1330037 w 2554275"/>
              <a:gd name="connsiteY4" fmla="*/ 5038 h 966040"/>
              <a:gd name="connsiteX5" fmla="*/ 1556747 w 2554275"/>
              <a:gd name="connsiteY5" fmla="*/ 95722 h 966040"/>
              <a:gd name="connsiteX6" fmla="*/ 1700331 w 2554275"/>
              <a:gd name="connsiteY6" fmla="*/ 518916 h 966040"/>
              <a:gd name="connsiteX7" fmla="*/ 1949713 w 2554275"/>
              <a:gd name="connsiteY7" fmla="*/ 836311 h 966040"/>
              <a:gd name="connsiteX8" fmla="*/ 2554275 w 2554275"/>
              <a:gd name="connsiteY8" fmla="*/ 911881 h 966040"/>
              <a:gd name="connsiteX9" fmla="*/ 2554275 w 2554275"/>
              <a:gd name="connsiteY9" fmla="*/ 911881 h 966040"/>
              <a:gd name="connsiteX0" fmla="*/ 0 w 2554275"/>
              <a:gd name="connsiteY0" fmla="*/ 919438 h 966040"/>
              <a:gd name="connsiteX1" fmla="*/ 415637 w 2554275"/>
              <a:gd name="connsiteY1" fmla="*/ 866539 h 966040"/>
              <a:gd name="connsiteX2" fmla="*/ 891729 w 2554275"/>
              <a:gd name="connsiteY2" fmla="*/ 322433 h 966040"/>
              <a:gd name="connsiteX3" fmla="*/ 1080655 w 2554275"/>
              <a:gd name="connsiteY3" fmla="*/ 65494 h 966040"/>
              <a:gd name="connsiteX4" fmla="*/ 1330037 w 2554275"/>
              <a:gd name="connsiteY4" fmla="*/ 5038 h 966040"/>
              <a:gd name="connsiteX5" fmla="*/ 1556747 w 2554275"/>
              <a:gd name="connsiteY5" fmla="*/ 95722 h 966040"/>
              <a:gd name="connsiteX6" fmla="*/ 1700331 w 2554275"/>
              <a:gd name="connsiteY6" fmla="*/ 518916 h 966040"/>
              <a:gd name="connsiteX7" fmla="*/ 1949713 w 2554275"/>
              <a:gd name="connsiteY7" fmla="*/ 836311 h 966040"/>
              <a:gd name="connsiteX8" fmla="*/ 2554275 w 2554275"/>
              <a:gd name="connsiteY8" fmla="*/ 911881 h 966040"/>
              <a:gd name="connsiteX9" fmla="*/ 2554275 w 2554275"/>
              <a:gd name="connsiteY9" fmla="*/ 911881 h 966040"/>
              <a:gd name="connsiteX0" fmla="*/ 0 w 2554275"/>
              <a:gd name="connsiteY0" fmla="*/ 944943 h 968244"/>
              <a:gd name="connsiteX1" fmla="*/ 415637 w 2554275"/>
              <a:gd name="connsiteY1" fmla="*/ 892044 h 968244"/>
              <a:gd name="connsiteX2" fmla="*/ 891729 w 2554275"/>
              <a:gd name="connsiteY2" fmla="*/ 576538 h 968244"/>
              <a:gd name="connsiteX3" fmla="*/ 1080655 w 2554275"/>
              <a:gd name="connsiteY3" fmla="*/ 90999 h 968244"/>
              <a:gd name="connsiteX4" fmla="*/ 1330037 w 2554275"/>
              <a:gd name="connsiteY4" fmla="*/ 30543 h 968244"/>
              <a:gd name="connsiteX5" fmla="*/ 1556747 w 2554275"/>
              <a:gd name="connsiteY5" fmla="*/ 121227 h 968244"/>
              <a:gd name="connsiteX6" fmla="*/ 1700331 w 2554275"/>
              <a:gd name="connsiteY6" fmla="*/ 544421 h 968244"/>
              <a:gd name="connsiteX7" fmla="*/ 1949713 w 2554275"/>
              <a:gd name="connsiteY7" fmla="*/ 861816 h 968244"/>
              <a:gd name="connsiteX8" fmla="*/ 2554275 w 2554275"/>
              <a:gd name="connsiteY8" fmla="*/ 937386 h 968244"/>
              <a:gd name="connsiteX9" fmla="*/ 2554275 w 2554275"/>
              <a:gd name="connsiteY9" fmla="*/ 937386 h 968244"/>
              <a:gd name="connsiteX0" fmla="*/ 0 w 2554275"/>
              <a:gd name="connsiteY0" fmla="*/ 944943 h 968244"/>
              <a:gd name="connsiteX1" fmla="*/ 415637 w 2554275"/>
              <a:gd name="connsiteY1" fmla="*/ 892044 h 968244"/>
              <a:gd name="connsiteX2" fmla="*/ 891729 w 2554275"/>
              <a:gd name="connsiteY2" fmla="*/ 576538 h 968244"/>
              <a:gd name="connsiteX3" fmla="*/ 1080655 w 2554275"/>
              <a:gd name="connsiteY3" fmla="*/ 90999 h 968244"/>
              <a:gd name="connsiteX4" fmla="*/ 1330037 w 2554275"/>
              <a:gd name="connsiteY4" fmla="*/ 30543 h 968244"/>
              <a:gd name="connsiteX5" fmla="*/ 1556747 w 2554275"/>
              <a:gd name="connsiteY5" fmla="*/ 121227 h 968244"/>
              <a:gd name="connsiteX6" fmla="*/ 1700331 w 2554275"/>
              <a:gd name="connsiteY6" fmla="*/ 544421 h 968244"/>
              <a:gd name="connsiteX7" fmla="*/ 1949713 w 2554275"/>
              <a:gd name="connsiteY7" fmla="*/ 861816 h 968244"/>
              <a:gd name="connsiteX8" fmla="*/ 2554275 w 2554275"/>
              <a:gd name="connsiteY8" fmla="*/ 937386 h 968244"/>
              <a:gd name="connsiteX9" fmla="*/ 2554275 w 2554275"/>
              <a:gd name="connsiteY9" fmla="*/ 937386 h 968244"/>
              <a:gd name="connsiteX0" fmla="*/ 0 w 2554275"/>
              <a:gd name="connsiteY0" fmla="*/ 944943 h 968244"/>
              <a:gd name="connsiteX1" fmla="*/ 415637 w 2554275"/>
              <a:gd name="connsiteY1" fmla="*/ 892044 h 968244"/>
              <a:gd name="connsiteX2" fmla="*/ 891729 w 2554275"/>
              <a:gd name="connsiteY2" fmla="*/ 576538 h 968244"/>
              <a:gd name="connsiteX3" fmla="*/ 1080655 w 2554275"/>
              <a:gd name="connsiteY3" fmla="*/ 90999 h 968244"/>
              <a:gd name="connsiteX4" fmla="*/ 1330037 w 2554275"/>
              <a:gd name="connsiteY4" fmla="*/ 30543 h 968244"/>
              <a:gd name="connsiteX5" fmla="*/ 1556747 w 2554275"/>
              <a:gd name="connsiteY5" fmla="*/ 121227 h 968244"/>
              <a:gd name="connsiteX6" fmla="*/ 1700331 w 2554275"/>
              <a:gd name="connsiteY6" fmla="*/ 544421 h 968244"/>
              <a:gd name="connsiteX7" fmla="*/ 1949713 w 2554275"/>
              <a:gd name="connsiteY7" fmla="*/ 861816 h 968244"/>
              <a:gd name="connsiteX8" fmla="*/ 2554275 w 2554275"/>
              <a:gd name="connsiteY8" fmla="*/ 937386 h 968244"/>
              <a:gd name="connsiteX9" fmla="*/ 2554275 w 2554275"/>
              <a:gd name="connsiteY9" fmla="*/ 937386 h 968244"/>
              <a:gd name="connsiteX0" fmla="*/ 0 w 2554275"/>
              <a:gd name="connsiteY0" fmla="*/ 944943 h 968244"/>
              <a:gd name="connsiteX1" fmla="*/ 568037 w 2554275"/>
              <a:gd name="connsiteY1" fmla="*/ 892044 h 968244"/>
              <a:gd name="connsiteX2" fmla="*/ 891729 w 2554275"/>
              <a:gd name="connsiteY2" fmla="*/ 576538 h 968244"/>
              <a:gd name="connsiteX3" fmla="*/ 1080655 w 2554275"/>
              <a:gd name="connsiteY3" fmla="*/ 90999 h 968244"/>
              <a:gd name="connsiteX4" fmla="*/ 1330037 w 2554275"/>
              <a:gd name="connsiteY4" fmla="*/ 30543 h 968244"/>
              <a:gd name="connsiteX5" fmla="*/ 1556747 w 2554275"/>
              <a:gd name="connsiteY5" fmla="*/ 121227 h 968244"/>
              <a:gd name="connsiteX6" fmla="*/ 1700331 w 2554275"/>
              <a:gd name="connsiteY6" fmla="*/ 544421 h 968244"/>
              <a:gd name="connsiteX7" fmla="*/ 1949713 w 2554275"/>
              <a:gd name="connsiteY7" fmla="*/ 861816 h 968244"/>
              <a:gd name="connsiteX8" fmla="*/ 2554275 w 2554275"/>
              <a:gd name="connsiteY8" fmla="*/ 937386 h 968244"/>
              <a:gd name="connsiteX9" fmla="*/ 2554275 w 2554275"/>
              <a:gd name="connsiteY9" fmla="*/ 937386 h 968244"/>
              <a:gd name="connsiteX0" fmla="*/ 0 w 2554275"/>
              <a:gd name="connsiteY0" fmla="*/ 922062 h 945363"/>
              <a:gd name="connsiteX1" fmla="*/ 568037 w 2554275"/>
              <a:gd name="connsiteY1" fmla="*/ 869163 h 945363"/>
              <a:gd name="connsiteX2" fmla="*/ 891729 w 2554275"/>
              <a:gd name="connsiteY2" fmla="*/ 553657 h 945363"/>
              <a:gd name="connsiteX3" fmla="*/ 1080655 w 2554275"/>
              <a:gd name="connsiteY3" fmla="*/ 144318 h 945363"/>
              <a:gd name="connsiteX4" fmla="*/ 1330037 w 2554275"/>
              <a:gd name="connsiteY4" fmla="*/ 7662 h 945363"/>
              <a:gd name="connsiteX5" fmla="*/ 1556747 w 2554275"/>
              <a:gd name="connsiteY5" fmla="*/ 98346 h 945363"/>
              <a:gd name="connsiteX6" fmla="*/ 1700331 w 2554275"/>
              <a:gd name="connsiteY6" fmla="*/ 521540 h 945363"/>
              <a:gd name="connsiteX7" fmla="*/ 1949713 w 2554275"/>
              <a:gd name="connsiteY7" fmla="*/ 838935 h 945363"/>
              <a:gd name="connsiteX8" fmla="*/ 2554275 w 2554275"/>
              <a:gd name="connsiteY8" fmla="*/ 914505 h 945363"/>
              <a:gd name="connsiteX9" fmla="*/ 2554275 w 2554275"/>
              <a:gd name="connsiteY9" fmla="*/ 914505 h 945363"/>
              <a:gd name="connsiteX0" fmla="*/ 0 w 2554275"/>
              <a:gd name="connsiteY0" fmla="*/ 919438 h 942739"/>
              <a:gd name="connsiteX1" fmla="*/ 568037 w 2554275"/>
              <a:gd name="connsiteY1" fmla="*/ 866539 h 942739"/>
              <a:gd name="connsiteX2" fmla="*/ 891729 w 2554275"/>
              <a:gd name="connsiteY2" fmla="*/ 551033 h 942739"/>
              <a:gd name="connsiteX3" fmla="*/ 1080655 w 2554275"/>
              <a:gd name="connsiteY3" fmla="*/ 141694 h 942739"/>
              <a:gd name="connsiteX4" fmla="*/ 1330037 w 2554275"/>
              <a:gd name="connsiteY4" fmla="*/ 5038 h 942739"/>
              <a:gd name="connsiteX5" fmla="*/ 1556747 w 2554275"/>
              <a:gd name="connsiteY5" fmla="*/ 171922 h 942739"/>
              <a:gd name="connsiteX6" fmla="*/ 1700331 w 2554275"/>
              <a:gd name="connsiteY6" fmla="*/ 518916 h 942739"/>
              <a:gd name="connsiteX7" fmla="*/ 1949713 w 2554275"/>
              <a:gd name="connsiteY7" fmla="*/ 836311 h 942739"/>
              <a:gd name="connsiteX8" fmla="*/ 2554275 w 2554275"/>
              <a:gd name="connsiteY8" fmla="*/ 911881 h 942739"/>
              <a:gd name="connsiteX9" fmla="*/ 2554275 w 2554275"/>
              <a:gd name="connsiteY9" fmla="*/ 911881 h 94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4275" h="942739">
                <a:moveTo>
                  <a:pt x="0" y="919438"/>
                </a:moveTo>
                <a:cubicBezTo>
                  <a:pt x="133508" y="942739"/>
                  <a:pt x="419415" y="927940"/>
                  <a:pt x="568037" y="866539"/>
                </a:cubicBezTo>
                <a:cubicBezTo>
                  <a:pt x="716659" y="805138"/>
                  <a:pt x="806293" y="671840"/>
                  <a:pt x="891729" y="551033"/>
                </a:cubicBezTo>
                <a:cubicBezTo>
                  <a:pt x="977165" y="430226"/>
                  <a:pt x="1007604" y="232693"/>
                  <a:pt x="1080655" y="141694"/>
                </a:cubicBezTo>
                <a:cubicBezTo>
                  <a:pt x="1153706" y="50695"/>
                  <a:pt x="1250688" y="0"/>
                  <a:pt x="1330037" y="5038"/>
                </a:cubicBezTo>
                <a:cubicBezTo>
                  <a:pt x="1409386" y="10076"/>
                  <a:pt x="1495031" y="86276"/>
                  <a:pt x="1556747" y="171922"/>
                </a:cubicBezTo>
                <a:cubicBezTo>
                  <a:pt x="1618463" y="257568"/>
                  <a:pt x="1634837" y="408185"/>
                  <a:pt x="1700331" y="518916"/>
                </a:cubicBezTo>
                <a:cubicBezTo>
                  <a:pt x="1765825" y="629647"/>
                  <a:pt x="1807389" y="770817"/>
                  <a:pt x="1949713" y="836311"/>
                </a:cubicBezTo>
                <a:cubicBezTo>
                  <a:pt x="2092037" y="901805"/>
                  <a:pt x="2554275" y="911881"/>
                  <a:pt x="2554275" y="911881"/>
                </a:cubicBezTo>
                <a:lnTo>
                  <a:pt x="2554275" y="91188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6475476" y="4607233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78628" y="504086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VaR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6057106" y="4925938"/>
            <a:ext cx="769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638800" y="4605709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44990" y="4148509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1%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be regulated?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4343400"/>
            <a:ext cx="8236744" cy="1782763"/>
          </a:xfrm>
        </p:spPr>
        <p:txBody>
          <a:bodyPr>
            <a:normAutofit fontScale="70000" lnSpcReduction="20000"/>
          </a:bodyPr>
          <a:lstStyle/>
          <a:p>
            <a:pPr marL="582930" indent="-514350">
              <a:buClr>
                <a:srgbClr val="C00000"/>
              </a:buClr>
            </a:pPr>
            <a:r>
              <a:rPr lang="en-US" sz="4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“Clone Property”</a:t>
            </a:r>
            <a:endParaRPr lang="en-US" sz="47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2114" lvl="1" indent="-514350">
              <a:buClr>
                <a:srgbClr val="C00000"/>
              </a:buClr>
            </a:pPr>
            <a:r>
              <a:rPr lang="en-US" sz="4700" dirty="0" smtClean="0"/>
              <a:t>Split individually systemic institution </a:t>
            </a:r>
            <a:r>
              <a:rPr lang="en-US" sz="4700" i="1" dirty="0" err="1" smtClean="0"/>
              <a:t>i</a:t>
            </a:r>
            <a:r>
              <a:rPr lang="en-US" sz="4700" dirty="0" smtClean="0"/>
              <a:t> in 10 identical clones </a:t>
            </a:r>
            <a:r>
              <a:rPr lang="en-US" sz="4700" i="1" dirty="0" smtClean="0"/>
              <a:t>c</a:t>
            </a:r>
            <a:r>
              <a:rPr lang="en-US" sz="4700" dirty="0" smtClean="0"/>
              <a:t>:  </a:t>
            </a:r>
            <a:r>
              <a:rPr lang="en-US" sz="4700" dirty="0" err="1" smtClean="0"/>
              <a:t>CoVaR</a:t>
            </a:r>
            <a:r>
              <a:rPr lang="en-US" sz="4700" baseline="30000" dirty="0" err="1" smtClean="0"/>
              <a:t>i</a:t>
            </a:r>
            <a:r>
              <a:rPr lang="en-US" sz="4700" dirty="0" smtClean="0"/>
              <a:t>= 10 </a:t>
            </a:r>
            <a:r>
              <a:rPr lang="en-US" sz="4700" dirty="0" err="1" smtClean="0"/>
              <a:t>CoVaR</a:t>
            </a:r>
            <a:r>
              <a:rPr lang="en-US" sz="4700" baseline="30000" dirty="0" err="1" smtClean="0"/>
              <a:t>c</a:t>
            </a:r>
            <a:endParaRPr lang="en-US" sz="4700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457200" y="1219200"/>
          <a:ext cx="8610600" cy="2667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2650"/>
                <a:gridCol w="2152650"/>
                <a:gridCol w="2152650"/>
                <a:gridCol w="215265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macro-prudential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micro-prudential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“individually systemic”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International banks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(national champions)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“systemic as part</a:t>
                      </a:r>
                      <a:r>
                        <a:rPr lang="en-US" baseline="0" dirty="0" smtClean="0"/>
                        <a:t> of a herd”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Leveraged</a:t>
                      </a:r>
                      <a:r>
                        <a:rPr lang="en-US" baseline="0" dirty="0" smtClean="0"/>
                        <a:t> hedge funds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non-systemic</a:t>
                      </a:r>
                      <a:r>
                        <a:rPr lang="en-US" baseline="0" dirty="0" smtClean="0"/>
                        <a:t> large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Pension funds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en-US" dirty="0" err="1" smtClean="0"/>
                        <a:t>tinies</a:t>
                      </a:r>
                      <a:r>
                        <a:rPr lang="en-US" dirty="0" smtClean="0"/>
                        <a:t>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unlevered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839200" cy="1295400"/>
          </a:xfrm>
        </p:spPr>
        <p:txBody>
          <a:bodyPr/>
          <a:lstStyle/>
          <a:p>
            <a:r>
              <a:rPr lang="en-US" dirty="0" err="1" smtClean="0"/>
              <a:t>CoVaR</a:t>
            </a:r>
            <a:r>
              <a:rPr lang="en-US" dirty="0" smtClean="0"/>
              <a:t> – systemic risk measure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8686800" cy="5562600"/>
          </a:xfrm>
        </p:spPr>
        <p:txBody>
          <a:bodyPr>
            <a:normAutofit fontScale="32500" lnSpcReduction="20000"/>
          </a:bodyPr>
          <a:lstStyle/>
          <a:p>
            <a:pPr marL="912114" lvl="1" indent="-514350">
              <a:buClr>
                <a:srgbClr val="C00000"/>
              </a:buClr>
            </a:pPr>
            <a:r>
              <a:rPr lang="en-US" sz="6200" dirty="0" err="1" smtClean="0"/>
              <a:t>VaR</a:t>
            </a:r>
            <a:r>
              <a:rPr lang="en-US" sz="6200" baseline="-25000" dirty="0" err="1" smtClean="0"/>
              <a:t>q</a:t>
            </a:r>
            <a:r>
              <a:rPr lang="en-US" sz="6200" baseline="30000" dirty="0" err="1" smtClean="0"/>
              <a:t>i</a:t>
            </a:r>
            <a:r>
              <a:rPr lang="en-US" sz="6200" baseline="30000" dirty="0" smtClean="0"/>
              <a:t> </a:t>
            </a:r>
            <a:r>
              <a:rPr lang="en-US" sz="6200" dirty="0" smtClean="0"/>
              <a:t>is implicitly defined as </a:t>
            </a:r>
            <a:r>
              <a:rPr lang="en-US" sz="6200" dirty="0" err="1" smtClean="0"/>
              <a:t>quantile</a:t>
            </a:r>
            <a:endParaRPr lang="en-US" sz="6200" dirty="0" smtClean="0"/>
          </a:p>
          <a:p>
            <a:pPr marL="912114" lvl="1" indent="-514350">
              <a:buClr>
                <a:srgbClr val="C00000"/>
              </a:buClr>
            </a:pPr>
            <a:endParaRPr lang="en-US" sz="5500" dirty="0" smtClean="0"/>
          </a:p>
          <a:p>
            <a:pPr marL="912114" lvl="1" indent="-514350">
              <a:buClr>
                <a:srgbClr val="C00000"/>
              </a:buClr>
            </a:pPr>
            <a:endParaRPr lang="en-US" sz="5500" dirty="0" smtClean="0"/>
          </a:p>
          <a:p>
            <a:pPr marL="912114" lvl="1" indent="-514350">
              <a:buClr>
                <a:srgbClr val="C00000"/>
              </a:buClr>
            </a:pPr>
            <a:r>
              <a:rPr lang="en-US" sz="6200" dirty="0" err="1" smtClean="0"/>
              <a:t>CoVaR</a:t>
            </a:r>
            <a:r>
              <a:rPr lang="en-US" sz="6200" baseline="-25000" dirty="0" err="1" smtClean="0"/>
              <a:t>q</a:t>
            </a:r>
            <a:r>
              <a:rPr lang="en-US" sz="6200" baseline="30000" dirty="0" err="1" smtClean="0"/>
              <a:t>j|i</a:t>
            </a:r>
            <a:r>
              <a:rPr lang="en-US" sz="6200" dirty="0" smtClean="0"/>
              <a:t> is the </a:t>
            </a:r>
            <a:r>
              <a:rPr lang="en-US" sz="6200" dirty="0" err="1" smtClean="0"/>
              <a:t>VaR</a:t>
            </a:r>
            <a:r>
              <a:rPr lang="en-US" sz="6200" dirty="0" smtClean="0"/>
              <a:t> conditional on </a:t>
            </a:r>
            <a:br>
              <a:rPr lang="en-US" sz="6200" dirty="0" smtClean="0"/>
            </a:br>
            <a:r>
              <a:rPr lang="en-US" sz="6200" dirty="0" smtClean="0"/>
              <a:t>                   institute </a:t>
            </a:r>
            <a:r>
              <a:rPr lang="en-US" sz="6200" i="1" dirty="0" err="1" smtClean="0"/>
              <a:t>i</a:t>
            </a:r>
            <a:r>
              <a:rPr lang="en-US" sz="6200" dirty="0" smtClean="0"/>
              <a:t>  (index) is in distress (at it’s </a:t>
            </a:r>
            <a:r>
              <a:rPr lang="en-US" sz="6200" dirty="0" err="1" smtClean="0"/>
              <a:t>VaR</a:t>
            </a:r>
            <a:r>
              <a:rPr lang="en-US" sz="6200" dirty="0" smtClean="0"/>
              <a:t> level)</a:t>
            </a:r>
          </a:p>
          <a:p>
            <a:pPr marL="912114" lvl="1" indent="-514350">
              <a:buClr>
                <a:srgbClr val="C00000"/>
              </a:buClr>
            </a:pPr>
            <a:endParaRPr lang="en-US" sz="5500" dirty="0" smtClean="0"/>
          </a:p>
          <a:p>
            <a:pPr marL="912114" lvl="1" indent="-514350">
              <a:buClr>
                <a:srgbClr val="C00000"/>
              </a:buClr>
            </a:pPr>
            <a:endParaRPr lang="en-US" sz="5500" dirty="0" smtClean="0"/>
          </a:p>
          <a:p>
            <a:pPr marL="912114" lvl="1" indent="-514350">
              <a:buClr>
                <a:srgbClr val="C00000"/>
              </a:buClr>
            </a:pPr>
            <a:r>
              <a:rPr lang="el-GR" sz="6200" dirty="0" smtClean="0"/>
              <a:t>Δ</a:t>
            </a:r>
            <a:r>
              <a:rPr lang="en-US" sz="6200" dirty="0" err="1" smtClean="0"/>
              <a:t>CoVaR</a:t>
            </a:r>
            <a:r>
              <a:rPr lang="en-US" sz="6200" baseline="-25000" dirty="0" err="1" smtClean="0"/>
              <a:t>q</a:t>
            </a:r>
            <a:r>
              <a:rPr lang="en-US" sz="6200" baseline="30000" dirty="0" err="1" smtClean="0"/>
              <a:t>j|i</a:t>
            </a:r>
            <a:r>
              <a:rPr lang="en-US" sz="6200" baseline="30000" dirty="0" smtClean="0"/>
              <a:t> </a:t>
            </a:r>
            <a:r>
              <a:rPr lang="en-US" sz="6200" dirty="0" smtClean="0"/>
              <a:t>= </a:t>
            </a:r>
            <a:r>
              <a:rPr lang="en-US" sz="6200" dirty="0" err="1" smtClean="0"/>
              <a:t>CoVaR</a:t>
            </a:r>
            <a:r>
              <a:rPr lang="en-US" sz="6200" baseline="-25000" dirty="0" err="1" smtClean="0"/>
              <a:t>q</a:t>
            </a:r>
            <a:r>
              <a:rPr lang="en-US" sz="6200" baseline="30000" dirty="0" err="1" smtClean="0"/>
              <a:t>j|i</a:t>
            </a:r>
            <a:r>
              <a:rPr lang="en-US" sz="6200" dirty="0" smtClean="0"/>
              <a:t> – </a:t>
            </a:r>
            <a:r>
              <a:rPr lang="en-US" sz="6200" dirty="0" err="1" smtClean="0"/>
              <a:t>VaR</a:t>
            </a:r>
            <a:r>
              <a:rPr lang="en-US" sz="6200" baseline="-25000" dirty="0" err="1" smtClean="0"/>
              <a:t>q</a:t>
            </a:r>
            <a:r>
              <a:rPr lang="en-US" sz="6200" baseline="30000" dirty="0" err="1" smtClean="0"/>
              <a:t>j</a:t>
            </a:r>
            <a:endParaRPr lang="en-US" sz="6200" dirty="0" smtClean="0"/>
          </a:p>
          <a:p>
            <a:pPr marL="912114" lvl="1" indent="-514350">
              <a:buClr>
                <a:srgbClr val="C00000"/>
              </a:buClr>
            </a:pPr>
            <a:endParaRPr lang="en-US" sz="7400" dirty="0" smtClean="0"/>
          </a:p>
          <a:p>
            <a:pPr marL="912114" lvl="1" indent="-514350">
              <a:buClr>
                <a:srgbClr val="C00000"/>
              </a:buClr>
            </a:pPr>
            <a:r>
              <a:rPr lang="en-US" sz="7400" dirty="0" smtClean="0"/>
              <a:t>Various conditionings? (direction matters!)</a:t>
            </a:r>
          </a:p>
          <a:p>
            <a:pPr marL="912114" lvl="1" indent="-514350">
              <a:buClr>
                <a:srgbClr val="C00000"/>
              </a:buClr>
            </a:pPr>
            <a:r>
              <a:rPr lang="en-US" sz="6200" dirty="0" smtClean="0">
                <a:solidFill>
                  <a:srgbClr val="C00000"/>
                </a:solidFill>
              </a:rPr>
              <a:t>Contribution </a:t>
            </a:r>
            <a:r>
              <a:rPr lang="el-GR" sz="6200" dirty="0" smtClean="0">
                <a:solidFill>
                  <a:srgbClr val="C00000"/>
                </a:solidFill>
              </a:rPr>
              <a:t>Δ</a:t>
            </a:r>
            <a:r>
              <a:rPr lang="en-US" sz="6200" dirty="0" err="1" smtClean="0">
                <a:solidFill>
                  <a:srgbClr val="C00000"/>
                </a:solidFill>
              </a:rPr>
              <a:t>CoVaR</a:t>
            </a:r>
            <a:endParaRPr lang="en-US" sz="6200" dirty="0" smtClean="0">
              <a:solidFill>
                <a:srgbClr val="C00000"/>
              </a:solidFill>
            </a:endParaRPr>
          </a:p>
          <a:p>
            <a:pPr marL="1168146" lvl="2" indent="-514350">
              <a:buClr>
                <a:srgbClr val="C00000"/>
              </a:buClr>
            </a:pPr>
            <a:r>
              <a:rPr lang="en-US" sz="5500" dirty="0" smtClean="0">
                <a:solidFill>
                  <a:srgbClr val="C00000"/>
                </a:solidFill>
              </a:rPr>
              <a:t>Q1: </a:t>
            </a:r>
            <a:r>
              <a:rPr lang="en-US" sz="5500" dirty="0" smtClean="0"/>
              <a:t>Which institutions contribute (in a non-causal sense)</a:t>
            </a:r>
          </a:p>
          <a:p>
            <a:pPr marL="1168146" lvl="2" indent="-514350">
              <a:buClr>
                <a:srgbClr val="C00000"/>
              </a:buClr>
            </a:pPr>
            <a:r>
              <a:rPr lang="en-US" sz="5500" dirty="0" err="1" smtClean="0">
                <a:latin typeface="Corbel"/>
              </a:rPr>
              <a:t>VaR</a:t>
            </a:r>
            <a:r>
              <a:rPr lang="en-US" sz="5500" baseline="30000" dirty="0" err="1" smtClean="0">
                <a:latin typeface="Corbel"/>
              </a:rPr>
              <a:t>system</a:t>
            </a:r>
            <a:r>
              <a:rPr lang="en-US" sz="5500" dirty="0" smtClean="0"/>
              <a:t>| institution </a:t>
            </a:r>
            <a:r>
              <a:rPr lang="en-US" sz="5500" i="1" dirty="0" err="1" smtClean="0"/>
              <a:t>i</a:t>
            </a:r>
            <a:r>
              <a:rPr lang="en-US" sz="5500" dirty="0" smtClean="0"/>
              <a:t> in distress </a:t>
            </a:r>
          </a:p>
          <a:p>
            <a:pPr marL="912114" lvl="1" indent="-514350">
              <a:buClr>
                <a:srgbClr val="C00000"/>
              </a:buClr>
            </a:pPr>
            <a:r>
              <a:rPr lang="en-US" sz="6200" dirty="0" smtClean="0">
                <a:solidFill>
                  <a:srgbClr val="C00000"/>
                </a:solidFill>
              </a:rPr>
              <a:t>Exposure </a:t>
            </a:r>
            <a:r>
              <a:rPr lang="el-GR" sz="6200" dirty="0" smtClean="0">
                <a:solidFill>
                  <a:srgbClr val="C00000"/>
                </a:solidFill>
              </a:rPr>
              <a:t>Δ</a:t>
            </a:r>
            <a:r>
              <a:rPr lang="en-US" sz="6200" dirty="0" err="1" smtClean="0">
                <a:solidFill>
                  <a:srgbClr val="C00000"/>
                </a:solidFill>
              </a:rPr>
              <a:t>CoVaR</a:t>
            </a:r>
            <a:endParaRPr lang="en-US" sz="6200" dirty="0" smtClean="0">
              <a:solidFill>
                <a:srgbClr val="C00000"/>
              </a:solidFill>
            </a:endParaRPr>
          </a:p>
          <a:p>
            <a:pPr marL="1168146" lvl="2" indent="-514350">
              <a:buClr>
                <a:srgbClr val="C00000"/>
              </a:buClr>
            </a:pPr>
            <a:r>
              <a:rPr lang="en-US" sz="5500" dirty="0" smtClean="0">
                <a:solidFill>
                  <a:srgbClr val="C00000"/>
                </a:solidFill>
              </a:rPr>
              <a:t>Q2: </a:t>
            </a:r>
            <a:r>
              <a:rPr lang="en-US" sz="5500" dirty="0" smtClean="0"/>
              <a:t>Which institutions are most exposed if there is a systemic crisis?</a:t>
            </a:r>
          </a:p>
          <a:p>
            <a:pPr marL="1168146" lvl="2" indent="-514350">
              <a:buClr>
                <a:srgbClr val="C00000"/>
              </a:buClr>
            </a:pPr>
            <a:r>
              <a:rPr lang="en-US" sz="5500" dirty="0" err="1" smtClean="0"/>
              <a:t>VaR</a:t>
            </a:r>
            <a:r>
              <a:rPr lang="en-US" sz="5500" i="1" baseline="30000" dirty="0" err="1" smtClean="0"/>
              <a:t>i</a:t>
            </a:r>
            <a:r>
              <a:rPr lang="en-US" sz="5500" dirty="0" smtClean="0"/>
              <a:t> | system in distress</a:t>
            </a:r>
          </a:p>
          <a:p>
            <a:pPr marL="912114" lvl="1" indent="-514350">
              <a:buClr>
                <a:srgbClr val="C00000"/>
              </a:buClr>
            </a:pPr>
            <a:r>
              <a:rPr lang="en-US" sz="6200" dirty="0" smtClean="0">
                <a:solidFill>
                  <a:srgbClr val="C00000"/>
                </a:solidFill>
              </a:rPr>
              <a:t>Network </a:t>
            </a:r>
            <a:r>
              <a:rPr lang="el-GR" sz="6200" dirty="0" smtClean="0">
                <a:solidFill>
                  <a:srgbClr val="C00000"/>
                </a:solidFill>
              </a:rPr>
              <a:t>Δ</a:t>
            </a:r>
            <a:r>
              <a:rPr lang="en-US" sz="6200" dirty="0" err="1" smtClean="0">
                <a:solidFill>
                  <a:srgbClr val="C00000"/>
                </a:solidFill>
              </a:rPr>
              <a:t>CoVaR</a:t>
            </a:r>
            <a:endParaRPr lang="en-US" sz="6200" dirty="0" smtClean="0">
              <a:solidFill>
                <a:srgbClr val="C00000"/>
              </a:solidFill>
            </a:endParaRPr>
          </a:p>
          <a:p>
            <a:pPr marL="1168146" lvl="2" indent="-514350">
              <a:buClr>
                <a:srgbClr val="C00000"/>
              </a:buClr>
            </a:pPr>
            <a:r>
              <a:rPr lang="en-US" sz="5500" dirty="0" err="1" smtClean="0"/>
              <a:t>VaR</a:t>
            </a:r>
            <a:r>
              <a:rPr lang="en-US" sz="5500" dirty="0" smtClean="0"/>
              <a:t> of institution </a:t>
            </a:r>
            <a:r>
              <a:rPr lang="en-US" sz="5500" i="1" dirty="0" smtClean="0"/>
              <a:t>j</a:t>
            </a:r>
            <a:r>
              <a:rPr lang="en-US" sz="5500" dirty="0" smtClean="0"/>
              <a:t> conditional on </a:t>
            </a:r>
            <a:r>
              <a:rPr lang="en-US" sz="5500" i="1" dirty="0" err="1" smtClean="0"/>
              <a:t>i</a:t>
            </a:r>
            <a:endParaRPr lang="en-US" sz="5500" i="1" dirty="0" smtClean="0"/>
          </a:p>
          <a:p>
            <a:pPr marL="1168146" lvl="2" indent="-514350">
              <a:buClr>
                <a:srgbClr val="C00000"/>
              </a:buClr>
            </a:pPr>
            <a:endParaRPr lang="en-US" dirty="0" smtClean="0"/>
          </a:p>
          <a:p>
            <a:pPr marL="1168146" lvl="2" indent="-514350">
              <a:buClr>
                <a:srgbClr val="C00000"/>
              </a:buClr>
            </a:pPr>
            <a:endParaRPr lang="en-US" dirty="0" smtClean="0"/>
          </a:p>
          <a:p>
            <a:pPr marL="1168146" lvl="2" indent="-514350">
              <a:buClr>
                <a:srgbClr val="C00000"/>
              </a:buClr>
            </a:pPr>
            <a:endParaRPr lang="en-US" dirty="0" smtClean="0"/>
          </a:p>
          <a:p>
            <a:pPr marL="1168146" lvl="2" indent="-514350">
              <a:buClr>
                <a:srgbClr val="C00000"/>
              </a:buClr>
            </a:pPr>
            <a:endParaRPr lang="en-US" dirty="0" smtClean="0"/>
          </a:p>
          <a:p>
            <a:pPr marL="1168146" lvl="2" indent="-514350">
              <a:buClr>
                <a:srgbClr val="C00000"/>
              </a:buClr>
            </a:pPr>
            <a:endParaRPr lang="en-US" dirty="0" smtClean="0"/>
          </a:p>
          <a:p>
            <a:pPr marL="912114" lvl="1" indent="-514350">
              <a:buClr>
                <a:srgbClr val="C00000"/>
              </a:buClr>
            </a:pPr>
            <a:endParaRPr lang="en-US" dirty="0" smtClean="0"/>
          </a:p>
        </p:txBody>
      </p:sp>
      <p:sp>
        <p:nvSpPr>
          <p:cNvPr id="6" name="Right Arrow 5"/>
          <p:cNvSpPr/>
          <p:nvPr/>
        </p:nvSpPr>
        <p:spPr>
          <a:xfrm>
            <a:off x="685800" y="4267200"/>
            <a:ext cx="4572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52800" y="1676400"/>
          <a:ext cx="2103120" cy="457200"/>
        </p:xfrm>
        <a:graphic>
          <a:graphicData uri="http://schemas.openxmlformats.org/presentationml/2006/ole">
            <p:oleObj spid="_x0000_s106498" name="Equation" r:id="rId4" imgW="1168200" imgH="253800" progId="Equation.3">
              <p:embed/>
            </p:oleObj>
          </a:graphicData>
        </a:graphic>
      </p:graphicFrame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3352800" y="2743200"/>
          <a:ext cx="4343400" cy="514012"/>
        </p:xfrm>
        <a:graphic>
          <a:graphicData uri="http://schemas.openxmlformats.org/presentationml/2006/ole">
            <p:oleObj spid="_x0000_s106499" name="Equation" r:id="rId5" imgW="2145960" imgH="2538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0" y="6096000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non-causal sense!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3276600"/>
            <a:ext cx="147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q-prob. event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6270171" y="2590801"/>
            <a:ext cx="228601" cy="1295400"/>
          </a:xfrm>
          <a:prstGeom prst="leftBrace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</a:t>
            </a:r>
            <a:r>
              <a:rPr lang="en-US" dirty="0" err="1" smtClean="0"/>
              <a:t>CoVaR</a:t>
            </a:r>
            <a:endParaRPr lang="en-US" dirty="0"/>
          </a:p>
        </p:txBody>
      </p:sp>
      <p:sp>
        <p:nvSpPr>
          <p:cNvPr id="58" name="Content Placeholder 5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dirty="0" smtClean="0"/>
              <a:t>conditional on</a:t>
            </a:r>
            <a:br>
              <a:rPr lang="en-US" sz="1800" dirty="0" smtClean="0"/>
            </a:br>
            <a:r>
              <a:rPr lang="en-US" sz="1800" dirty="0" smtClean="0"/>
              <a:t>origin of arrow</a:t>
            </a:r>
            <a:endParaRPr lang="en-US" sz="1800" dirty="0"/>
          </a:p>
        </p:txBody>
      </p:sp>
      <p:sp>
        <p:nvSpPr>
          <p:cNvPr id="5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889750"/>
            <a:ext cx="2133600" cy="365125"/>
          </a:xfrm>
        </p:spPr>
        <p:txBody>
          <a:bodyPr/>
          <a:lstStyle/>
          <a:p>
            <a:fld id="{820A4F64-EE77-42ED-8C35-DBDED12413B3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60" name="Content Placeholder 4"/>
          <p:cNvGraphicFramePr>
            <a:graphicFrameLocks/>
          </p:cNvGraphicFramePr>
          <p:nvPr/>
        </p:nvGraphicFramePr>
        <p:xfrm>
          <a:off x="1066800" y="685800"/>
          <a:ext cx="8686800" cy="597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1" name="Straight Arrow Connector 60"/>
          <p:cNvCxnSpPr/>
          <p:nvPr/>
        </p:nvCxnSpPr>
        <p:spPr>
          <a:xfrm>
            <a:off x="6400800" y="16764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V="1">
            <a:off x="2971800" y="41910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7021286" y="4278086"/>
            <a:ext cx="1219200" cy="4354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733800" y="17526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>
            <a:off x="5105400" y="6096001"/>
            <a:ext cx="685800" cy="544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H="1">
            <a:off x="4876800" y="3276600"/>
            <a:ext cx="28956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3238500" y="3162300"/>
            <a:ext cx="2819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553200" y="1600200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270</a:t>
            </a:r>
          </a:p>
          <a:p>
            <a:r>
              <a:rPr lang="en-US" smtClean="0"/>
              <a:t>  70</a:t>
            </a:r>
            <a:endParaRPr lang="en-US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419600" y="3429000"/>
            <a:ext cx="21336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4800600" y="3505200"/>
            <a:ext cx="1752602" cy="14478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391400" y="4154269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118</a:t>
            </a:r>
          </a:p>
          <a:p>
            <a:r>
              <a:rPr lang="en-US" smtClean="0"/>
              <a:t>247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181600" y="5525869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57</a:t>
            </a:r>
          </a:p>
          <a:p>
            <a:r>
              <a:rPr lang="en-US" smtClean="0"/>
              <a:t>108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829066" y="4459069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116</a:t>
            </a:r>
          </a:p>
          <a:p>
            <a:r>
              <a:rPr lang="en-US" smtClean="0"/>
              <a:t>  50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724400" y="4306669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357</a:t>
            </a:r>
          </a:p>
          <a:p>
            <a:r>
              <a:rPr lang="en-US" smtClean="0"/>
              <a:t>133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941276" y="2438400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116</a:t>
            </a:r>
          </a:p>
          <a:p>
            <a:r>
              <a:rPr lang="en-US" smtClean="0"/>
              <a:t>  72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572000" y="24384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67</a:t>
            </a:r>
          </a:p>
          <a:p>
            <a:r>
              <a:rPr lang="en-US" smtClean="0"/>
              <a:t>72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810000" y="1752600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122</a:t>
            </a:r>
          </a:p>
          <a:p>
            <a:r>
              <a:rPr lang="en-US" smtClean="0"/>
              <a:t>  49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467496" y="407806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50</a:t>
            </a:r>
          </a:p>
          <a:p>
            <a:r>
              <a:rPr lang="en-US" smtClean="0"/>
              <a:t>76</a:t>
            </a:r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4419600" y="3275012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410200" y="2935069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564</a:t>
            </a:r>
          </a:p>
          <a:p>
            <a:r>
              <a:rPr lang="en-US" smtClean="0"/>
              <a:t>  68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Theory  (with Sannikov)</a:t>
            </a:r>
          </a:p>
          <a:p>
            <a:pPr lvl="1"/>
            <a:r>
              <a:rPr lang="en-US" dirty="0" smtClean="0"/>
              <a:t>Spirals: Non-linear adverse feedback loops</a:t>
            </a:r>
          </a:p>
          <a:p>
            <a:pPr lvl="1"/>
            <a:r>
              <a:rPr lang="en-US" dirty="0" smtClean="0"/>
              <a:t>Externalities</a:t>
            </a:r>
          </a:p>
          <a:p>
            <a:r>
              <a:rPr lang="en-US" dirty="0" smtClean="0"/>
              <a:t>Implementation – </a:t>
            </a:r>
            <a:r>
              <a:rPr lang="en-US" dirty="0" err="1" smtClean="0"/>
              <a:t>CoVaR</a:t>
            </a:r>
            <a:r>
              <a:rPr lang="en-US" dirty="0" smtClean="0"/>
              <a:t>  (with Adrian)</a:t>
            </a:r>
          </a:p>
          <a:p>
            <a:pPr lvl="1"/>
            <a:r>
              <a:rPr lang="en-US" dirty="0" err="1" smtClean="0"/>
              <a:t>CoVaR</a:t>
            </a:r>
            <a:r>
              <a:rPr lang="en-US" dirty="0" smtClean="0"/>
              <a:t>: measuring systemic risk contribution/externalities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One method: </a:t>
            </a:r>
            <a:r>
              <a:rPr lang="en-US" dirty="0" err="1" smtClean="0">
                <a:solidFill>
                  <a:srgbClr val="C00000"/>
                </a:solidFill>
              </a:rPr>
              <a:t>Quantile</a:t>
            </a:r>
            <a:r>
              <a:rPr lang="en-US" dirty="0" smtClean="0">
                <a:solidFill>
                  <a:srgbClr val="C00000"/>
                </a:solidFill>
              </a:rPr>
              <a:t> regressions</a:t>
            </a:r>
          </a:p>
          <a:p>
            <a:pPr lvl="1"/>
            <a:r>
              <a:rPr lang="en-US" dirty="0" smtClean="0"/>
              <a:t>Addressing </a:t>
            </a:r>
            <a:r>
              <a:rPr lang="en-US" dirty="0" err="1" smtClean="0"/>
              <a:t>procyclicalites</a:t>
            </a:r>
            <a:r>
              <a:rPr lang="en-US" dirty="0" smtClean="0"/>
              <a:t> due to spirals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36744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is reaction so sharp?</a:t>
            </a:r>
          </a:p>
          <a:p>
            <a:pPr lvl="1"/>
            <a:r>
              <a:rPr lang="en-US" dirty="0" smtClean="0"/>
              <a:t>Liquidity spirals</a:t>
            </a:r>
            <a:br>
              <a:rPr lang="en-US" dirty="0" smtClean="0"/>
            </a:br>
            <a:r>
              <a:rPr lang="en-US" dirty="0" smtClean="0"/>
              <a:t>(non-linear dynamics </a:t>
            </a:r>
            <a:br>
              <a:rPr lang="en-US" dirty="0" smtClean="0"/>
            </a:br>
            <a:r>
              <a:rPr lang="en-US" dirty="0" smtClean="0"/>
              <a:t>due to adverse feedback loop)</a:t>
            </a:r>
          </a:p>
          <a:p>
            <a:pPr lvl="1"/>
            <a:r>
              <a:rPr lang="en-US" dirty="0" smtClean="0"/>
              <a:t>Real economic effects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macro model with </a:t>
            </a:r>
            <a:br>
              <a:rPr lang="en-US" dirty="0" smtClean="0"/>
            </a:br>
            <a:r>
              <a:rPr lang="en-US" dirty="0" smtClean="0"/>
              <a:t>financial sector (w/ Sannikov)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Too much leverage and maturity mismatch?</a:t>
            </a:r>
          </a:p>
          <a:p>
            <a:pPr lvl="1"/>
            <a:r>
              <a:rPr lang="en-US" dirty="0" smtClean="0"/>
              <a:t>Identify and measure externalities</a:t>
            </a:r>
            <a:br>
              <a:rPr lang="en-US" dirty="0" smtClean="0"/>
            </a:br>
            <a:r>
              <a:rPr lang="en-US" dirty="0" smtClean="0"/>
              <a:t>(risk spillovers rather risk of a bank in isolation)</a:t>
            </a:r>
          </a:p>
          <a:p>
            <a:pPr lvl="1"/>
            <a:r>
              <a:rPr lang="en-US" dirty="0" err="1" smtClean="0"/>
              <a:t>CoVaR</a:t>
            </a:r>
            <a:r>
              <a:rPr lang="en-US" dirty="0" smtClean="0"/>
              <a:t> (w/ Adrian)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3" descr="ABSCra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894514"/>
            <a:ext cx="4495800" cy="313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0" y="1764268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 issuance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4876800"/>
            <a:ext cx="1339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JPMorgan</a:t>
            </a:r>
            <a:endParaRPr lang="en-US" sz="1200" dirty="0"/>
          </a:p>
        </p:txBody>
      </p:sp>
      <p:sp>
        <p:nvSpPr>
          <p:cNvPr id="8" name="Right Arrow 7"/>
          <p:cNvSpPr/>
          <p:nvPr/>
        </p:nvSpPr>
        <p:spPr>
          <a:xfrm>
            <a:off x="762000" y="3962400"/>
            <a:ext cx="4572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62000" y="6324600"/>
            <a:ext cx="4572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29000" y="5867400"/>
            <a:ext cx="49530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Quantile</a:t>
            </a:r>
            <a:r>
              <a:rPr lang="en-US" dirty="0" smtClean="0"/>
              <a:t> Regressions: A 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8236744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OLS Regression: </a:t>
            </a:r>
            <a:r>
              <a:rPr lang="en-US" dirty="0" smtClean="0"/>
              <a:t>min sum of squared residuals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i="1" dirty="0" smtClean="0"/>
              <a:t>Predicted value: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C00000"/>
                </a:solidFill>
              </a:rPr>
              <a:t>Quantile</a:t>
            </a:r>
            <a:r>
              <a:rPr lang="en-US" dirty="0" smtClean="0">
                <a:solidFill>
                  <a:srgbClr val="C00000"/>
                </a:solidFill>
              </a:rPr>
              <a:t> Regression: </a:t>
            </a:r>
            <a:r>
              <a:rPr lang="en-US" dirty="0" smtClean="0"/>
              <a:t>min weighted absolute values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i="1" dirty="0" smtClean="0"/>
              <a:t>Predicted value: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35843" name="Object 5"/>
          <p:cNvGraphicFramePr>
            <a:graphicFrameLocks noChangeAspect="1"/>
          </p:cNvGraphicFramePr>
          <p:nvPr/>
        </p:nvGraphicFramePr>
        <p:xfrm>
          <a:off x="1676401" y="2133600"/>
          <a:ext cx="4953000" cy="914331"/>
        </p:xfrm>
        <a:graphic>
          <a:graphicData uri="http://schemas.openxmlformats.org/presentationml/2006/ole">
            <p:oleObj spid="_x0000_s107522" name="Equation" r:id="rId4" imgW="2006280" imgH="368280" progId="">
              <p:embed/>
            </p:oleObj>
          </a:graphicData>
        </a:graphic>
      </p:graphicFrame>
      <p:graphicFrame>
        <p:nvGraphicFramePr>
          <p:cNvPr id="35845" name="Object 9"/>
          <p:cNvGraphicFramePr>
            <a:graphicFrameLocks noChangeAspect="1"/>
          </p:cNvGraphicFramePr>
          <p:nvPr/>
        </p:nvGraphicFramePr>
        <p:xfrm>
          <a:off x="1089025" y="4624387"/>
          <a:ext cx="7369175" cy="1154871"/>
        </p:xfrm>
        <a:graphic>
          <a:graphicData uri="http://schemas.openxmlformats.org/presentationml/2006/ole">
            <p:oleObj spid="_x0000_s107523" name="Equation" r:id="rId5" imgW="3619440" imgH="533160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13125" y="5867400"/>
          <a:ext cx="4910138" cy="650875"/>
        </p:xfrm>
        <a:graphic>
          <a:graphicData uri="http://schemas.openxmlformats.org/presentationml/2006/ole">
            <p:oleObj spid="_x0000_s107524" name="Equation" r:id="rId6" imgW="1917360" imgH="253800" progId="Equation.3">
              <p:embed/>
            </p:oleObj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3581400" y="3048000"/>
          <a:ext cx="2665413" cy="520700"/>
        </p:xfrm>
        <a:graphic>
          <a:graphicData uri="http://schemas.openxmlformats.org/presentationml/2006/ole">
            <p:oleObj spid="_x0000_s107525" name="Equation" r:id="rId7" imgW="1041120" imgH="2030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83330" y="6534834"/>
            <a:ext cx="4265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dirty="0" smtClean="0"/>
              <a:t>Note out (non-traditional) sign convention!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Quantile</a:t>
            </a:r>
            <a:r>
              <a:rPr lang="en-US" dirty="0" smtClean="0"/>
              <a:t> Regression: A 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200" y="1295400"/>
            <a:ext cx="92964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Intermediary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447675" indent="-447675"/>
            <a:r>
              <a:rPr lang="en-US" sz="2400" dirty="0" smtClean="0"/>
              <a:t>Publicly traded financial intermediaries 1986-2008</a:t>
            </a:r>
          </a:p>
          <a:p>
            <a:pPr marL="776859" lvl="1" indent="-447675"/>
            <a:r>
              <a:rPr lang="en-US" sz="2000" dirty="0" smtClean="0"/>
              <a:t>Commercial bank, security broker-dealers, insurance companies, real estate companies, etc.</a:t>
            </a:r>
          </a:p>
          <a:p>
            <a:pPr marL="776859" lvl="1" indent="-447675"/>
            <a:r>
              <a:rPr lang="en-US" sz="2400" dirty="0" smtClean="0"/>
              <a:t>Weekly market equity data from CRSP</a:t>
            </a:r>
          </a:p>
          <a:p>
            <a:pPr marL="776859" lvl="1" indent="-447675"/>
            <a:r>
              <a:rPr lang="en-US" sz="2400" dirty="0" smtClean="0"/>
              <a:t>Quarterly balance sheet data from COMPUSTAT</a:t>
            </a:r>
          </a:p>
          <a:p>
            <a:pPr marL="447675" indent="-447675"/>
            <a:endParaRPr lang="en-US" sz="2400" dirty="0" smtClean="0"/>
          </a:p>
          <a:p>
            <a:pPr marL="447675" indent="-447675"/>
            <a:r>
              <a:rPr lang="en-US" sz="2400" dirty="0" smtClean="0"/>
              <a:t>CDS and option data of top 10 US banks, daily 2004-2008</a:t>
            </a:r>
          </a:p>
          <a:p>
            <a:pPr marL="447675" indent="-447675"/>
            <a:endParaRPr lang="en-US" sz="2400" dirty="0" smtClean="0"/>
          </a:p>
          <a:p>
            <a:pPr marL="559816" indent="-439738"/>
            <a:endParaRPr lang="en-US" sz="2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total asset value </a:t>
            </a:r>
            <a:r>
              <a:rPr lang="en-US" i="1" dirty="0" err="1" smtClean="0"/>
              <a:t>X</a:t>
            </a:r>
            <a:r>
              <a:rPr lang="en-US" baseline="30000" dirty="0" err="1" smtClean="0"/>
              <a:t>i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Change in total asset value (</a:t>
            </a:r>
            <a:r>
              <a:rPr lang="en-US" dirty="0" err="1" smtClean="0"/>
              <a:t>detrended</a:t>
            </a:r>
            <a:r>
              <a:rPr lang="en-US" dirty="0" smtClean="0"/>
              <a:t>)       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where  </a:t>
            </a:r>
          </a:p>
          <a:p>
            <a:pPr lvl="1"/>
            <a:r>
              <a:rPr lang="en-US" i="1" dirty="0" smtClean="0">
                <a:latin typeface="Corbel"/>
              </a:rPr>
              <a:t>A</a:t>
            </a:r>
            <a:r>
              <a:rPr lang="en-US" baseline="-25000" dirty="0" smtClean="0">
                <a:latin typeface="Corbel"/>
              </a:rPr>
              <a:t>t</a:t>
            </a:r>
            <a:r>
              <a:rPr lang="en-US" baseline="30000" dirty="0" smtClean="0">
                <a:latin typeface="Corbel"/>
              </a:rPr>
              <a:t>+</a:t>
            </a:r>
            <a:r>
              <a:rPr lang="en-US" dirty="0" smtClean="0"/>
              <a:t> = market equity * leverage ratios</a:t>
            </a:r>
          </a:p>
          <a:p>
            <a:pPr lvl="1"/>
            <a:r>
              <a:rPr lang="en-US" dirty="0" smtClean="0"/>
              <a:t>            “</a:t>
            </a:r>
            <a:r>
              <a:rPr lang="en-US" dirty="0" err="1" smtClean="0"/>
              <a:t>detrend</a:t>
            </a:r>
            <a:r>
              <a:rPr lang="en-US" dirty="0" smtClean="0"/>
              <a:t> factor”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514600" y="2057400"/>
          <a:ext cx="2895600" cy="956582"/>
        </p:xfrm>
        <a:graphic>
          <a:graphicData uri="http://schemas.openxmlformats.org/presentationml/2006/ole">
            <p:oleObj spid="_x0000_s108546" name="Equation" r:id="rId4" imgW="1422360" imgH="469800" progId="Equation.3">
              <p:embed/>
            </p:oleObj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1295400" y="3886200"/>
          <a:ext cx="685800" cy="668073"/>
        </p:xfrm>
        <a:graphic>
          <a:graphicData uri="http://schemas.openxmlformats.org/presentationml/2006/ole">
            <p:oleObj spid="_x0000_s108547" name="Equation" r:id="rId5" imgW="482400" imgH="4698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295400" y="1676400"/>
          <a:ext cx="6553199" cy="4101466"/>
        </p:xfrm>
        <a:graphic>
          <a:graphicData uri="http://schemas.openxmlformats.org/drawingml/2006/table">
            <a:tbl>
              <a:tblPr/>
              <a:tblGrid>
                <a:gridCol w="1136636"/>
                <a:gridCol w="740919"/>
                <a:gridCol w="696014"/>
                <a:gridCol w="864405"/>
                <a:gridCol w="799855"/>
                <a:gridCol w="732499"/>
                <a:gridCol w="1582871"/>
              </a:tblGrid>
              <a:tr h="248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38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9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Variable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Mean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Std. Dev.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Min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Max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Observations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78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9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Returns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overall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0.27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55.92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-2430.04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2420.38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 =   47895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178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between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1.07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-4.40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2.98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 =      44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178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within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55.91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-2431.34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2419.08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T-bar =     1088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178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Portfolio VaR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overall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-105.59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128.35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-1547.03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237.35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 =   47895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178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between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110.07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-366.58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-3.45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 =      44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178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within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71.16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-1433.60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493.51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T-bar =     1088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178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Delta CoVaR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overall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-500.76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523.62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-4956.01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2285.65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 =   47895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178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between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361.39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-1262.44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278.14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 =      44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178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within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383.75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-4488.66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2533.57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T-bar =     1088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38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686800" cy="1295400"/>
          </a:xfrm>
        </p:spPr>
        <p:txBody>
          <a:bodyPr/>
          <a:lstStyle/>
          <a:p>
            <a:r>
              <a:rPr lang="en-US" dirty="0" smtClean="0"/>
              <a:t>Summary Statistics of Risk Measures OLD</a:t>
            </a:r>
            <a:endParaRPr lang="en-US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686800" cy="1295400"/>
          </a:xfrm>
        </p:spPr>
        <p:txBody>
          <a:bodyPr/>
          <a:lstStyle/>
          <a:p>
            <a:r>
              <a:rPr lang="el-GR" dirty="0" smtClean="0"/>
              <a:t>Δ</a:t>
            </a:r>
            <a:r>
              <a:rPr lang="en-US" dirty="0" err="1" smtClean="0"/>
              <a:t>CoVaR</a:t>
            </a:r>
            <a:r>
              <a:rPr lang="en-US" dirty="0" smtClean="0"/>
              <a:t> vs. </a:t>
            </a:r>
            <a:r>
              <a:rPr lang="en-US" dirty="0" err="1" smtClean="0"/>
              <a:t>VaR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629400" y="2027237"/>
            <a:ext cx="2514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VaR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>
                <a:latin typeface="cmmi10"/>
              </a:rPr>
              <a:t>¢</a:t>
            </a:r>
            <a:r>
              <a:rPr lang="en-US" dirty="0" smtClean="0"/>
              <a:t> </a:t>
            </a:r>
            <a:r>
              <a:rPr lang="en-US" dirty="0" err="1" smtClean="0"/>
              <a:t>CoVaR</a:t>
            </a:r>
            <a:r>
              <a:rPr lang="en-US" dirty="0" smtClean="0"/>
              <a:t> relationship is very weak</a:t>
            </a:r>
          </a:p>
          <a:p>
            <a:r>
              <a:rPr lang="en-US" dirty="0" smtClean="0"/>
              <a:t>Data up to 12/06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7" name="Picture 6" descr="UnconditionalThru06Q4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6120600" cy="44545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36744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Theory  (with Sannikov)</a:t>
            </a:r>
          </a:p>
          <a:p>
            <a:pPr lvl="1"/>
            <a:r>
              <a:rPr lang="en-US" dirty="0" smtClean="0"/>
              <a:t>Spirals: Non-linear adverse feedback loops</a:t>
            </a:r>
          </a:p>
          <a:p>
            <a:pPr lvl="1"/>
            <a:r>
              <a:rPr lang="en-US" dirty="0" smtClean="0"/>
              <a:t>Externalities</a:t>
            </a:r>
          </a:p>
          <a:p>
            <a:r>
              <a:rPr lang="en-US" dirty="0" smtClean="0"/>
              <a:t>Implementation – </a:t>
            </a:r>
            <a:r>
              <a:rPr lang="en-US" dirty="0" err="1" smtClean="0"/>
              <a:t>CoVaR</a:t>
            </a:r>
            <a:r>
              <a:rPr lang="en-US" dirty="0" smtClean="0"/>
              <a:t>  (with Adrian)</a:t>
            </a:r>
          </a:p>
          <a:p>
            <a:pPr lvl="1"/>
            <a:r>
              <a:rPr lang="en-US" dirty="0" err="1" smtClean="0"/>
              <a:t>CoVaR</a:t>
            </a:r>
            <a:r>
              <a:rPr lang="en-US" dirty="0" smtClean="0"/>
              <a:t>: measuring systemic risk contribution/externalities</a:t>
            </a:r>
          </a:p>
          <a:p>
            <a:pPr lvl="1"/>
            <a:r>
              <a:rPr lang="en-US" dirty="0" smtClean="0"/>
              <a:t>One method: </a:t>
            </a:r>
            <a:r>
              <a:rPr lang="en-US" dirty="0" err="1" smtClean="0"/>
              <a:t>Quantile</a:t>
            </a:r>
            <a:r>
              <a:rPr lang="en-US" dirty="0" smtClean="0"/>
              <a:t> regressions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Addressing </a:t>
            </a:r>
            <a:r>
              <a:rPr lang="en-US" dirty="0" err="1" smtClean="0">
                <a:solidFill>
                  <a:srgbClr val="C00000"/>
                </a:solidFill>
              </a:rPr>
              <a:t>procyclicalites</a:t>
            </a:r>
            <a:r>
              <a:rPr lang="en-US" dirty="0" smtClean="0">
                <a:solidFill>
                  <a:srgbClr val="C00000"/>
                </a:solidFill>
              </a:rPr>
              <a:t> due to spirals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Step 1: Time-varying </a:t>
            </a:r>
            <a:r>
              <a:rPr lang="en-US" dirty="0" err="1" smtClean="0">
                <a:solidFill>
                  <a:srgbClr val="C00000"/>
                </a:solidFill>
              </a:rPr>
              <a:t>CoVaRs</a:t>
            </a:r>
            <a:endParaRPr lang="en-US" dirty="0" smtClean="0">
              <a:solidFill>
                <a:srgbClr val="C00000"/>
              </a:solidFill>
            </a:endParaRP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Step 2: Predict </a:t>
            </a:r>
            <a:r>
              <a:rPr lang="en-US" dirty="0" err="1" smtClean="0">
                <a:solidFill>
                  <a:srgbClr val="C00000"/>
                </a:solidFill>
              </a:rPr>
              <a:t>CoVaR</a:t>
            </a:r>
            <a:r>
              <a:rPr lang="en-US" dirty="0" smtClean="0">
                <a:solidFill>
                  <a:srgbClr val="C00000"/>
                </a:solidFill>
              </a:rPr>
              <a:t> using institution characteristics</a:t>
            </a:r>
          </a:p>
          <a:p>
            <a:pPr lvl="3"/>
            <a:r>
              <a:rPr lang="en-US" dirty="0" smtClean="0">
                <a:solidFill>
                  <a:srgbClr val="C00000"/>
                </a:solidFill>
              </a:rPr>
              <a:t>Balance sheet variables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(leverage, maturity mismatch, + interdependence, …)</a:t>
            </a:r>
          </a:p>
          <a:p>
            <a:pPr lvl="3"/>
            <a:r>
              <a:rPr lang="en-US" dirty="0" smtClean="0">
                <a:solidFill>
                  <a:srgbClr val="C00000"/>
                </a:solidFill>
              </a:rPr>
              <a:t>Market variables (CDS, implied vol.,…)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Systemic Risk Contribution</a:t>
            </a:r>
          </a:p>
          <a:p>
            <a:r>
              <a:rPr lang="en-US" dirty="0" smtClean="0"/>
              <a:t>One Method: </a:t>
            </a:r>
            <a:r>
              <a:rPr lang="en-US" dirty="0" err="1" smtClean="0"/>
              <a:t>Quantile</a:t>
            </a:r>
            <a:r>
              <a:rPr lang="en-US" dirty="0" smtClean="0"/>
              <a:t> Regressions</a:t>
            </a:r>
          </a:p>
          <a:p>
            <a:r>
              <a:rPr lang="en-US" dirty="0" err="1" smtClean="0"/>
              <a:t>CoVaR</a:t>
            </a:r>
            <a:r>
              <a:rPr lang="en-US" dirty="0" smtClean="0"/>
              <a:t> vs. </a:t>
            </a:r>
            <a:r>
              <a:rPr lang="en-US" dirty="0" err="1" smtClean="0"/>
              <a:t>VaR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Addressing </a:t>
            </a:r>
            <a:r>
              <a:rPr lang="en-US" dirty="0" err="1" smtClean="0">
                <a:solidFill>
                  <a:srgbClr val="C00000"/>
                </a:solidFill>
              </a:rPr>
              <a:t>Procyclicality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Step 1: Time-varying </a:t>
            </a:r>
            <a:r>
              <a:rPr lang="en-US" dirty="0" err="1" smtClean="0">
                <a:solidFill>
                  <a:srgbClr val="C00000"/>
                </a:solidFill>
              </a:rPr>
              <a:t>CoVaRs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Step 2: Predict </a:t>
            </a:r>
            <a:r>
              <a:rPr lang="en-US" dirty="0" err="1" smtClean="0">
                <a:solidFill>
                  <a:srgbClr val="C00000"/>
                </a:solidFill>
              </a:rPr>
              <a:t>CoVaR</a:t>
            </a:r>
            <a:r>
              <a:rPr lang="en-US" dirty="0" smtClean="0">
                <a:solidFill>
                  <a:srgbClr val="C00000"/>
                </a:solidFill>
              </a:rPr>
              <a:t> using institution characteristics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Balance sheet variables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(leverage, maturity mismatch, + interdependence, …)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Market variables (CDS, implied vol.,…)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Time-varying </a:t>
            </a:r>
            <a:r>
              <a:rPr lang="en-US" dirty="0" err="1" smtClean="0"/>
              <a:t>CoVaR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Control for </a:t>
            </a:r>
            <a:r>
              <a:rPr lang="en-US" u="sng" dirty="0" smtClean="0">
                <a:solidFill>
                  <a:srgbClr val="C00000"/>
                </a:solidFill>
              </a:rPr>
              <a:t>macro factors</a:t>
            </a:r>
            <a:r>
              <a:rPr lang="en-US" dirty="0" smtClean="0"/>
              <a:t>, </a:t>
            </a:r>
            <a:r>
              <a:rPr lang="en-US" i="1" dirty="0" smtClean="0"/>
              <a:t>M</a:t>
            </a:r>
            <a:r>
              <a:rPr lang="en-US" baseline="-25000" dirty="0" smtClean="0"/>
              <a:t>t</a:t>
            </a:r>
            <a:r>
              <a:rPr lang="en-US" dirty="0" smtClean="0"/>
              <a:t>		</a:t>
            </a:r>
            <a:r>
              <a:rPr lang="en-US" u="sng" dirty="0" smtClean="0"/>
              <a:t>interpretation</a:t>
            </a:r>
          </a:p>
          <a:p>
            <a:pPr lvl="1"/>
            <a:r>
              <a:rPr lang="en-US" dirty="0" smtClean="0"/>
              <a:t>VIX Level					“Volatility”</a:t>
            </a:r>
          </a:p>
          <a:p>
            <a:pPr lvl="1"/>
            <a:r>
              <a:rPr lang="en-US" dirty="0" smtClean="0"/>
              <a:t>3 month yield</a:t>
            </a:r>
          </a:p>
          <a:p>
            <a:pPr lvl="1"/>
            <a:r>
              <a:rPr lang="en-US" dirty="0" smtClean="0"/>
              <a:t>Repo – 3 month Treasury			“Flight to Liquidity”</a:t>
            </a:r>
          </a:p>
          <a:p>
            <a:pPr lvl="1"/>
            <a:r>
              <a:rPr lang="en-US" dirty="0" smtClean="0"/>
              <a:t>Moody’s BAA – 10 year Treasury		“Credit indicator”</a:t>
            </a:r>
          </a:p>
          <a:p>
            <a:pPr lvl="1"/>
            <a:r>
              <a:rPr lang="en-US" dirty="0" smtClean="0"/>
              <a:t>10Year – 3 month Treasury		“Business Cycle”</a:t>
            </a:r>
          </a:p>
          <a:p>
            <a:pPr lvl="1"/>
            <a:r>
              <a:rPr lang="en-US" dirty="0" smtClean="0"/>
              <a:t>Real estate index 			“Housing”</a:t>
            </a:r>
          </a:p>
          <a:p>
            <a:pPr lvl="1"/>
            <a:r>
              <a:rPr lang="en-US" dirty="0" smtClean="0"/>
              <a:t>Equity market risk</a:t>
            </a:r>
          </a:p>
          <a:p>
            <a:pPr lvl="1">
              <a:buNone/>
            </a:pPr>
            <a:endParaRPr lang="en-US" i="1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Obtain Panel data of </a:t>
            </a:r>
            <a:r>
              <a:rPr lang="en-US" dirty="0" err="1" smtClean="0"/>
              <a:t>CoVaR</a:t>
            </a:r>
            <a:endParaRPr lang="en-US" dirty="0" smtClean="0"/>
          </a:p>
          <a:p>
            <a:pPr lvl="1"/>
            <a:r>
              <a:rPr lang="en-US" dirty="0" smtClean="0"/>
              <a:t>Next step: Relate to institution specific (panel) data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62000" y="5715000"/>
            <a:ext cx="4572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24384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3276600"/>
            <a:ext cx="281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Time-varying </a:t>
            </a:r>
            <a:r>
              <a:rPr lang="el-GR" dirty="0" smtClean="0"/>
              <a:t>Δ</a:t>
            </a:r>
            <a:r>
              <a:rPr lang="en-US" dirty="0" err="1" smtClean="0"/>
              <a:t>CoVaR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Derive time-varying </a:t>
            </a:r>
            <a:r>
              <a:rPr lang="en-US" dirty="0" err="1" smtClean="0"/>
              <a:t>VaR</a:t>
            </a:r>
            <a:r>
              <a:rPr lang="en-US" baseline="-25000" dirty="0" err="1" smtClean="0"/>
              <a:t>t</a:t>
            </a:r>
            <a:endParaRPr lang="en-US" dirty="0" smtClean="0"/>
          </a:p>
          <a:p>
            <a:pPr lvl="1"/>
            <a:r>
              <a:rPr lang="en-US" dirty="0" smtClean="0"/>
              <a:t>For institution </a:t>
            </a:r>
            <a:r>
              <a:rPr lang="en-US" i="1" dirty="0" err="1" smtClean="0"/>
              <a:t>i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financial system: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Derive time-varying </a:t>
            </a:r>
            <a:r>
              <a:rPr lang="en-US" dirty="0" err="1" smtClean="0"/>
              <a:t>CoVaR</a:t>
            </a:r>
            <a:r>
              <a:rPr lang="en-US" baseline="-25000" dirty="0" err="1" smtClean="0"/>
              <a:t>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Δ</a:t>
            </a:r>
            <a:r>
              <a:rPr lang="en-US" dirty="0" err="1" smtClean="0"/>
              <a:t>CoVaR</a:t>
            </a:r>
            <a:r>
              <a:rPr lang="en-US" baseline="-25000" dirty="0" err="1" smtClean="0"/>
              <a:t>t</a:t>
            </a:r>
            <a:r>
              <a:rPr lang="en-US" dirty="0" smtClean="0"/>
              <a:t> = </a:t>
            </a:r>
            <a:r>
              <a:rPr lang="en-US" dirty="0" err="1" smtClean="0"/>
              <a:t>CoVaR</a:t>
            </a:r>
            <a:r>
              <a:rPr lang="en-US" baseline="-25000" dirty="0" err="1" smtClean="0"/>
              <a:t>t</a:t>
            </a:r>
            <a:r>
              <a:rPr lang="en-US" dirty="0" smtClean="0"/>
              <a:t> - </a:t>
            </a:r>
            <a:r>
              <a:rPr lang="en-US" dirty="0" err="1" smtClean="0"/>
              <a:t>VaR</a:t>
            </a:r>
            <a:r>
              <a:rPr lang="en-US" baseline="-25000" dirty="0" err="1" smtClean="0"/>
              <a:t>t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16175" y="2584450"/>
          <a:ext cx="2859088" cy="534988"/>
        </p:xfrm>
        <a:graphic>
          <a:graphicData uri="http://schemas.openxmlformats.org/presentationml/2006/ole">
            <p:oleObj spid="_x0000_s109570" name="Equation" r:id="rId4" imgW="1358640" imgH="253800" progId="Equation.3">
              <p:embed/>
            </p:oleObj>
          </a:graphicData>
        </a:graphic>
      </p:graphicFrame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2420938" y="3352800"/>
          <a:ext cx="4624387" cy="534988"/>
        </p:xfrm>
        <a:graphic>
          <a:graphicData uri="http://schemas.openxmlformats.org/presentationml/2006/ole">
            <p:oleObj spid="_x0000_s109571" name="Equation" r:id="rId5" imgW="2197080" imgH="253800" progId="Equation.3">
              <p:embed/>
            </p:oleObj>
          </a:graphicData>
        </a:graphic>
      </p:graphicFrame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2497138" y="4419600"/>
          <a:ext cx="5638800" cy="534988"/>
        </p:xfrm>
        <a:graphic>
          <a:graphicData uri="http://schemas.openxmlformats.org/presentationml/2006/ole">
            <p:oleObj spid="_x0000_s109572" name="Equation" r:id="rId6" imgW="267948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Theory</a:t>
            </a:r>
            <a:r>
              <a:rPr lang="en-US" dirty="0" smtClean="0"/>
              <a:t>  (with Sannikov)</a:t>
            </a:r>
          </a:p>
          <a:p>
            <a:pPr lvl="1"/>
            <a:r>
              <a:rPr lang="en-US" dirty="0" smtClean="0"/>
              <a:t>Spirals: Non-linear adverse feedback loops + volatility effects</a:t>
            </a:r>
          </a:p>
          <a:p>
            <a:pPr lvl="1"/>
            <a:r>
              <a:rPr lang="en-US" dirty="0" smtClean="0"/>
              <a:t>Externalities</a:t>
            </a:r>
          </a:p>
          <a:p>
            <a:r>
              <a:rPr lang="en-US" dirty="0" smtClean="0"/>
              <a:t>Implementation (with Adrian)</a:t>
            </a:r>
          </a:p>
          <a:p>
            <a:pPr lvl="1"/>
            <a:r>
              <a:rPr lang="en-US" dirty="0" err="1" smtClean="0"/>
              <a:t>CoVaR</a:t>
            </a:r>
            <a:r>
              <a:rPr lang="en-US" dirty="0" smtClean="0"/>
              <a:t>: measuring systemic risk contribution/externalities</a:t>
            </a:r>
          </a:p>
          <a:p>
            <a:pPr lvl="1"/>
            <a:r>
              <a:rPr lang="en-US" dirty="0" smtClean="0"/>
              <a:t>One method: </a:t>
            </a:r>
            <a:r>
              <a:rPr lang="en-US" dirty="0" err="1" smtClean="0"/>
              <a:t>Quantile</a:t>
            </a:r>
            <a:r>
              <a:rPr lang="en-US" dirty="0" smtClean="0"/>
              <a:t> regressions</a:t>
            </a:r>
          </a:p>
          <a:p>
            <a:pPr lvl="1"/>
            <a:r>
              <a:rPr lang="en-US" dirty="0" smtClean="0"/>
              <a:t>Addressing </a:t>
            </a:r>
            <a:r>
              <a:rPr lang="en-US" dirty="0" err="1" smtClean="0"/>
              <a:t>procyclicalites</a:t>
            </a:r>
            <a:r>
              <a:rPr lang="en-US" dirty="0" smtClean="0"/>
              <a:t> due to spirals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686800" cy="1295400"/>
          </a:xfrm>
        </p:spPr>
        <p:txBody>
          <a:bodyPr/>
          <a:lstStyle/>
          <a:p>
            <a:r>
              <a:rPr lang="en-US" dirty="0" smtClean="0"/>
              <a:t>Table 2: Average Exposures to Risk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50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81200" y="1274207"/>
          <a:ext cx="5326685" cy="5787950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000000"/>
                  </a:outerShdw>
                </a:effectLst>
              </a:tblPr>
              <a:tblGrid>
                <a:gridCol w="1695608"/>
                <a:gridCol w="768578"/>
                <a:gridCol w="816993"/>
                <a:gridCol w="1062221"/>
                <a:gridCol w="983285"/>
              </a:tblGrid>
              <a:tr h="20045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45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2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INSTITUTIONS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COEFFICIENT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VaR</a:t>
                      </a:r>
                      <a:r>
                        <a:rPr lang="en-US" sz="1400" b="0" i="0" u="none" strike="noStrike" baseline="3000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system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VaR</a:t>
                      </a:r>
                      <a:r>
                        <a:rPr lang="en-US" sz="1400" b="0" i="0" u="none" strike="noStrike" baseline="3000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CoVaR</a:t>
                      </a:r>
                      <a:r>
                        <a:rPr lang="en-US" sz="1400" b="0" i="0" u="none" strike="noStrike" baseline="3000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system|i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2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Repo spread (lag)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1163***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-0.60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-877.94***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9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Credit spread (lag)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-107.75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-0.47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-226.75**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9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Term spread (lag)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128.71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18.80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9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VIX (lag)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-68.97***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0.16***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43.35***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9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Month Yield (lag)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118.73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15.95*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9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Market Return (lag)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242.74***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0.50***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196.00***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9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Housing (lag)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5.17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9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9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*** p&lt; 0.01</a:t>
                      </a: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**   p&lt;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0.05</a:t>
                      </a: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*    p&lt; 0.1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45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752600" y="3733800"/>
            <a:ext cx="1295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1: Summary Statistic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199" y="1219200"/>
          <a:ext cx="7467599" cy="5181603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000000"/>
                  </a:outerShdw>
                </a:effectLst>
              </a:tblPr>
              <a:tblGrid>
                <a:gridCol w="1451811"/>
                <a:gridCol w="2245246"/>
                <a:gridCol w="1126727"/>
                <a:gridCol w="1197703"/>
                <a:gridCol w="1446112"/>
              </a:tblGrid>
              <a:tr h="26847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7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485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Variable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Mean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Std. Dev.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Obs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1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1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overall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10.18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 = 316697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414"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between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= 430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414"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within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10.17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T-bar = 737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414"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VaR</a:t>
                      </a:r>
                      <a:r>
                        <a:rPr lang="en-US" sz="1800" b="0" i="0" u="none" strike="noStrike" baseline="3000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overall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-8.58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24.67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 = 316697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414"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between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19.69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= 430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414"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within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12.38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T-bar = 737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414"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414"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Δ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CoVaR</a:t>
                      </a:r>
                      <a:r>
                        <a:rPr lang="en-US" sz="1800" b="0" i="0" u="none" strike="noStrike" baseline="3000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overall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-578.41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572.54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 = 316697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414"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between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347.36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= 430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414"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within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462.40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T-bar = 737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41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Time-varying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bankrisk0.wm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64369" y="1600200"/>
            <a:ext cx="6223199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Time-varying </a:t>
            </a:r>
            <a:r>
              <a:rPr lang="en-US" dirty="0" err="1" smtClean="0"/>
              <a:t>VaR</a:t>
            </a:r>
            <a:r>
              <a:rPr lang="en-US" dirty="0" smtClean="0"/>
              <a:t> and </a:t>
            </a:r>
            <a:r>
              <a:rPr lang="el-GR" dirty="0" smtClean="0"/>
              <a:t>Δ</a:t>
            </a:r>
            <a:r>
              <a:rPr lang="en-US" dirty="0" err="1" smtClean="0"/>
              <a:t>CoVaR</a:t>
            </a:r>
            <a:endParaRPr lang="en-US" dirty="0"/>
          </a:p>
        </p:txBody>
      </p:sp>
      <p:pic>
        <p:nvPicPr>
          <p:cNvPr id="5" name="Content Placeholder 4" descr="bankrisk.wm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64369" y="1600200"/>
            <a:ext cx="6223199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534400" cy="1295400"/>
          </a:xfrm>
        </p:spPr>
        <p:txBody>
          <a:bodyPr/>
          <a:lstStyle/>
          <a:p>
            <a:r>
              <a:rPr lang="en-US" dirty="0" smtClean="0"/>
              <a:t>Step 2a: Portfolios Sorted on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Institutional characteristics matter</a:t>
            </a:r>
          </a:p>
          <a:p>
            <a:r>
              <a:rPr lang="en-US" dirty="0" smtClean="0"/>
              <a:t>… but individual financial institutions have changed the nature of their business over time</a:t>
            </a:r>
          </a:p>
          <a:p>
            <a:r>
              <a:rPr lang="en-US" dirty="0" smtClean="0"/>
              <a:t>Form </a:t>
            </a:r>
            <a:r>
              <a:rPr lang="en-US" dirty="0" err="1" smtClean="0"/>
              <a:t>decile</a:t>
            </a:r>
            <a:r>
              <a:rPr lang="en-US" dirty="0" smtClean="0"/>
              <a:t> portfolios, each quarter, according to previous quarter’s data: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dirty="0" smtClean="0"/>
              <a:t>Leverage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dirty="0" smtClean="0"/>
              <a:t>Maturity mismatch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dirty="0" smtClean="0"/>
              <a:t>Size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dirty="0" smtClean="0"/>
              <a:t>Book-to-Market</a:t>
            </a:r>
          </a:p>
          <a:p>
            <a:pPr marL="582930" indent="-457200"/>
            <a:r>
              <a:rPr lang="en-US" dirty="0" smtClean="0"/>
              <a:t>Add 4 industry portfolios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dirty="0" smtClean="0"/>
              <a:t>Banks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dirty="0" smtClean="0"/>
              <a:t>Security broker-dealers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dirty="0" smtClean="0"/>
              <a:t>Insurance companies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dirty="0" smtClean="0"/>
              <a:t>Real estate companies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9550"/>
            <a:ext cx="8763000" cy="1295400"/>
          </a:xfrm>
        </p:spPr>
        <p:txBody>
          <a:bodyPr/>
          <a:lstStyle/>
          <a:p>
            <a:r>
              <a:rPr lang="en-US" sz="3600" dirty="0" smtClean="0"/>
              <a:t>Table 3A: </a:t>
            </a:r>
            <a:r>
              <a:rPr lang="el-GR" sz="3600" dirty="0" smtClean="0"/>
              <a:t>Δ</a:t>
            </a:r>
            <a:r>
              <a:rPr lang="en-US" sz="3600" dirty="0" err="1" smtClean="0"/>
              <a:t>CoVaR</a:t>
            </a:r>
            <a:r>
              <a:rPr lang="en-US" sz="3600" dirty="0" smtClean="0"/>
              <a:t> Forecasts by Characteristics</a:t>
            </a:r>
            <a:br>
              <a:rPr lang="en-US" sz="3600" dirty="0" smtClean="0"/>
            </a:br>
            <a:r>
              <a:rPr lang="en-US" sz="3600" dirty="0" smtClean="0"/>
              <a:t>	          Cross-section, Portfolios, 1%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1600200"/>
          <a:ext cx="7086600" cy="4652625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000000"/>
                  </a:outerShdw>
                </a:effectLst>
              </a:tblPr>
              <a:tblGrid>
                <a:gridCol w="3037115"/>
                <a:gridCol w="542881"/>
                <a:gridCol w="1144404"/>
                <a:gridCol w="1143000"/>
                <a:gridCol w="1219200"/>
              </a:tblGrid>
              <a:tr h="24191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1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895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COEFFICIENT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Years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Year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Quarter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Δ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CoVaR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(lagged)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0.71***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0.80***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0.94***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VaR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(lagged)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-1.99***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-2.27***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-0.47***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Leverage (lagged)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-9.43***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-10.73***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-2.53**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Maturity mismatch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(lagged)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-0.89***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-0.14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Relative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Size (lagged)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-170.84***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-161.99***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-38.58***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Book-to-Market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(lagged)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85.24***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87.65***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31.03**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Constant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-40.92**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-50.04**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-19.93*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Observations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3805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10"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Table 3A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At 2-year horizon, all characteristics are significant</a:t>
            </a:r>
          </a:p>
          <a:p>
            <a:r>
              <a:rPr lang="en-US" dirty="0" smtClean="0"/>
              <a:t>Leverage, maturity mismatch, size are positive related to systemic risk contribution</a:t>
            </a:r>
          </a:p>
          <a:p>
            <a:r>
              <a:rPr lang="en-US" dirty="0" smtClean="0"/>
              <a:t>Higher book-to-market indicates less systemic risk</a:t>
            </a:r>
          </a:p>
          <a:p>
            <a:pPr lvl="1"/>
            <a:r>
              <a:rPr lang="en-US" dirty="0" smtClean="0"/>
              <a:t>Two effects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dirty="0" smtClean="0"/>
              <a:t>Closeness to default boundary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dirty="0" smtClean="0"/>
              <a:t>Riskiness of assets</a:t>
            </a:r>
          </a:p>
          <a:p>
            <a:pPr lvl="1"/>
            <a:r>
              <a:rPr lang="en-US" dirty="0" smtClean="0"/>
              <a:t>Latter effect seems to dominate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9550"/>
            <a:ext cx="8763000" cy="1295400"/>
          </a:xfrm>
        </p:spPr>
        <p:txBody>
          <a:bodyPr/>
          <a:lstStyle/>
          <a:p>
            <a:r>
              <a:rPr lang="en-US" sz="3600" dirty="0" smtClean="0"/>
              <a:t>Table 3B: </a:t>
            </a:r>
            <a:r>
              <a:rPr lang="el-GR" sz="3600" dirty="0" smtClean="0"/>
              <a:t>Δ</a:t>
            </a:r>
            <a:r>
              <a:rPr lang="en-US" sz="3600" dirty="0" err="1" smtClean="0"/>
              <a:t>CoVaR</a:t>
            </a:r>
            <a:r>
              <a:rPr lang="en-US" sz="3600" dirty="0" smtClean="0"/>
              <a:t> Forecasts by Characteristics</a:t>
            </a:r>
            <a:br>
              <a:rPr lang="en-US" sz="3600" dirty="0" smtClean="0"/>
            </a:br>
            <a:r>
              <a:rPr lang="en-US" sz="3600" dirty="0" smtClean="0"/>
              <a:t>	          Cross-section, 2 years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1600200"/>
          <a:ext cx="7086600" cy="4652625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000000"/>
                  </a:outerShdw>
                </a:effectLst>
              </a:tblPr>
              <a:tblGrid>
                <a:gridCol w="3037115"/>
                <a:gridCol w="468085"/>
                <a:gridCol w="1122652"/>
                <a:gridCol w="1113864"/>
                <a:gridCol w="1344884"/>
              </a:tblGrid>
              <a:tr h="24191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1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895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COEFFICIENT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Δ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CoVaR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(lagged)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0.71***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0.63***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0.70***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VaR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(lagged)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-1.99***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-1.86***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-1.38***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Leverage (lagged)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-9.43***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-5.08***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-4.23**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Maturity mismatch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(lagged)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-0.89***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-0.51***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0.10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Relative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Size (lagged)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-170.84***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-105.62***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-86.84***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Book-to-Market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(lagged)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85.24***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26.95***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-14.77**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Constant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-40.92**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-14.70*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36.88***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Observations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10"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Table 3B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Coefficients get larger further out in the tail, indicating more $-value of assets at risk in the tail</a:t>
            </a:r>
          </a:p>
          <a:p>
            <a:r>
              <a:rPr lang="en-US" dirty="0" smtClean="0"/>
              <a:t>Coefficients appear significant, as before</a:t>
            </a:r>
          </a:p>
          <a:p>
            <a:r>
              <a:rPr lang="en-US" dirty="0" smtClean="0"/>
              <a:t>In addition to including time effects as in Tables 3, </a:t>
            </a:r>
            <a:br>
              <a:rPr lang="en-US" dirty="0" smtClean="0"/>
            </a:br>
            <a:r>
              <a:rPr lang="en-US" dirty="0" smtClean="0"/>
              <a:t>we are adding fixed effects in Table 4</a:t>
            </a:r>
          </a:p>
          <a:p>
            <a:pPr lvl="1"/>
            <a:r>
              <a:rPr lang="en-US" dirty="0" smtClean="0"/>
              <a:t>Shows the extent to which changes to future systemic risk can be forecasted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9550"/>
            <a:ext cx="8763000" cy="1295400"/>
          </a:xfrm>
        </p:spPr>
        <p:txBody>
          <a:bodyPr/>
          <a:lstStyle/>
          <a:p>
            <a:r>
              <a:rPr lang="en-US" sz="3600" dirty="0" smtClean="0"/>
              <a:t>Table 4: </a:t>
            </a:r>
            <a:r>
              <a:rPr lang="el-GR" sz="3600" dirty="0" smtClean="0"/>
              <a:t>Δ</a:t>
            </a:r>
            <a:r>
              <a:rPr lang="en-US" sz="3600" dirty="0" err="1" smtClean="0"/>
              <a:t>CoVaR</a:t>
            </a:r>
            <a:r>
              <a:rPr lang="en-US" sz="3600" dirty="0" smtClean="0"/>
              <a:t> Forecasts by Characteristics</a:t>
            </a:r>
            <a:br>
              <a:rPr lang="en-US" sz="3600" dirty="0" smtClean="0"/>
            </a:br>
            <a:r>
              <a:rPr lang="en-US" sz="3600" dirty="0" smtClean="0"/>
              <a:t>	       Time Series/Cross Section, Portfolios, 1%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1600200"/>
          <a:ext cx="7086600" cy="4926945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000000"/>
                  </a:outerShdw>
                </a:effectLst>
              </a:tblPr>
              <a:tblGrid>
                <a:gridCol w="3037115"/>
                <a:gridCol w="542881"/>
                <a:gridCol w="1047856"/>
                <a:gridCol w="1113864"/>
                <a:gridCol w="1344884"/>
              </a:tblGrid>
              <a:tr h="24191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1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895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COEFFICIENT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Years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Year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Quarter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Δ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CoVaR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(lagged)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0.41***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0.58***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0.86***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VaR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(lagged)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-1.30***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-1.74***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Leverage (lagged)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-8.10***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-1.64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Maturity mismatch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(lagged)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-0.31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-0.53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-0.33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Relative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Size (lagged)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-230***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-229***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-56***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Book-to-Market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(lagged)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29.25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42.69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31.03**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Constant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-332.58***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-239.05***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-96.84***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Observations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3805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10"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6488668"/>
            <a:ext cx="677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Timing of tail risk is harder to forecast than cross-section contribution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219200" y="6553200"/>
            <a:ext cx="4572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960914" y="3222172"/>
            <a:ext cx="1752600" cy="2438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35282" y="5203372"/>
            <a:ext cx="1741718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24400" y="4746172"/>
            <a:ext cx="1752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4400" y="3222172"/>
            <a:ext cx="1752600" cy="15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1295400"/>
            <a:ext cx="2209800" cy="4953000"/>
          </a:xfrm>
          <a:prstGeom prst="rect">
            <a:avLst/>
          </a:prstGeom>
          <a:effectLst>
            <a:softEdge rad="127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0" y="1295400"/>
            <a:ext cx="2209800" cy="4953000"/>
          </a:xfrm>
          <a:prstGeom prst="rect">
            <a:avLst/>
          </a:prstGeom>
          <a:effectLst>
            <a:softEdge rad="127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Brunnermeier-Sannikov (new)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371600"/>
            <a:ext cx="2590800" cy="3962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Needs financing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Start projects (trees  with</a:t>
            </a:r>
            <a:br>
              <a:rPr lang="en-US" sz="2000" dirty="0" smtClean="0"/>
            </a:br>
            <a:r>
              <a:rPr lang="en-US" sz="2000" dirty="0" smtClean="0"/>
              <a:t>payoff 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t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da</a:t>
            </a:r>
            <a:r>
              <a:rPr lang="en-US" sz="2000" baseline="-25000" dirty="0" err="1" smtClean="0"/>
              <a:t>t</a:t>
            </a:r>
            <a:r>
              <a:rPr lang="en-US" sz="1800" dirty="0" smtClean="0"/>
              <a:t>/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=</a:t>
            </a:r>
            <a:r>
              <a:rPr lang="en-US" sz="2000" dirty="0" err="1" smtClean="0"/>
              <a:t>g</a:t>
            </a:r>
            <a:r>
              <a:rPr lang="en-US" sz="1800" dirty="0" err="1" smtClean="0"/>
              <a:t>dt</a:t>
            </a:r>
            <a:r>
              <a:rPr lang="en-US" sz="2000" dirty="0" smtClean="0"/>
              <a:t> +</a:t>
            </a:r>
            <a:r>
              <a:rPr lang="el-GR" sz="2000" dirty="0" smtClean="0"/>
              <a:t>σ</a:t>
            </a:r>
            <a:r>
              <a:rPr lang="en-US" sz="1800" dirty="0" err="1" smtClean="0"/>
              <a:t>dZ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capital depreciates</a:t>
            </a:r>
          </a:p>
          <a:p>
            <a:pPr lvl="1"/>
            <a:r>
              <a:rPr lang="en-US" sz="2000" dirty="0" smtClean="0"/>
              <a:t>investment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24200" y="1295400"/>
            <a:ext cx="3505200" cy="16764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Financial Experts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Monitoring (growth of a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Securitizes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“trees” </a:t>
            </a:r>
            <a:b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expand investment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77000" y="1371600"/>
            <a:ext cx="26670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Households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lang="en-US" sz="2000" dirty="0" smtClean="0"/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 financing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895600" y="3200400"/>
            <a:ext cx="365760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391694" y="4533106"/>
            <a:ext cx="2667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53000" y="3429000"/>
            <a:ext cx="340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</a:p>
          <a:p>
            <a:r>
              <a:rPr lang="en-US" dirty="0" smtClean="0"/>
              <a:t>E</a:t>
            </a:r>
          </a:p>
          <a:p>
            <a:r>
              <a:rPr lang="en-US" dirty="0" smtClean="0"/>
              <a:t>B</a:t>
            </a:r>
          </a:p>
          <a:p>
            <a:r>
              <a:rPr lang="en-US" dirty="0" smtClean="0"/>
              <a:t>T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53000" y="48400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</a:t>
            </a:r>
          </a:p>
          <a:p>
            <a:r>
              <a:rPr lang="en-US" dirty="0" smtClean="0"/>
              <a:t>ITY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5600" y="28956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98860" y="2895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981200" y="41910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83807" y="480060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outside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15000" y="51932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477000" y="4951412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477000" y="3810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53200" y="3886200"/>
            <a:ext cx="1045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Optimal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dynamic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contract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133600" y="6019800"/>
            <a:ext cx="5105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62400" y="5725886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financing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t</a:t>
            </a:r>
            <a:r>
              <a:rPr lang="en-US" dirty="0" smtClean="0"/>
              <a:t> grows slower 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458200" cy="1295400"/>
          </a:xfrm>
        </p:spPr>
        <p:txBody>
          <a:bodyPr/>
          <a:lstStyle/>
          <a:p>
            <a:r>
              <a:rPr lang="en-US" dirty="0" smtClean="0"/>
              <a:t>Step 2b: Forecasting with Market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CDS spread and equity implied volatility for 10 largest US commercial and investment banks</a:t>
            </a:r>
            <a:br>
              <a:rPr lang="en-US" dirty="0" smtClean="0"/>
            </a:br>
            <a:r>
              <a:rPr lang="en-US" dirty="0" smtClean="0"/>
              <a:t>(from Bloomberg)</a:t>
            </a:r>
          </a:p>
          <a:p>
            <a:r>
              <a:rPr lang="en-US" dirty="0" smtClean="0"/>
              <a:t>Betas:</a:t>
            </a:r>
          </a:p>
          <a:p>
            <a:pPr lvl="1"/>
            <a:r>
              <a:rPr lang="en-US" dirty="0" smtClean="0"/>
              <a:t>Extract principal component from </a:t>
            </a:r>
            <a:br>
              <a:rPr lang="en-US" dirty="0" smtClean="0"/>
            </a:br>
            <a:r>
              <a:rPr lang="en-US" dirty="0" smtClean="0"/>
              <a:t>CDS spread changes/implied </a:t>
            </a:r>
            <a:r>
              <a:rPr lang="en-US" dirty="0" err="1" smtClean="0"/>
              <a:t>vol</a:t>
            </a:r>
            <a:r>
              <a:rPr lang="en-US" dirty="0" smtClean="0"/>
              <a:t> changes </a:t>
            </a:r>
            <a:br>
              <a:rPr lang="en-US" dirty="0" smtClean="0"/>
            </a:br>
            <a:r>
              <a:rPr lang="en-US" dirty="0" smtClean="0"/>
              <a:t>within each quarter from daily data</a:t>
            </a:r>
          </a:p>
          <a:p>
            <a:pPr lvl="1"/>
            <a:r>
              <a:rPr lang="en-US" dirty="0" smtClean="0"/>
              <a:t>Regress each CDS spread change/ implied </a:t>
            </a:r>
            <a:r>
              <a:rPr lang="en-US" dirty="0" err="1" smtClean="0"/>
              <a:t>vol</a:t>
            </a:r>
            <a:r>
              <a:rPr lang="en-US" dirty="0" smtClean="0"/>
              <a:t> change on first principal component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9550"/>
            <a:ext cx="8763000" cy="1295400"/>
          </a:xfrm>
        </p:spPr>
        <p:txBody>
          <a:bodyPr/>
          <a:lstStyle/>
          <a:p>
            <a:r>
              <a:rPr lang="en-US" sz="3600" dirty="0" smtClean="0"/>
              <a:t>Table 6: </a:t>
            </a:r>
            <a:r>
              <a:rPr lang="el-GR" sz="3600" dirty="0" smtClean="0"/>
              <a:t>Δ</a:t>
            </a:r>
            <a:r>
              <a:rPr lang="en-US" sz="3600" dirty="0" err="1" smtClean="0"/>
              <a:t>CoVaR</a:t>
            </a:r>
            <a:r>
              <a:rPr lang="en-US" sz="3600" dirty="0" smtClean="0"/>
              <a:t> Forecasts by Market Variables	           </a:t>
            </a:r>
            <a:br>
              <a:rPr lang="en-US" sz="3600" dirty="0" smtClean="0"/>
            </a:br>
            <a:r>
              <a:rPr lang="en-US" sz="3600" dirty="0" smtClean="0"/>
              <a:t>                  Cross Section, Portfolios, 1%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61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1600200"/>
          <a:ext cx="7086600" cy="4668585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000000"/>
                  </a:outerShdw>
                </a:effectLst>
              </a:tblPr>
              <a:tblGrid>
                <a:gridCol w="3037115"/>
                <a:gridCol w="542881"/>
                <a:gridCol w="1047856"/>
                <a:gridCol w="1113864"/>
                <a:gridCol w="1344884"/>
              </a:tblGrid>
              <a:tr h="24191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1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895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COEFFICIENT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Years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Year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Quarter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Δ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CoVaR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(lagged)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0.60***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0.79***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0.94***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VaR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(lagged)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-1.84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-0.08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CDS beta (lagged)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-1.727**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787.92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95.37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CDS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(lagged)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1.320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-2.211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-40.26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Implied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Vol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beta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(lagged)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-8.30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-590.28**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-85.78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Implied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Vol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(lagged)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-144.60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111.02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234.56***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Constant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-335.30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-147.72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-114.07*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Observations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0.77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10"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8" marR="4218" marT="421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7786" y="6248400"/>
            <a:ext cx="293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data-span (2004-2008)!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004501" y="3375471"/>
            <a:ext cx="1447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to our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Co-Expected Shortfall (“Co-ES”)</a:t>
            </a:r>
          </a:p>
          <a:p>
            <a:pPr lvl="1"/>
            <a:r>
              <a:rPr lang="en-US" dirty="0" smtClean="0"/>
              <a:t>Advantage: 	coherent risk measure</a:t>
            </a:r>
          </a:p>
          <a:p>
            <a:pPr lvl="1"/>
            <a:r>
              <a:rPr lang="en-US" dirty="0" smtClean="0"/>
              <a:t>Disadvantage: 	any estimate “in” the tail is very noise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Inclusion of additional information</a:t>
            </a:r>
          </a:p>
          <a:p>
            <a:pPr lvl="1"/>
            <a:r>
              <a:rPr lang="en-US" dirty="0" smtClean="0"/>
              <a:t>derivative positions</a:t>
            </a:r>
          </a:p>
          <a:p>
            <a:pPr lvl="1"/>
            <a:r>
              <a:rPr lang="en-US" dirty="0" smtClean="0"/>
              <a:t>off-balance sheet exposure</a:t>
            </a:r>
          </a:p>
          <a:p>
            <a:pPr lvl="1"/>
            <a:r>
              <a:rPr lang="en-US" dirty="0" smtClean="0"/>
              <a:t>Crowdedness measure</a:t>
            </a:r>
          </a:p>
          <a:p>
            <a:pPr lvl="1"/>
            <a:r>
              <a:rPr lang="en-US" dirty="0" smtClean="0"/>
              <a:t>Interdependence measures</a:t>
            </a:r>
          </a:p>
          <a:p>
            <a:pPr lvl="1"/>
            <a:r>
              <a:rPr lang="en-US" dirty="0" smtClean="0"/>
              <a:t>Bank supervision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Countercyclical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36744" cy="4800600"/>
          </a:xfrm>
        </p:spPr>
        <p:txBody>
          <a:bodyPr>
            <a:normAutofit/>
          </a:bodyPr>
          <a:lstStyle/>
          <a:p>
            <a:r>
              <a:rPr lang="en-US" i="1" dirty="0" smtClean="0"/>
              <a:t>When market is relaxed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Strict Laddered Response</a:t>
            </a:r>
          </a:p>
          <a:p>
            <a:pPr lvl="1"/>
            <a:r>
              <a:rPr lang="en-US" b="1" dirty="0" smtClean="0"/>
              <a:t>Step 1:</a:t>
            </a:r>
            <a:r>
              <a:rPr lang="en-US" dirty="0" smtClean="0"/>
              <a:t> supervision enhanced</a:t>
            </a:r>
          </a:p>
          <a:p>
            <a:pPr lvl="1"/>
            <a:r>
              <a:rPr lang="en-US" b="1" dirty="0" smtClean="0"/>
              <a:t>Step 2:</a:t>
            </a:r>
            <a:r>
              <a:rPr lang="en-US" dirty="0" smtClean="0"/>
              <a:t> forbidden to pay out dividends</a:t>
            </a:r>
          </a:p>
          <a:p>
            <a:pPr lvl="2"/>
            <a:r>
              <a:rPr lang="en-US" dirty="0" smtClean="0"/>
              <a:t>See connection to debt-overhang problem)</a:t>
            </a:r>
          </a:p>
          <a:p>
            <a:pPr lvl="1"/>
            <a:r>
              <a:rPr lang="en-US" b="1" dirty="0" smtClean="0"/>
              <a:t>Step 3:</a:t>
            </a:r>
            <a:r>
              <a:rPr lang="en-US" dirty="0" smtClean="0"/>
              <a:t> No Bonus for CEOs</a:t>
            </a:r>
          </a:p>
          <a:p>
            <a:pPr lvl="1"/>
            <a:r>
              <a:rPr lang="en-US" b="1" dirty="0" smtClean="0"/>
              <a:t>Step 4:</a:t>
            </a:r>
            <a:r>
              <a:rPr lang="en-US" dirty="0" smtClean="0"/>
              <a:t> Recapitalization within two months + debt/equity swap</a:t>
            </a:r>
          </a:p>
          <a:p>
            <a:r>
              <a:rPr lang="en-US" i="1" dirty="0" smtClean="0"/>
              <a:t>When market is strict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Relax regulatory requirement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Causal risk spill over effects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Non-causal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64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1676400" y="1447800"/>
          <a:ext cx="56388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3733800"/>
            <a:ext cx="377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Adverse feedback loop - amplification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91000" y="26670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Group 8"/>
          <p:cNvGrpSpPr/>
          <p:nvPr/>
        </p:nvGrpSpPr>
        <p:grpSpPr>
          <a:xfrm>
            <a:off x="1447800" y="5280107"/>
            <a:ext cx="1111096" cy="739693"/>
            <a:chOff x="1305290" y="811253"/>
            <a:chExt cx="1111096" cy="739693"/>
          </a:xfrm>
        </p:grpSpPr>
        <p:sp>
          <p:nvSpPr>
            <p:cNvPr id="10" name="Rounded Rectangle 9"/>
            <p:cNvSpPr/>
            <p:nvPr/>
          </p:nvSpPr>
          <p:spPr>
            <a:xfrm>
              <a:off x="1305290" y="811253"/>
              <a:ext cx="1111096" cy="73969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341399" y="847362"/>
              <a:ext cx="1038878" cy="667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b="0" kern="1200" dirty="0"/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3613304" y="4441907"/>
            <a:ext cx="1111096" cy="739693"/>
            <a:chOff x="1305290" y="811253"/>
            <a:chExt cx="1111096" cy="739693"/>
          </a:xfrm>
        </p:grpSpPr>
        <p:sp>
          <p:nvSpPr>
            <p:cNvPr id="13" name="Rounded Rectangle 12"/>
            <p:cNvSpPr/>
            <p:nvPr/>
          </p:nvSpPr>
          <p:spPr>
            <a:xfrm>
              <a:off x="1305290" y="811253"/>
              <a:ext cx="1111096" cy="73969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341399" y="847362"/>
              <a:ext cx="1038878" cy="667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0" kern="1200" dirty="0" smtClean="0"/>
                <a:t>A</a:t>
              </a:r>
              <a:endParaRPr lang="en-US" sz="3000" b="0" kern="1200" dirty="0"/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3613304" y="5280107"/>
            <a:ext cx="1111096" cy="739693"/>
            <a:chOff x="1305290" y="811253"/>
            <a:chExt cx="1111096" cy="739693"/>
          </a:xfrm>
        </p:grpSpPr>
        <p:sp>
          <p:nvSpPr>
            <p:cNvPr id="16" name="Rounded Rectangle 15"/>
            <p:cNvSpPr/>
            <p:nvPr/>
          </p:nvSpPr>
          <p:spPr>
            <a:xfrm>
              <a:off x="1305290" y="811253"/>
              <a:ext cx="1111096" cy="73969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1341399" y="847362"/>
              <a:ext cx="1038878" cy="667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dirty="0" smtClean="0"/>
                <a:t>B</a:t>
              </a:r>
              <a:endParaRPr lang="en-US" sz="3000" b="0" kern="1200" dirty="0"/>
            </a:p>
          </p:txBody>
        </p:sp>
      </p:grpSp>
      <p:grpSp>
        <p:nvGrpSpPr>
          <p:cNvPr id="15" name="Group 17"/>
          <p:cNvGrpSpPr/>
          <p:nvPr/>
        </p:nvGrpSpPr>
        <p:grpSpPr>
          <a:xfrm>
            <a:off x="3613304" y="6096000"/>
            <a:ext cx="1111096" cy="739693"/>
            <a:chOff x="1305290" y="811253"/>
            <a:chExt cx="1111096" cy="739693"/>
          </a:xfrm>
        </p:grpSpPr>
        <p:sp>
          <p:nvSpPr>
            <p:cNvPr id="19" name="Rounded Rectangle 18"/>
            <p:cNvSpPr/>
            <p:nvPr/>
          </p:nvSpPr>
          <p:spPr>
            <a:xfrm>
              <a:off x="1305290" y="811253"/>
              <a:ext cx="1111096" cy="73969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1341399" y="847362"/>
              <a:ext cx="1038878" cy="667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dirty="0" smtClean="0"/>
                <a:t>C</a:t>
              </a:r>
              <a:endParaRPr lang="en-US" sz="3000" b="0" kern="1200" dirty="0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2743200" y="5638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743200" y="48006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43200" y="59436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Amplifier vs. Absorber 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65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1752600"/>
          <a:ext cx="5621548" cy="3771900"/>
        </p:xfrm>
        <a:graphic>
          <a:graphicData uri="http://schemas.openxmlformats.org/drawingml/2006/table">
            <a:tbl>
              <a:tblPr/>
              <a:tblGrid>
                <a:gridCol w="2170983"/>
                <a:gridCol w="690113"/>
                <a:gridCol w="690113"/>
                <a:gridCol w="690113"/>
                <a:gridCol w="690113"/>
                <a:gridCol w="690113"/>
              </a:tblGrid>
              <a:tr h="251460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INSTITUTIONS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VaR_index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           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VaR_index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COEFFICIENT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 Year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1.5 Years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 Year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1.5 Years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Fitted CoVaR_contrib (lag)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4.46**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6.43***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(1.91)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(1.95)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Resid CoVaR_contrib (lag)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0.50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0.52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(0.40)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(0.41)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Fitted CoVaR_exp (lag)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0.75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0.51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(1.42)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(1.34)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Resid CoVaR_exp (lag)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2.94***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3.95***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(0.57)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(0.54)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VaR_index (lag)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0.30**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0.13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-1.25***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-1.96***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(0.12)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(0.12)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(0.33)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(0.32)</a:t>
                      </a: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289" marR="6289" marT="6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charge?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Capital charge</a:t>
            </a:r>
          </a:p>
          <a:p>
            <a:pPr lvl="1"/>
            <a:r>
              <a:rPr lang="en-US" dirty="0" smtClean="0"/>
              <a:t>Strictly binding</a:t>
            </a:r>
          </a:p>
          <a:p>
            <a:pPr lvl="1"/>
            <a:r>
              <a:rPr lang="en-US" dirty="0" smtClean="0"/>
              <a:t>Might stifle competition</a:t>
            </a:r>
          </a:p>
          <a:p>
            <a:r>
              <a:rPr lang="en-US" dirty="0" err="1" smtClean="0"/>
              <a:t>Pigouvian</a:t>
            </a:r>
            <a:r>
              <a:rPr lang="en-US" dirty="0" smtClean="0"/>
              <a:t> tax + government insurance</a:t>
            </a:r>
          </a:p>
          <a:p>
            <a:pPr lvl="1"/>
            <a:r>
              <a:rPr lang="en-US" dirty="0" smtClean="0"/>
              <a:t>Generates revenue</a:t>
            </a:r>
          </a:p>
          <a:p>
            <a:pPr lvl="1"/>
            <a:r>
              <a:rPr lang="en-US" dirty="0" smtClean="0"/>
              <a:t>In times of crisis it is cheap to issue government debt </a:t>
            </a:r>
          </a:p>
          <a:p>
            <a:pPr lvl="1"/>
            <a:r>
              <a:rPr lang="en-US" dirty="0" smtClean="0"/>
              <a:t>very salient</a:t>
            </a:r>
          </a:p>
          <a:p>
            <a:r>
              <a:rPr lang="en-US" dirty="0" smtClean="0"/>
              <a:t>Private insurance scheme 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Kashap</a:t>
            </a:r>
            <a:r>
              <a:rPr lang="en-US" dirty="0" smtClean="0"/>
              <a:t>, Rajan &amp; Stein, 2008 + NYU report)</a:t>
            </a:r>
          </a:p>
          <a:p>
            <a:pPr lvl="1"/>
            <a:r>
              <a:rPr lang="en-US" dirty="0" smtClean="0"/>
              <a:t>Requires lots of regulation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81000" y="2895600"/>
            <a:ext cx="4572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81000" y="1676400"/>
            <a:ext cx="4572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610600" cy="12954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582930" indent="-514350">
              <a:buClr>
                <a:srgbClr val="C00000"/>
              </a:buClr>
            </a:pPr>
            <a:r>
              <a:rPr lang="en-US" dirty="0" smtClean="0"/>
              <a:t>Theory</a:t>
            </a:r>
          </a:p>
          <a:p>
            <a:pPr marL="912114" lvl="1" indent="-514350">
              <a:buClr>
                <a:srgbClr val="C00000"/>
              </a:buClr>
            </a:pPr>
            <a:r>
              <a:rPr lang="en-US" dirty="0" smtClean="0"/>
              <a:t>Liquidity spirals - non-linear dynamics</a:t>
            </a:r>
          </a:p>
          <a:p>
            <a:pPr marL="912114" lvl="1" indent="-514350">
              <a:buClr>
                <a:srgbClr val="C00000"/>
              </a:buClr>
            </a:pPr>
            <a:r>
              <a:rPr lang="en-US" dirty="0" smtClean="0"/>
              <a:t>Externalities</a:t>
            </a:r>
          </a:p>
          <a:p>
            <a:pPr marL="582930" indent="-514350">
              <a:buClr>
                <a:srgbClr val="C00000"/>
              </a:buClr>
            </a:pPr>
            <a:r>
              <a:rPr lang="en-US" dirty="0" smtClean="0"/>
              <a:t>Macro-prudential </a:t>
            </a:r>
            <a:r>
              <a:rPr lang="en-US" dirty="0" smtClean="0"/>
              <a:t>regulation</a:t>
            </a:r>
          </a:p>
          <a:p>
            <a:pPr marL="912114" lvl="1" indent="-514350">
              <a:buClr>
                <a:srgbClr val="C00000"/>
              </a:buClr>
            </a:pPr>
            <a:r>
              <a:rPr lang="en-US" dirty="0" smtClean="0"/>
              <a:t>Focus on externalities</a:t>
            </a:r>
          </a:p>
          <a:p>
            <a:pPr marL="912114" lvl="1" indent="-514350">
              <a:buClr>
                <a:srgbClr val="C00000"/>
              </a:buClr>
            </a:pPr>
            <a:r>
              <a:rPr lang="en-US" dirty="0" smtClean="0"/>
              <a:t>Measure for systemic risk is needed, e.g. </a:t>
            </a:r>
            <a:r>
              <a:rPr lang="en-US" dirty="0" err="1" smtClean="0"/>
              <a:t>CoVaR</a:t>
            </a:r>
            <a:endParaRPr lang="en-US" dirty="0" smtClean="0"/>
          </a:p>
          <a:p>
            <a:pPr marL="582930" indent="-514350">
              <a:buClr>
                <a:srgbClr val="C00000"/>
              </a:buClr>
            </a:pPr>
            <a:r>
              <a:rPr lang="en-US" dirty="0" smtClean="0"/>
              <a:t>Countercyclical </a:t>
            </a:r>
            <a:r>
              <a:rPr lang="en-US" dirty="0" smtClean="0"/>
              <a:t>regulation</a:t>
            </a:r>
          </a:p>
          <a:p>
            <a:pPr marL="912114" lvl="1" indent="-514350">
              <a:buClr>
                <a:srgbClr val="C00000"/>
              </a:buClr>
            </a:pPr>
            <a:r>
              <a:rPr lang="en-US" dirty="0" smtClean="0"/>
              <a:t>Find variables that predict average future </a:t>
            </a:r>
            <a:r>
              <a:rPr lang="en-US" dirty="0" err="1" smtClean="0"/>
              <a:t>CoVaR</a:t>
            </a:r>
            <a:endParaRPr lang="en-US" dirty="0" smtClean="0"/>
          </a:p>
          <a:p>
            <a:pPr marL="912114" lvl="1" indent="-514350">
              <a:buClr>
                <a:srgbClr val="C00000"/>
              </a:buClr>
            </a:pPr>
            <a:r>
              <a:rPr lang="en-US" dirty="0" smtClean="0"/>
              <a:t>Forward-looking measures, spreads, …</a:t>
            </a:r>
          </a:p>
          <a:p>
            <a:pPr marL="582930" indent="-514350">
              <a:buClr>
                <a:srgbClr val="C00000"/>
              </a:buClr>
            </a:pPr>
            <a:r>
              <a:rPr lang="en-US" dirty="0" smtClean="0"/>
              <a:t>Also,</a:t>
            </a:r>
          </a:p>
          <a:p>
            <a:pPr marL="912114" lvl="1" indent="-514350">
              <a:buClr>
                <a:srgbClr val="C00000"/>
              </a:buClr>
            </a:pPr>
            <a:r>
              <a:rPr lang="en-US" dirty="0" err="1" smtClean="0"/>
              <a:t>VaR</a:t>
            </a:r>
            <a:r>
              <a:rPr lang="en-US" dirty="0" smtClean="0"/>
              <a:t> measure is not sufficient – incorrect focus</a:t>
            </a:r>
          </a:p>
          <a:p>
            <a:pPr marL="912114" lvl="1" indent="-514350">
              <a:buClr>
                <a:srgbClr val="C00000"/>
              </a:buClr>
            </a:pPr>
            <a:r>
              <a:rPr lang="en-US" dirty="0" err="1" smtClean="0"/>
              <a:t>Quantile</a:t>
            </a:r>
            <a:r>
              <a:rPr lang="en-US" dirty="0" smtClean="0"/>
              <a:t> regressions are simple and efficient way to calculate </a:t>
            </a:r>
            <a:r>
              <a:rPr lang="en-US" dirty="0" err="1" smtClean="0"/>
              <a:t>CoVaR</a:t>
            </a:r>
            <a:endParaRPr lang="en-US" dirty="0" smtClean="0"/>
          </a:p>
          <a:p>
            <a:pPr marL="582930" indent="-514350">
              <a:buClr>
                <a:srgbClr val="C00000"/>
              </a:buClr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324600" y="1905000"/>
            <a:ext cx="2209800" cy="762000"/>
          </a:xfrm>
          <a:prstGeom prst="rect">
            <a:avLst/>
          </a:prstGeom>
          <a:effectLst>
            <a:softEdge rad="127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1905000"/>
            <a:ext cx="2209800" cy="762000"/>
          </a:xfrm>
          <a:prstGeom prst="rect">
            <a:avLst/>
          </a:prstGeom>
          <a:effectLst>
            <a:softEdge rad="127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financial experts in the economy: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19200" y="2057400"/>
            <a:ext cx="2590800" cy="106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00400" y="4419600"/>
            <a:ext cx="3276600" cy="685800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Financial Experts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43600" y="2057400"/>
            <a:ext cx="2667000" cy="129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Households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6200000" flipV="1">
            <a:off x="2400300" y="2781300"/>
            <a:ext cx="167640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5638800" y="2819400"/>
            <a:ext cx="160020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3810000" y="2438400"/>
            <a:ext cx="2514600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629400" y="3429000"/>
            <a:ext cx="23472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Securitize investments</a:t>
            </a:r>
          </a:p>
          <a:p>
            <a:r>
              <a:rPr lang="en-US" dirty="0" smtClean="0"/>
              <a:t>and sell products to </a:t>
            </a:r>
          </a:p>
          <a:p>
            <a:r>
              <a:rPr lang="en-US" dirty="0" smtClean="0"/>
              <a:t>households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267200" y="2133600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financing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85800" y="3276600"/>
            <a:ext cx="2250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Provide funding more</a:t>
            </a:r>
          </a:p>
          <a:p>
            <a:r>
              <a:rPr lang="en-US" dirty="0" smtClean="0"/>
              <a:t>efficiently than direct </a:t>
            </a:r>
          </a:p>
          <a:p>
            <a:r>
              <a:rPr lang="en-US" dirty="0" smtClean="0"/>
              <a:t>lending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62000" y="5562600"/>
            <a:ext cx="754565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•"/>
            </a:pPr>
            <a:r>
              <a:rPr lang="en-US" sz="2000" dirty="0" smtClean="0"/>
              <a:t> Both entrepreneurs and households benefit from the financial sector</a:t>
            </a:r>
          </a:p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960914" y="3222172"/>
            <a:ext cx="1752600" cy="34072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735282" y="6106886"/>
            <a:ext cx="174171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24400" y="5584372"/>
            <a:ext cx="17526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4400" y="3222172"/>
            <a:ext cx="1752600" cy="2362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1295400"/>
            <a:ext cx="2209800" cy="4953000"/>
          </a:xfrm>
          <a:prstGeom prst="rect">
            <a:avLst/>
          </a:prstGeom>
          <a:effectLst>
            <a:softEdge rad="127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0" y="1295400"/>
            <a:ext cx="2209800" cy="4953000"/>
          </a:xfrm>
          <a:prstGeom prst="rect">
            <a:avLst/>
          </a:prstGeom>
          <a:effectLst>
            <a:softEdge rad="127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setup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371600"/>
            <a:ext cx="2590800" cy="3962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Needs financing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Start projects (trees  with</a:t>
            </a:r>
            <a:br>
              <a:rPr lang="en-US" sz="2000" dirty="0" smtClean="0"/>
            </a:br>
            <a:r>
              <a:rPr lang="en-US" sz="2000" dirty="0" smtClean="0"/>
              <a:t>payoff 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t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da</a:t>
            </a:r>
            <a:r>
              <a:rPr lang="en-US" sz="2000" baseline="-25000" dirty="0" err="1" smtClean="0"/>
              <a:t>t</a:t>
            </a:r>
            <a:r>
              <a:rPr lang="en-US" sz="1800" dirty="0" smtClean="0"/>
              <a:t>/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=</a:t>
            </a:r>
            <a:r>
              <a:rPr lang="en-US" sz="2000" dirty="0" err="1" smtClean="0"/>
              <a:t>g</a:t>
            </a:r>
            <a:r>
              <a:rPr lang="en-US" sz="1800" dirty="0" err="1" smtClean="0"/>
              <a:t>dt</a:t>
            </a:r>
            <a:r>
              <a:rPr lang="en-US" sz="2000" dirty="0" smtClean="0"/>
              <a:t> +</a:t>
            </a:r>
            <a:r>
              <a:rPr lang="el-GR" sz="2000" dirty="0" smtClean="0"/>
              <a:t>σ</a:t>
            </a:r>
            <a:r>
              <a:rPr lang="en-US" sz="1800" dirty="0" err="1" smtClean="0"/>
              <a:t>dZ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capital depreciates</a:t>
            </a:r>
          </a:p>
          <a:p>
            <a:pPr lvl="1"/>
            <a:r>
              <a:rPr lang="en-US" sz="2000" dirty="0" smtClean="0"/>
              <a:t>investment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24200" y="1295400"/>
            <a:ext cx="3581400" cy="1676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Financial Experts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0664" lvl="1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Monitoring (growth of a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Securitizes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“trees” </a:t>
            </a:r>
            <a:b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expand investment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77000" y="1371600"/>
            <a:ext cx="26670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Households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lang="en-US" sz="2000" dirty="0" smtClean="0"/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 financing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972594" y="4952206"/>
            <a:ext cx="3505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53000" y="3429000"/>
            <a:ext cx="340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</a:p>
          <a:p>
            <a:r>
              <a:rPr lang="en-US" dirty="0" smtClean="0"/>
              <a:t>E</a:t>
            </a:r>
          </a:p>
          <a:p>
            <a:r>
              <a:rPr lang="en-US" dirty="0" smtClean="0"/>
              <a:t>B</a:t>
            </a:r>
          </a:p>
          <a:p>
            <a:r>
              <a:rPr lang="en-US" dirty="0" smtClean="0"/>
              <a:t>T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53000" y="5791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</a:t>
            </a:r>
          </a:p>
          <a:p>
            <a:r>
              <a:rPr lang="en-US" dirty="0" smtClean="0"/>
              <a:t>ITY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5600" y="28956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98860" y="2895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981200" y="41910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83807" y="5769428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outside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15000" y="61838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477000" y="5865812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477000" y="3810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53200" y="3886200"/>
            <a:ext cx="1045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Optimal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dynamic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contract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895600" y="3200400"/>
            <a:ext cx="365760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05200" y="427886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</a:p>
          <a:p>
            <a:r>
              <a:rPr lang="el-GR" dirty="0" smtClean="0"/>
              <a:t>σ</a:t>
            </a:r>
            <a:r>
              <a:rPr lang="en-US" baseline="30000" dirty="0" smtClean="0"/>
              <a:t>p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 flipH="1" flipV="1">
            <a:off x="3771106" y="44569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3771106" y="47617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960914" y="3222172"/>
            <a:ext cx="1752600" cy="2438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35282" y="5203372"/>
            <a:ext cx="1741718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24400" y="4746172"/>
            <a:ext cx="1752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4400" y="3222172"/>
            <a:ext cx="1752600" cy="15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1295400"/>
            <a:ext cx="2209800" cy="4953000"/>
          </a:xfrm>
          <a:prstGeom prst="rect">
            <a:avLst/>
          </a:prstGeom>
          <a:effectLst>
            <a:softEdge rad="127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0" y="1295400"/>
            <a:ext cx="2209800" cy="4953000"/>
          </a:xfrm>
          <a:prstGeom prst="rect">
            <a:avLst/>
          </a:prstGeom>
          <a:effectLst>
            <a:softEdge rad="127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setup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371600"/>
            <a:ext cx="25908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Needs financing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Start projects (trees  with</a:t>
            </a:r>
            <a:br>
              <a:rPr lang="en-US" sz="2000" dirty="0" smtClean="0"/>
            </a:br>
            <a:r>
              <a:rPr lang="en-US" sz="2000" dirty="0" smtClean="0"/>
              <a:t>payoff 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t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da</a:t>
            </a:r>
            <a:r>
              <a:rPr lang="en-US" sz="2000" baseline="-25000" dirty="0" err="1" smtClean="0"/>
              <a:t>t</a:t>
            </a:r>
            <a:r>
              <a:rPr lang="en-US" sz="1800" dirty="0" smtClean="0"/>
              <a:t>/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=</a:t>
            </a:r>
            <a:r>
              <a:rPr lang="en-US" sz="2000" dirty="0" err="1" smtClean="0"/>
              <a:t>g</a:t>
            </a:r>
            <a:r>
              <a:rPr lang="en-US" sz="1800" dirty="0" err="1" smtClean="0"/>
              <a:t>dt</a:t>
            </a:r>
            <a:r>
              <a:rPr lang="en-US" sz="2000" dirty="0" smtClean="0"/>
              <a:t> +</a:t>
            </a:r>
            <a:r>
              <a:rPr lang="el-GR" sz="2000" dirty="0" smtClean="0"/>
              <a:t>σ</a:t>
            </a:r>
            <a:r>
              <a:rPr lang="en-US" sz="1800" dirty="0" err="1" smtClean="0"/>
              <a:t>dZ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capital depreciates</a:t>
            </a:r>
          </a:p>
          <a:p>
            <a:pPr lvl="1"/>
            <a:r>
              <a:rPr lang="en-US" sz="2000" dirty="0" smtClean="0"/>
              <a:t>investment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F64-EE77-42ED-8C35-DBDED12413B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24200" y="1295400"/>
            <a:ext cx="3505200" cy="16764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Financial Experts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Monitoring (growth of a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Securitizes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“trees” </a:t>
            </a:r>
            <a:b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expand investment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77000" y="1371600"/>
            <a:ext cx="26670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Households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lang="en-US" sz="2000" dirty="0" smtClean="0"/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 financing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71800" y="3199606"/>
            <a:ext cx="3581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391694" y="4533106"/>
            <a:ext cx="2667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53000" y="3429000"/>
            <a:ext cx="340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</a:p>
          <a:p>
            <a:r>
              <a:rPr lang="en-US" dirty="0" smtClean="0"/>
              <a:t>E</a:t>
            </a:r>
          </a:p>
          <a:p>
            <a:r>
              <a:rPr lang="en-US" dirty="0" smtClean="0"/>
              <a:t>B</a:t>
            </a:r>
          </a:p>
          <a:p>
            <a:r>
              <a:rPr lang="en-US" dirty="0" smtClean="0"/>
              <a:t>T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53000" y="48400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</a:t>
            </a:r>
          </a:p>
          <a:p>
            <a:r>
              <a:rPr lang="en-US" dirty="0" smtClean="0"/>
              <a:t>ITY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5600" y="28956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98860" y="2895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981200" y="41910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83807" y="480060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outside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15000" y="51932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477000" y="4951412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477000" y="3810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53200" y="3886200"/>
            <a:ext cx="1045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Optimal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dynamic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contract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133600" y="6019800"/>
            <a:ext cx="5105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62400" y="5725886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financing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t</a:t>
            </a:r>
            <a:r>
              <a:rPr lang="en-US" dirty="0" smtClean="0"/>
              <a:t> grows slower 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0</TotalTime>
  <Words>2860</Words>
  <Application>Microsoft Office PowerPoint</Application>
  <PresentationFormat>On-screen Show (4:3)</PresentationFormat>
  <Paragraphs>1347</Paragraphs>
  <Slides>67</Slides>
  <Notes>67</Notes>
  <HiddenSlides>23</HiddenSlides>
  <MMClips>0</MMClips>
  <ScaleCrop>false</ScaleCrop>
  <HeadingPairs>
    <vt:vector size="10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Links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90" baseType="lpstr">
      <vt:lpstr>Arial</vt:lpstr>
      <vt:lpstr>Corbel</vt:lpstr>
      <vt:lpstr>cmmi10</vt:lpstr>
      <vt:lpstr>cmr10</vt:lpstr>
      <vt:lpstr>cmex10</vt:lpstr>
      <vt:lpstr>cmsy10orig</vt:lpstr>
      <vt:lpstr>cmmi7</vt:lpstr>
      <vt:lpstr>cmr7</vt:lpstr>
      <vt:lpstr>Wingdings</vt:lpstr>
      <vt:lpstr>Symbol</vt:lpstr>
      <vt:lpstr>Wingdings 2</vt:lpstr>
      <vt:lpstr>Wingdings 3</vt:lpstr>
      <vt:lpstr>Calibri</vt:lpstr>
      <vt:lpstr>IntroducingPowerPoint2007</vt:lpstr>
      <vt:lpstr>???</vt:lpstr>
      <vt:lpstr>???</vt:lpstr>
      <vt:lpstr>???</vt:lpstr>
      <vt:lpstr>???</vt:lpstr>
      <vt:lpstr>???</vt:lpstr>
      <vt:lpstr>???</vt:lpstr>
      <vt:lpstr>???</vt:lpstr>
      <vt:lpstr>Equation</vt:lpstr>
      <vt:lpstr>Microsoft Equation 3.0</vt:lpstr>
      <vt:lpstr> MacroModel with Financial Sector  with  Yuliy Sannikov       Markus K. Brunnermeier</vt:lpstr>
      <vt:lpstr>Slide 2</vt:lpstr>
      <vt:lpstr>Changing banking landscape</vt:lpstr>
      <vt:lpstr>Two questions</vt:lpstr>
      <vt:lpstr>Overview</vt:lpstr>
      <vt:lpstr>Brunnermeier-Sannikov (new)</vt:lpstr>
      <vt:lpstr>Role of financial experts in the economy:</vt:lpstr>
      <vt:lpstr>Model setup - overview</vt:lpstr>
      <vt:lpstr>Model setup - overview</vt:lpstr>
      <vt:lpstr>Model setup: production of output and capital</vt:lpstr>
      <vt:lpstr>Financing of capital</vt:lpstr>
      <vt:lpstr>Financing friction – optimal contracting</vt:lpstr>
      <vt:lpstr>Competitive equilibrium</vt:lpstr>
      <vt:lpstr>Competitive equilibrium</vt:lpstr>
      <vt:lpstr>Competitive equilibrium</vt:lpstr>
      <vt:lpstr>Function of experts’ networth/GDP</vt:lpstr>
      <vt:lpstr>Results 1: Non-linear dynamics - spirals</vt:lpstr>
      <vt:lpstr>Introducing margin/haircut constraint</vt:lpstr>
      <vt:lpstr>Vol. and leverage with haircut constraints</vt:lpstr>
      <vt:lpstr>Graphs with haircut constraints (red)</vt:lpstr>
      <vt:lpstr>Graphs with haircut constraints (red)</vt:lpstr>
      <vt:lpstr>Graphs with haircut constraints (red)</vt:lpstr>
      <vt:lpstr>Results 2: Externalities – welfare</vt:lpstr>
      <vt:lpstr>Result 2: Externalities – welfare</vt:lpstr>
      <vt:lpstr>Results 2: Externalities – welfare</vt:lpstr>
      <vt:lpstr>On externalities – welfare analysis</vt:lpstr>
      <vt:lpstr>Externalities</vt:lpstr>
      <vt:lpstr>Related Literature</vt:lpstr>
      <vt:lpstr>Differences to Bernanke-Gertler-Gilchrist</vt:lpstr>
      <vt:lpstr>Differences to Kiyotaki-Moore</vt:lpstr>
      <vt:lpstr>Differences to He-Krishnamurthy</vt:lpstr>
      <vt:lpstr>Conclusion</vt:lpstr>
      <vt:lpstr>Macro-prudential regulation</vt:lpstr>
      <vt:lpstr>Overview</vt:lpstr>
      <vt:lpstr>“CoVaR” with Tobias Adrian</vt:lpstr>
      <vt:lpstr>Who should be regulated?</vt:lpstr>
      <vt:lpstr>CoVaR – systemic risk measure</vt:lpstr>
      <vt:lpstr>Network CoVaR</vt:lpstr>
      <vt:lpstr>Overview</vt:lpstr>
      <vt:lpstr>Quantile Regressions: A Refresher</vt:lpstr>
      <vt:lpstr>Quantile Regression: A Refresher</vt:lpstr>
      <vt:lpstr>Financial Intermediary Data</vt:lpstr>
      <vt:lpstr>Change in total asset value Xit</vt:lpstr>
      <vt:lpstr>Summary Statistics of Risk Measures OLD</vt:lpstr>
      <vt:lpstr>ΔCoVaR vs. VaR</vt:lpstr>
      <vt:lpstr>Overview</vt:lpstr>
      <vt:lpstr>Overview</vt:lpstr>
      <vt:lpstr>Step 1: Time-varying CoVaR</vt:lpstr>
      <vt:lpstr>Step 1: Time-varying ΔCoVaR</vt:lpstr>
      <vt:lpstr>Table 2: Average Exposures to Risk Factors</vt:lpstr>
      <vt:lpstr>Table 1: Summary Statistic</vt:lpstr>
      <vt:lpstr>Time-varying VaR </vt:lpstr>
      <vt:lpstr>Time-varying VaR and ΔCoVaR</vt:lpstr>
      <vt:lpstr>Step 2a: Portfolios Sorted on Characteristics</vt:lpstr>
      <vt:lpstr>Table 3A: ΔCoVaR Forecasts by Characteristics            Cross-section, Portfolios, 1%</vt:lpstr>
      <vt:lpstr>Discussion of Table 3A</vt:lpstr>
      <vt:lpstr>Table 3B: ΔCoVaR Forecasts by Characteristics            Cross-section, 2 years </vt:lpstr>
      <vt:lpstr>Discussion of Table 3B</vt:lpstr>
      <vt:lpstr>Table 4: ΔCoVaR Forecasts by Characteristics         Time Series/Cross Section, Portfolios, 1%</vt:lpstr>
      <vt:lpstr>Step 2b: Forecasting with Market Variables</vt:lpstr>
      <vt:lpstr>Table 6: ΔCoVaR Forecasts by Market Variables                               Cross Section, Portfolios, 1%</vt:lpstr>
      <vt:lpstr>Extension to our Analysis</vt:lpstr>
      <vt:lpstr>Countercyclical Regulation</vt:lpstr>
      <vt:lpstr>Slide 64</vt:lpstr>
      <vt:lpstr>Shock Amplifier vs. Absorber OLD</vt:lpstr>
      <vt:lpstr>What type of charge?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2009-07-15T05:16:08Z</cp:lastPrinted>
  <dcterms:created xsi:type="dcterms:W3CDTF">2009-07-15T13:17:16Z</dcterms:created>
  <dcterms:modified xsi:type="dcterms:W3CDTF">2009-07-31T02:49:45Z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