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6" r:id="rId3"/>
    <p:sldId id="347" r:id="rId4"/>
    <p:sldId id="338" r:id="rId5"/>
    <p:sldId id="494" r:id="rId6"/>
    <p:sldId id="487" r:id="rId7"/>
    <p:sldId id="350" r:id="rId8"/>
    <p:sldId id="377" r:id="rId9"/>
    <p:sldId id="501" r:id="rId10"/>
    <p:sldId id="503" r:id="rId11"/>
    <p:sldId id="502" r:id="rId12"/>
    <p:sldId id="504" r:id="rId13"/>
    <p:sldId id="505" r:id="rId14"/>
    <p:sldId id="506" r:id="rId15"/>
    <p:sldId id="507" r:id="rId16"/>
    <p:sldId id="495" r:id="rId17"/>
    <p:sldId id="496" r:id="rId18"/>
    <p:sldId id="509" r:id="rId19"/>
    <p:sldId id="510" r:id="rId20"/>
    <p:sldId id="511" r:id="rId21"/>
    <p:sldId id="512" r:id="rId22"/>
    <p:sldId id="472" r:id="rId23"/>
    <p:sldId id="473" r:id="rId24"/>
    <p:sldId id="474" r:id="rId25"/>
    <p:sldId id="498" r:id="rId26"/>
    <p:sldId id="499" r:id="rId27"/>
    <p:sldId id="500" r:id="rId28"/>
    <p:sldId id="475" r:id="rId29"/>
    <p:sldId id="513" r:id="rId30"/>
    <p:sldId id="482" r:id="rId31"/>
    <p:sldId id="490" r:id="rId32"/>
    <p:sldId id="456" r:id="rId33"/>
    <p:sldId id="454" r:id="rId34"/>
    <p:sldId id="483" r:id="rId35"/>
    <p:sldId id="491" r:id="rId36"/>
    <p:sldId id="484" r:id="rId37"/>
    <p:sldId id="355" r:id="rId38"/>
    <p:sldId id="359" r:id="rId39"/>
    <p:sldId id="361" r:id="rId40"/>
    <p:sldId id="363" r:id="rId41"/>
    <p:sldId id="492" r:id="rId42"/>
    <p:sldId id="457" r:id="rId43"/>
    <p:sldId id="508" r:id="rId44"/>
    <p:sldId id="442" r:id="rId45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33CC33"/>
    <a:srgbClr val="663300"/>
    <a:srgbClr val="006666"/>
    <a:srgbClr val="006600"/>
    <a:srgbClr val="808080"/>
    <a:srgbClr val="008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03" autoAdjust="0"/>
    <p:restoredTop sz="94139" autoAdjust="0"/>
  </p:normalViewPr>
  <p:slideViewPr>
    <p:cSldViewPr snapToGrid="0">
      <p:cViewPr>
        <p:scale>
          <a:sx n="75" d="100"/>
          <a:sy n="75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42"/>
    </p:cViewPr>
  </p:sorterViewPr>
  <p:notesViewPr>
    <p:cSldViewPr snapToGrid="0">
      <p:cViewPr varScale="1">
        <p:scale>
          <a:sx n="52" d="100"/>
          <a:sy n="52" d="100"/>
        </p:scale>
        <p:origin x="-2958" y="-90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harlie\Documents\Chemkinprobs\Problems\biodiesel\adomeitfuel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7512332235065"/>
          <c:y val="2.4948019502672253E-2"/>
          <c:w val="0.83956813908899686"/>
          <c:h val="0.80618619211153653"/>
        </c:manualLayout>
      </c:layout>
      <c:scatterChart>
        <c:scatterStyle val="smoothMarker"/>
        <c:ser>
          <c:idx val="0"/>
          <c:order val="0"/>
          <c:tx>
            <c:v>stearate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Sheet1!$E$3:$E$14</c:f>
              <c:numCache>
                <c:formatCode>General</c:formatCode>
                <c:ptCount val="12"/>
                <c:pt idx="0">
                  <c:v>1.5384615384615385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1.25</c:v>
                </c:pt>
                <c:pt idx="4">
                  <c:v>1.1764705882353041</c:v>
                </c:pt>
                <c:pt idx="5">
                  <c:v>1.111111111111112</c:v>
                </c:pt>
                <c:pt idx="6">
                  <c:v>1.0526315789473684</c:v>
                </c:pt>
                <c:pt idx="7">
                  <c:v>1</c:v>
                </c:pt>
                <c:pt idx="8">
                  <c:v>0.95238095238095233</c:v>
                </c:pt>
                <c:pt idx="9">
                  <c:v>0.90909090909090906</c:v>
                </c:pt>
                <c:pt idx="10">
                  <c:v>0.86956521739130765</c:v>
                </c:pt>
                <c:pt idx="11">
                  <c:v>0.8333333333333337</c:v>
                </c:pt>
              </c:numCache>
            </c:numRef>
          </c:xVal>
          <c:yVal>
            <c:numRef>
              <c:f>Sheet1!$F$3:$F$14</c:f>
              <c:numCache>
                <c:formatCode>General</c:formatCode>
                <c:ptCount val="12"/>
                <c:pt idx="0">
                  <c:v>25.6</c:v>
                </c:pt>
                <c:pt idx="1">
                  <c:v>6.48</c:v>
                </c:pt>
                <c:pt idx="2">
                  <c:v>3.5</c:v>
                </c:pt>
                <c:pt idx="3">
                  <c:v>4.05</c:v>
                </c:pt>
                <c:pt idx="4">
                  <c:v>6.1099999999999985</c:v>
                </c:pt>
                <c:pt idx="5">
                  <c:v>6.4700000000000024</c:v>
                </c:pt>
                <c:pt idx="6">
                  <c:v>3.73</c:v>
                </c:pt>
                <c:pt idx="7">
                  <c:v>1.7600000000000067</c:v>
                </c:pt>
                <c:pt idx="8">
                  <c:v>0.82500000000000062</c:v>
                </c:pt>
                <c:pt idx="9">
                  <c:v>0.40300000000000002</c:v>
                </c:pt>
                <c:pt idx="10">
                  <c:v>0.20400000000000001</c:v>
                </c:pt>
                <c:pt idx="11">
                  <c:v>0.10700000000000012</c:v>
                </c:pt>
              </c:numCache>
            </c:numRef>
          </c:yVal>
          <c:smooth val="1"/>
        </c:ser>
        <c:ser>
          <c:idx val="2"/>
          <c:order val="1"/>
          <c:tx>
            <c:v>linoleate</c:v>
          </c:tx>
          <c:spPr>
            <a:ln>
              <a:solidFill>
                <a:srgbClr val="D258B8"/>
              </a:solidFill>
            </a:ln>
          </c:spPr>
          <c:marker>
            <c:symbol val="none"/>
          </c:marker>
          <c:xVal>
            <c:numRef>
              <c:f>Sheet1!$E$3:$E$14</c:f>
              <c:numCache>
                <c:formatCode>General</c:formatCode>
                <c:ptCount val="12"/>
                <c:pt idx="0">
                  <c:v>1.5384615384615385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1.25</c:v>
                </c:pt>
                <c:pt idx="4">
                  <c:v>1.1764705882353041</c:v>
                </c:pt>
                <c:pt idx="5">
                  <c:v>1.111111111111112</c:v>
                </c:pt>
                <c:pt idx="6">
                  <c:v>1.0526315789473684</c:v>
                </c:pt>
                <c:pt idx="7">
                  <c:v>1</c:v>
                </c:pt>
                <c:pt idx="8">
                  <c:v>0.95238095238095233</c:v>
                </c:pt>
                <c:pt idx="9">
                  <c:v>0.90909090909090906</c:v>
                </c:pt>
                <c:pt idx="10">
                  <c:v>0.86956521739130765</c:v>
                </c:pt>
                <c:pt idx="11">
                  <c:v>0.8333333333333337</c:v>
                </c:pt>
              </c:numCache>
            </c:numRef>
          </c:xVal>
          <c:yVal>
            <c:numRef>
              <c:f>Sheet1!$T$3:$T$14</c:f>
              <c:numCache>
                <c:formatCode>General</c:formatCode>
                <c:ptCount val="12"/>
                <c:pt idx="0">
                  <c:v>69.400000000000006</c:v>
                </c:pt>
                <c:pt idx="1">
                  <c:v>16.899999999999999</c:v>
                </c:pt>
                <c:pt idx="2">
                  <c:v>9.16</c:v>
                </c:pt>
                <c:pt idx="3">
                  <c:v>9.73</c:v>
                </c:pt>
                <c:pt idx="4">
                  <c:v>11.3</c:v>
                </c:pt>
                <c:pt idx="5">
                  <c:v>8.7100000000000009</c:v>
                </c:pt>
                <c:pt idx="6">
                  <c:v>4.5</c:v>
                </c:pt>
                <c:pt idx="7">
                  <c:v>1.9800000000000197</c:v>
                </c:pt>
                <c:pt idx="8">
                  <c:v>0.89100000000000368</c:v>
                </c:pt>
                <c:pt idx="9">
                  <c:v>0.43300000000000038</c:v>
                </c:pt>
                <c:pt idx="10">
                  <c:v>0.22500000000000092</c:v>
                </c:pt>
                <c:pt idx="11">
                  <c:v>0.12000000000000002</c:v>
                </c:pt>
              </c:numCache>
            </c:numRef>
          </c:yVal>
          <c:smooth val="1"/>
        </c:ser>
        <c:ser>
          <c:idx val="3"/>
          <c:order val="2"/>
          <c:tx>
            <c:v>palmitate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Sheet1!$E$3:$E$14</c:f>
              <c:numCache>
                <c:formatCode>General</c:formatCode>
                <c:ptCount val="12"/>
                <c:pt idx="0">
                  <c:v>1.5384615384615385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1.25</c:v>
                </c:pt>
                <c:pt idx="4">
                  <c:v>1.1764705882353041</c:v>
                </c:pt>
                <c:pt idx="5">
                  <c:v>1.111111111111112</c:v>
                </c:pt>
                <c:pt idx="6">
                  <c:v>1.0526315789473684</c:v>
                </c:pt>
                <c:pt idx="7">
                  <c:v>1</c:v>
                </c:pt>
                <c:pt idx="8">
                  <c:v>0.95238095238095233</c:v>
                </c:pt>
                <c:pt idx="9">
                  <c:v>0.90909090909090906</c:v>
                </c:pt>
                <c:pt idx="10">
                  <c:v>0.86956521739130765</c:v>
                </c:pt>
                <c:pt idx="11">
                  <c:v>0.8333333333333337</c:v>
                </c:pt>
              </c:numCache>
            </c:numRef>
          </c:xVal>
          <c:yVal>
            <c:numRef>
              <c:f>Sheet1!$J$3:$J$14</c:f>
              <c:numCache>
                <c:formatCode>General</c:formatCode>
                <c:ptCount val="12"/>
                <c:pt idx="0">
                  <c:v>26.6</c:v>
                </c:pt>
                <c:pt idx="1">
                  <c:v>6.85</c:v>
                </c:pt>
                <c:pt idx="2">
                  <c:v>3.77</c:v>
                </c:pt>
                <c:pt idx="3">
                  <c:v>4.1399999999999997</c:v>
                </c:pt>
                <c:pt idx="4">
                  <c:v>5.9300000000000024</c:v>
                </c:pt>
                <c:pt idx="5">
                  <c:v>6.6499999999999995</c:v>
                </c:pt>
                <c:pt idx="6">
                  <c:v>4.1099999999999985</c:v>
                </c:pt>
                <c:pt idx="7">
                  <c:v>2.06</c:v>
                </c:pt>
                <c:pt idx="8">
                  <c:v>1.05</c:v>
                </c:pt>
                <c:pt idx="9">
                  <c:v>0.56899999999999995</c:v>
                </c:pt>
                <c:pt idx="10">
                  <c:v>0.31200000000000438</c:v>
                </c:pt>
                <c:pt idx="11">
                  <c:v>0.16600000000000092</c:v>
                </c:pt>
              </c:numCache>
            </c:numRef>
          </c:yVal>
          <c:smooth val="1"/>
        </c:ser>
        <c:ser>
          <c:idx val="5"/>
          <c:order val="3"/>
          <c:tx>
            <c:v>oleate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Sheet1!$E$3:$E$14</c:f>
              <c:numCache>
                <c:formatCode>General</c:formatCode>
                <c:ptCount val="12"/>
                <c:pt idx="0">
                  <c:v>1.5384615384615385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1.25</c:v>
                </c:pt>
                <c:pt idx="4">
                  <c:v>1.1764705882353041</c:v>
                </c:pt>
                <c:pt idx="5">
                  <c:v>1.111111111111112</c:v>
                </c:pt>
                <c:pt idx="6">
                  <c:v>1.0526315789473684</c:v>
                </c:pt>
                <c:pt idx="7">
                  <c:v>1</c:v>
                </c:pt>
                <c:pt idx="8">
                  <c:v>0.95238095238095233</c:v>
                </c:pt>
                <c:pt idx="9">
                  <c:v>0.90909090909090906</c:v>
                </c:pt>
                <c:pt idx="10">
                  <c:v>0.86956521739130765</c:v>
                </c:pt>
                <c:pt idx="11">
                  <c:v>0.8333333333333337</c:v>
                </c:pt>
              </c:numCache>
            </c:numRef>
          </c:xVal>
          <c:yVal>
            <c:numRef>
              <c:f>Sheet1!$L$3:$L$14</c:f>
              <c:numCache>
                <c:formatCode>General</c:formatCode>
                <c:ptCount val="12"/>
                <c:pt idx="0">
                  <c:v>40.6</c:v>
                </c:pt>
                <c:pt idx="1">
                  <c:v>11.98</c:v>
                </c:pt>
                <c:pt idx="2">
                  <c:v>7.28</c:v>
                </c:pt>
                <c:pt idx="3">
                  <c:v>6.81</c:v>
                </c:pt>
                <c:pt idx="4">
                  <c:v>7.73</c:v>
                </c:pt>
                <c:pt idx="5">
                  <c:v>7.1099999999999985</c:v>
                </c:pt>
                <c:pt idx="6">
                  <c:v>4.04</c:v>
                </c:pt>
                <c:pt idx="7">
                  <c:v>1.9500000000000184</c:v>
                </c:pt>
                <c:pt idx="8">
                  <c:v>0.94699999999999995</c:v>
                </c:pt>
                <c:pt idx="9">
                  <c:v>0.48100000000000032</c:v>
                </c:pt>
                <c:pt idx="10">
                  <c:v>0.24800000000000041</c:v>
                </c:pt>
                <c:pt idx="11">
                  <c:v>0.127</c:v>
                </c:pt>
              </c:numCache>
            </c:numRef>
          </c:yVal>
          <c:smooth val="1"/>
        </c:ser>
        <c:ser>
          <c:idx val="7"/>
          <c:order val="4"/>
          <c:tx>
            <c:v>linolenate</c:v>
          </c:tx>
          <c:spPr>
            <a:ln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Sheet1!$E$3:$E$14</c:f>
              <c:numCache>
                <c:formatCode>General</c:formatCode>
                <c:ptCount val="12"/>
                <c:pt idx="0">
                  <c:v>1.5384615384615385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1.25</c:v>
                </c:pt>
                <c:pt idx="4">
                  <c:v>1.1764705882353041</c:v>
                </c:pt>
                <c:pt idx="5">
                  <c:v>1.111111111111112</c:v>
                </c:pt>
                <c:pt idx="6">
                  <c:v>1.0526315789473684</c:v>
                </c:pt>
                <c:pt idx="7">
                  <c:v>1</c:v>
                </c:pt>
                <c:pt idx="8">
                  <c:v>0.95238095238095233</c:v>
                </c:pt>
                <c:pt idx="9">
                  <c:v>0.90909090909090906</c:v>
                </c:pt>
                <c:pt idx="10">
                  <c:v>0.86956521739130765</c:v>
                </c:pt>
                <c:pt idx="11">
                  <c:v>0.8333333333333337</c:v>
                </c:pt>
              </c:numCache>
            </c:numRef>
          </c:xVal>
          <c:yVal>
            <c:numRef>
              <c:f>Sheet1!$Q$3:$Q$14</c:f>
              <c:numCache>
                <c:formatCode>General</c:formatCode>
                <c:ptCount val="12"/>
                <c:pt idx="0">
                  <c:v>91.3</c:v>
                </c:pt>
                <c:pt idx="1">
                  <c:v>27.7</c:v>
                </c:pt>
                <c:pt idx="2">
                  <c:v>18.3</c:v>
                </c:pt>
                <c:pt idx="3">
                  <c:v>16</c:v>
                </c:pt>
                <c:pt idx="4">
                  <c:v>13.6</c:v>
                </c:pt>
                <c:pt idx="5">
                  <c:v>9.2000000000000011</c:v>
                </c:pt>
                <c:pt idx="6">
                  <c:v>4.6599999999999975</c:v>
                </c:pt>
                <c:pt idx="7">
                  <c:v>2.17</c:v>
                </c:pt>
                <c:pt idx="8">
                  <c:v>1.1000000000000001</c:v>
                </c:pt>
                <c:pt idx="9">
                  <c:v>0.63500000000001355</c:v>
                </c:pt>
                <c:pt idx="10">
                  <c:v>0.38800000000000689</c:v>
                </c:pt>
                <c:pt idx="11">
                  <c:v>0.22700000000000092</c:v>
                </c:pt>
              </c:numCache>
            </c:numRef>
          </c:yVal>
          <c:smooth val="1"/>
        </c:ser>
        <c:axId val="98299904"/>
        <c:axId val="98301824"/>
      </c:scatterChart>
      <c:valAx>
        <c:axId val="98299904"/>
        <c:scaling>
          <c:orientation val="minMax"/>
          <c:max val="1.6"/>
          <c:min val="0.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1000/T - 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301824"/>
        <c:crossesAt val="0.1"/>
        <c:crossBetween val="midCat"/>
        <c:majorUnit val="0.2"/>
      </c:valAx>
      <c:valAx>
        <c:axId val="98301824"/>
        <c:scaling>
          <c:logBase val="10"/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Ignition delay - ms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29990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3221749408983993"/>
          <c:y val="3.0497262265891691E-2"/>
          <c:w val="0.23043026004728537"/>
          <c:h val="0.4483608736477892"/>
        </c:manualLayout>
      </c:layout>
      <c:overlay val="1"/>
    </c:legend>
    <c:plotVisOnly val="1"/>
    <c:dispBlanksAs val="gap"/>
  </c:chart>
  <c:spPr>
    <a:ln>
      <a:solidFill>
        <a:sysClr val="windowText" lastClr="000000"/>
      </a:solidFill>
    </a:ln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0.14679</cdr:x>
      <cdr:y>0.04912</cdr:y>
    </cdr:from>
    <cdr:to>
      <cdr:x>0.3331</cdr:x>
      <cdr:y>0.45029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936104" y="216024"/>
          <a:ext cx="1188132" cy="1764196"/>
        </a:xfrm>
        <a:prstGeom xmlns:a="http://schemas.openxmlformats.org/drawingml/2006/main" prst="rect">
          <a:avLst/>
        </a:prstGeom>
        <a:solidFill xmlns:a="http://schemas.openxmlformats.org/drawingml/2006/main">
          <a:srgbClr val="F1F8F9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0.24336</cdr:x>
      <cdr:y>0.61971</cdr:y>
    </cdr:from>
    <cdr:to>
      <cdr:x>0.81407</cdr:x>
      <cdr:y>0.83231</cdr:y>
    </cdr:to>
    <cdr:sp macro="" textlink="">
      <cdr:nvSpPr>
        <cdr:cNvPr id="5" name="Rectangle 4"/>
        <cdr:cNvSpPr/>
      </cdr:nvSpPr>
      <cdr:spPr bwMode="auto">
        <a:xfrm xmlns:a="http://schemas.openxmlformats.org/drawingml/2006/main">
          <a:off x="1734839" y="2833645"/>
          <a:ext cx="4068473" cy="9721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FA87F4-799C-49F6-959B-DAEBC1639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65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5C1B9C-B34F-4EC0-BB28-0CA9931B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5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52B00-0DBC-4275-9F24-8402A73A6DE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32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86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645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794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46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9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509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88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612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A16D5-7E58-49B8-BF7D-C483AC4DA0E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65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976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517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310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845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37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259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989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197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19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462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CE539-CE7F-4871-ABBE-D98094DFA24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227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914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/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6AAD5-6624-405C-9B1B-51D8F08101F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745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0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6932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1731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79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0F6FD-A300-4834-8EF5-4AE68632836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194C7-D71F-4883-A4E3-F2E51B39691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860CF-01DD-4553-A873-94137E1CC6C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749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/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F0A4B-D8BF-4B31-9B6A-8336F9983CDE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7C35-406C-4A05-BD77-7810E6AC6A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05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92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9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414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91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C1B9C-B34F-4EC0-BB28-0CA9931B79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41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ChangeArrowheads="1"/>
          </p:cNvSpPr>
          <p:nvPr/>
        </p:nvSpPr>
        <p:spPr bwMode="auto">
          <a:xfrm flipV="1">
            <a:off x="250825" y="3141663"/>
            <a:ext cx="8893175" cy="36512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993366">
                  <a:gamma/>
                  <a:tint val="3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5" name="Rectangle 1041"/>
          <p:cNvSpPr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gradFill rotWithShape="0">
            <a:gsLst>
              <a:gs pos="0">
                <a:srgbClr val="993366">
                  <a:alpha val="85001"/>
                </a:srgbClr>
              </a:gs>
              <a:gs pos="100000">
                <a:srgbClr val="993366">
                  <a:gamma/>
                  <a:shade val="5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6" name="Picture 13" descr="NUI_Galway_BrandMar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6089650"/>
            <a:ext cx="2343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9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38DB836-EF3F-4184-99BB-E44849C2C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363C-C142-4FEE-A6EE-88F720E87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0"/>
            <a:ext cx="2087562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6113463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CDA3-011F-4D04-AB15-368AB0B89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353425" cy="769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268413"/>
            <a:ext cx="4027488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268413"/>
            <a:ext cx="4029075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3613150"/>
            <a:ext cx="4029075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8F23-1C41-4E13-87BC-9E7CEEFD1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FE17-226C-4E32-88A0-9F0870122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CE4A-390D-434B-8AE0-1E9DAFAB0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0274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68413"/>
            <a:ext cx="4029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5EF3-CAE6-4536-A9D8-CA6EB1A2E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4BD6-3C6F-40CC-953E-3095DA247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A8B6-8939-4EA9-9C7B-9FA81B828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C251-15E8-423A-8045-82852CAE8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CF1D-D5B3-4ED3-88A1-BB81C1B4B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354E-51E4-4086-A266-359D95452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gray">
          <a:xfrm flipV="1">
            <a:off x="250825" y="908050"/>
            <a:ext cx="8893175" cy="36513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993366">
                  <a:gamma/>
                  <a:tint val="3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0"/>
            <a:ext cx="8353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2089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19450" y="6394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fld id="{4F502C2F-6DFB-409D-85C3-D4C0EA2DB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gradFill rotWithShape="0">
            <a:gsLst>
              <a:gs pos="0">
                <a:srgbClr val="993366">
                  <a:alpha val="85001"/>
                </a:srgbClr>
              </a:gs>
              <a:gs pos="100000">
                <a:srgbClr val="993366">
                  <a:gamma/>
                  <a:shade val="5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21513" name="Picture 21" descr="c3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13" y="635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NUI_Galway_BrandMark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96100" y="6149975"/>
            <a:ext cx="2209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ó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emf"/><Relationship Id="rId11" Type="http://schemas.openxmlformats.org/officeDocument/2006/relationships/image" Target="../media/image7.jpeg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7.emf"/><Relationship Id="rId9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hart" Target="../charts/chart1.xml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59.emf"/><Relationship Id="rId4" Type="http://schemas.openxmlformats.org/officeDocument/2006/relationships/image" Target="../media/image58.wmf"/><Relationship Id="rId9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4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F8534-9053-4829-861D-09DB2E065D7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76250" y="1931988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Kinetic Mechanism Development for Hydrocarbons and Oxygenated Fuels</a:t>
            </a:r>
          </a:p>
        </p:txBody>
      </p:sp>
      <p:sp>
        <p:nvSpPr>
          <p:cNvPr id="6148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17713" y="3543300"/>
            <a:ext cx="5802312" cy="13049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Henry Curran and Dr. Philippe Dagaut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GB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Combustion Chemistry Centre, NUI Galway, Ireland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GB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CNRS Orleans, France</a:t>
            </a:r>
          </a:p>
        </p:txBody>
      </p:sp>
      <p:pic>
        <p:nvPicPr>
          <p:cNvPr id="16388" name="Picture 23" descr="combustion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722153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3538" y="4989513"/>
            <a:ext cx="87804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I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Lecture</a:t>
            </a:r>
          </a:p>
          <a:p>
            <a:pPr algn="ctr">
              <a:defRPr/>
            </a:pPr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  <a:r>
              <a:rPr lang="en-IE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</a:t>
            </a:r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Workshop on Flame Chemistry</a:t>
            </a:r>
          </a:p>
          <a:p>
            <a:pPr algn="ctr">
              <a:defRPr/>
            </a:pPr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July 28</a:t>
            </a:r>
            <a:r>
              <a:rPr lang="en-IE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</a:t>
            </a:r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0" y="15240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5346" name="Slide Number Placeholder 3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185349" name="TextBox 10"/>
          <p:cNvSpPr txBox="1">
            <a:spLocks noChangeArrowheads="1"/>
          </p:cNvSpPr>
          <p:nvPr/>
        </p:nvSpPr>
        <p:spPr bwMode="auto">
          <a:xfrm>
            <a:off x="4090988" y="2295525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Fuel</a:t>
            </a:r>
          </a:p>
        </p:txBody>
      </p:sp>
      <p:sp>
        <p:nvSpPr>
          <p:cNvPr id="185350" name="Down Arrow 11"/>
          <p:cNvSpPr>
            <a:spLocks noChangeArrowheads="1"/>
          </p:cNvSpPr>
          <p:nvPr/>
        </p:nvSpPr>
        <p:spPr bwMode="auto">
          <a:xfrm>
            <a:off x="4419600" y="2781300"/>
            <a:ext cx="123825" cy="4191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51" name="TextBox 13"/>
          <p:cNvSpPr txBox="1">
            <a:spLocks noChangeArrowheads="1"/>
          </p:cNvSpPr>
          <p:nvPr/>
        </p:nvSpPr>
        <p:spPr bwMode="auto">
          <a:xfrm>
            <a:off x="4298950" y="33147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Ṙ</a:t>
            </a:r>
          </a:p>
        </p:txBody>
      </p:sp>
      <p:sp>
        <p:nvSpPr>
          <p:cNvPr id="185352" name="TextBox 14"/>
          <p:cNvSpPr txBox="1">
            <a:spLocks noChangeArrowheads="1"/>
          </p:cNvSpPr>
          <p:nvPr/>
        </p:nvSpPr>
        <p:spPr bwMode="auto">
          <a:xfrm>
            <a:off x="5608772" y="3305175"/>
            <a:ext cx="760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dirty="0" smtClean="0">
                <a:cs typeface="Arial" charset="0"/>
              </a:rPr>
              <a:t>RO</a:t>
            </a:r>
            <a:r>
              <a:rPr lang="en-IE" baseline="-25000" dirty="0" smtClean="0">
                <a:cs typeface="Arial" charset="0"/>
              </a:rPr>
              <a:t>2</a:t>
            </a:r>
            <a:endParaRPr lang="en-IE" dirty="0">
              <a:cs typeface="Arial" charset="0"/>
            </a:endParaRPr>
          </a:p>
        </p:txBody>
      </p:sp>
      <p:sp>
        <p:nvSpPr>
          <p:cNvPr id="185353" name="Down Arrow 15"/>
          <p:cNvSpPr>
            <a:spLocks noChangeArrowheads="1"/>
          </p:cNvSpPr>
          <p:nvPr/>
        </p:nvSpPr>
        <p:spPr bwMode="auto">
          <a:xfrm rot="5400000" flipV="1">
            <a:off x="5048250" y="3143250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54" name="Right Arrow 16"/>
          <p:cNvSpPr>
            <a:spLocks noChangeArrowheads="1"/>
          </p:cNvSpPr>
          <p:nvPr/>
        </p:nvSpPr>
        <p:spPr bwMode="auto">
          <a:xfrm rot="10800000">
            <a:off x="2943225" y="345757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55" name="TextBox 18"/>
          <p:cNvSpPr txBox="1">
            <a:spLocks noChangeArrowheads="1"/>
          </p:cNvSpPr>
          <p:nvPr/>
        </p:nvSpPr>
        <p:spPr bwMode="auto">
          <a:xfrm>
            <a:off x="582613" y="33147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smaller molecules</a:t>
            </a:r>
          </a:p>
        </p:txBody>
      </p:sp>
      <p:sp>
        <p:nvSpPr>
          <p:cNvPr id="185356" name="TextBox 22"/>
          <p:cNvSpPr txBox="1">
            <a:spLocks noChangeArrowheads="1"/>
          </p:cNvSpPr>
          <p:nvPr/>
        </p:nvSpPr>
        <p:spPr bwMode="auto">
          <a:xfrm>
            <a:off x="2990850" y="3181350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β</a:t>
            </a:r>
            <a:r>
              <a:rPr lang="en-IE" sz="1600"/>
              <a:t>-scission</a:t>
            </a:r>
          </a:p>
        </p:txBody>
      </p:sp>
      <p:sp>
        <p:nvSpPr>
          <p:cNvPr id="185357" name="TextBox 23"/>
          <p:cNvSpPr txBox="1">
            <a:spLocks noChangeArrowheads="1"/>
          </p:cNvSpPr>
          <p:nvPr/>
        </p:nvSpPr>
        <p:spPr bwMode="auto">
          <a:xfrm>
            <a:off x="892175" y="2038350"/>
            <a:ext cx="230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C00000"/>
                </a:solidFill>
              </a:rPr>
              <a:t>High temperature</a:t>
            </a:r>
          </a:p>
        </p:txBody>
      </p:sp>
      <p:sp>
        <p:nvSpPr>
          <p:cNvPr id="185358" name="TextBox 24"/>
          <p:cNvSpPr txBox="1">
            <a:spLocks noChangeArrowheads="1"/>
          </p:cNvSpPr>
          <p:nvPr/>
        </p:nvSpPr>
        <p:spPr bwMode="auto">
          <a:xfrm>
            <a:off x="4803775" y="318135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85359" name="Down Arrow 25"/>
          <p:cNvSpPr>
            <a:spLocks noChangeArrowheads="1"/>
          </p:cNvSpPr>
          <p:nvPr/>
        </p:nvSpPr>
        <p:spPr bwMode="auto">
          <a:xfrm rot="10800000" flipV="1">
            <a:off x="5872163" y="3748088"/>
            <a:ext cx="166687" cy="7429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60" name="TextBox 26"/>
          <p:cNvSpPr txBox="1">
            <a:spLocks noChangeArrowheads="1"/>
          </p:cNvSpPr>
          <p:nvPr/>
        </p:nvSpPr>
        <p:spPr bwMode="auto">
          <a:xfrm>
            <a:off x="5449888" y="466725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QOOH</a:t>
            </a:r>
          </a:p>
        </p:txBody>
      </p:sp>
      <p:sp>
        <p:nvSpPr>
          <p:cNvPr id="185361" name="Down Arrow 27"/>
          <p:cNvSpPr>
            <a:spLocks noChangeArrowheads="1"/>
          </p:cNvSpPr>
          <p:nvPr/>
        </p:nvSpPr>
        <p:spPr bwMode="auto">
          <a:xfrm rot="5400000" flipV="1">
            <a:off x="6924675" y="4505325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62" name="TextBox 28"/>
          <p:cNvSpPr txBox="1">
            <a:spLocks noChangeArrowheads="1"/>
          </p:cNvSpPr>
          <p:nvPr/>
        </p:nvSpPr>
        <p:spPr bwMode="auto">
          <a:xfrm>
            <a:off x="7440613" y="4457700"/>
            <a:ext cx="157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000">
                <a:cs typeface="Arial" charset="0"/>
              </a:rPr>
              <a:t>chain branching</a:t>
            </a:r>
          </a:p>
        </p:txBody>
      </p:sp>
      <p:sp>
        <p:nvSpPr>
          <p:cNvPr id="185363" name="TextBox 29"/>
          <p:cNvSpPr txBox="1">
            <a:spLocks noChangeArrowheads="1"/>
          </p:cNvSpPr>
          <p:nvPr/>
        </p:nvSpPr>
        <p:spPr bwMode="auto">
          <a:xfrm>
            <a:off x="6689725" y="4533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85364" name="Down Arrow 30"/>
          <p:cNvSpPr>
            <a:spLocks noChangeArrowheads="1"/>
          </p:cNvSpPr>
          <p:nvPr/>
        </p:nvSpPr>
        <p:spPr bwMode="auto">
          <a:xfrm rot="16200000" flipV="1">
            <a:off x="4607719" y="4534694"/>
            <a:ext cx="169862" cy="742950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65" name="TextBox 31"/>
          <p:cNvSpPr txBox="1">
            <a:spLocks noChangeArrowheads="1"/>
          </p:cNvSpPr>
          <p:nvPr/>
        </p:nvSpPr>
        <p:spPr bwMode="auto">
          <a:xfrm>
            <a:off x="2092325" y="5467350"/>
            <a:ext cx="325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3333FF"/>
                </a:solidFill>
              </a:rPr>
              <a:t>Intermediate temperature</a:t>
            </a:r>
          </a:p>
        </p:txBody>
      </p:sp>
      <p:sp>
        <p:nvSpPr>
          <p:cNvPr id="185366" name="TextBox 32"/>
          <p:cNvSpPr txBox="1">
            <a:spLocks noChangeArrowheads="1"/>
          </p:cNvSpPr>
          <p:nvPr/>
        </p:nvSpPr>
        <p:spPr bwMode="auto">
          <a:xfrm>
            <a:off x="6588125" y="4029075"/>
            <a:ext cx="224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002060"/>
                </a:solidFill>
              </a:rPr>
              <a:t>Low temperature</a:t>
            </a:r>
          </a:p>
        </p:txBody>
      </p:sp>
      <p:sp>
        <p:nvSpPr>
          <p:cNvPr id="185367" name="TextBox 33"/>
          <p:cNvSpPr txBox="1">
            <a:spLocks noChangeArrowheads="1"/>
          </p:cNvSpPr>
          <p:nvPr/>
        </p:nvSpPr>
        <p:spPr bwMode="auto">
          <a:xfrm>
            <a:off x="2452688" y="4352925"/>
            <a:ext cx="173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olefins,</a:t>
            </a:r>
          </a:p>
          <a:p>
            <a:pPr algn="ctr"/>
            <a:r>
              <a:rPr lang="en-IE" sz="2000"/>
              <a:t>cyclic ethers, </a:t>
            </a:r>
          </a:p>
          <a:p>
            <a:pPr algn="ctr"/>
            <a:r>
              <a:rPr lang="el-GR" sz="2000"/>
              <a:t>β</a:t>
            </a:r>
            <a:r>
              <a:rPr lang="en-IE" sz="2000"/>
              <a:t>-scission </a:t>
            </a:r>
          </a:p>
        </p:txBody>
      </p:sp>
      <p:cxnSp>
        <p:nvCxnSpPr>
          <p:cNvPr id="185368" name="Straight Connector 35"/>
          <p:cNvCxnSpPr>
            <a:cxnSpLocks noChangeShapeType="1"/>
          </p:cNvCxnSpPr>
          <p:nvPr/>
        </p:nvCxnSpPr>
        <p:spPr bwMode="auto">
          <a:xfrm>
            <a:off x="5667375" y="4933950"/>
            <a:ext cx="104775" cy="762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85369" name="Down Arrow 15"/>
          <p:cNvSpPr>
            <a:spLocks noChangeArrowheads="1"/>
          </p:cNvSpPr>
          <p:nvPr/>
        </p:nvSpPr>
        <p:spPr bwMode="auto">
          <a:xfrm rot="14074454" flipV="1">
            <a:off x="3927475" y="3675063"/>
            <a:ext cx="139700" cy="800100"/>
          </a:xfrm>
          <a:prstGeom prst="downArrow">
            <a:avLst>
              <a:gd name="adj1" fmla="val 50000"/>
              <a:gd name="adj2" fmla="val 4958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70" name="TextBox 24"/>
          <p:cNvSpPr txBox="1">
            <a:spLocks noChangeArrowheads="1"/>
          </p:cNvSpPr>
          <p:nvPr/>
        </p:nvSpPr>
        <p:spPr bwMode="auto">
          <a:xfrm>
            <a:off x="3327400" y="3771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85371" name="Down Arrow 15"/>
          <p:cNvSpPr>
            <a:spLocks noChangeArrowheads="1"/>
          </p:cNvSpPr>
          <p:nvPr/>
        </p:nvSpPr>
        <p:spPr bwMode="auto">
          <a:xfrm rot="14074454" flipV="1">
            <a:off x="4768850" y="3435350"/>
            <a:ext cx="128588" cy="1627188"/>
          </a:xfrm>
          <a:prstGeom prst="downArrow">
            <a:avLst>
              <a:gd name="adj1" fmla="val 50000"/>
              <a:gd name="adj2" fmla="val 5014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72" name="Right Arrow 16"/>
          <p:cNvSpPr>
            <a:spLocks noChangeArrowheads="1"/>
          </p:cNvSpPr>
          <p:nvPr/>
        </p:nvSpPr>
        <p:spPr bwMode="auto">
          <a:xfrm rot="9213458">
            <a:off x="2914650" y="290512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73" name="TextBox 33"/>
          <p:cNvSpPr txBox="1">
            <a:spLocks noChangeArrowheads="1"/>
          </p:cNvSpPr>
          <p:nvPr/>
        </p:nvSpPr>
        <p:spPr bwMode="auto">
          <a:xfrm rot="-1631806">
            <a:off x="2530475" y="2581275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decomposition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539750" y="85725"/>
            <a:ext cx="8353425" cy="769938"/>
          </a:xfrm>
          <a:prstGeom prst="rect">
            <a:avLst/>
          </a:prstGeom>
        </p:spPr>
        <p:txBody>
          <a:bodyPr lIns="91344" tIns="45672" rIns="91344" bIns="45672" anchor="ctr"/>
          <a:lstStyle/>
          <a:p>
            <a:pPr algn="ctr" eaLnBrk="0" hangingPunct="0">
              <a:defRPr/>
            </a:pPr>
            <a:r>
              <a:rPr lang="en-IE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General reaction scheme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00050" y="2990850"/>
            <a:ext cx="2533650" cy="1019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85376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54D6709-F346-4043-8BC5-8B71F9D76720}" type="slidenum">
              <a:rPr lang="en-GB" sz="1600">
                <a:latin typeface="Calibri" pitchFamily="34" charset="0"/>
              </a:rPr>
              <a:pPr algn="ctr"/>
              <a:t>10</a:t>
            </a:fld>
            <a:endParaRPr lang="en-GB" sz="160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2800" y="32258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11800" y="45847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Sub-mechanism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D0CCC-B3D4-4543-8D63-6DE8EF67CEB6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Reactivity of ethers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370" name="Content Placeholder 7" descr="Fig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5050" y="1201738"/>
            <a:ext cx="7042150" cy="4978400"/>
          </a:xfrm>
        </p:spPr>
      </p:pic>
      <p:sp>
        <p:nvSpPr>
          <p:cNvPr id="186371" name="TextBox 8"/>
          <p:cNvSpPr txBox="1">
            <a:spLocks noChangeArrowheads="1"/>
          </p:cNvSpPr>
          <p:nvPr/>
        </p:nvSpPr>
        <p:spPr bwMode="auto">
          <a:xfrm>
            <a:off x="2382838" y="914400"/>
            <a:ext cx="482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latin typeface="Lucida Sans Unicode" pitchFamily="34" charset="0"/>
                <a:cs typeface="Lucida Sans Unicode" pitchFamily="34" charset="0"/>
              </a:rPr>
              <a:t>● </a:t>
            </a:r>
            <a:r>
              <a:rPr lang="en-IE" sz="2000" b="1">
                <a:cs typeface="Arial" charset="0"/>
              </a:rPr>
              <a:t>1% H</a:t>
            </a:r>
            <a:r>
              <a:rPr lang="en-IE" sz="2000" b="1" baseline="-25000">
                <a:cs typeface="Arial" charset="0"/>
              </a:rPr>
              <a:t>2</a:t>
            </a:r>
            <a:r>
              <a:rPr lang="en-IE" sz="2000" b="1">
                <a:cs typeface="Arial" charset="0"/>
              </a:rPr>
              <a:t>, 1% O</a:t>
            </a:r>
            <a:r>
              <a:rPr lang="en-IE" sz="2000" b="1" baseline="-25000">
                <a:cs typeface="Arial" charset="0"/>
              </a:rPr>
              <a:t>2</a:t>
            </a:r>
            <a:r>
              <a:rPr lang="en-IE" sz="2000" b="1">
                <a:cs typeface="Arial" charset="0"/>
              </a:rPr>
              <a:t> in Ar, </a:t>
            </a:r>
            <a:r>
              <a:rPr lang="en-IE" sz="2000" b="1" i="1">
                <a:cs typeface="Arial" charset="0"/>
              </a:rPr>
              <a:t>p</a:t>
            </a:r>
            <a:r>
              <a:rPr lang="en-IE" sz="2000" b="1" i="1" baseline="-25000">
                <a:cs typeface="Arial" charset="0"/>
              </a:rPr>
              <a:t>5</a:t>
            </a:r>
            <a:r>
              <a:rPr lang="en-IE" sz="2000" b="1">
                <a:cs typeface="Arial" charset="0"/>
              </a:rPr>
              <a:t> = 1.4–2.6 atm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9113" y="1743075"/>
            <a:ext cx="1863725" cy="166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E" sz="1800">
                <a:cs typeface="Arial" charset="0"/>
              </a:rPr>
              <a:t>○</a:t>
            </a:r>
            <a:r>
              <a:rPr lang="en-IE" sz="180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1800">
                <a:cs typeface="Lucida Sans Unicode" pitchFamily="34" charset="0"/>
              </a:rPr>
              <a:t>0.1% iso-C</a:t>
            </a:r>
            <a:r>
              <a:rPr lang="en-IE" sz="1800" baseline="-25000">
                <a:cs typeface="Lucida Sans Unicode" pitchFamily="34" charset="0"/>
              </a:rPr>
              <a:t>4</a:t>
            </a:r>
            <a:r>
              <a:rPr lang="en-IE" sz="1800">
                <a:cs typeface="Lucida Sans Unicode" pitchFamily="34" charset="0"/>
              </a:rPr>
              <a:t>H</a:t>
            </a:r>
            <a:r>
              <a:rPr lang="en-IE" sz="1800" baseline="-25000">
                <a:cs typeface="Lucida Sans Unicode" pitchFamily="34" charset="0"/>
              </a:rPr>
              <a:t>8</a:t>
            </a:r>
          </a:p>
          <a:p>
            <a:r>
              <a:rPr lang="en-IE" sz="1800">
                <a:solidFill>
                  <a:srgbClr val="FF0000"/>
                </a:solidFill>
                <a:cs typeface="Arial" charset="0"/>
              </a:rPr>
              <a:t>■</a:t>
            </a:r>
            <a:r>
              <a:rPr lang="en-IE" sz="180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1800">
                <a:cs typeface="Lucida Sans Unicode" pitchFamily="34" charset="0"/>
              </a:rPr>
              <a:t>0.1% MTBE</a:t>
            </a:r>
            <a:endParaRPr lang="en-IE" sz="1800" baseline="30000"/>
          </a:p>
          <a:p>
            <a:r>
              <a:rPr lang="en-IE" sz="1800">
                <a:solidFill>
                  <a:srgbClr val="3333FF"/>
                </a:solidFill>
                <a:cs typeface="Arial" charset="0"/>
              </a:rPr>
              <a:t>□</a:t>
            </a:r>
            <a:r>
              <a:rPr lang="en-IE" sz="180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1800">
                <a:cs typeface="Lucida Sans Unicode" pitchFamily="34" charset="0"/>
              </a:rPr>
              <a:t>0.1% ETBE</a:t>
            </a:r>
          </a:p>
          <a:p>
            <a:r>
              <a:rPr lang="en-IE" sz="180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▲</a:t>
            </a:r>
            <a:r>
              <a:rPr lang="en-IE" sz="180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1800">
                <a:cs typeface="Lucida Sans Unicode" pitchFamily="34" charset="0"/>
              </a:rPr>
              <a:t>0.1% DEE</a:t>
            </a:r>
            <a:endParaRPr lang="en-IE" sz="1800" baseline="30000"/>
          </a:p>
          <a:p>
            <a:r>
              <a:rPr lang="en-IE" sz="1800">
                <a:solidFill>
                  <a:srgbClr val="3333FF"/>
                </a:solidFill>
                <a:latin typeface="Lucida Sans Unicode" pitchFamily="34" charset="0"/>
                <a:cs typeface="Lucida Sans Unicode" pitchFamily="34" charset="0"/>
              </a:rPr>
              <a:t>△</a:t>
            </a:r>
            <a:r>
              <a:rPr lang="en-IE" sz="180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1800">
                <a:cs typeface="Lucida Sans Unicode" pitchFamily="34" charset="0"/>
              </a:rPr>
              <a:t>0.1% EME</a:t>
            </a:r>
            <a:endParaRPr lang="en-IE" sz="1800" baseline="30000"/>
          </a:p>
          <a:p>
            <a:endParaRPr lang="en-IE" sz="1800" baseline="-25000"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186373" name="TextBox 9"/>
          <p:cNvSpPr txBox="1">
            <a:spLocks noChangeArrowheads="1"/>
          </p:cNvSpPr>
          <p:nvPr/>
        </p:nvSpPr>
        <p:spPr bwMode="auto">
          <a:xfrm>
            <a:off x="1801813" y="6124575"/>
            <a:ext cx="511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>
                <a:cs typeface="Arial" charset="0"/>
              </a:rPr>
              <a:t>Yasunaga </a:t>
            </a:r>
            <a:r>
              <a:rPr lang="de-DE" sz="1600" i="1">
                <a:cs typeface="Arial" charset="0"/>
              </a:rPr>
              <a:t>et al.</a:t>
            </a:r>
            <a:r>
              <a:rPr lang="de-DE" sz="1600">
                <a:cs typeface="Arial" charset="0"/>
              </a:rPr>
              <a:t> Comb. Flame (2011) </a:t>
            </a:r>
            <a:r>
              <a:rPr lang="de-DE" sz="1600" i="1">
                <a:cs typeface="Arial" charset="0"/>
              </a:rPr>
              <a:t>158: </a:t>
            </a:r>
            <a:r>
              <a:rPr lang="de-DE" sz="1600">
                <a:cs typeface="Arial" charset="0"/>
              </a:rPr>
              <a:t>1032–1036.</a:t>
            </a:r>
            <a:endParaRPr lang="en-IE" sz="1600">
              <a:cs typeface="Arial" charset="0"/>
            </a:endParaRPr>
          </a:p>
        </p:txBody>
      </p:sp>
      <p:sp>
        <p:nvSpPr>
          <p:cNvPr id="186374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06B7BBE-6BF7-45DE-9D53-8E1EE6CF4DFC}" type="slidenum">
              <a:rPr lang="en-GB" sz="1600">
                <a:latin typeface="Calibri" pitchFamily="34" charset="0"/>
              </a:rPr>
              <a:pPr algn="ctr"/>
              <a:t>12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Ether molecular elimination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4" name="Content Placeholder 7"/>
          <p:cNvSpPr>
            <a:spLocks noGrp="1"/>
          </p:cNvSpPr>
          <p:nvPr>
            <p:ph sz="half" idx="2"/>
          </p:nvPr>
        </p:nvSpPr>
        <p:spPr>
          <a:xfrm>
            <a:off x="2676525" y="2990850"/>
            <a:ext cx="3848100" cy="38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IE" sz="1800" smtClean="0">
                <a:latin typeface="Arial" charset="0"/>
                <a:cs typeface="Arial" charset="0"/>
              </a:rPr>
              <a:t>k = 1.70 x 10</a:t>
            </a:r>
            <a:r>
              <a:rPr lang="en-IE" sz="1800" baseline="30000" smtClean="0">
                <a:latin typeface="Arial" charset="0"/>
                <a:cs typeface="Arial" charset="0"/>
              </a:rPr>
              <a:t>14</a:t>
            </a:r>
            <a:r>
              <a:rPr lang="en-IE" sz="1800" smtClean="0">
                <a:latin typeface="Arial" charset="0"/>
                <a:cs typeface="Arial" charset="0"/>
              </a:rPr>
              <a:t> 0. 60800. s</a:t>
            </a:r>
            <a:r>
              <a:rPr lang="en-IE" sz="1800" baseline="30000" smtClean="0">
                <a:latin typeface="Arial" charset="0"/>
                <a:cs typeface="Arial" charset="0"/>
              </a:rPr>
              <a:t>-1</a:t>
            </a:r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</p:txBody>
      </p:sp>
      <p:sp>
        <p:nvSpPr>
          <p:cNvPr id="187395" name="Rectangle 8"/>
          <p:cNvSpPr>
            <a:spLocks noChangeArrowheads="1"/>
          </p:cNvSpPr>
          <p:nvPr/>
        </p:nvSpPr>
        <p:spPr bwMode="auto">
          <a:xfrm>
            <a:off x="2266950" y="54514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800">
                <a:cs typeface="Arial" charset="0"/>
              </a:rPr>
              <a:t>k = 1.70 x 10</a:t>
            </a:r>
            <a:r>
              <a:rPr lang="en-IE" sz="1800" baseline="30000">
                <a:cs typeface="Arial" charset="0"/>
              </a:rPr>
              <a:t>14</a:t>
            </a:r>
            <a:r>
              <a:rPr lang="en-IE" sz="1800">
                <a:cs typeface="Arial" charset="0"/>
              </a:rPr>
              <a:t> 0. 60600. s</a:t>
            </a:r>
            <a:r>
              <a:rPr lang="en-IE" sz="1800" baseline="30000">
                <a:cs typeface="Arial" charset="0"/>
              </a:rPr>
              <a:t>-1</a:t>
            </a:r>
          </a:p>
        </p:txBody>
      </p:sp>
      <p:sp>
        <p:nvSpPr>
          <p:cNvPr id="187396" name="TextBox 10"/>
          <p:cNvSpPr txBox="1">
            <a:spLocks noChangeArrowheads="1"/>
          </p:cNvSpPr>
          <p:nvPr/>
        </p:nvSpPr>
        <p:spPr bwMode="auto">
          <a:xfrm>
            <a:off x="1700213" y="6248400"/>
            <a:ext cx="545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200">
                <a:cs typeface="Arial" charset="0"/>
              </a:rPr>
              <a:t>MP4/cc-pVTZ//MP2/cc-pVTZ level of theory with zero point corrections</a:t>
            </a:r>
          </a:p>
        </p:txBody>
      </p:sp>
      <p:pic>
        <p:nvPicPr>
          <p:cNvPr id="1873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028700"/>
            <a:ext cx="5588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338" y="3613150"/>
            <a:ext cx="673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9" name="TextBox 9"/>
          <p:cNvSpPr txBox="1">
            <a:spLocks noChangeArrowheads="1"/>
          </p:cNvSpPr>
          <p:nvPr/>
        </p:nvSpPr>
        <p:spPr bwMode="auto">
          <a:xfrm>
            <a:off x="1944688" y="5924550"/>
            <a:ext cx="511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>
                <a:cs typeface="Arial" charset="0"/>
              </a:rPr>
              <a:t>Yasunaga </a:t>
            </a:r>
            <a:r>
              <a:rPr lang="de-DE" sz="1600" i="1">
                <a:cs typeface="Arial" charset="0"/>
              </a:rPr>
              <a:t>et al. </a:t>
            </a:r>
            <a:r>
              <a:rPr lang="de-DE" sz="1600">
                <a:cs typeface="Arial" charset="0"/>
              </a:rPr>
              <a:t>Comb. Flame (2011) </a:t>
            </a:r>
            <a:r>
              <a:rPr lang="de-DE" sz="1600" i="1">
                <a:cs typeface="Arial" charset="0"/>
              </a:rPr>
              <a:t>158: </a:t>
            </a:r>
            <a:r>
              <a:rPr lang="de-DE" sz="1600">
                <a:cs typeface="Arial" charset="0"/>
              </a:rPr>
              <a:t>1032–1036.</a:t>
            </a:r>
            <a:endParaRPr lang="en-IE" sz="1600">
              <a:cs typeface="Arial" charset="0"/>
            </a:endParaRPr>
          </a:p>
        </p:txBody>
      </p:sp>
      <p:sp>
        <p:nvSpPr>
          <p:cNvPr id="187400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109C963-4470-4AC4-B615-F787D8FDF0B7}" type="slidenum">
              <a:rPr lang="en-GB" sz="1600">
                <a:latin typeface="Calibri" pitchFamily="34" charset="0"/>
              </a:rPr>
              <a:pPr algn="ctr"/>
              <a:t>13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Ether molecular elimination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8" name="Content Placeholder 7"/>
          <p:cNvSpPr>
            <a:spLocks noGrp="1"/>
          </p:cNvSpPr>
          <p:nvPr>
            <p:ph sz="half" idx="2"/>
          </p:nvPr>
        </p:nvSpPr>
        <p:spPr>
          <a:xfrm>
            <a:off x="5930900" y="2041525"/>
            <a:ext cx="3133725" cy="38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IE" sz="1800" smtClean="0">
                <a:latin typeface="Arial" charset="0"/>
                <a:cs typeface="Arial" charset="0"/>
              </a:rPr>
              <a:t>k = 5.0 x 10</a:t>
            </a:r>
            <a:r>
              <a:rPr lang="en-IE" sz="1800" baseline="30000" smtClean="0">
                <a:latin typeface="Arial" charset="0"/>
                <a:cs typeface="Arial" charset="0"/>
              </a:rPr>
              <a:t>13</a:t>
            </a:r>
            <a:r>
              <a:rPr lang="en-IE" sz="1800" smtClean="0">
                <a:latin typeface="Arial" charset="0"/>
                <a:cs typeface="Arial" charset="0"/>
              </a:rPr>
              <a:t> 0. 63400. s</a:t>
            </a:r>
            <a:r>
              <a:rPr lang="en-IE" sz="1800" baseline="30000" smtClean="0">
                <a:latin typeface="Arial" charset="0"/>
                <a:cs typeface="Arial" charset="0"/>
              </a:rPr>
              <a:t>-1</a:t>
            </a:r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</p:txBody>
      </p:sp>
      <p:sp>
        <p:nvSpPr>
          <p:cNvPr id="188419" name="Rectangle 8"/>
          <p:cNvSpPr>
            <a:spLocks noChangeArrowheads="1"/>
          </p:cNvSpPr>
          <p:nvPr/>
        </p:nvSpPr>
        <p:spPr bwMode="auto">
          <a:xfrm>
            <a:off x="5949950" y="4578350"/>
            <a:ext cx="311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800">
                <a:cs typeface="Arial" charset="0"/>
              </a:rPr>
              <a:t>k = 5.0 x 10</a:t>
            </a:r>
            <a:r>
              <a:rPr lang="en-IE" sz="1800" baseline="30000">
                <a:cs typeface="Arial" charset="0"/>
              </a:rPr>
              <a:t>13</a:t>
            </a:r>
            <a:r>
              <a:rPr lang="en-IE" sz="1800">
                <a:cs typeface="Arial" charset="0"/>
              </a:rPr>
              <a:t> 0. 65200. s</a:t>
            </a:r>
            <a:r>
              <a:rPr lang="en-IE" sz="1800" baseline="30000">
                <a:cs typeface="Arial" charset="0"/>
              </a:rPr>
              <a:t>-1</a:t>
            </a:r>
          </a:p>
        </p:txBody>
      </p:sp>
      <p:sp>
        <p:nvSpPr>
          <p:cNvPr id="188420" name="TextBox 10"/>
          <p:cNvSpPr txBox="1">
            <a:spLocks noChangeArrowheads="1"/>
          </p:cNvSpPr>
          <p:nvPr/>
        </p:nvSpPr>
        <p:spPr bwMode="auto">
          <a:xfrm>
            <a:off x="1773238" y="6327775"/>
            <a:ext cx="545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200">
                <a:cs typeface="Arial" charset="0"/>
              </a:rPr>
              <a:t>MP4/cc-pVTZ//MP2/cc-pVTZ level of theory with zero point corrections</a:t>
            </a:r>
          </a:p>
        </p:txBody>
      </p:sp>
      <p:pic>
        <p:nvPicPr>
          <p:cNvPr id="1884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4489450"/>
            <a:ext cx="68992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rot="10800000">
            <a:off x="6583363" y="4043363"/>
            <a:ext cx="900112" cy="5032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423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6611938" y="4833938"/>
            <a:ext cx="900112" cy="5032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pic>
        <p:nvPicPr>
          <p:cNvPr id="18842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63" y="776288"/>
            <a:ext cx="62817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575" y="2644775"/>
            <a:ext cx="55118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6" name="TextBox 9"/>
          <p:cNvSpPr txBox="1">
            <a:spLocks noChangeArrowheads="1"/>
          </p:cNvSpPr>
          <p:nvPr/>
        </p:nvSpPr>
        <p:spPr bwMode="auto">
          <a:xfrm>
            <a:off x="1951038" y="6042025"/>
            <a:ext cx="511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>
                <a:cs typeface="Arial" charset="0"/>
              </a:rPr>
              <a:t>Yasunaga </a:t>
            </a:r>
            <a:r>
              <a:rPr lang="de-DE" sz="1600" i="1">
                <a:cs typeface="Arial" charset="0"/>
              </a:rPr>
              <a:t>et al. </a:t>
            </a:r>
            <a:r>
              <a:rPr lang="de-DE" sz="1600">
                <a:cs typeface="Arial" charset="0"/>
              </a:rPr>
              <a:t>Comb. Flame (2011) </a:t>
            </a:r>
            <a:r>
              <a:rPr lang="de-DE" sz="1600" i="1">
                <a:cs typeface="Arial" charset="0"/>
              </a:rPr>
              <a:t>158:</a:t>
            </a:r>
            <a:r>
              <a:rPr lang="de-DE" sz="1600">
                <a:cs typeface="Arial" charset="0"/>
              </a:rPr>
              <a:t> 1032–1036.</a:t>
            </a:r>
            <a:endParaRPr lang="en-IE" sz="1600">
              <a:cs typeface="Arial" charset="0"/>
            </a:endParaRPr>
          </a:p>
        </p:txBody>
      </p:sp>
      <p:sp>
        <p:nvSpPr>
          <p:cNvPr id="188427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A94B7C9-E66C-46C5-AE1C-FC943A758FB1}" type="slidenum">
              <a:rPr lang="en-GB" sz="1600">
                <a:latin typeface="Calibri" pitchFamily="34" charset="0"/>
              </a:rPr>
              <a:pPr algn="ctr"/>
              <a:t>14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Ethylene is very fast to ignite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506413" y="779463"/>
          <a:ext cx="8262937" cy="5754687"/>
        </p:xfrm>
        <a:graphic>
          <a:graphicData uri="http://schemas.openxmlformats.org/presentationml/2006/ole">
            <p:oleObj spid="_x0000_s250886" name="Graph" r:id="rId4" imgW="4130650" imgH="2877312" progId="Origin50.Graph">
              <p:embed/>
            </p:oleObj>
          </a:graphicData>
        </a:graphic>
      </p:graphicFrame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3949700" y="1571625"/>
            <a:ext cx="219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>
                <a:cs typeface="Arial" charset="0"/>
              </a:rPr>
              <a:t>1.0% fuel, </a:t>
            </a:r>
            <a:r>
              <a:rPr lang="en-IE" sz="2000">
                <a:latin typeface="Symbol" pitchFamily="18" charset="2"/>
                <a:cs typeface="Arial" charset="0"/>
              </a:rPr>
              <a:t>f</a:t>
            </a:r>
            <a:r>
              <a:rPr lang="en-IE" sz="2000">
                <a:cs typeface="Arial" charset="0"/>
              </a:rPr>
              <a:t> = 1.0</a:t>
            </a:r>
          </a:p>
        </p:txBody>
      </p:sp>
      <p:sp>
        <p:nvSpPr>
          <p:cNvPr id="115717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FD43A23-36FC-4DD0-BDA7-B9DC2427DE09}" type="slidenum">
              <a:rPr lang="en-GB" sz="1600">
                <a:latin typeface="Calibri" pitchFamily="34" charset="0"/>
              </a:rPr>
              <a:pPr algn="ctr"/>
              <a:t>15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0" y="15240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22" name="Slide Number Placeholder 3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4090988" y="2295525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Fuel</a:t>
            </a:r>
          </a:p>
        </p:txBody>
      </p:sp>
      <p:sp>
        <p:nvSpPr>
          <p:cNvPr id="30726" name="Down Arrow 11"/>
          <p:cNvSpPr>
            <a:spLocks noChangeArrowheads="1"/>
          </p:cNvSpPr>
          <p:nvPr/>
        </p:nvSpPr>
        <p:spPr bwMode="auto">
          <a:xfrm>
            <a:off x="4419600" y="2781300"/>
            <a:ext cx="123825" cy="4191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4298950" y="33147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Ṙ</a:t>
            </a:r>
          </a:p>
        </p:txBody>
      </p:sp>
      <p:sp>
        <p:nvSpPr>
          <p:cNvPr id="30728" name="TextBox 14"/>
          <p:cNvSpPr txBox="1">
            <a:spLocks noChangeArrowheads="1"/>
          </p:cNvSpPr>
          <p:nvPr/>
        </p:nvSpPr>
        <p:spPr bwMode="auto">
          <a:xfrm>
            <a:off x="5611813" y="330517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RO</a:t>
            </a:r>
            <a:r>
              <a:rPr lang="en-IE" baseline="-25000">
                <a:cs typeface="Arial" charset="0"/>
              </a:rPr>
              <a:t>2</a:t>
            </a:r>
            <a:endParaRPr lang="en-IE">
              <a:cs typeface="Arial" charset="0"/>
            </a:endParaRPr>
          </a:p>
        </p:txBody>
      </p:sp>
      <p:sp>
        <p:nvSpPr>
          <p:cNvPr id="30729" name="Down Arrow 15"/>
          <p:cNvSpPr>
            <a:spLocks noChangeArrowheads="1"/>
          </p:cNvSpPr>
          <p:nvPr/>
        </p:nvSpPr>
        <p:spPr bwMode="auto">
          <a:xfrm rot="5400000" flipV="1">
            <a:off x="5048250" y="3143250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30" name="Right Arrow 16"/>
          <p:cNvSpPr>
            <a:spLocks noChangeArrowheads="1"/>
          </p:cNvSpPr>
          <p:nvPr/>
        </p:nvSpPr>
        <p:spPr bwMode="auto">
          <a:xfrm rot="10800000">
            <a:off x="2943225" y="345757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31" name="TextBox 18"/>
          <p:cNvSpPr txBox="1">
            <a:spLocks noChangeArrowheads="1"/>
          </p:cNvSpPr>
          <p:nvPr/>
        </p:nvSpPr>
        <p:spPr bwMode="auto">
          <a:xfrm>
            <a:off x="706438" y="33147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smaller molecules</a:t>
            </a:r>
          </a:p>
        </p:txBody>
      </p:sp>
      <p:sp>
        <p:nvSpPr>
          <p:cNvPr id="30732" name="TextBox 22"/>
          <p:cNvSpPr txBox="1">
            <a:spLocks noChangeArrowheads="1"/>
          </p:cNvSpPr>
          <p:nvPr/>
        </p:nvSpPr>
        <p:spPr bwMode="auto">
          <a:xfrm>
            <a:off x="2990850" y="3181350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β</a:t>
            </a:r>
            <a:r>
              <a:rPr lang="en-IE" sz="1600"/>
              <a:t>-scission</a:t>
            </a:r>
          </a:p>
        </p:txBody>
      </p:sp>
      <p:sp>
        <p:nvSpPr>
          <p:cNvPr id="30733" name="TextBox 23"/>
          <p:cNvSpPr txBox="1">
            <a:spLocks noChangeArrowheads="1"/>
          </p:cNvSpPr>
          <p:nvPr/>
        </p:nvSpPr>
        <p:spPr bwMode="auto">
          <a:xfrm>
            <a:off x="892175" y="2038350"/>
            <a:ext cx="230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C00000"/>
                </a:solidFill>
              </a:rPr>
              <a:t>High temperature</a:t>
            </a:r>
          </a:p>
        </p:txBody>
      </p:sp>
      <p:sp>
        <p:nvSpPr>
          <p:cNvPr id="30734" name="TextBox 24"/>
          <p:cNvSpPr txBox="1">
            <a:spLocks noChangeArrowheads="1"/>
          </p:cNvSpPr>
          <p:nvPr/>
        </p:nvSpPr>
        <p:spPr bwMode="auto">
          <a:xfrm>
            <a:off x="4803775" y="318135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30735" name="Down Arrow 25"/>
          <p:cNvSpPr>
            <a:spLocks noChangeArrowheads="1"/>
          </p:cNvSpPr>
          <p:nvPr/>
        </p:nvSpPr>
        <p:spPr bwMode="auto">
          <a:xfrm rot="10800000" flipV="1">
            <a:off x="5872163" y="3748088"/>
            <a:ext cx="166687" cy="7429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36" name="TextBox 26"/>
          <p:cNvSpPr txBox="1">
            <a:spLocks noChangeArrowheads="1"/>
          </p:cNvSpPr>
          <p:nvPr/>
        </p:nvSpPr>
        <p:spPr bwMode="auto">
          <a:xfrm>
            <a:off x="5449888" y="466725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QOOH</a:t>
            </a:r>
          </a:p>
        </p:txBody>
      </p:sp>
      <p:sp>
        <p:nvSpPr>
          <p:cNvPr id="30737" name="Down Arrow 27"/>
          <p:cNvSpPr>
            <a:spLocks noChangeArrowheads="1"/>
          </p:cNvSpPr>
          <p:nvPr/>
        </p:nvSpPr>
        <p:spPr bwMode="auto">
          <a:xfrm rot="5400000" flipV="1">
            <a:off x="6924675" y="4505325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38" name="TextBox 28"/>
          <p:cNvSpPr txBox="1">
            <a:spLocks noChangeArrowheads="1"/>
          </p:cNvSpPr>
          <p:nvPr/>
        </p:nvSpPr>
        <p:spPr bwMode="auto">
          <a:xfrm>
            <a:off x="7440613" y="4457700"/>
            <a:ext cx="157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000">
                <a:cs typeface="Arial" charset="0"/>
              </a:rPr>
              <a:t>chain branching</a:t>
            </a:r>
          </a:p>
        </p:txBody>
      </p:sp>
      <p:sp>
        <p:nvSpPr>
          <p:cNvPr id="30739" name="TextBox 29"/>
          <p:cNvSpPr txBox="1">
            <a:spLocks noChangeArrowheads="1"/>
          </p:cNvSpPr>
          <p:nvPr/>
        </p:nvSpPr>
        <p:spPr bwMode="auto">
          <a:xfrm>
            <a:off x="6689725" y="4533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30740" name="Down Arrow 30"/>
          <p:cNvSpPr>
            <a:spLocks noChangeArrowheads="1"/>
          </p:cNvSpPr>
          <p:nvPr/>
        </p:nvSpPr>
        <p:spPr bwMode="auto">
          <a:xfrm rot="16200000" flipV="1">
            <a:off x="4607719" y="4534694"/>
            <a:ext cx="169862" cy="742950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41" name="TextBox 31"/>
          <p:cNvSpPr txBox="1">
            <a:spLocks noChangeArrowheads="1"/>
          </p:cNvSpPr>
          <p:nvPr/>
        </p:nvSpPr>
        <p:spPr bwMode="auto">
          <a:xfrm>
            <a:off x="2092325" y="5467350"/>
            <a:ext cx="325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3333FF"/>
                </a:solidFill>
              </a:rPr>
              <a:t>Intermediate temperature</a:t>
            </a:r>
          </a:p>
        </p:txBody>
      </p:sp>
      <p:sp>
        <p:nvSpPr>
          <p:cNvPr id="30742" name="TextBox 32"/>
          <p:cNvSpPr txBox="1">
            <a:spLocks noChangeArrowheads="1"/>
          </p:cNvSpPr>
          <p:nvPr/>
        </p:nvSpPr>
        <p:spPr bwMode="auto">
          <a:xfrm>
            <a:off x="6588125" y="4029075"/>
            <a:ext cx="224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002060"/>
                </a:solidFill>
              </a:rPr>
              <a:t>Low temperature</a:t>
            </a:r>
          </a:p>
        </p:txBody>
      </p:sp>
      <p:sp>
        <p:nvSpPr>
          <p:cNvPr id="30743" name="TextBox 33"/>
          <p:cNvSpPr txBox="1">
            <a:spLocks noChangeArrowheads="1"/>
          </p:cNvSpPr>
          <p:nvPr/>
        </p:nvSpPr>
        <p:spPr bwMode="auto">
          <a:xfrm>
            <a:off x="2452688" y="4352925"/>
            <a:ext cx="173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olefins,</a:t>
            </a:r>
          </a:p>
          <a:p>
            <a:pPr algn="ctr"/>
            <a:r>
              <a:rPr lang="en-IE" sz="2000"/>
              <a:t>cyclic ethers, </a:t>
            </a:r>
          </a:p>
          <a:p>
            <a:pPr algn="ctr"/>
            <a:r>
              <a:rPr lang="el-GR" sz="2000"/>
              <a:t>β</a:t>
            </a:r>
            <a:r>
              <a:rPr lang="en-IE" sz="2000"/>
              <a:t>-scission </a:t>
            </a:r>
          </a:p>
        </p:txBody>
      </p:sp>
      <p:cxnSp>
        <p:nvCxnSpPr>
          <p:cNvPr id="30744" name="Straight Connector 35"/>
          <p:cNvCxnSpPr>
            <a:cxnSpLocks noChangeShapeType="1"/>
          </p:cNvCxnSpPr>
          <p:nvPr/>
        </p:nvCxnSpPr>
        <p:spPr bwMode="auto">
          <a:xfrm>
            <a:off x="5667375" y="4933950"/>
            <a:ext cx="104775" cy="762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0745" name="Down Arrow 15"/>
          <p:cNvSpPr>
            <a:spLocks noChangeArrowheads="1"/>
          </p:cNvSpPr>
          <p:nvPr/>
        </p:nvSpPr>
        <p:spPr bwMode="auto">
          <a:xfrm rot="14074454" flipV="1">
            <a:off x="3927475" y="3675063"/>
            <a:ext cx="139700" cy="800100"/>
          </a:xfrm>
          <a:prstGeom prst="downArrow">
            <a:avLst>
              <a:gd name="adj1" fmla="val 50000"/>
              <a:gd name="adj2" fmla="val 4958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46" name="TextBox 24"/>
          <p:cNvSpPr txBox="1">
            <a:spLocks noChangeArrowheads="1"/>
          </p:cNvSpPr>
          <p:nvPr/>
        </p:nvSpPr>
        <p:spPr bwMode="auto">
          <a:xfrm>
            <a:off x="3327400" y="3771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30747" name="Down Arrow 15"/>
          <p:cNvSpPr>
            <a:spLocks noChangeArrowheads="1"/>
          </p:cNvSpPr>
          <p:nvPr/>
        </p:nvSpPr>
        <p:spPr bwMode="auto">
          <a:xfrm rot="14074454" flipV="1">
            <a:off x="4768850" y="3435350"/>
            <a:ext cx="128588" cy="1627188"/>
          </a:xfrm>
          <a:prstGeom prst="downArrow">
            <a:avLst>
              <a:gd name="adj1" fmla="val 50000"/>
              <a:gd name="adj2" fmla="val 5014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48" name="Right Arrow 16"/>
          <p:cNvSpPr>
            <a:spLocks noChangeArrowheads="1"/>
          </p:cNvSpPr>
          <p:nvPr/>
        </p:nvSpPr>
        <p:spPr bwMode="auto">
          <a:xfrm rot="9213458">
            <a:off x="2914650" y="290512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49" name="TextBox 33"/>
          <p:cNvSpPr txBox="1">
            <a:spLocks noChangeArrowheads="1"/>
          </p:cNvSpPr>
          <p:nvPr/>
        </p:nvSpPr>
        <p:spPr bwMode="auto">
          <a:xfrm rot="-1631806">
            <a:off x="2530475" y="2581275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decomposition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539750" y="85725"/>
            <a:ext cx="8353425" cy="769938"/>
          </a:xfrm>
          <a:prstGeom prst="rect">
            <a:avLst/>
          </a:prstGeom>
        </p:spPr>
        <p:txBody>
          <a:bodyPr lIns="91344" tIns="45672" rIns="91344" bIns="45672" anchor="ctr"/>
          <a:lstStyle/>
          <a:p>
            <a:pPr algn="ctr" eaLnBrk="0" hangingPunct="0">
              <a:defRPr/>
            </a:pPr>
            <a:r>
              <a:rPr lang="en-IE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General reaction scheme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143375" y="2447925"/>
            <a:ext cx="2533650" cy="1019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0752" name="TextBox 38"/>
          <p:cNvSpPr txBox="1">
            <a:spLocks noChangeArrowheads="1"/>
          </p:cNvSpPr>
          <p:nvPr/>
        </p:nvSpPr>
        <p:spPr bwMode="auto">
          <a:xfrm>
            <a:off x="4559300" y="2819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800"/>
              <a:t>H-atom abstraction</a:t>
            </a:r>
          </a:p>
        </p:txBody>
      </p:sp>
      <p:sp>
        <p:nvSpPr>
          <p:cNvPr id="30753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53D806B-4A38-418A-84C3-1FE9432E6541}" type="slidenum">
              <a:rPr lang="en-GB" sz="1600">
                <a:latin typeface="Calibri" pitchFamily="34" charset="0"/>
              </a:rPr>
              <a:pPr algn="ctr"/>
              <a:t>16</a:t>
            </a:fld>
            <a:endParaRPr lang="en-GB" sz="160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1800" y="45974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92800" y="32258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H-atom abstraction reactions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079AB-D916-4A50-9454-7262EFEC9F29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3" descr="acetone_hen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1484313"/>
            <a:ext cx="78486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253288" cy="769937"/>
          </a:xfr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Acetone: 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 </a:t>
            </a:r>
            <a:r>
              <a:rPr lang="en-IE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High </a:t>
            </a:r>
            <a:r>
              <a:rPr lang="en-IE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5" name="Text Box 4"/>
          <p:cNvSpPr txBox="1">
            <a:spLocks noChangeArrowheads="1"/>
          </p:cNvSpPr>
          <p:nvPr/>
        </p:nvSpPr>
        <p:spPr bwMode="auto">
          <a:xfrm>
            <a:off x="376238" y="984250"/>
            <a:ext cx="694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latin typeface="Calibri" pitchFamily="34" charset="0"/>
              </a:rPr>
              <a:t>1.25% fuel, 22% fuel conversion, </a:t>
            </a:r>
            <a:r>
              <a:rPr lang="en-IE" i="1">
                <a:latin typeface="Calibri" pitchFamily="34" charset="0"/>
              </a:rPr>
              <a:t>T</a:t>
            </a:r>
            <a:r>
              <a:rPr lang="en-IE">
                <a:latin typeface="Calibri" pitchFamily="34" charset="0"/>
              </a:rPr>
              <a:t> = 1400 K, </a:t>
            </a:r>
            <a:r>
              <a:rPr lang="en-IE" i="1">
                <a:latin typeface="Calibri" pitchFamily="34" charset="0"/>
              </a:rPr>
              <a:t>p</a:t>
            </a:r>
            <a:r>
              <a:rPr lang="en-IE">
                <a:latin typeface="Calibri" pitchFamily="34" charset="0"/>
              </a:rPr>
              <a:t> = 1 atm</a:t>
            </a:r>
            <a:endParaRPr lang="en-GB">
              <a:latin typeface="Calibri" pitchFamily="34" charset="0"/>
            </a:endParaRPr>
          </a:p>
        </p:txBody>
      </p:sp>
      <p:sp>
        <p:nvSpPr>
          <p:cNvPr id="218116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5704503-408E-4C6A-914C-6D37C6A64AAD}" type="slidenum">
              <a:rPr lang="en-GB" sz="1600">
                <a:latin typeface="Calibri" pitchFamily="34" charset="0"/>
              </a:rPr>
              <a:pPr algn="ctr"/>
              <a:t>18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19138" y="898525"/>
          <a:ext cx="7515225" cy="5757863"/>
        </p:xfrm>
        <a:graphic>
          <a:graphicData uri="http://schemas.openxmlformats.org/presentationml/2006/ole">
            <p:oleObj spid="_x0000_s344066" name="Graph" r:id="rId4" imgW="3755173" imgH="2877712" progId="Origin50.Graph">
              <p:embed/>
            </p:oleObj>
          </a:graphicData>
        </a:graphic>
      </p:graphicFrame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353425" cy="769938"/>
          </a:xfrm>
        </p:spPr>
        <p:txBody>
          <a:bodyPr/>
          <a:lstStyle/>
          <a:p>
            <a:pPr>
              <a:defRPr/>
            </a:pP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OH = 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2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C28A997-C2A4-4404-8333-9ADE55AF28D8}" type="slidenum">
              <a:rPr lang="en-GB" sz="1600">
                <a:latin typeface="Calibri" pitchFamily="34" charset="0"/>
              </a:rPr>
              <a:pPr algn="ctr"/>
              <a:t>19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800" y="1778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Future HC fuels - many sources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6900" y="990600"/>
            <a:ext cx="8229600" cy="57435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Some petroleum will still be available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Oil sands, oil shale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Coal-to-liquids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Fischer – </a:t>
            </a:r>
            <a:r>
              <a:rPr lang="en-US" kern="0" dirty="0" err="1">
                <a:latin typeface="Arial" pitchFamily="34" charset="0"/>
                <a:cs typeface="Arial" pitchFamily="34" charset="0"/>
              </a:rPr>
              <a:t>Tropsch</a:t>
            </a: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Natural gas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Hydrogen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Bio-derived fuels</a:t>
            </a:r>
          </a:p>
          <a:p>
            <a:pPr marL="742950" lvl="1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Ethanol, butanol, algae</a:t>
            </a:r>
          </a:p>
          <a:p>
            <a:pPr marL="742950" lvl="1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Biodiesel from vegetable and animal oils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Chemical kinetics to understand and simulate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complex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behaviour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(ignition, NTC, cool flames…)</a:t>
            </a:r>
          </a:p>
          <a:p>
            <a:pPr marL="987425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reactivity (extent of conversion, heat release)</a:t>
            </a:r>
          </a:p>
          <a:p>
            <a:pPr marL="1165225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product / pollutant formation</a:t>
            </a:r>
          </a:p>
        </p:txBody>
      </p:sp>
      <p:sp>
        <p:nvSpPr>
          <p:cNvPr id="18435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06E2572-AA4B-40A4-9990-E6F883437D83}" type="slidenum">
              <a:rPr lang="en-GB" sz="1600">
                <a:latin typeface="Calibri" pitchFamily="34" charset="0"/>
              </a:rPr>
              <a:pPr algn="ctr"/>
              <a:t>2</a:t>
            </a:fld>
            <a:endParaRPr lang="en-GB" sz="1600">
              <a:latin typeface="Calibri" pitchFamily="34" charset="0"/>
            </a:endParaRPr>
          </a:p>
        </p:txBody>
      </p:sp>
      <p:pic>
        <p:nvPicPr>
          <p:cNvPr id="9" name="Picture 8" descr="pictur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1470025"/>
            <a:ext cx="423862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42863"/>
            <a:ext cx="7646988" cy="769937"/>
          </a:xfrm>
        </p:spPr>
        <p:txBody>
          <a:bodyPr/>
          <a:lstStyle/>
          <a:p>
            <a:pPr algn="ctr">
              <a:defRPr/>
            </a:pP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OH = 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715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98500" y="681038"/>
          <a:ext cx="7583488" cy="5975350"/>
        </p:xfrm>
        <a:graphic>
          <a:graphicData uri="http://schemas.openxmlformats.org/presentationml/2006/ole">
            <p:oleObj spid="_x0000_s345090" name="Graph" r:id="rId4" imgW="3752313" imgH="2957001" progId="Origin50.Graph">
              <p:embed/>
            </p:oleObj>
          </a:graphicData>
        </a:graphic>
      </p:graphicFrame>
      <p:sp>
        <p:nvSpPr>
          <p:cNvPr id="177156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56DF272-4831-419E-854A-E1FCC6AC154A}" type="slidenum">
              <a:rPr lang="en-GB" sz="1600">
                <a:latin typeface="Calibri" pitchFamily="34" charset="0"/>
              </a:rPr>
              <a:pPr algn="ctr"/>
              <a:t>20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09613" y="687388"/>
          <a:ext cx="7564437" cy="5959475"/>
        </p:xfrm>
        <a:graphic>
          <a:graphicData uri="http://schemas.openxmlformats.org/presentationml/2006/ole">
            <p:oleObj spid="_x0000_s346114" name="Graph" r:id="rId4" imgW="3752313" imgH="2957001" progId="Origin50.Graph">
              <p:embed/>
            </p:oleObj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42863"/>
            <a:ext cx="7646988" cy="769937"/>
          </a:xfrm>
        </p:spPr>
        <p:txBody>
          <a:bodyPr/>
          <a:lstStyle/>
          <a:p>
            <a:pPr algn="ctr">
              <a:defRPr/>
            </a:pP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OH = 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I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463DC31-B13B-4BBA-A065-4F4B7511A6CE}" type="slidenum">
              <a:rPr lang="en-GB" sz="1600">
                <a:latin typeface="Calibri" pitchFamily="34" charset="0"/>
              </a:rPr>
              <a:pPr algn="ctr"/>
              <a:t>21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1"/>
          <p:cNvSpPr>
            <a:spLocks noGrp="1"/>
          </p:cNvSpPr>
          <p:nvPr>
            <p:ph type="title"/>
          </p:nvPr>
        </p:nvSpPr>
        <p:spPr>
          <a:xfrm>
            <a:off x="368300" y="28575"/>
            <a:ext cx="8353425" cy="769938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H-atom Abstraction</a:t>
            </a:r>
          </a:p>
        </p:txBody>
      </p:sp>
      <p:sp>
        <p:nvSpPr>
          <p:cNvPr id="180231" name="Rectangle 6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0232" name="Content Placeholder 2"/>
          <p:cNvSpPr>
            <a:spLocks noGrp="1"/>
          </p:cNvSpPr>
          <p:nvPr>
            <p:ph sz="half" idx="1"/>
          </p:nvPr>
        </p:nvSpPr>
        <p:spPr>
          <a:xfrm>
            <a:off x="293688" y="3224213"/>
            <a:ext cx="8462962" cy="557212"/>
          </a:xfrm>
        </p:spPr>
        <p:txBody>
          <a:bodyPr/>
          <a:lstStyle/>
          <a:p>
            <a:endParaRPr lang="en-IE" sz="2400" smtClean="0"/>
          </a:p>
          <a:p>
            <a:endParaRPr lang="en-IE" sz="2400" smtClean="0"/>
          </a:p>
          <a:p>
            <a:r>
              <a:rPr lang="en-IE" sz="2400" smtClean="0">
                <a:latin typeface="Arial" charset="0"/>
                <a:cs typeface="Arial" charset="0"/>
              </a:rPr>
              <a:t>Ethers + 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</a:t>
            </a:r>
            <a:r>
              <a:rPr lang="en-IE" sz="2400" smtClean="0">
                <a:latin typeface="Arial" charset="0"/>
                <a:cs typeface="Arial" charset="0"/>
              </a:rPr>
              <a:t>OH</a:t>
            </a:r>
          </a:p>
        </p:txBody>
      </p:sp>
      <p:graphicFrame>
        <p:nvGraphicFramePr>
          <p:cNvPr id="180226" name="Object 6"/>
          <p:cNvGraphicFramePr>
            <a:graphicFrameLocks noChangeAspect="1"/>
          </p:cNvGraphicFramePr>
          <p:nvPr/>
        </p:nvGraphicFramePr>
        <p:xfrm>
          <a:off x="1408113" y="4714875"/>
          <a:ext cx="1433512" cy="765175"/>
        </p:xfrm>
        <a:graphic>
          <a:graphicData uri="http://schemas.openxmlformats.org/presentationml/2006/ole">
            <p:oleObj spid="_x0000_s180242" name="CS ChemDraw Drawing" r:id="rId4" imgW="1432560" imgH="762000" progId="">
              <p:embed/>
            </p:oleObj>
          </a:graphicData>
        </a:graphic>
      </p:graphicFrame>
      <p:graphicFrame>
        <p:nvGraphicFramePr>
          <p:cNvPr id="180227" name="Object 7"/>
          <p:cNvGraphicFramePr>
            <a:graphicFrameLocks noChangeAspect="1"/>
          </p:cNvGraphicFramePr>
          <p:nvPr/>
        </p:nvGraphicFramePr>
        <p:xfrm>
          <a:off x="3511550" y="4519613"/>
          <a:ext cx="1800225" cy="1019175"/>
        </p:xfrm>
        <a:graphic>
          <a:graphicData uri="http://schemas.openxmlformats.org/presentationml/2006/ole">
            <p:oleObj spid="_x0000_s180243" name="CS ChemDraw Drawing" r:id="rId5" imgW="1803400" imgH="1021080" progId="">
              <p:embed/>
            </p:oleObj>
          </a:graphicData>
        </a:graphic>
      </p:graphicFrame>
      <p:graphicFrame>
        <p:nvGraphicFramePr>
          <p:cNvPr id="180228" name="Object 8"/>
          <p:cNvGraphicFramePr>
            <a:graphicFrameLocks noChangeAspect="1"/>
          </p:cNvGraphicFramePr>
          <p:nvPr/>
        </p:nvGraphicFramePr>
        <p:xfrm>
          <a:off x="5807075" y="4619625"/>
          <a:ext cx="1609725" cy="842963"/>
        </p:xfrm>
        <a:graphic>
          <a:graphicData uri="http://schemas.openxmlformats.org/presentationml/2006/ole">
            <p:oleObj spid="_x0000_s180244" name="CS ChemDraw Drawing" r:id="rId6" imgW="1610360" imgH="843280" progId="">
              <p:embed/>
            </p:oleObj>
          </a:graphicData>
        </a:graphic>
      </p:graphicFrame>
      <p:sp>
        <p:nvSpPr>
          <p:cNvPr id="180233" name="TextBox 38"/>
          <p:cNvSpPr txBox="1">
            <a:spLocks noChangeArrowheads="1"/>
          </p:cNvSpPr>
          <p:nvPr/>
        </p:nvSpPr>
        <p:spPr bwMode="auto">
          <a:xfrm>
            <a:off x="1881188" y="5575300"/>
            <a:ext cx="5524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DME</a:t>
            </a:r>
          </a:p>
        </p:txBody>
      </p:sp>
      <p:sp>
        <p:nvSpPr>
          <p:cNvPr id="180234" name="TextBox 39"/>
          <p:cNvSpPr txBox="1">
            <a:spLocks noChangeArrowheads="1"/>
          </p:cNvSpPr>
          <p:nvPr/>
        </p:nvSpPr>
        <p:spPr bwMode="auto">
          <a:xfrm>
            <a:off x="4184650" y="5565775"/>
            <a:ext cx="527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EME</a:t>
            </a:r>
          </a:p>
        </p:txBody>
      </p:sp>
      <p:sp>
        <p:nvSpPr>
          <p:cNvPr id="180235" name="TextBox 40"/>
          <p:cNvSpPr txBox="1">
            <a:spLocks noChangeArrowheads="1"/>
          </p:cNvSpPr>
          <p:nvPr/>
        </p:nvSpPr>
        <p:spPr bwMode="auto">
          <a:xfrm>
            <a:off x="6419850" y="5594350"/>
            <a:ext cx="5778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iPME</a:t>
            </a:r>
          </a:p>
        </p:txBody>
      </p:sp>
      <p:sp>
        <p:nvSpPr>
          <p:cNvPr id="180236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279525"/>
            <a:ext cx="8462962" cy="557213"/>
          </a:xfrm>
        </p:spPr>
        <p:txBody>
          <a:bodyPr/>
          <a:lstStyle/>
          <a:p>
            <a:r>
              <a:rPr lang="en-IE" sz="2400" i="1" smtClean="0">
                <a:latin typeface="Arial" charset="0"/>
                <a:cs typeface="Arial" charset="0"/>
              </a:rPr>
              <a:t>n-</a:t>
            </a:r>
            <a:r>
              <a:rPr lang="en-IE" sz="2400" smtClean="0">
                <a:latin typeface="Arial" charset="0"/>
                <a:cs typeface="Arial" charset="0"/>
              </a:rPr>
              <a:t>Butanol + 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</a:t>
            </a:r>
            <a:r>
              <a:rPr lang="en-IE" sz="2400" smtClean="0">
                <a:latin typeface="Arial" charset="0"/>
                <a:cs typeface="Arial" charset="0"/>
              </a:rPr>
              <a:t>OH/HO</a:t>
            </a:r>
            <a:r>
              <a:rPr lang="en-IE" sz="2400" baseline="-25000" smtClean="0">
                <a:latin typeface="Arial" charset="0"/>
                <a:cs typeface="Arial" charset="0"/>
              </a:rPr>
              <a:t>2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</a:t>
            </a:r>
            <a:endParaRPr lang="en-IE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4335463" y="1149350"/>
          <a:ext cx="2087562" cy="930275"/>
        </p:xfrm>
        <a:graphic>
          <a:graphicData uri="http://schemas.openxmlformats.org/presentationml/2006/ole">
            <p:oleObj spid="_x0000_s180245" name="CS ChemDraw Drawing" r:id="rId7" imgW="2087880" imgH="934720" progId="">
              <p:embed/>
            </p:oleObj>
          </a:graphicData>
        </a:graphic>
      </p:graphicFrame>
      <p:sp>
        <p:nvSpPr>
          <p:cNvPr id="180237" name="TextBox 22"/>
          <p:cNvSpPr txBox="1">
            <a:spLocks noChangeArrowheads="1"/>
          </p:cNvSpPr>
          <p:nvPr/>
        </p:nvSpPr>
        <p:spPr bwMode="auto">
          <a:xfrm>
            <a:off x="1387475" y="2168525"/>
            <a:ext cx="6511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IE" sz="1400"/>
              <a:t>C-W. Zhou, J. M. Simmie, H. J. Curran. </a:t>
            </a:r>
            <a:r>
              <a:rPr lang="en-IE" sz="1400" i="1"/>
              <a:t>Combust. &amp; Flame</a:t>
            </a:r>
            <a:r>
              <a:rPr lang="en-IE" sz="1400"/>
              <a:t>, </a:t>
            </a:r>
            <a:r>
              <a:rPr lang="en-IE" sz="1400" b="1"/>
              <a:t>2011</a:t>
            </a:r>
            <a:r>
              <a:rPr lang="en-IE" sz="1400"/>
              <a:t> </a:t>
            </a:r>
            <a:r>
              <a:rPr lang="en-IE" sz="1400" i="1"/>
              <a:t>158</a:t>
            </a:r>
            <a:r>
              <a:rPr lang="en-IE" sz="1400"/>
              <a:t> 726−731. </a:t>
            </a:r>
          </a:p>
          <a:p>
            <a:pPr algn="ctr">
              <a:spcAft>
                <a:spcPts val="300"/>
              </a:spcAft>
            </a:pPr>
            <a:r>
              <a:rPr lang="en-IE" sz="1400"/>
              <a:t>C-W. Zhou, J. M. Simmie, H. J. Curran. </a:t>
            </a:r>
            <a:r>
              <a:rPr lang="en-IE" sz="1400" i="1"/>
              <a:t>Int. J. Chem. Kinet.</a:t>
            </a:r>
            <a:r>
              <a:rPr lang="en-IE" sz="1400"/>
              <a:t>, </a:t>
            </a:r>
            <a:r>
              <a:rPr lang="en-IE" sz="1400" b="1"/>
              <a:t>2012</a:t>
            </a:r>
            <a:r>
              <a:rPr lang="en-IE" sz="1400"/>
              <a:t> </a:t>
            </a:r>
            <a:r>
              <a:rPr lang="en-IE" sz="1400" i="1"/>
              <a:t>44</a:t>
            </a:r>
            <a:r>
              <a:rPr lang="en-IE" sz="1400"/>
              <a:t> 155−164.</a:t>
            </a:r>
          </a:p>
        </p:txBody>
      </p:sp>
      <p:sp>
        <p:nvSpPr>
          <p:cNvPr id="180238" name="TextBox 23"/>
          <p:cNvSpPr txBox="1">
            <a:spLocks noChangeArrowheads="1"/>
          </p:cNvSpPr>
          <p:nvPr/>
        </p:nvSpPr>
        <p:spPr bwMode="auto">
          <a:xfrm>
            <a:off x="1054100" y="5975350"/>
            <a:ext cx="733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400" dirty="0"/>
              <a:t>C-W. Zhou, J.M. Simmie, H.J. Curran</a:t>
            </a:r>
          </a:p>
          <a:p>
            <a:pPr algn="ctr"/>
            <a:r>
              <a:rPr lang="en-IE" sz="1400" i="1" dirty="0"/>
              <a:t>Phys. Chem. Chem. Phys</a:t>
            </a:r>
            <a:r>
              <a:rPr lang="en-IE" sz="1400" dirty="0"/>
              <a:t>. </a:t>
            </a:r>
            <a:r>
              <a:rPr lang="en-IE" sz="1400" b="1" dirty="0"/>
              <a:t>2010</a:t>
            </a:r>
            <a:r>
              <a:rPr lang="en-IE" sz="1400" dirty="0"/>
              <a:t> </a:t>
            </a:r>
            <a:r>
              <a:rPr lang="en-IE" sz="1400" i="1" dirty="0"/>
              <a:t>12</a:t>
            </a:r>
            <a:r>
              <a:rPr lang="en-IE" sz="1400" dirty="0"/>
              <a:t> 7221−7233. </a:t>
            </a:r>
          </a:p>
        </p:txBody>
      </p:sp>
      <p:sp>
        <p:nvSpPr>
          <p:cNvPr id="18023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1463"/>
            <a:ext cx="8462963" cy="557212"/>
          </a:xfrm>
        </p:spPr>
        <p:txBody>
          <a:bodyPr/>
          <a:lstStyle/>
          <a:p>
            <a:r>
              <a:rPr lang="en-IE" sz="2400" i="1" smtClean="0">
                <a:latin typeface="Arial" charset="0"/>
                <a:cs typeface="Arial" charset="0"/>
              </a:rPr>
              <a:t>n-</a:t>
            </a:r>
            <a:r>
              <a:rPr lang="en-IE" sz="2400" smtClean="0">
                <a:latin typeface="Arial" charset="0"/>
                <a:cs typeface="Arial" charset="0"/>
              </a:rPr>
              <a:t>Butanol + 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ĊH</a:t>
            </a:r>
            <a:r>
              <a:rPr lang="en-IE" sz="2400" baseline="-25000" smtClean="0">
                <a:latin typeface="Arial" charset="0"/>
                <a:cs typeface="Arial" charset="0"/>
                <a:sym typeface="Wingdings 2" pitchFamily="18" charset="2"/>
              </a:rPr>
              <a:t>3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 </a:t>
            </a:r>
            <a:r>
              <a:rPr lang="en-IE" sz="2000" smtClean="0">
                <a:solidFill>
                  <a:srgbClr val="3333FF"/>
                </a:solidFill>
                <a:latin typeface="Arial" charset="0"/>
                <a:cs typeface="Arial" charset="0"/>
                <a:sym typeface="Wingdings 2" pitchFamily="18" charset="2"/>
              </a:rPr>
              <a:t>(Imperial College London: Prof. Alex Taylor )</a:t>
            </a:r>
            <a:endParaRPr lang="en-IE" sz="2000" smtClean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180240" name="TextBox 28"/>
          <p:cNvSpPr txBox="1">
            <a:spLocks noChangeArrowheads="1"/>
          </p:cNvSpPr>
          <p:nvPr/>
        </p:nvSpPr>
        <p:spPr bwMode="auto">
          <a:xfrm>
            <a:off x="728663" y="3381375"/>
            <a:ext cx="7745412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IE" sz="1400" dirty="0"/>
              <a:t>D. Katsikadakos, C-W. Zhou, J. M. Simmie, H. J. Curran, P.A. Hunt,</a:t>
            </a:r>
          </a:p>
          <a:p>
            <a:pPr algn="ctr">
              <a:spcAft>
                <a:spcPts val="300"/>
              </a:spcAft>
            </a:pPr>
            <a:r>
              <a:rPr lang="en-IE" sz="1400" dirty="0"/>
              <a:t>     Y. Hardalupas, A.M.K.P. Taylor. </a:t>
            </a:r>
            <a:r>
              <a:rPr lang="en-IE" sz="1400" i="1" dirty="0"/>
              <a:t>Proc. Comb. Inst., </a:t>
            </a:r>
            <a:r>
              <a:rPr lang="en-IE" sz="1400" dirty="0" smtClean="0"/>
              <a:t>2012.  Paper 4D03 Thursday 2</a:t>
            </a:r>
            <a:r>
              <a:rPr lang="en-IE" sz="1400" baseline="30000" dirty="0" smtClean="0"/>
              <a:t>nd</a:t>
            </a:r>
            <a:r>
              <a:rPr lang="en-IE" sz="1400" dirty="0" smtClean="0"/>
              <a:t> August.</a:t>
            </a:r>
            <a:endParaRPr lang="en-IE" sz="1400" dirty="0"/>
          </a:p>
        </p:txBody>
      </p:sp>
      <p:sp>
        <p:nvSpPr>
          <p:cNvPr id="180241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AE6E9DC-BF09-429F-9702-3927C7FE24DC}" type="slidenum">
              <a:rPr lang="en-GB" sz="1600">
                <a:latin typeface="Calibri" pitchFamily="34" charset="0"/>
              </a:rPr>
              <a:pPr algn="ctr"/>
              <a:t>22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368300" y="28575"/>
            <a:ext cx="8353425" cy="769938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H-atom Abstraction</a:t>
            </a:r>
          </a:p>
        </p:txBody>
      </p:sp>
      <p:sp>
        <p:nvSpPr>
          <p:cNvPr id="181255" name="Rectangle 6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1566863" y="1616075"/>
          <a:ext cx="1443037" cy="1098550"/>
        </p:xfrm>
        <a:graphic>
          <a:graphicData uri="http://schemas.openxmlformats.org/presentationml/2006/ole">
            <p:oleObj spid="_x0000_s181266" name="CS ChemDraw Drawing" r:id="rId4" imgW="1442720" imgH="1097280" progId="">
              <p:embed/>
            </p:oleObj>
          </a:graphicData>
        </a:graphic>
      </p:graphicFrame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3636963" y="1609725"/>
          <a:ext cx="1776412" cy="1073150"/>
        </p:xfrm>
        <a:graphic>
          <a:graphicData uri="http://schemas.openxmlformats.org/presentationml/2006/ole">
            <p:oleObj spid="_x0000_s181267" name="CS ChemDraw Drawing" r:id="rId5" imgW="1778000" imgH="1071880" progId="">
              <p:embed/>
            </p:oleObj>
          </a:graphicData>
        </a:graphic>
      </p:graphicFrame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5872163" y="1400175"/>
          <a:ext cx="1687512" cy="1397000"/>
        </p:xfrm>
        <a:graphic>
          <a:graphicData uri="http://schemas.openxmlformats.org/presentationml/2006/ole">
            <p:oleObj spid="_x0000_s181268" name="CS ChemDraw Drawing" r:id="rId6" imgW="1686560" imgH="1397000" progId="">
              <p:embed/>
            </p:oleObj>
          </a:graphicData>
        </a:graphic>
      </p:graphicFrame>
      <p:sp>
        <p:nvSpPr>
          <p:cNvPr id="181256" name="TextBox 25"/>
          <p:cNvSpPr txBox="1">
            <a:spLocks noChangeArrowheads="1"/>
          </p:cNvSpPr>
          <p:nvPr/>
        </p:nvSpPr>
        <p:spPr bwMode="auto">
          <a:xfrm>
            <a:off x="2043113" y="2813050"/>
            <a:ext cx="55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DMK</a:t>
            </a:r>
          </a:p>
        </p:txBody>
      </p:sp>
      <p:sp>
        <p:nvSpPr>
          <p:cNvPr id="181257" name="TextBox 26"/>
          <p:cNvSpPr txBox="1">
            <a:spLocks noChangeArrowheads="1"/>
          </p:cNvSpPr>
          <p:nvPr/>
        </p:nvSpPr>
        <p:spPr bwMode="auto">
          <a:xfrm>
            <a:off x="4276725" y="2822575"/>
            <a:ext cx="533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EMK</a:t>
            </a:r>
          </a:p>
        </p:txBody>
      </p:sp>
      <p:sp>
        <p:nvSpPr>
          <p:cNvPr id="181258" name="TextBox 27"/>
          <p:cNvSpPr txBox="1">
            <a:spLocks noChangeArrowheads="1"/>
          </p:cNvSpPr>
          <p:nvPr/>
        </p:nvSpPr>
        <p:spPr bwMode="auto">
          <a:xfrm>
            <a:off x="6383338" y="2822575"/>
            <a:ext cx="584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200">
                <a:latin typeface="Calibri" pitchFamily="34" charset="0"/>
              </a:rPr>
              <a:t>iPMK</a:t>
            </a:r>
          </a:p>
        </p:txBody>
      </p:sp>
      <p:sp>
        <p:nvSpPr>
          <p:cNvPr id="181259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009650"/>
            <a:ext cx="8462962" cy="557213"/>
          </a:xfrm>
        </p:spPr>
        <p:txBody>
          <a:bodyPr/>
          <a:lstStyle/>
          <a:p>
            <a:r>
              <a:rPr lang="en-IE" sz="2400" smtClean="0">
                <a:latin typeface="Arial" charset="0"/>
                <a:cs typeface="Arial" charset="0"/>
              </a:rPr>
              <a:t>Ketones + 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</a:t>
            </a:r>
            <a:r>
              <a:rPr lang="en-IE" sz="2400" smtClean="0">
                <a:latin typeface="Arial" charset="0"/>
                <a:cs typeface="Arial" charset="0"/>
              </a:rPr>
              <a:t>OH</a:t>
            </a:r>
          </a:p>
        </p:txBody>
      </p:sp>
      <p:sp>
        <p:nvSpPr>
          <p:cNvPr id="181260" name="TextBox 25"/>
          <p:cNvSpPr txBox="1">
            <a:spLocks noChangeArrowheads="1"/>
          </p:cNvSpPr>
          <p:nvPr/>
        </p:nvSpPr>
        <p:spPr bwMode="auto">
          <a:xfrm>
            <a:off x="946150" y="3246438"/>
            <a:ext cx="742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400"/>
              <a:t>C-W. Zhou, J. M. Simmie, H. J. Curran. </a:t>
            </a:r>
            <a:r>
              <a:rPr lang="en-IE" sz="1400" i="1"/>
              <a:t>Phys. Chem. Chem. Phys</a:t>
            </a:r>
            <a:r>
              <a:rPr lang="en-IE" sz="1400"/>
              <a:t>. </a:t>
            </a:r>
            <a:r>
              <a:rPr lang="en-IE" sz="1400" b="1"/>
              <a:t>2011</a:t>
            </a:r>
            <a:r>
              <a:rPr lang="en-IE" sz="1400"/>
              <a:t> </a:t>
            </a:r>
            <a:r>
              <a:rPr lang="en-IE" sz="1400" i="1"/>
              <a:t>13 </a:t>
            </a:r>
            <a:r>
              <a:rPr lang="en-IE" sz="1400"/>
              <a:t>11175−11192. </a:t>
            </a:r>
          </a:p>
        </p:txBody>
      </p:sp>
      <p:sp>
        <p:nvSpPr>
          <p:cNvPr id="181261" name="Content Placeholder 2"/>
          <p:cNvSpPr>
            <a:spLocks noGrp="1"/>
          </p:cNvSpPr>
          <p:nvPr>
            <p:ph sz="half" idx="1"/>
          </p:nvPr>
        </p:nvSpPr>
        <p:spPr>
          <a:xfrm>
            <a:off x="307975" y="3846513"/>
            <a:ext cx="8815388" cy="981075"/>
          </a:xfrm>
        </p:spPr>
        <p:txBody>
          <a:bodyPr/>
          <a:lstStyle/>
          <a:p>
            <a:pPr algn="ctr"/>
            <a:r>
              <a:rPr lang="en-IE" sz="2400" i="1" smtClean="0">
                <a:latin typeface="Arial" charset="0"/>
                <a:cs typeface="Arial" charset="0"/>
              </a:rPr>
              <a:t>iso-</a:t>
            </a:r>
            <a:r>
              <a:rPr lang="en-IE" sz="2400" smtClean="0">
                <a:latin typeface="Arial" charset="0"/>
                <a:cs typeface="Arial" charset="0"/>
              </a:rPr>
              <a:t>Butanol decomposition and related (CH</a:t>
            </a:r>
            <a:r>
              <a:rPr lang="en-IE" sz="2400" baseline="-25000" smtClean="0">
                <a:latin typeface="Arial" charset="0"/>
                <a:cs typeface="Arial" charset="0"/>
              </a:rPr>
              <a:t>3</a:t>
            </a:r>
            <a:r>
              <a:rPr lang="en-IE" sz="2400" smtClean="0">
                <a:latin typeface="Arial" charset="0"/>
                <a:cs typeface="Arial" charset="0"/>
              </a:rPr>
              <a:t>)</a:t>
            </a:r>
            <a:r>
              <a:rPr lang="en-IE" sz="2400" baseline="-25000" smtClean="0">
                <a:latin typeface="Arial" charset="0"/>
                <a:cs typeface="Arial" charset="0"/>
              </a:rPr>
              <a:t>2</a:t>
            </a:r>
            <a:r>
              <a:rPr lang="en-IE" sz="2400" smtClean="0">
                <a:latin typeface="Arial" charset="0"/>
                <a:cs typeface="Arial" charset="0"/>
              </a:rPr>
              <a:t>ĊH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 + ĊH</a:t>
            </a:r>
            <a:r>
              <a:rPr lang="en-IE" sz="2400" baseline="-25000" smtClean="0">
                <a:latin typeface="Arial" charset="0"/>
                <a:cs typeface="Arial" charset="0"/>
                <a:sym typeface="Wingdings 2" pitchFamily="18" charset="2"/>
              </a:rPr>
              <a:t>2</a:t>
            </a:r>
            <a:r>
              <a:rPr lang="en-IE" sz="2400" smtClean="0">
                <a:latin typeface="Arial" charset="0"/>
                <a:cs typeface="Arial" charset="0"/>
                <a:sym typeface="Wingdings 2" pitchFamily="18" charset="2"/>
              </a:rPr>
              <a:t>OH reaction </a:t>
            </a:r>
            <a:r>
              <a:rPr lang="en-IE" sz="2000" smtClean="0">
                <a:solidFill>
                  <a:srgbClr val="3333FF"/>
                </a:solidFill>
                <a:latin typeface="Arial" charset="0"/>
                <a:cs typeface="Arial" charset="0"/>
                <a:sym typeface="Wingdings 2" pitchFamily="18" charset="2"/>
              </a:rPr>
              <a:t>(Argonne National Laboratory: Dr. Stephen Klippenstein)</a:t>
            </a:r>
            <a:endParaRPr lang="en-IE" sz="2000" smtClean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1520825" y="4618038"/>
          <a:ext cx="6677025" cy="1436687"/>
        </p:xfrm>
        <a:graphic>
          <a:graphicData uri="http://schemas.openxmlformats.org/presentationml/2006/ole">
            <p:oleObj spid="_x0000_s181269" name="CS ChemDraw Drawing" r:id="rId7" imgW="6873240" imgH="1478280" progId="">
              <p:embed/>
            </p:oleObj>
          </a:graphicData>
        </a:graphic>
      </p:graphicFrame>
      <p:sp>
        <p:nvSpPr>
          <p:cNvPr id="181262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6A1DBDD-A896-420D-924D-ED49651EE026}" type="slidenum">
              <a:rPr lang="en-GB" sz="1600">
                <a:latin typeface="Calibri" pitchFamily="34" charset="0"/>
              </a:rPr>
              <a:pPr algn="ctr"/>
              <a:t>23</a:t>
            </a:fld>
            <a:endParaRPr lang="en-GB" sz="1600">
              <a:latin typeface="Calibri" pitchFamily="34" charset="0"/>
            </a:endParaRPr>
          </a:p>
        </p:txBody>
      </p:sp>
      <p:sp>
        <p:nvSpPr>
          <p:cNvPr id="181263" name="TextBox 31"/>
          <p:cNvSpPr txBox="1">
            <a:spLocks noChangeArrowheads="1"/>
          </p:cNvSpPr>
          <p:nvPr/>
        </p:nvSpPr>
        <p:spPr bwMode="auto">
          <a:xfrm>
            <a:off x="2101850" y="5865813"/>
            <a:ext cx="54387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400" dirty="0"/>
              <a:t>C-W. Zhou, S. J. Klippenstein, J. M. Simmie, H. J. Curran </a:t>
            </a:r>
          </a:p>
          <a:p>
            <a:pPr algn="ctr"/>
            <a:r>
              <a:rPr lang="en-IE" sz="1400" i="1" dirty="0"/>
              <a:t>Proc. Comb. Inst., </a:t>
            </a:r>
            <a:r>
              <a:rPr lang="en-IE" sz="1400" b="1" dirty="0"/>
              <a:t>2012</a:t>
            </a:r>
            <a:r>
              <a:rPr lang="en-IE" sz="1400" i="1" dirty="0"/>
              <a:t> in press </a:t>
            </a:r>
          </a:p>
          <a:p>
            <a:pPr algn="ctr"/>
            <a:r>
              <a:rPr lang="en-IE" sz="1400" i="1" dirty="0"/>
              <a:t>Paper : 4D05 Thursday 2</a:t>
            </a:r>
            <a:r>
              <a:rPr lang="en-IE" sz="1400" i="1" baseline="30000" dirty="0"/>
              <a:t>nd</a:t>
            </a:r>
            <a:r>
              <a:rPr lang="en-IE" sz="1400" i="1" dirty="0"/>
              <a:t> August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563563" y="169863"/>
          <a:ext cx="5772150" cy="638175"/>
        </p:xfrm>
        <a:graphic>
          <a:graphicData uri="http://schemas.openxmlformats.org/presentationml/2006/ole">
            <p:oleObj spid="_x0000_s182286" name="CS ChemDraw Drawing" r:id="rId4" imgW="4384040" imgH="487680" progId="">
              <p:embed/>
            </p:oleObj>
          </a:graphicData>
        </a:graphic>
      </p:graphicFrame>
      <p:graphicFrame>
        <p:nvGraphicFramePr>
          <p:cNvPr id="182275" name="Object 5"/>
          <p:cNvGraphicFramePr>
            <a:graphicFrameLocks noChangeAspect="1"/>
          </p:cNvGraphicFramePr>
          <p:nvPr/>
        </p:nvGraphicFramePr>
        <p:xfrm>
          <a:off x="114300" y="949325"/>
          <a:ext cx="6413500" cy="4479925"/>
        </p:xfrm>
        <a:graphic>
          <a:graphicData uri="http://schemas.openxmlformats.org/presentationml/2006/ole">
            <p:oleObj spid="_x0000_s182287" name="Graph" r:id="rId5" imgW="4153814" imgH="2901696" progId="Origin50.Graph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38825" y="1428750"/>
          <a:ext cx="3133725" cy="1638300"/>
        </p:xfrm>
        <a:graphic>
          <a:graphicData uri="http://schemas.openxmlformats.org/drawingml/2006/table">
            <a:tbl>
              <a:tblPr/>
              <a:tblGrid>
                <a:gridCol w="1177925"/>
                <a:gridCol w="706438"/>
                <a:gridCol w="508000"/>
                <a:gridCol w="741362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6812" marR="6681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</a:t>
                      </a:r>
                      <a:endParaRPr kumimoji="0" lang="en-IE" sz="1400" b="1" i="1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6812" marR="6681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L="66812" marR="6681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endParaRPr kumimoji="0" lang="en-IE" sz="1400" b="1" i="1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6812" marR="6681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Zhou</a:t>
                      </a:r>
                      <a:endParaRPr kumimoji="0" lang="en-IE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6.24E-05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4.89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1.05E+04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Klippenstein</a:t>
                      </a:r>
                      <a:endParaRPr kumimoji="0" lang="en-IE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2.28E-05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1.02E+04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Curran</a:t>
                      </a:r>
                      <a:endParaRPr kumimoji="0" lang="en-IE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1.08E+04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2.55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1.05E+04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  <a:endParaRPr kumimoji="0" lang="en-IE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3.98E+13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1.94E+04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301" name="TextBox 20"/>
          <p:cNvSpPr txBox="1">
            <a:spLocks noChangeArrowheads="1"/>
          </p:cNvSpPr>
          <p:nvPr/>
        </p:nvSpPr>
        <p:spPr bwMode="auto">
          <a:xfrm>
            <a:off x="5984875" y="3876675"/>
            <a:ext cx="290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>
                <a:latin typeface="Calibri" pitchFamily="34" charset="0"/>
              </a:rPr>
              <a:t>--- in cm</a:t>
            </a:r>
            <a:r>
              <a:rPr lang="en-IE" sz="2000" baseline="30000">
                <a:latin typeface="Calibri" pitchFamily="34" charset="0"/>
              </a:rPr>
              <a:t>3</a:t>
            </a:r>
            <a:r>
              <a:rPr lang="en-IE" sz="2000">
                <a:latin typeface="Calibri" pitchFamily="34" charset="0"/>
              </a:rPr>
              <a:t>, mol, s, cal units</a:t>
            </a:r>
          </a:p>
        </p:txBody>
      </p:sp>
      <p:graphicFrame>
        <p:nvGraphicFramePr>
          <p:cNvPr id="182276" name="Object 39"/>
          <p:cNvGraphicFramePr>
            <a:graphicFrameLocks noChangeAspect="1"/>
          </p:cNvGraphicFramePr>
          <p:nvPr/>
        </p:nvGraphicFramePr>
        <p:xfrm>
          <a:off x="6080125" y="3376613"/>
          <a:ext cx="2692400" cy="490537"/>
        </p:xfrm>
        <a:graphic>
          <a:graphicData uri="http://schemas.openxmlformats.org/presentationml/2006/ole">
            <p:oleObj spid="_x0000_s182288" name="Equation" r:id="rId6" imgW="1257300" imgH="228600" progId="Equation.3">
              <p:embed/>
            </p:oleObj>
          </a:graphicData>
        </a:graphic>
      </p:graphicFrame>
      <p:sp>
        <p:nvSpPr>
          <p:cNvPr id="182302" name="TextBox 4"/>
          <p:cNvSpPr txBox="1">
            <a:spLocks noChangeArrowheads="1"/>
          </p:cNvSpPr>
          <p:nvPr/>
        </p:nvSpPr>
        <p:spPr bwMode="auto">
          <a:xfrm>
            <a:off x="619125" y="5353050"/>
            <a:ext cx="7807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600">
                <a:latin typeface="Calibri" pitchFamily="34" charset="0"/>
              </a:rPr>
              <a:t>Klippenstein, S J.; Harding, L B.; Davis, M J.</a:t>
            </a:r>
            <a:r>
              <a:rPr lang="en-IE" sz="1600" i="1">
                <a:latin typeface="Calibri" pitchFamily="34" charset="0"/>
              </a:rPr>
              <a:t> et al.</a:t>
            </a:r>
            <a:r>
              <a:rPr lang="en-IE" sz="1600">
                <a:latin typeface="Calibri" pitchFamily="34" charset="0"/>
              </a:rPr>
              <a:t> Proc. Comb. Inst. </a:t>
            </a:r>
            <a:r>
              <a:rPr lang="en-IE" sz="1600" b="1">
                <a:latin typeface="Calibri" pitchFamily="34" charset="0"/>
              </a:rPr>
              <a:t>2011</a:t>
            </a:r>
            <a:r>
              <a:rPr lang="en-IE" sz="1600">
                <a:latin typeface="Calibri" pitchFamily="34" charset="0"/>
              </a:rPr>
              <a:t> </a:t>
            </a:r>
            <a:r>
              <a:rPr lang="en-IE" sz="1600" i="1">
                <a:latin typeface="Calibri" pitchFamily="34" charset="0"/>
              </a:rPr>
              <a:t>33</a:t>
            </a:r>
            <a:r>
              <a:rPr lang="en-IE" sz="1600">
                <a:latin typeface="Calibri" pitchFamily="34" charset="0"/>
              </a:rPr>
              <a:t> 351</a:t>
            </a:r>
            <a:r>
              <a:rPr lang="en-IE" sz="1600"/>
              <a:t>−</a:t>
            </a:r>
            <a:r>
              <a:rPr lang="en-US" sz="1600">
                <a:latin typeface="Calibri" pitchFamily="34" charset="0"/>
              </a:rPr>
              <a:t>358</a:t>
            </a:r>
            <a:r>
              <a:rPr lang="en-IE" sz="1600">
                <a:latin typeface="Calibri" pitchFamily="34" charset="0"/>
              </a:rPr>
              <a:t>.</a:t>
            </a:r>
          </a:p>
          <a:p>
            <a:pPr algn="ctr"/>
            <a:r>
              <a:rPr lang="en-IE" sz="1600">
                <a:latin typeface="Calibri" pitchFamily="34" charset="0"/>
              </a:rPr>
              <a:t>Li, J.; Zhao, Z.; Kazakov, A.; Chaos, M.; Dryer, F L. et al. Int. J. Chem. Kinet. </a:t>
            </a:r>
            <a:r>
              <a:rPr lang="en-IE" sz="1600" b="1">
                <a:latin typeface="Calibri" pitchFamily="34" charset="0"/>
              </a:rPr>
              <a:t>2007</a:t>
            </a:r>
            <a:r>
              <a:rPr lang="en-IE" sz="1600">
                <a:latin typeface="Calibri" pitchFamily="34" charset="0"/>
              </a:rPr>
              <a:t> </a:t>
            </a:r>
            <a:r>
              <a:rPr lang="en-IE" sz="1600" i="1">
                <a:latin typeface="Calibri" pitchFamily="34" charset="0"/>
              </a:rPr>
              <a:t>39</a:t>
            </a:r>
            <a:r>
              <a:rPr lang="en-IE" sz="1600">
                <a:latin typeface="Calibri" pitchFamily="34" charset="0"/>
              </a:rPr>
              <a:t> 109</a:t>
            </a:r>
            <a:r>
              <a:rPr lang="en-IE" sz="1600"/>
              <a:t>−</a:t>
            </a:r>
            <a:r>
              <a:rPr lang="en-US" sz="1600">
                <a:latin typeface="Calibri" pitchFamily="34" charset="0"/>
              </a:rPr>
              <a:t>136</a:t>
            </a:r>
            <a:r>
              <a:rPr lang="en-IE" sz="1600">
                <a:latin typeface="Calibri" pitchFamily="34" charset="0"/>
              </a:rPr>
              <a:t>.</a:t>
            </a:r>
          </a:p>
        </p:txBody>
      </p:sp>
      <p:sp>
        <p:nvSpPr>
          <p:cNvPr id="182303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7F4D942-7F14-4AAE-9EDA-C780B5AA9CCD}" type="slidenum">
              <a:rPr lang="en-GB" sz="1600">
                <a:latin typeface="Calibri" pitchFamily="34" charset="0"/>
              </a:rPr>
              <a:pPr algn="ctr"/>
              <a:t>24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Acetone: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 hydrogen reactivity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16313"/>
            <a:ext cx="15097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079500"/>
            <a:ext cx="18954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553200" y="25527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chemeClr val="hlink"/>
                </a:solidFill>
                <a:latin typeface="Calibri" pitchFamily="34" charset="0"/>
              </a:rPr>
              <a:t>TS1a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696075" y="553402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0000FF"/>
                </a:solidFill>
                <a:latin typeface="Calibri" pitchFamily="34" charset="0"/>
              </a:rPr>
              <a:t>TS2a</a:t>
            </a:r>
          </a:p>
        </p:txBody>
      </p:sp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854450"/>
            <a:ext cx="19097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05000" y="5753100"/>
            <a:ext cx="60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chemeClr val="hlink"/>
                </a:solidFill>
                <a:latin typeface="Calibri" pitchFamily="34" charset="0"/>
              </a:rPr>
              <a:t>RC1a</a:t>
            </a:r>
          </a:p>
        </p:txBody>
      </p:sp>
      <p:graphicFrame>
        <p:nvGraphicFramePr>
          <p:cNvPr id="25602" name="Object 13"/>
          <p:cNvGraphicFramePr>
            <a:graphicFrameLocks noChangeAspect="1"/>
          </p:cNvGraphicFramePr>
          <p:nvPr/>
        </p:nvGraphicFramePr>
        <p:xfrm>
          <a:off x="752475" y="1062038"/>
          <a:ext cx="4819650" cy="3019425"/>
        </p:xfrm>
        <a:graphic>
          <a:graphicData uri="http://schemas.openxmlformats.org/presentationml/2006/ole">
            <p:oleObj spid="_x0000_s217094" name="CS ChemDraw Drawing" r:id="rId7" imgW="4820920" imgH="3017520" progId="">
              <p:embed/>
            </p:oleObj>
          </a:graphicData>
        </a:graphic>
      </p:graphicFrame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7F4D942-7F14-4AAE-9EDA-C780B5AA9CCD}" type="slidenum">
              <a:rPr lang="en-GB" sz="1600">
                <a:latin typeface="Calibri" pitchFamily="34" charset="0"/>
              </a:rPr>
              <a:pPr algn="ctr"/>
              <a:t>25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0"/>
            <a:ext cx="8353425" cy="769938"/>
          </a:xfrm>
        </p:spPr>
        <p:txBody>
          <a:bodyPr/>
          <a:lstStyle/>
          <a:p>
            <a:pPr algn="ctr"/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Acetone: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 hydrogen reactivity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30238" y="1044575"/>
          <a:ext cx="4071937" cy="3189288"/>
        </p:xfrm>
        <a:graphic>
          <a:graphicData uri="http://schemas.openxmlformats.org/presentationml/2006/ole">
            <p:oleObj spid="_x0000_s218126" name="Graph" r:id="rId4" imgW="4072128" imgH="3189427" progId="Origin50.Graph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97400" y="1063625"/>
          <a:ext cx="3946525" cy="3092450"/>
        </p:xfrm>
        <a:graphic>
          <a:graphicData uri="http://schemas.openxmlformats.org/presentationml/2006/ole">
            <p:oleObj spid="_x0000_s218127" name="Graph" r:id="rId5" imgW="3946550" imgH="3093110" progId="Origin50.Graph">
              <p:embed/>
            </p:oleObj>
          </a:graphicData>
        </a:graphic>
      </p:graphicFrame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247775" y="5564188"/>
            <a:ext cx="182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0000FF"/>
                </a:solidFill>
                <a:latin typeface="Calibri" pitchFamily="34" charset="0"/>
              </a:rPr>
              <a:t>∆</a:t>
            </a:r>
            <a:r>
              <a:rPr lang="en-IE" i="1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n-IE" baseline="-50000">
                <a:solidFill>
                  <a:srgbClr val="0000FF"/>
                </a:solidFill>
                <a:latin typeface="Calibri" pitchFamily="34" charset="0"/>
              </a:rPr>
              <a:t>CT </a:t>
            </a:r>
            <a:r>
              <a:rPr lang="en-IE">
                <a:solidFill>
                  <a:srgbClr val="0000FF"/>
                </a:solidFill>
                <a:latin typeface="Calibri" pitchFamily="34" charset="0"/>
              </a:rPr>
              <a:t>= 2.0 kcal/mol</a:t>
            </a:r>
          </a:p>
        </p:txBody>
      </p:sp>
      <p:graphicFrame>
        <p:nvGraphicFramePr>
          <p:cNvPr id="26628" name="Object 9"/>
          <p:cNvGraphicFramePr>
            <a:graphicFrameLocks noChangeAspect="1"/>
          </p:cNvGraphicFramePr>
          <p:nvPr/>
        </p:nvGraphicFramePr>
        <p:xfrm>
          <a:off x="1401763" y="4356100"/>
          <a:ext cx="1519237" cy="1058863"/>
        </p:xfrm>
        <a:graphic>
          <a:graphicData uri="http://schemas.openxmlformats.org/presentationml/2006/ole">
            <p:oleObj spid="_x0000_s218128" name="CS ChemDraw Drawing" r:id="rId6" imgW="1518920" imgH="1056640" progId="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8250" y="5983288"/>
            <a:ext cx="182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Calibri" pitchFamily="34" charset="0"/>
              </a:rPr>
              <a:t>∆</a:t>
            </a:r>
            <a:r>
              <a:rPr lang="en-IE" i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IE" baseline="-50000">
                <a:solidFill>
                  <a:srgbClr val="FF0000"/>
                </a:solidFill>
                <a:latin typeface="Calibri" pitchFamily="34" charset="0"/>
              </a:rPr>
              <a:t>CT </a:t>
            </a:r>
            <a:r>
              <a:rPr lang="en-IE">
                <a:solidFill>
                  <a:srgbClr val="FF0000"/>
                </a:solidFill>
                <a:latin typeface="Calibri" pitchFamily="34" charset="0"/>
              </a:rPr>
              <a:t>= 0.0 kcal/mol</a:t>
            </a:r>
          </a:p>
        </p:txBody>
      </p:sp>
      <p:sp>
        <p:nvSpPr>
          <p:cNvPr id="26633" name="Content Placeholder 2"/>
          <p:cNvSpPr>
            <a:spLocks noGrp="1"/>
          </p:cNvSpPr>
          <p:nvPr>
            <p:ph sz="half" idx="1"/>
          </p:nvPr>
        </p:nvSpPr>
        <p:spPr>
          <a:xfrm>
            <a:off x="3343275" y="4591050"/>
            <a:ext cx="5800725" cy="962025"/>
          </a:xfrm>
        </p:spPr>
        <p:txBody>
          <a:bodyPr/>
          <a:lstStyle/>
          <a:p>
            <a:r>
              <a:rPr lang="en-IE" sz="2000" smtClean="0">
                <a:latin typeface="Calibri" pitchFamily="34" charset="0"/>
              </a:rPr>
              <a:t>Electron delocalization from </a:t>
            </a:r>
            <a:r>
              <a:rPr lang="el-GR" sz="2000" smtClean="0">
                <a:latin typeface="Calibri" pitchFamily="34" charset="0"/>
                <a:ea typeface="YouYuan" pitchFamily="49" charset="-122"/>
              </a:rPr>
              <a:t>π</a:t>
            </a:r>
            <a:r>
              <a:rPr lang="en-IE" sz="2000" smtClean="0">
                <a:latin typeface="Calibri" pitchFamily="34" charset="0"/>
                <a:ea typeface="YouYuan" pitchFamily="49" charset="-122"/>
              </a:rPr>
              <a:t>(CO)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 to </a:t>
            </a:r>
            <a:r>
              <a:rPr lang="el-GR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σ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*(CH</a:t>
            </a:r>
            <a:r>
              <a:rPr lang="en-IE" sz="2000" baseline="-25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in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) and </a:t>
            </a:r>
            <a:r>
              <a:rPr lang="el-GR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σ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*(CH</a:t>
            </a:r>
            <a:r>
              <a:rPr lang="en-IE" sz="2000" baseline="-25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out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) is different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7F4D942-7F14-4AAE-9EDA-C780B5AA9CCD}" type="slidenum">
              <a:rPr lang="en-GB" sz="1600">
                <a:latin typeface="Calibri" pitchFamily="34" charset="0"/>
              </a:rPr>
              <a:pPr algn="ctr"/>
              <a:t>26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187325" y="0"/>
            <a:ext cx="8353425" cy="769938"/>
          </a:xfrm>
        </p:spPr>
        <p:txBody>
          <a:bodyPr/>
          <a:lstStyle/>
          <a:p>
            <a:pPr algn="ctr"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 hydrogen reactivity in DME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1"/>
          <p:cNvSpPr>
            <a:spLocks noChangeArrowheads="1"/>
          </p:cNvSpPr>
          <p:nvPr/>
        </p:nvSpPr>
        <p:spPr bwMode="auto">
          <a:xfrm>
            <a:off x="781050" y="5240338"/>
            <a:ext cx="182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0000FF"/>
                </a:solidFill>
                <a:latin typeface="Calibri" pitchFamily="34" charset="0"/>
              </a:rPr>
              <a:t>∆</a:t>
            </a:r>
            <a:r>
              <a:rPr lang="en-IE" i="1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n-IE" baseline="-50000">
                <a:solidFill>
                  <a:srgbClr val="0000FF"/>
                </a:solidFill>
                <a:latin typeface="Calibri" pitchFamily="34" charset="0"/>
              </a:rPr>
              <a:t>CT </a:t>
            </a:r>
            <a:r>
              <a:rPr lang="en-IE">
                <a:solidFill>
                  <a:srgbClr val="0000FF"/>
                </a:solidFill>
                <a:latin typeface="Calibri" pitchFamily="34" charset="0"/>
              </a:rPr>
              <a:t>= 4.9 kcal/mol</a:t>
            </a:r>
          </a:p>
        </p:txBody>
      </p:sp>
      <p:graphicFrame>
        <p:nvGraphicFramePr>
          <p:cNvPr id="71685" name="Object 6"/>
          <p:cNvGraphicFramePr>
            <a:graphicFrameLocks noChangeAspect="1"/>
          </p:cNvGraphicFramePr>
          <p:nvPr/>
        </p:nvGraphicFramePr>
        <p:xfrm>
          <a:off x="544513" y="839788"/>
          <a:ext cx="4071937" cy="3198812"/>
        </p:xfrm>
        <a:graphic>
          <a:graphicData uri="http://schemas.openxmlformats.org/presentationml/2006/ole">
            <p:oleObj spid="_x0000_s219150" name="Graph" r:id="rId4" imgW="4072128" imgH="3197962" progId="Origin50.Graph">
              <p:embed/>
            </p:oleObj>
          </a:graphicData>
        </a:graphic>
      </p:graphicFrame>
      <p:graphicFrame>
        <p:nvGraphicFramePr>
          <p:cNvPr id="71686" name="Object 7"/>
          <p:cNvGraphicFramePr>
            <a:graphicFrameLocks noChangeAspect="1"/>
          </p:cNvGraphicFramePr>
          <p:nvPr/>
        </p:nvGraphicFramePr>
        <p:xfrm>
          <a:off x="4730750" y="1054100"/>
          <a:ext cx="3946525" cy="2960688"/>
        </p:xfrm>
        <a:graphic>
          <a:graphicData uri="http://schemas.openxmlformats.org/presentationml/2006/ole">
            <p:oleObj spid="_x0000_s219151" name="Graph" r:id="rId5" imgW="3946550" imgH="2960218" progId="Origin50.Graph">
              <p:embed/>
            </p:oleObj>
          </a:graphicData>
        </a:graphic>
      </p:graphicFrame>
      <p:graphicFrame>
        <p:nvGraphicFramePr>
          <p:cNvPr id="71687" name="Object 9"/>
          <p:cNvGraphicFramePr>
            <a:graphicFrameLocks noChangeAspect="1"/>
          </p:cNvGraphicFramePr>
          <p:nvPr/>
        </p:nvGraphicFramePr>
        <p:xfrm>
          <a:off x="1079500" y="4376738"/>
          <a:ext cx="1517650" cy="809625"/>
        </p:xfrm>
        <a:graphic>
          <a:graphicData uri="http://schemas.openxmlformats.org/presentationml/2006/ole">
            <p:oleObj spid="_x0000_s219152" name="CS ChemDraw Drawing" r:id="rId6" imgW="1518920" imgH="812800" progId="">
              <p:embed/>
            </p:oleObj>
          </a:graphicData>
        </a:graphic>
      </p:graphicFrame>
      <p:sp>
        <p:nvSpPr>
          <p:cNvPr id="71688" name="Rectangle 21"/>
          <p:cNvSpPr>
            <a:spLocks noChangeArrowheads="1"/>
          </p:cNvSpPr>
          <p:nvPr/>
        </p:nvSpPr>
        <p:spPr bwMode="auto">
          <a:xfrm>
            <a:off x="781050" y="5659438"/>
            <a:ext cx="182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Calibri" pitchFamily="34" charset="0"/>
              </a:rPr>
              <a:t>∆</a:t>
            </a:r>
            <a:r>
              <a:rPr lang="en-IE" i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IE" baseline="-50000">
                <a:solidFill>
                  <a:srgbClr val="FF0000"/>
                </a:solidFill>
                <a:latin typeface="Calibri" pitchFamily="34" charset="0"/>
              </a:rPr>
              <a:t>CT </a:t>
            </a:r>
            <a:r>
              <a:rPr lang="en-IE">
                <a:solidFill>
                  <a:srgbClr val="FF0000"/>
                </a:solidFill>
                <a:latin typeface="Calibri" pitchFamily="34" charset="0"/>
              </a:rPr>
              <a:t>= 1.7 kcal/mol</a:t>
            </a:r>
          </a:p>
        </p:txBody>
      </p:sp>
      <p:sp>
        <p:nvSpPr>
          <p:cNvPr id="71689" name="Content Placeholder 2"/>
          <p:cNvSpPr>
            <a:spLocks noGrp="1"/>
          </p:cNvSpPr>
          <p:nvPr>
            <p:ph sz="half" idx="4294967295"/>
          </p:nvPr>
        </p:nvSpPr>
        <p:spPr>
          <a:xfrm>
            <a:off x="3343275" y="4181475"/>
            <a:ext cx="5800725" cy="1981200"/>
          </a:xfrm>
        </p:spPr>
        <p:txBody>
          <a:bodyPr/>
          <a:lstStyle/>
          <a:p>
            <a:r>
              <a:rPr lang="en-IE" sz="2000" smtClean="0">
                <a:latin typeface="Calibri" pitchFamily="34" charset="0"/>
              </a:rPr>
              <a:t>Electron delocalization from </a:t>
            </a:r>
            <a:r>
              <a:rPr lang="en-IE" sz="2000" smtClean="0">
                <a:latin typeface="Calibri" pitchFamily="34" charset="0"/>
                <a:ea typeface="YouYuan" pitchFamily="49" charset="-122"/>
              </a:rPr>
              <a:t>oxygen lone pairs 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to </a:t>
            </a:r>
            <a:r>
              <a:rPr lang="el-GR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σ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*(CH</a:t>
            </a:r>
            <a:r>
              <a:rPr lang="en-IE" sz="2000" baseline="-25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out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) weaken the BDE of </a:t>
            </a:r>
            <a:r>
              <a:rPr lang="en-IE" sz="2000" smtClean="0">
                <a:solidFill>
                  <a:srgbClr val="0000FF"/>
                </a:solidFill>
                <a:latin typeface="Calibri" pitchFamily="34" charset="0"/>
                <a:ea typeface="YouYuan" pitchFamily="49" charset="-122"/>
                <a:sym typeface="Symbol" pitchFamily="18" charset="2"/>
              </a:rPr>
              <a:t>out-of-plane </a:t>
            </a:r>
            <a:r>
              <a:rPr lang="en-IE" sz="2000" smtClean="0">
                <a:latin typeface="Calibri" pitchFamily="34" charset="0"/>
                <a:ea typeface="YouYuan" pitchFamily="49" charset="-122"/>
                <a:sym typeface="Symbol" pitchFamily="18" charset="2"/>
              </a:rPr>
              <a:t>CH bond by 5.0 kcal/mol.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7F4D942-7F14-4AAE-9EDA-C780B5AA9CCD}" type="slidenum">
              <a:rPr lang="en-GB" sz="1600">
                <a:latin typeface="Calibri" pitchFamily="34" charset="0"/>
              </a:rPr>
              <a:pPr algn="ctr"/>
              <a:t>27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341313" y="25400"/>
            <a:ext cx="8353425" cy="769938"/>
          </a:xfrm>
        </p:spPr>
        <p:txBody>
          <a:bodyPr/>
          <a:lstStyle/>
          <a:p>
            <a:pPr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 Reactivity Compared to Alkanes</a:t>
            </a:r>
          </a:p>
        </p:txBody>
      </p:sp>
      <p:sp>
        <p:nvSpPr>
          <p:cNvPr id="183301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2" name="Rectangle 10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3" name="Rectangle 12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4" name="Rectangle 15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5" name="Rectangle 17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6" name="Rectangle 19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9467" name="Content Placeholder 2"/>
          <p:cNvSpPr>
            <a:spLocks noGrp="1"/>
          </p:cNvSpPr>
          <p:nvPr>
            <p:ph idx="1"/>
          </p:nvPr>
        </p:nvSpPr>
        <p:spPr>
          <a:xfrm>
            <a:off x="941388" y="4106863"/>
            <a:ext cx="8159750" cy="2343150"/>
          </a:xfrm>
        </p:spPr>
        <p:txBody>
          <a:bodyPr/>
          <a:lstStyle/>
          <a:p>
            <a:r>
              <a:rPr lang="en-IE" sz="2000" dirty="0" smtClean="0">
                <a:latin typeface="Arial" charset="0"/>
                <a:cs typeface="Arial" charset="0"/>
              </a:rPr>
              <a:t>Ethers</a:t>
            </a:r>
            <a:endParaRPr lang="en-IE" sz="1800" dirty="0" smtClean="0">
              <a:latin typeface="Arial" charset="0"/>
              <a:cs typeface="Arial" charset="0"/>
            </a:endParaRPr>
          </a:p>
          <a:p>
            <a:pPr lvl="1"/>
            <a:r>
              <a:rPr lang="en-IE" sz="1600" dirty="0" smtClean="0">
                <a:latin typeface="Arial" charset="0"/>
                <a:cs typeface="Arial" charset="0"/>
              </a:rPr>
              <a:t>Oxygen lone pairs accelerate reactivity of </a:t>
            </a:r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’ hydrogen compared to alkane</a:t>
            </a:r>
          </a:p>
          <a:p>
            <a:pPr lvl="1"/>
            <a:r>
              <a:rPr lang="en-IE" sz="1600" dirty="0" smtClean="0">
                <a:latin typeface="Arial" charset="0"/>
                <a:cs typeface="Arial" charset="0"/>
              </a:rPr>
              <a:t>Growing size of the </a:t>
            </a:r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-side has no influence on reactivity of </a:t>
            </a:r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’ hydrogen atoms</a:t>
            </a:r>
          </a:p>
          <a:p>
            <a:pPr>
              <a:lnSpc>
                <a:spcPct val="150000"/>
              </a:lnSpc>
            </a:pPr>
            <a:r>
              <a:rPr lang="en-IE" sz="2000" dirty="0" smtClean="0">
                <a:latin typeface="Arial" charset="0"/>
                <a:cs typeface="Arial" charset="0"/>
              </a:rPr>
              <a:t>Ketones </a:t>
            </a:r>
          </a:p>
          <a:p>
            <a:pPr lvl="1"/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’ H-atom is less reactive than primary H-atom in alkanes</a:t>
            </a:r>
          </a:p>
          <a:p>
            <a:pPr lvl="1"/>
            <a:r>
              <a:rPr lang="en-IE" sz="1600" dirty="0" smtClean="0">
                <a:latin typeface="Arial" charset="0"/>
                <a:cs typeface="Arial" charset="0"/>
              </a:rPr>
              <a:t>Growing size of the </a:t>
            </a:r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-side will accelerate reactivity of </a:t>
            </a:r>
            <a:r>
              <a:rPr lang="en-IE" sz="1600" dirty="0" smtClean="0">
                <a:latin typeface="Symbol" pitchFamily="18" charset="2"/>
                <a:cs typeface="Arial" charset="0"/>
              </a:rPr>
              <a:t>a</a:t>
            </a:r>
            <a:r>
              <a:rPr lang="en-IE" sz="1600" dirty="0" smtClean="0">
                <a:latin typeface="Arial" charset="0"/>
                <a:cs typeface="Arial" charset="0"/>
              </a:rPr>
              <a:t>’ H-atoms</a:t>
            </a:r>
          </a:p>
        </p:txBody>
      </p:sp>
      <p:graphicFrame>
        <p:nvGraphicFramePr>
          <p:cNvPr id="183298" name="Object 13"/>
          <p:cNvGraphicFramePr>
            <a:graphicFrameLocks noChangeAspect="1"/>
          </p:cNvGraphicFramePr>
          <p:nvPr/>
        </p:nvGraphicFramePr>
        <p:xfrm>
          <a:off x="2122487" y="1016000"/>
          <a:ext cx="4994967" cy="3489325"/>
        </p:xfrm>
        <a:graphic>
          <a:graphicData uri="http://schemas.openxmlformats.org/presentationml/2006/ole">
            <p:oleObj spid="_x0000_s183306" name="Graph" r:id="rId4" imgW="4153814" imgH="2901696" progId="Origin50.Graph">
              <p:embed/>
            </p:oleObj>
          </a:graphicData>
        </a:graphic>
      </p:graphicFrame>
      <p:sp>
        <p:nvSpPr>
          <p:cNvPr id="183308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840480F-8137-4D57-AA83-07FD13E5A58C}" type="slidenum">
              <a:rPr lang="en-GB" sz="1600">
                <a:latin typeface="Calibri" pitchFamily="34" charset="0"/>
              </a:rPr>
              <a:pPr algn="ctr"/>
              <a:t>28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42913" y="0"/>
            <a:ext cx="8353425" cy="769938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Comparative Reactivity</a:t>
            </a:r>
          </a:p>
        </p:txBody>
      </p:sp>
      <p:sp>
        <p:nvSpPr>
          <p:cNvPr id="183301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2" name="Rectangle 10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3" name="Rectangle 12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4" name="Rectangle 15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5" name="Rectangle 17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sp>
        <p:nvSpPr>
          <p:cNvPr id="183306" name="Rectangle 19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>
              <a:latin typeface="Calibri" pitchFamily="34" charset="0"/>
            </a:endParaRPr>
          </a:p>
        </p:txBody>
      </p:sp>
      <p:graphicFrame>
        <p:nvGraphicFramePr>
          <p:cNvPr id="183298" name="Object 13"/>
          <p:cNvGraphicFramePr>
            <a:graphicFrameLocks noChangeAspect="1"/>
          </p:cNvGraphicFramePr>
          <p:nvPr/>
        </p:nvGraphicFramePr>
        <p:xfrm>
          <a:off x="331788" y="1025525"/>
          <a:ext cx="5002212" cy="3494088"/>
        </p:xfrm>
        <a:graphic>
          <a:graphicData uri="http://schemas.openxmlformats.org/presentationml/2006/ole">
            <p:oleObj spid="_x0000_s348162" name="Graph" r:id="rId4" imgW="4153814" imgH="2901696" progId="Origin50.Graph">
              <p:embed/>
            </p:oleObj>
          </a:graphicData>
        </a:graphic>
      </p:graphicFrame>
      <p:graphicFrame>
        <p:nvGraphicFramePr>
          <p:cNvPr id="29709" name="Object 2"/>
          <p:cNvGraphicFramePr>
            <a:graphicFrameLocks noChangeAspect="1"/>
          </p:cNvGraphicFramePr>
          <p:nvPr/>
        </p:nvGraphicFramePr>
        <p:xfrm>
          <a:off x="4491038" y="1073635"/>
          <a:ext cx="4614862" cy="3625366"/>
        </p:xfrm>
        <a:graphic>
          <a:graphicData uri="http://schemas.openxmlformats.org/presentationml/2006/ole">
            <p:oleObj spid="_x0000_s348163" name="Graph" r:id="rId5" imgW="3754402" imgH="2874823" progId="Origin50.Graph">
              <p:embed/>
            </p:oleObj>
          </a:graphicData>
        </a:graphic>
      </p:graphicFrame>
      <p:sp>
        <p:nvSpPr>
          <p:cNvPr id="183308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840480F-8137-4D57-AA83-07FD13E5A58C}" type="slidenum">
              <a:rPr lang="en-GB" sz="1600">
                <a:latin typeface="Calibri" pitchFamily="34" charset="0"/>
              </a:rPr>
              <a:pPr algn="ctr"/>
              <a:t>29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8538" y="795338"/>
          <a:ext cx="7789862" cy="5414962"/>
        </p:xfrm>
        <a:graphic>
          <a:graphicData uri="http://schemas.openxmlformats.org/presentationml/2006/ole">
            <p:oleObj spid="_x0000_s1030" name="Graph" r:id="rId4" imgW="4130650" imgH="2877312" progId="Origin50.Graph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393700" y="100013"/>
            <a:ext cx="8156575" cy="7699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How well an oxygenated fuel works depends on its molecular structure </a:t>
            </a:r>
            <a:endParaRPr lang="en-GB" b="1" kern="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6" descr="llnl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952625" y="6057900"/>
            <a:ext cx="520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>
                <a:cs typeface="Arial" charset="0"/>
              </a:rPr>
              <a:t>Miyamoto </a:t>
            </a:r>
            <a:r>
              <a:rPr lang="de-DE" sz="1400" i="1">
                <a:cs typeface="Arial" charset="0"/>
              </a:rPr>
              <a:t>et al. </a:t>
            </a:r>
            <a:r>
              <a:rPr lang="en-IE" sz="1400">
                <a:cs typeface="Arial" charset="0"/>
              </a:rPr>
              <a:t>Paper No. SAE 980506 (1998). </a:t>
            </a:r>
          </a:p>
          <a:p>
            <a:pPr algn="ctr"/>
            <a:r>
              <a:rPr lang="de-DE" sz="1400">
                <a:cs typeface="Arial" charset="0"/>
              </a:rPr>
              <a:t>Westbrook </a:t>
            </a:r>
            <a:r>
              <a:rPr lang="de-DE" sz="1400" i="1">
                <a:cs typeface="Arial" charset="0"/>
              </a:rPr>
              <a:t>et al. </a:t>
            </a:r>
            <a:r>
              <a:rPr lang="de-DE" sz="1400">
                <a:cs typeface="Arial" charset="0"/>
              </a:rPr>
              <a:t>J. Phys. Chem. A (2006) </a:t>
            </a:r>
            <a:r>
              <a:rPr lang="de-DE" sz="1400" i="1">
                <a:cs typeface="Arial" charset="0"/>
              </a:rPr>
              <a:t>110:</a:t>
            </a:r>
            <a:r>
              <a:rPr lang="de-DE" sz="1400">
                <a:cs typeface="Arial" charset="0"/>
              </a:rPr>
              <a:t> 6912–6922.</a:t>
            </a:r>
            <a:endParaRPr lang="en-IE" sz="1400">
              <a:cs typeface="Arial" charset="0"/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5238750" y="117157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1800" b="1"/>
              <a:t>Reference fuel mixed with:</a:t>
            </a:r>
          </a:p>
        </p:txBody>
      </p:sp>
      <p:sp>
        <p:nvSpPr>
          <p:cNvPr id="1032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CE58040-794F-4E98-9EF9-1BBA498AF6A2}" type="slidenum">
              <a:rPr lang="en-GB" sz="1600">
                <a:latin typeface="Calibri" pitchFamily="34" charset="0"/>
              </a:rPr>
              <a:pPr algn="ctr"/>
              <a:t>3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353425" cy="769938"/>
          </a:xfrm>
        </p:spPr>
        <p:txBody>
          <a:bodyPr lIns="91344" tIns="45672" rIns="91344" bIns="45672" anchor="ctr"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reaction scheme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0" name="TextBox 10"/>
          <p:cNvSpPr txBox="1">
            <a:spLocks noChangeArrowheads="1"/>
          </p:cNvSpPr>
          <p:nvPr/>
        </p:nvSpPr>
        <p:spPr bwMode="auto">
          <a:xfrm>
            <a:off x="4224338" y="16383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Fuel</a:t>
            </a:r>
          </a:p>
        </p:txBody>
      </p:sp>
      <p:sp>
        <p:nvSpPr>
          <p:cNvPr id="191491" name="Down Arrow 11"/>
          <p:cNvSpPr>
            <a:spLocks noChangeArrowheads="1"/>
          </p:cNvSpPr>
          <p:nvPr/>
        </p:nvSpPr>
        <p:spPr bwMode="auto">
          <a:xfrm>
            <a:off x="4552950" y="2124075"/>
            <a:ext cx="123825" cy="4191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492" name="TextBox 13"/>
          <p:cNvSpPr txBox="1">
            <a:spLocks noChangeArrowheads="1"/>
          </p:cNvSpPr>
          <p:nvPr/>
        </p:nvSpPr>
        <p:spPr bwMode="auto">
          <a:xfrm>
            <a:off x="4432300" y="2657475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Ṙ</a:t>
            </a:r>
          </a:p>
        </p:txBody>
      </p:sp>
      <p:sp>
        <p:nvSpPr>
          <p:cNvPr id="191493" name="TextBox 14"/>
          <p:cNvSpPr txBox="1">
            <a:spLocks noChangeArrowheads="1"/>
          </p:cNvSpPr>
          <p:nvPr/>
        </p:nvSpPr>
        <p:spPr bwMode="auto">
          <a:xfrm>
            <a:off x="5745163" y="264795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RO</a:t>
            </a:r>
            <a:r>
              <a:rPr lang="en-IE" baseline="-25000">
                <a:cs typeface="Arial" charset="0"/>
              </a:rPr>
              <a:t>2</a:t>
            </a:r>
            <a:endParaRPr lang="en-IE">
              <a:cs typeface="Arial" charset="0"/>
            </a:endParaRPr>
          </a:p>
        </p:txBody>
      </p:sp>
      <p:sp>
        <p:nvSpPr>
          <p:cNvPr id="191494" name="Down Arrow 15"/>
          <p:cNvSpPr>
            <a:spLocks noChangeArrowheads="1"/>
          </p:cNvSpPr>
          <p:nvPr/>
        </p:nvSpPr>
        <p:spPr bwMode="auto">
          <a:xfrm rot="5400000" flipV="1">
            <a:off x="5181600" y="2486025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495" name="Right Arrow 16"/>
          <p:cNvSpPr>
            <a:spLocks noChangeArrowheads="1"/>
          </p:cNvSpPr>
          <p:nvPr/>
        </p:nvSpPr>
        <p:spPr bwMode="auto">
          <a:xfrm rot="10800000">
            <a:off x="3076575" y="2800350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496" name="TextBox 18"/>
          <p:cNvSpPr txBox="1">
            <a:spLocks noChangeArrowheads="1"/>
          </p:cNvSpPr>
          <p:nvPr/>
        </p:nvSpPr>
        <p:spPr bwMode="auto">
          <a:xfrm>
            <a:off x="703263" y="2571750"/>
            <a:ext cx="228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Smaller molecules</a:t>
            </a:r>
          </a:p>
        </p:txBody>
      </p:sp>
      <p:sp>
        <p:nvSpPr>
          <p:cNvPr id="191497" name="TextBox 22"/>
          <p:cNvSpPr txBox="1">
            <a:spLocks noChangeArrowheads="1"/>
          </p:cNvSpPr>
          <p:nvPr/>
        </p:nvSpPr>
        <p:spPr bwMode="auto">
          <a:xfrm>
            <a:off x="3124200" y="2524125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β</a:t>
            </a:r>
            <a:r>
              <a:rPr lang="en-IE" sz="1600"/>
              <a:t>-scission</a:t>
            </a:r>
          </a:p>
        </p:txBody>
      </p:sp>
      <p:sp>
        <p:nvSpPr>
          <p:cNvPr id="191498" name="TextBox 23"/>
          <p:cNvSpPr txBox="1">
            <a:spLocks noChangeArrowheads="1"/>
          </p:cNvSpPr>
          <p:nvPr/>
        </p:nvSpPr>
        <p:spPr bwMode="auto">
          <a:xfrm>
            <a:off x="596900" y="1133475"/>
            <a:ext cx="230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C00000"/>
                </a:solidFill>
              </a:rPr>
              <a:t>High temperature</a:t>
            </a:r>
          </a:p>
        </p:txBody>
      </p:sp>
      <p:sp>
        <p:nvSpPr>
          <p:cNvPr id="191499" name="TextBox 24"/>
          <p:cNvSpPr txBox="1">
            <a:spLocks noChangeArrowheads="1"/>
          </p:cNvSpPr>
          <p:nvPr/>
        </p:nvSpPr>
        <p:spPr bwMode="auto">
          <a:xfrm>
            <a:off x="4937125" y="2524125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91500" name="Down Arrow 25"/>
          <p:cNvSpPr>
            <a:spLocks noChangeArrowheads="1"/>
          </p:cNvSpPr>
          <p:nvPr/>
        </p:nvSpPr>
        <p:spPr bwMode="auto">
          <a:xfrm rot="10800000" flipV="1">
            <a:off x="6005513" y="3090863"/>
            <a:ext cx="166687" cy="7429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01" name="TextBox 26"/>
          <p:cNvSpPr txBox="1">
            <a:spLocks noChangeArrowheads="1"/>
          </p:cNvSpPr>
          <p:nvPr/>
        </p:nvSpPr>
        <p:spPr bwMode="auto">
          <a:xfrm>
            <a:off x="5583238" y="4010025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QOOH</a:t>
            </a:r>
          </a:p>
        </p:txBody>
      </p:sp>
      <p:sp>
        <p:nvSpPr>
          <p:cNvPr id="191502" name="Down Arrow 27"/>
          <p:cNvSpPr>
            <a:spLocks noChangeArrowheads="1"/>
          </p:cNvSpPr>
          <p:nvPr/>
        </p:nvSpPr>
        <p:spPr bwMode="auto">
          <a:xfrm rot="5400000" flipV="1">
            <a:off x="7058025" y="3848100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03" name="TextBox 29"/>
          <p:cNvSpPr txBox="1">
            <a:spLocks noChangeArrowheads="1"/>
          </p:cNvSpPr>
          <p:nvPr/>
        </p:nvSpPr>
        <p:spPr bwMode="auto">
          <a:xfrm>
            <a:off x="6823075" y="3876675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91504" name="Down Arrow 30"/>
          <p:cNvSpPr>
            <a:spLocks noChangeArrowheads="1"/>
          </p:cNvSpPr>
          <p:nvPr/>
        </p:nvSpPr>
        <p:spPr bwMode="auto">
          <a:xfrm rot="16200000" flipV="1">
            <a:off x="4741069" y="3877469"/>
            <a:ext cx="169862" cy="742950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05" name="TextBox 31"/>
          <p:cNvSpPr txBox="1">
            <a:spLocks noChangeArrowheads="1"/>
          </p:cNvSpPr>
          <p:nvPr/>
        </p:nvSpPr>
        <p:spPr bwMode="auto">
          <a:xfrm>
            <a:off x="2225675" y="4810125"/>
            <a:ext cx="325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3333FF"/>
                </a:solidFill>
              </a:rPr>
              <a:t>Intermediate temperature</a:t>
            </a:r>
          </a:p>
        </p:txBody>
      </p:sp>
      <p:sp>
        <p:nvSpPr>
          <p:cNvPr id="191506" name="TextBox 32"/>
          <p:cNvSpPr txBox="1">
            <a:spLocks noChangeArrowheads="1"/>
          </p:cNvSpPr>
          <p:nvPr/>
        </p:nvSpPr>
        <p:spPr bwMode="auto">
          <a:xfrm>
            <a:off x="6721475" y="3371850"/>
            <a:ext cx="224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002060"/>
                </a:solidFill>
              </a:rPr>
              <a:t>Low temperature</a:t>
            </a:r>
          </a:p>
        </p:txBody>
      </p:sp>
      <p:sp>
        <p:nvSpPr>
          <p:cNvPr id="191507" name="TextBox 33"/>
          <p:cNvSpPr txBox="1">
            <a:spLocks noChangeArrowheads="1"/>
          </p:cNvSpPr>
          <p:nvPr/>
        </p:nvSpPr>
        <p:spPr bwMode="auto">
          <a:xfrm>
            <a:off x="2586038" y="3695700"/>
            <a:ext cx="173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olefins,</a:t>
            </a:r>
          </a:p>
          <a:p>
            <a:pPr algn="ctr"/>
            <a:r>
              <a:rPr lang="en-IE" sz="2000"/>
              <a:t>cyclic ethers, </a:t>
            </a:r>
          </a:p>
          <a:p>
            <a:pPr algn="ctr"/>
            <a:r>
              <a:rPr lang="el-GR" sz="2000"/>
              <a:t>β</a:t>
            </a:r>
            <a:r>
              <a:rPr lang="en-IE" sz="2000"/>
              <a:t>-scission </a:t>
            </a:r>
          </a:p>
        </p:txBody>
      </p:sp>
      <p:cxnSp>
        <p:nvCxnSpPr>
          <p:cNvPr id="191508" name="Straight Connector 35"/>
          <p:cNvCxnSpPr>
            <a:cxnSpLocks noChangeShapeType="1"/>
          </p:cNvCxnSpPr>
          <p:nvPr/>
        </p:nvCxnSpPr>
        <p:spPr bwMode="auto">
          <a:xfrm>
            <a:off x="5800725" y="4276725"/>
            <a:ext cx="104775" cy="762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91509" name="Down Arrow 15"/>
          <p:cNvSpPr>
            <a:spLocks noChangeArrowheads="1"/>
          </p:cNvSpPr>
          <p:nvPr/>
        </p:nvSpPr>
        <p:spPr bwMode="auto">
          <a:xfrm rot="14074454" flipV="1">
            <a:off x="4060825" y="3017838"/>
            <a:ext cx="139700" cy="800100"/>
          </a:xfrm>
          <a:prstGeom prst="downArrow">
            <a:avLst>
              <a:gd name="adj1" fmla="val 50000"/>
              <a:gd name="adj2" fmla="val 4958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10" name="TextBox 24"/>
          <p:cNvSpPr txBox="1">
            <a:spLocks noChangeArrowheads="1"/>
          </p:cNvSpPr>
          <p:nvPr/>
        </p:nvSpPr>
        <p:spPr bwMode="auto">
          <a:xfrm>
            <a:off x="3460750" y="3114675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191511" name="Right Arrow 16"/>
          <p:cNvSpPr>
            <a:spLocks noChangeArrowheads="1"/>
          </p:cNvSpPr>
          <p:nvPr/>
        </p:nvSpPr>
        <p:spPr bwMode="auto">
          <a:xfrm rot="9213458">
            <a:off x="2914650" y="212407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12" name="TextBox 30"/>
          <p:cNvSpPr txBox="1">
            <a:spLocks noChangeArrowheads="1"/>
          </p:cNvSpPr>
          <p:nvPr/>
        </p:nvSpPr>
        <p:spPr bwMode="auto">
          <a:xfrm rot="-1631806">
            <a:off x="2530475" y="1800225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decomposition</a:t>
            </a:r>
          </a:p>
        </p:txBody>
      </p:sp>
      <p:sp>
        <p:nvSpPr>
          <p:cNvPr id="191513" name="TextBox 32"/>
          <p:cNvSpPr txBox="1">
            <a:spLocks noChangeArrowheads="1"/>
          </p:cNvSpPr>
          <p:nvPr/>
        </p:nvSpPr>
        <p:spPr bwMode="auto">
          <a:xfrm>
            <a:off x="4692650" y="216217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800"/>
              <a:t>H-atom abstraction</a:t>
            </a:r>
          </a:p>
        </p:txBody>
      </p:sp>
      <p:sp>
        <p:nvSpPr>
          <p:cNvPr id="191514" name="Down Arrow 15"/>
          <p:cNvSpPr>
            <a:spLocks noChangeArrowheads="1"/>
          </p:cNvSpPr>
          <p:nvPr/>
        </p:nvSpPr>
        <p:spPr bwMode="auto">
          <a:xfrm rot="14074454" flipV="1">
            <a:off x="4802981" y="2755107"/>
            <a:ext cx="144463" cy="1625600"/>
          </a:xfrm>
          <a:prstGeom prst="downArrow">
            <a:avLst>
              <a:gd name="adj1" fmla="val 50000"/>
              <a:gd name="adj2" fmla="val 4917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333875" y="2486025"/>
            <a:ext cx="2324100" cy="771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191516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18FFC5E-5549-4735-9262-9B1C9035291B}" type="slidenum">
              <a:rPr lang="en-GB" sz="1600">
                <a:latin typeface="Calibri" pitchFamily="34" charset="0"/>
              </a:rPr>
              <a:pPr algn="ctr"/>
              <a:t>30</a:t>
            </a:fld>
            <a:endParaRPr lang="en-GB" sz="160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1500" y="39243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045200" y="25781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Low-temperature chemistry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BC9976-9EF3-450F-B0F0-EB8F3913B0EB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Alcohol Oxidation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3538" name="Picture 5" descr="llnl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763713"/>
            <a:ext cx="86629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TextBox 5"/>
          <p:cNvSpPr txBox="1">
            <a:spLocks noChangeArrowheads="1"/>
          </p:cNvSpPr>
          <p:nvPr/>
        </p:nvSpPr>
        <p:spPr bwMode="auto">
          <a:xfrm>
            <a:off x="669925" y="1200150"/>
            <a:ext cx="558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Aldehyde formation from </a:t>
            </a:r>
            <a:r>
              <a:rPr lang="en-IE">
                <a:latin typeface="Symbol" pitchFamily="18" charset="2"/>
              </a:rPr>
              <a:t>a</a:t>
            </a:r>
            <a:r>
              <a:rPr lang="en-IE"/>
              <a:t>-radical + O</a:t>
            </a:r>
            <a:r>
              <a:rPr lang="en-IE" baseline="-25000"/>
              <a:t>2</a:t>
            </a:r>
          </a:p>
        </p:txBody>
      </p:sp>
      <p:sp>
        <p:nvSpPr>
          <p:cNvPr id="193541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9492248-FCBD-4AE1-BB98-D763E83DBF21}" type="slidenum">
              <a:rPr lang="en-GB" sz="1600">
                <a:latin typeface="Calibri" pitchFamily="34" charset="0"/>
              </a:rPr>
              <a:pPr algn="ctr"/>
              <a:t>32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 Oxidation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62" name="Picture 5" descr="llnl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75" y="2157413"/>
            <a:ext cx="85121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TextBox 7"/>
          <p:cNvSpPr txBox="1">
            <a:spLocks noChangeArrowheads="1"/>
          </p:cNvSpPr>
          <p:nvPr/>
        </p:nvSpPr>
        <p:spPr bwMode="auto">
          <a:xfrm>
            <a:off x="636588" y="1200150"/>
            <a:ext cx="565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Waddington mechanism (</a:t>
            </a:r>
            <a:r>
              <a:rPr lang="en-IE">
                <a:latin typeface="Symbol" pitchFamily="18" charset="2"/>
              </a:rPr>
              <a:t>b</a:t>
            </a:r>
            <a:r>
              <a:rPr lang="en-IE"/>
              <a:t>-radical + O</a:t>
            </a:r>
            <a:r>
              <a:rPr lang="en-IE" baseline="-25000"/>
              <a:t>2</a:t>
            </a:r>
            <a:r>
              <a:rPr lang="en-IE"/>
              <a:t>)</a:t>
            </a:r>
          </a:p>
        </p:txBody>
      </p:sp>
      <p:sp>
        <p:nvSpPr>
          <p:cNvPr id="194565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93C6FB0-0575-489A-9441-E13793E4F2D4}" type="slidenum">
              <a:rPr lang="en-GB" sz="1600">
                <a:latin typeface="Calibri" pitchFamily="34" charset="0"/>
              </a:rPr>
              <a:pPr algn="ctr"/>
              <a:t>33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Comparison: Alcohol/Alkane Oxidation</a:t>
            </a:r>
            <a:endParaRPr lang="en-I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0" name="Picture 5" descr="llnl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006475"/>
            <a:ext cx="5857875" cy="507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6612" name="Freeform 8"/>
          <p:cNvSpPr>
            <a:spLocks/>
          </p:cNvSpPr>
          <p:nvPr/>
        </p:nvSpPr>
        <p:spPr bwMode="auto">
          <a:xfrm>
            <a:off x="3228975" y="2981325"/>
            <a:ext cx="2505075" cy="1628775"/>
          </a:xfrm>
          <a:custGeom>
            <a:avLst/>
            <a:gdLst>
              <a:gd name="T0" fmla="*/ 0 w 2505075"/>
              <a:gd name="T1" fmla="*/ 1628775 h 1628775"/>
              <a:gd name="T2" fmla="*/ 800100 w 2505075"/>
              <a:gd name="T3" fmla="*/ 838200 h 1628775"/>
              <a:gd name="T4" fmla="*/ 1104901 w 2505075"/>
              <a:gd name="T5" fmla="*/ 561975 h 1628775"/>
              <a:gd name="T6" fmla="*/ 1352551 w 2505075"/>
              <a:gd name="T7" fmla="*/ 457200 h 1628775"/>
              <a:gd name="T8" fmla="*/ 1819276 w 2505075"/>
              <a:gd name="T9" fmla="*/ 495300 h 1628775"/>
              <a:gd name="T10" fmla="*/ 2143125 w 2505075"/>
              <a:gd name="T11" fmla="*/ 438150 h 1628775"/>
              <a:gd name="T12" fmla="*/ 2505075 w 2505075"/>
              <a:gd name="T13" fmla="*/ 0 h 16287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5075" h="1628775">
                <a:moveTo>
                  <a:pt x="0" y="1628775"/>
                </a:moveTo>
                <a:lnTo>
                  <a:pt x="800100" y="838200"/>
                </a:lnTo>
                <a:cubicBezTo>
                  <a:pt x="993775" y="658813"/>
                  <a:pt x="1012825" y="625475"/>
                  <a:pt x="1104900" y="561975"/>
                </a:cubicBezTo>
                <a:cubicBezTo>
                  <a:pt x="1196975" y="498475"/>
                  <a:pt x="1233488" y="468312"/>
                  <a:pt x="1352550" y="457200"/>
                </a:cubicBezTo>
                <a:cubicBezTo>
                  <a:pt x="1471612" y="446088"/>
                  <a:pt x="1687513" y="498475"/>
                  <a:pt x="1819275" y="495300"/>
                </a:cubicBezTo>
                <a:cubicBezTo>
                  <a:pt x="1951037" y="492125"/>
                  <a:pt x="2028825" y="520700"/>
                  <a:pt x="2143125" y="438150"/>
                </a:cubicBezTo>
                <a:cubicBezTo>
                  <a:pt x="2257425" y="355600"/>
                  <a:pt x="2405062" y="153987"/>
                  <a:pt x="2505075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96613" name="Freeform 9"/>
          <p:cNvSpPr>
            <a:spLocks/>
          </p:cNvSpPr>
          <p:nvPr/>
        </p:nvSpPr>
        <p:spPr bwMode="auto">
          <a:xfrm>
            <a:off x="3162300" y="2609850"/>
            <a:ext cx="2466975" cy="2362200"/>
          </a:xfrm>
          <a:custGeom>
            <a:avLst/>
            <a:gdLst>
              <a:gd name="T0" fmla="*/ 0 w 2466975"/>
              <a:gd name="T1" fmla="*/ 2362200 h 2362200"/>
              <a:gd name="T2" fmla="*/ 1028700 w 2466975"/>
              <a:gd name="T3" fmla="*/ 1085850 h 2362200"/>
              <a:gd name="T4" fmla="*/ 1752601 w 2466975"/>
              <a:gd name="T5" fmla="*/ 561975 h 2362200"/>
              <a:gd name="T6" fmla="*/ 2219325 w 2466975"/>
              <a:gd name="T7" fmla="*/ 257175 h 2362200"/>
              <a:gd name="T8" fmla="*/ 2466975 w 2466975"/>
              <a:gd name="T9" fmla="*/ 0 h 2362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6975" h="2362200">
                <a:moveTo>
                  <a:pt x="0" y="2362200"/>
                </a:moveTo>
                <a:cubicBezTo>
                  <a:pt x="368300" y="1874043"/>
                  <a:pt x="736600" y="1385887"/>
                  <a:pt x="1028700" y="1085850"/>
                </a:cubicBezTo>
                <a:cubicBezTo>
                  <a:pt x="1320800" y="785813"/>
                  <a:pt x="1554163" y="700087"/>
                  <a:pt x="1752600" y="561975"/>
                </a:cubicBezTo>
                <a:cubicBezTo>
                  <a:pt x="1951037" y="423863"/>
                  <a:pt x="2100263" y="350837"/>
                  <a:pt x="2219325" y="257175"/>
                </a:cubicBezTo>
                <a:cubicBezTo>
                  <a:pt x="2338387" y="163513"/>
                  <a:pt x="2402681" y="81756"/>
                  <a:pt x="2466975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96614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DCE3D40-D2B4-41A3-A933-3405D01A145A}" type="slidenum">
              <a:rPr lang="en-GB" sz="1600">
                <a:latin typeface="Calibri" pitchFamily="34" charset="0"/>
              </a:rPr>
              <a:pPr algn="ctr"/>
              <a:t>34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chain length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2A38B-2F32-40F3-BB0E-24FF9AE1B92C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 Oxidation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5" descr="llnl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TextBox 7"/>
          <p:cNvSpPr txBox="1">
            <a:spLocks noChangeArrowheads="1"/>
          </p:cNvSpPr>
          <p:nvPr/>
        </p:nvSpPr>
        <p:spPr bwMode="auto">
          <a:xfrm>
            <a:off x="1135063" y="1241425"/>
            <a:ext cx="741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dirty="0"/>
              <a:t>Effect of chain length on influence of functional group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2428875"/>
            <a:ext cx="360838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8661" name="TextBox 8"/>
          <p:cNvSpPr txBox="1">
            <a:spLocks noChangeArrowheads="1"/>
          </p:cNvSpPr>
          <p:nvPr/>
        </p:nvSpPr>
        <p:spPr bwMode="auto">
          <a:xfrm>
            <a:off x="5495925" y="20193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800" i="1" dirty="0"/>
              <a:t>n</a:t>
            </a:r>
            <a:r>
              <a:rPr lang="en-IE" sz="1800" dirty="0"/>
              <a:t>-</a:t>
            </a:r>
            <a:r>
              <a:rPr lang="en-IE" sz="1800" dirty="0" err="1"/>
              <a:t>Pentanol</a:t>
            </a:r>
            <a:r>
              <a:rPr lang="en-IE" sz="1800" dirty="0"/>
              <a:t> </a:t>
            </a:r>
            <a:r>
              <a:rPr lang="en-IE" sz="1800" dirty="0" err="1"/>
              <a:t>vs</a:t>
            </a:r>
            <a:r>
              <a:rPr lang="en-IE" sz="1800" dirty="0"/>
              <a:t> </a:t>
            </a:r>
            <a:r>
              <a:rPr lang="en-IE" sz="1800" i="1" dirty="0"/>
              <a:t>n</a:t>
            </a:r>
            <a:r>
              <a:rPr lang="en-IE" sz="1800" dirty="0"/>
              <a:t>-Pentane</a:t>
            </a:r>
          </a:p>
        </p:txBody>
      </p:sp>
      <p:sp>
        <p:nvSpPr>
          <p:cNvPr id="198662" name="TextBox 9"/>
          <p:cNvSpPr txBox="1">
            <a:spLocks noChangeArrowheads="1"/>
          </p:cNvSpPr>
          <p:nvPr/>
        </p:nvSpPr>
        <p:spPr bwMode="auto">
          <a:xfrm>
            <a:off x="1611313" y="2038350"/>
            <a:ext cx="2598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800" i="1"/>
              <a:t>n</a:t>
            </a:r>
            <a:r>
              <a:rPr lang="en-IE" sz="1800"/>
              <a:t>-Butanol vs </a:t>
            </a:r>
            <a:r>
              <a:rPr lang="en-IE" sz="1800" i="1"/>
              <a:t>n</a:t>
            </a:r>
            <a:r>
              <a:rPr lang="en-IE" sz="1800"/>
              <a:t>-Butane</a:t>
            </a:r>
          </a:p>
        </p:txBody>
      </p:sp>
      <p:sp>
        <p:nvSpPr>
          <p:cNvPr id="198663" name="TextBox 9"/>
          <p:cNvSpPr txBox="1">
            <a:spLocks noChangeArrowheads="1"/>
          </p:cNvSpPr>
          <p:nvPr/>
        </p:nvSpPr>
        <p:spPr bwMode="auto">
          <a:xfrm>
            <a:off x="2503488" y="5905500"/>
            <a:ext cx="4492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cs typeface="Arial" charset="0"/>
              </a:rPr>
              <a:t>Heufer </a:t>
            </a:r>
            <a:r>
              <a:rPr lang="de-DE" sz="1600" i="1" dirty="0">
                <a:cs typeface="Arial" charset="0"/>
              </a:rPr>
              <a:t>et al.  </a:t>
            </a:r>
            <a:r>
              <a:rPr lang="de-DE" sz="1600" dirty="0">
                <a:cs typeface="Arial" charset="0"/>
              </a:rPr>
              <a:t>Proc. Comb. Inst. (2012) in press.</a:t>
            </a:r>
          </a:p>
          <a:p>
            <a:pPr algn="ctr"/>
            <a:r>
              <a:rPr lang="de-DE" sz="1600" dirty="0">
                <a:cs typeface="Arial" charset="0"/>
              </a:rPr>
              <a:t>Paper 4D06, Thursday 2</a:t>
            </a:r>
            <a:r>
              <a:rPr lang="de-DE" sz="1600" baseline="30000" dirty="0">
                <a:cs typeface="Arial" charset="0"/>
              </a:rPr>
              <a:t>nd </a:t>
            </a:r>
            <a:r>
              <a:rPr lang="de-DE" sz="1600" dirty="0">
                <a:cs typeface="Arial" charset="0"/>
              </a:rPr>
              <a:t>August</a:t>
            </a:r>
            <a:endParaRPr lang="en-IE" sz="1600" dirty="0">
              <a:cs typeface="Arial" charset="0"/>
            </a:endParaRP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575" y="2400300"/>
            <a:ext cx="3697667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8665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CB6CD3A-B795-4F34-8006-4AC3AA91D5FB}" type="slidenum">
              <a:rPr lang="en-GB" sz="1600">
                <a:latin typeface="Calibri" pitchFamily="34" charset="0"/>
              </a:rPr>
              <a:pPr algn="ctr"/>
              <a:t>36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0975" y="0"/>
            <a:ext cx="835660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Soybean and rapeseed derived biodiesels have only 5 principal components</a:t>
            </a: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3681413"/>
            <a:ext cx="3657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950" y="1812925"/>
            <a:ext cx="4403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2738" y="2670175"/>
            <a:ext cx="483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27488" y="1676400"/>
            <a:ext cx="29829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Methyl Palmitate (C16:0)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7488" y="2590800"/>
            <a:ext cx="29829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Methyl Stearate (C18:0)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7988" y="3405188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Methyl Oleate (C18:1)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7488" y="4300538"/>
            <a:ext cx="3135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Methyl Linoleate (C18:2)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7488" y="5176838"/>
            <a:ext cx="33639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Methyl Linolenate (C18:3)</a:t>
            </a:r>
          </a:p>
        </p:txBody>
      </p:sp>
      <p:pic>
        <p:nvPicPr>
          <p:cNvPr id="6158" name="Picture 11"/>
          <p:cNvPicPr>
            <a:picLocks noChangeAspect="1" noChangeArrowheads="1"/>
          </p:cNvPicPr>
          <p:nvPr/>
        </p:nvPicPr>
        <p:blipFill>
          <a:blip r:embed="rId7" cstate="print"/>
          <a:srcRect r="50000" b="562"/>
          <a:stretch>
            <a:fillRect/>
          </a:stretch>
        </p:blipFill>
        <p:spPr bwMode="auto">
          <a:xfrm>
            <a:off x="314325" y="1143000"/>
            <a:ext cx="28194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1"/>
          <p:cNvPicPr>
            <a:picLocks noChangeAspect="1" noChangeArrowheads="1"/>
          </p:cNvPicPr>
          <p:nvPr/>
        </p:nvPicPr>
        <p:blipFill>
          <a:blip r:embed="rId7" cstate="print"/>
          <a:srcRect l="56976"/>
          <a:stretch>
            <a:fillRect/>
          </a:stretch>
        </p:blipFill>
        <p:spPr bwMode="auto">
          <a:xfrm>
            <a:off x="1189038" y="2266950"/>
            <a:ext cx="24685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60" name="Straight Arrow Connector 88"/>
          <p:cNvCxnSpPr>
            <a:cxnSpLocks noChangeShapeType="1"/>
          </p:cNvCxnSpPr>
          <p:nvPr/>
        </p:nvCxnSpPr>
        <p:spPr bwMode="auto">
          <a:xfrm rot="16200000" flipH="1">
            <a:off x="1770063" y="2151063"/>
            <a:ext cx="6096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111625" y="5300663"/>
          <a:ext cx="4889500" cy="525462"/>
        </p:xfrm>
        <a:graphic>
          <a:graphicData uri="http://schemas.openxmlformats.org/presentationml/2006/ole">
            <p:oleObj spid="_x0000_s6158" name="CS ChemDraw Drawing" r:id="rId8" imgW="5682574" imgH="750921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67175" y="4581525"/>
          <a:ext cx="4933950" cy="539750"/>
        </p:xfrm>
        <a:graphic>
          <a:graphicData uri="http://schemas.openxmlformats.org/presentationml/2006/ole">
            <p:oleObj spid="_x0000_s6159" name="CS ChemDraw Drawing" r:id="rId9" imgW="5964677" imgH="752543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1575" y="1160463"/>
            <a:ext cx="39290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u="sng" dirty="0">
                <a:solidFill>
                  <a:schemeClr val="tx2"/>
                </a:solidFill>
                <a:latin typeface="+mn-lt"/>
              </a:rPr>
              <a:t>Fatty acid methyl esters (FAMEs):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032250" y="3508375"/>
          <a:ext cx="4935538" cy="549275"/>
        </p:xfrm>
        <a:graphic>
          <a:graphicData uri="http://schemas.openxmlformats.org/presentationml/2006/ole">
            <p:oleObj spid="_x0000_s6160" name="CS ChemDraw Drawing" r:id="rId10" imgW="6200843" imgH="689853" progId="">
              <p:embed/>
            </p:oleObj>
          </a:graphicData>
        </a:graphic>
      </p:graphicFrame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3016250" y="1700213"/>
            <a:ext cx="32385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163" name="Picture 18" descr="llnl_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TextBox 9"/>
          <p:cNvSpPr txBox="1">
            <a:spLocks noChangeArrowheads="1"/>
          </p:cNvSpPr>
          <p:nvPr/>
        </p:nvSpPr>
        <p:spPr bwMode="auto">
          <a:xfrm>
            <a:off x="2119313" y="6013450"/>
            <a:ext cx="485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cs typeface="Arial" charset="0"/>
              </a:rPr>
              <a:t>Westbrook </a:t>
            </a:r>
            <a:r>
              <a:rPr lang="de-DE" sz="1600" i="1" dirty="0">
                <a:cs typeface="Arial" charset="0"/>
              </a:rPr>
              <a:t>et al.  </a:t>
            </a:r>
            <a:r>
              <a:rPr lang="de-DE" sz="1600" dirty="0">
                <a:cs typeface="Arial" charset="0"/>
              </a:rPr>
              <a:t>Proc. Comb. Inst. (2012) in press.</a:t>
            </a:r>
          </a:p>
          <a:p>
            <a:pPr algn="ctr"/>
            <a:r>
              <a:rPr lang="de-DE" sz="1600" dirty="0">
                <a:cs typeface="Arial" charset="0"/>
              </a:rPr>
              <a:t>Paper 3D03 Wednesday 1</a:t>
            </a:r>
            <a:r>
              <a:rPr lang="de-DE" sz="1600" baseline="30000" dirty="0">
                <a:cs typeface="Arial" charset="0"/>
              </a:rPr>
              <a:t>st</a:t>
            </a:r>
            <a:r>
              <a:rPr lang="de-DE" sz="1600" dirty="0">
                <a:cs typeface="Arial" charset="0"/>
              </a:rPr>
              <a:t> August</a:t>
            </a:r>
            <a:endParaRPr lang="en-IE" sz="1600" dirty="0">
              <a:cs typeface="Arial" charset="0"/>
            </a:endParaRPr>
          </a:p>
        </p:txBody>
      </p:sp>
      <p:sp>
        <p:nvSpPr>
          <p:cNvPr id="6165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E2F5BAA-919E-451B-8701-18CFAB4A9EDE}" type="slidenum">
              <a:rPr lang="en-GB" sz="1600">
                <a:latin typeface="Calibri" pitchFamily="34" charset="0"/>
              </a:rPr>
              <a:pPr algn="ctr"/>
              <a:t>37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39725" y="123825"/>
            <a:ext cx="8353425" cy="76993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Biodiesel components ignite in order of number of double bonds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79562" y="1360004"/>
          <a:ext cx="7128792" cy="45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27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100" y="4295775"/>
            <a:ext cx="3313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338" y="4710113"/>
            <a:ext cx="3689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2757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898356" y="2945607"/>
            <a:ext cx="720725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2758" name="Straight Arrow Connector 16"/>
          <p:cNvCxnSpPr>
            <a:cxnSpLocks noChangeShapeType="1"/>
          </p:cNvCxnSpPr>
          <p:nvPr/>
        </p:nvCxnSpPr>
        <p:spPr bwMode="auto">
          <a:xfrm>
            <a:off x="5661025" y="1636713"/>
            <a:ext cx="504825" cy="468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2759" name="Straight Arrow Connector 21"/>
          <p:cNvCxnSpPr>
            <a:cxnSpLocks noChangeShapeType="1"/>
          </p:cNvCxnSpPr>
          <p:nvPr/>
        </p:nvCxnSpPr>
        <p:spPr bwMode="auto">
          <a:xfrm>
            <a:off x="4516438" y="2241550"/>
            <a:ext cx="504825" cy="468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7199313" y="1573213"/>
            <a:ext cx="1944687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</a:rPr>
              <a:t>Engine-like conditions: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</a:rPr>
              <a:t>13.5 bar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</a:rPr>
              <a:t>Stoichiometric fuel/air mixtures</a:t>
            </a:r>
          </a:p>
        </p:txBody>
      </p:sp>
      <p:pic>
        <p:nvPicPr>
          <p:cNvPr id="20276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5038" y="1168400"/>
            <a:ext cx="3676650" cy="48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276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5288" y="1744663"/>
            <a:ext cx="3805237" cy="468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276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2788" y="3452813"/>
            <a:ext cx="4179887" cy="465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276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4266406" y="3501232"/>
            <a:ext cx="973137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02765" name="Picture 13" descr="llnl_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6" name="TextBox 9"/>
          <p:cNvSpPr txBox="1">
            <a:spLocks noChangeArrowheads="1"/>
          </p:cNvSpPr>
          <p:nvPr/>
        </p:nvSpPr>
        <p:spPr bwMode="auto">
          <a:xfrm>
            <a:off x="2144713" y="6000750"/>
            <a:ext cx="485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>
                <a:cs typeface="Arial" charset="0"/>
              </a:rPr>
              <a:t>Westbrook </a:t>
            </a:r>
            <a:r>
              <a:rPr lang="de-DE" sz="1600" i="1">
                <a:cs typeface="Arial" charset="0"/>
              </a:rPr>
              <a:t>et al.  Proc. </a:t>
            </a:r>
            <a:r>
              <a:rPr lang="de-DE" sz="1600">
                <a:cs typeface="Arial" charset="0"/>
              </a:rPr>
              <a:t>Comb. Inst. (2012) in press.</a:t>
            </a:r>
          </a:p>
          <a:p>
            <a:pPr algn="ctr"/>
            <a:r>
              <a:rPr lang="de-DE" sz="1600">
                <a:cs typeface="Arial" charset="0"/>
              </a:rPr>
              <a:t>Paper 3D03 Wednesday 1</a:t>
            </a:r>
            <a:r>
              <a:rPr lang="de-DE" sz="1600" baseline="30000">
                <a:cs typeface="Arial" charset="0"/>
              </a:rPr>
              <a:t>st</a:t>
            </a:r>
            <a:r>
              <a:rPr lang="de-DE" sz="1600">
                <a:cs typeface="Arial" charset="0"/>
              </a:rPr>
              <a:t> August</a:t>
            </a:r>
            <a:endParaRPr lang="en-IE" sz="1600">
              <a:cs typeface="Arial" charset="0"/>
            </a:endParaRPr>
          </a:p>
        </p:txBody>
      </p:sp>
      <p:sp>
        <p:nvSpPr>
          <p:cNvPr id="202767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0063779-2C5C-4341-A475-EB443022499B}" type="slidenum">
              <a:rPr lang="en-GB" sz="1600">
                <a:latin typeface="Calibri" pitchFamily="34" charset="0"/>
              </a:rPr>
              <a:pPr algn="ctr"/>
              <a:t>38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7350" y="0"/>
            <a:ext cx="8353425" cy="769938"/>
          </a:xfrm>
        </p:spPr>
        <p:txBody>
          <a:bodyPr/>
          <a:lstStyle/>
          <a:p>
            <a:pPr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 = C double bonds reduce low T reactivity</a:t>
            </a:r>
          </a:p>
        </p:txBody>
      </p:sp>
      <p:sp>
        <p:nvSpPr>
          <p:cNvPr id="204802" name="Content Placeholder 2"/>
          <p:cNvSpPr>
            <a:spLocks noGrp="1"/>
          </p:cNvSpPr>
          <p:nvPr>
            <p:ph idx="1"/>
          </p:nvPr>
        </p:nvSpPr>
        <p:spPr>
          <a:xfrm>
            <a:off x="539750" y="911225"/>
            <a:ext cx="8604250" cy="5276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</a:t>
            </a:r>
            <a:r>
              <a:rPr lang="en-US" sz="3000" dirty="0" smtClean="0"/>
              <a:t>s   </a:t>
            </a:r>
            <a:r>
              <a:rPr lang="en-US" sz="3000" dirty="0" err="1" smtClean="0"/>
              <a:t>s</a:t>
            </a:r>
            <a:r>
              <a:rPr lang="en-US" sz="3000" dirty="0" smtClean="0"/>
              <a:t>    a   v    </a:t>
            </a:r>
            <a:r>
              <a:rPr lang="en-US" sz="3000" dirty="0" err="1" smtClean="0"/>
              <a:t>v</a:t>
            </a:r>
            <a:r>
              <a:rPr lang="en-US" sz="3000" dirty="0" smtClean="0"/>
              <a:t>    a    s    </a:t>
            </a:r>
            <a:r>
              <a:rPr lang="en-US" sz="3000" dirty="0" err="1" smtClean="0"/>
              <a:t>s</a:t>
            </a:r>
            <a:endParaRPr lang="en-US" sz="3000" dirty="0" smtClean="0"/>
          </a:p>
          <a:p>
            <a:pPr>
              <a:buFont typeface="Wingdings" pitchFamily="2" charset="2"/>
              <a:buNone/>
            </a:pPr>
            <a:r>
              <a:rPr lang="en-US" sz="3000" dirty="0" smtClean="0"/>
              <a:t>      - C – C – C – C = C – C – C – C -</a:t>
            </a:r>
          </a:p>
          <a:p>
            <a:pPr>
              <a:buFont typeface="Wingdings" pitchFamily="2" charset="2"/>
              <a:buNone/>
            </a:pPr>
            <a:r>
              <a:rPr lang="en-US" sz="3000" dirty="0" smtClean="0"/>
              <a:t>         s    </a:t>
            </a:r>
            <a:r>
              <a:rPr lang="en-US" sz="3000" dirty="0" err="1" smtClean="0"/>
              <a:t>s</a:t>
            </a:r>
            <a:r>
              <a:rPr lang="en-US" sz="3000" dirty="0" smtClean="0"/>
              <a:t>    a              </a:t>
            </a:r>
            <a:r>
              <a:rPr lang="en-US" sz="3000" dirty="0" err="1" smtClean="0"/>
              <a:t>a</a:t>
            </a:r>
            <a:r>
              <a:rPr lang="en-US" sz="3000" dirty="0" smtClean="0"/>
              <a:t>    s    </a:t>
            </a:r>
            <a:r>
              <a:rPr lang="en-US" sz="3000" dirty="0" err="1" smtClean="0"/>
              <a:t>s</a:t>
            </a:r>
            <a:endParaRPr lang="en-US" sz="30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Inserting one C=C double bonds changes the reactivity of 4 carbons atoms in the C chain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Allylic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 – H bond sites are weaker than most others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Therefore they are preferentially abstracted by radicals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also very weakly bound 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allylic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sites and falls off rapidly, inhibiting low T reactivity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90825" y="1635125"/>
            <a:ext cx="2209800" cy="1447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29000" y="1654175"/>
            <a:ext cx="962025" cy="1066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IE">
              <a:ln w="28575">
                <a:solidFill>
                  <a:srgbClr val="3333FF"/>
                </a:solidFill>
              </a:ln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4805" name="Picture 6" descr="llnl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6" name="TextBox 9"/>
          <p:cNvSpPr txBox="1">
            <a:spLocks noChangeArrowheads="1"/>
          </p:cNvSpPr>
          <p:nvPr/>
        </p:nvSpPr>
        <p:spPr bwMode="auto">
          <a:xfrm>
            <a:off x="2157413" y="5899150"/>
            <a:ext cx="485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cs typeface="Arial" charset="0"/>
              </a:rPr>
              <a:t>Westbrook </a:t>
            </a:r>
            <a:r>
              <a:rPr lang="de-DE" sz="1600" i="1" dirty="0">
                <a:cs typeface="Arial" charset="0"/>
              </a:rPr>
              <a:t>et al.  Proc. </a:t>
            </a:r>
            <a:r>
              <a:rPr lang="de-DE" sz="1600" dirty="0">
                <a:cs typeface="Arial" charset="0"/>
              </a:rPr>
              <a:t>Comb. Inst. (2012) in press.</a:t>
            </a:r>
          </a:p>
          <a:p>
            <a:pPr algn="ctr"/>
            <a:r>
              <a:rPr lang="de-DE" sz="1600" dirty="0">
                <a:cs typeface="Arial" charset="0"/>
              </a:rPr>
              <a:t>Paper 3D03 Wednesday 1</a:t>
            </a:r>
            <a:r>
              <a:rPr lang="de-DE" sz="1600" baseline="30000" dirty="0">
                <a:cs typeface="Arial" charset="0"/>
              </a:rPr>
              <a:t>st</a:t>
            </a:r>
            <a:r>
              <a:rPr lang="de-DE" sz="1600" dirty="0">
                <a:cs typeface="Arial" charset="0"/>
              </a:rPr>
              <a:t> August</a:t>
            </a:r>
            <a:endParaRPr lang="en-IE" sz="1600" dirty="0">
              <a:cs typeface="Arial" charset="0"/>
            </a:endParaRPr>
          </a:p>
        </p:txBody>
      </p:sp>
      <p:sp>
        <p:nvSpPr>
          <p:cNvPr id="204807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04D28FB-AE2B-4258-AABB-33DC9F99DB55}" type="slidenum">
              <a:rPr lang="en-GB" sz="1600">
                <a:latin typeface="Calibri" pitchFamily="34" charset="0"/>
              </a:rPr>
              <a:pPr algn="ctr"/>
              <a:t>39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353425" cy="769938"/>
          </a:xfrm>
        </p:spPr>
        <p:txBody>
          <a:bodyPr lIns="91344" tIns="45672" rIns="91344" bIns="45672" anchor="ctr"/>
          <a:lstStyle/>
          <a:p>
            <a:pPr algn="ctr" eaLnBrk="1" hangingPunct="1">
              <a:defRPr/>
            </a:pP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Oxygenated fuels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457325"/>
            <a:ext cx="8369300" cy="4876800"/>
          </a:xfrm>
        </p:spPr>
        <p:txBody>
          <a:bodyPr lIns="91344" tIns="45672" rIns="91344" bIns="45672"/>
          <a:lstStyle/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Alcohols</a:t>
            </a:r>
            <a:r>
              <a:rPr lang="en-US" sz="3600" smtClean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2800" smtClean="0">
                <a:latin typeface="Arial" charset="0"/>
                <a:cs typeface="Arial" charset="0"/>
              </a:rPr>
              <a:t>(methanol, ethanol, propanol, butanol)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Ethers </a:t>
            </a:r>
            <a:r>
              <a:rPr lang="en-US" sz="2800" smtClean="0">
                <a:latin typeface="Arial" charset="0"/>
                <a:cs typeface="Arial" charset="0"/>
              </a:rPr>
              <a:t>(DME, DEE, EME, MTBE, ETBE)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Esters</a:t>
            </a:r>
            <a:r>
              <a:rPr lang="en-US" sz="2800" smtClean="0">
                <a:latin typeface="Arial" charset="0"/>
                <a:cs typeface="Arial" charset="0"/>
              </a:rPr>
              <a:t>  (methyl and ethyl esters)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Ketones</a:t>
            </a:r>
            <a:r>
              <a:rPr lang="en-US" sz="2800" smtClean="0">
                <a:latin typeface="Arial" charset="0"/>
                <a:cs typeface="Arial" charset="0"/>
              </a:rPr>
              <a:t> (acetone, EMK, DEK)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Furans</a:t>
            </a:r>
            <a:r>
              <a:rPr lang="en-US" sz="2800" smtClean="0">
                <a:latin typeface="Arial" charset="0"/>
                <a:cs typeface="Arial" charset="0"/>
              </a:rPr>
              <a:t>  (methyl furan, di-methyl furan)</a:t>
            </a:r>
          </a:p>
        </p:txBody>
      </p:sp>
      <p:sp>
        <p:nvSpPr>
          <p:cNvPr id="22531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6183DDD-20A1-40DF-A1A5-68709F7961D8}" type="slidenum">
              <a:rPr lang="en-GB" sz="1600">
                <a:latin typeface="Calibri" pitchFamily="34" charset="0"/>
              </a:rPr>
              <a:pPr algn="ctr"/>
              <a:t>4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1950" y="361950"/>
            <a:ext cx="8610600" cy="676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Observed same effect in hydrocarbon fuels: </a:t>
            </a:r>
            <a:r>
              <a:rPr lang="en-US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hexenes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68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41148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8"/>
          <p:cNvSpPr>
            <a:spLocks noChangeArrowheads="1"/>
          </p:cNvSpPr>
          <p:nvPr/>
        </p:nvSpPr>
        <p:spPr bwMode="auto">
          <a:xfrm>
            <a:off x="4953000" y="1531938"/>
            <a:ext cx="4038600" cy="830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Ignition delay times in a rapid compression machine of hexene isomers </a:t>
            </a:r>
          </a:p>
          <a:p>
            <a:pPr algn="ctr"/>
            <a:r>
              <a:rPr lang="en-US" sz="1600"/>
              <a:t>(0.86-1.09 MPa, Φ=1): </a:t>
            </a:r>
          </a:p>
        </p:txBody>
      </p:sp>
      <p:sp>
        <p:nvSpPr>
          <p:cNvPr id="206852" name="Rectangle 11"/>
          <p:cNvSpPr>
            <a:spLocks noChangeArrowheads="1"/>
          </p:cNvSpPr>
          <p:nvPr/>
        </p:nvSpPr>
        <p:spPr bwMode="auto">
          <a:xfrm>
            <a:off x="457200" y="2409825"/>
            <a:ext cx="4143375" cy="13239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Helvetica" pitchFamily="34" charset="0"/>
              </a:rPr>
              <a:t>C  =  C  -  C  -  C  -  C  -  C          1-hexene </a:t>
            </a:r>
          </a:p>
          <a:p>
            <a:pPr algn="ctr"/>
            <a:endParaRPr lang="en-US" sz="1600">
              <a:latin typeface="Helvetica" pitchFamily="34" charset="0"/>
            </a:endParaRPr>
          </a:p>
          <a:p>
            <a:pPr algn="ctr"/>
            <a:r>
              <a:rPr lang="en-US" sz="1600">
                <a:latin typeface="Helvetica" pitchFamily="34" charset="0"/>
              </a:rPr>
              <a:t>C  -  C  =  C  -  C  -  C  -  C          2-hexene</a:t>
            </a:r>
          </a:p>
          <a:p>
            <a:pPr algn="ctr"/>
            <a:endParaRPr lang="en-US" sz="1600">
              <a:latin typeface="Helvetica" pitchFamily="34" charset="0"/>
            </a:endParaRPr>
          </a:p>
          <a:p>
            <a:pPr algn="ctr"/>
            <a:r>
              <a:rPr lang="en-US" sz="1600">
                <a:latin typeface="Helvetica" pitchFamily="34" charset="0"/>
              </a:rPr>
              <a:t>C  -  C  -  C  =  C  -  C  -  C          3-hexene</a:t>
            </a:r>
          </a:p>
        </p:txBody>
      </p:sp>
      <p:sp>
        <p:nvSpPr>
          <p:cNvPr id="206853" name="TextBox 12"/>
          <p:cNvSpPr txBox="1">
            <a:spLocks noChangeArrowheads="1"/>
          </p:cNvSpPr>
          <p:nvPr/>
        </p:nvSpPr>
        <p:spPr bwMode="auto">
          <a:xfrm>
            <a:off x="1149350" y="4171950"/>
            <a:ext cx="2949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Helvetica" pitchFamily="34" charset="0"/>
              </a:rPr>
              <a:t>RO</a:t>
            </a:r>
            <a:r>
              <a:rPr lang="en-US" sz="1800" baseline="-25000">
                <a:latin typeface="Helvetica" pitchFamily="34" charset="0"/>
              </a:rPr>
              <a:t>2</a:t>
            </a:r>
            <a:r>
              <a:rPr lang="en-US" sz="1800">
                <a:latin typeface="Helvetica" pitchFamily="34" charset="0"/>
              </a:rPr>
              <a:t> isomerization initiates </a:t>
            </a:r>
          </a:p>
          <a:p>
            <a:pPr algn="ctr"/>
            <a:r>
              <a:rPr lang="en-US" sz="1800">
                <a:latin typeface="Helvetica" pitchFamily="34" charset="0"/>
              </a:rPr>
              <a:t>low temperature reactivity</a:t>
            </a:r>
          </a:p>
        </p:txBody>
      </p:sp>
      <p:sp>
        <p:nvSpPr>
          <p:cNvPr id="206854" name="TextBox 13"/>
          <p:cNvSpPr txBox="1">
            <a:spLocks noChangeArrowheads="1"/>
          </p:cNvSpPr>
          <p:nvPr/>
        </p:nvSpPr>
        <p:spPr bwMode="auto">
          <a:xfrm>
            <a:off x="333375" y="5057775"/>
            <a:ext cx="467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Helvetica" pitchFamily="34" charset="0"/>
              </a:rPr>
              <a:t>Moving the double bond towards the center </a:t>
            </a:r>
          </a:p>
          <a:p>
            <a:pPr algn="ctr"/>
            <a:r>
              <a:rPr lang="en-US" sz="1800">
                <a:latin typeface="Helvetica" pitchFamily="34" charset="0"/>
              </a:rPr>
              <a:t>of the molecule “inhibits” RO</a:t>
            </a:r>
            <a:r>
              <a:rPr lang="en-US" sz="1800" baseline="-25000">
                <a:latin typeface="Helvetica" pitchFamily="34" charset="0"/>
              </a:rPr>
              <a:t>2</a:t>
            </a:r>
            <a:r>
              <a:rPr lang="en-US" sz="1800">
                <a:latin typeface="Helvetica" pitchFamily="34" charset="0"/>
              </a:rPr>
              <a:t> kinetics</a:t>
            </a:r>
          </a:p>
        </p:txBody>
      </p:sp>
      <p:sp>
        <p:nvSpPr>
          <p:cNvPr id="206855" name="Rectangle 8"/>
          <p:cNvSpPr>
            <a:spLocks noChangeArrowheads="1"/>
          </p:cNvSpPr>
          <p:nvPr/>
        </p:nvSpPr>
        <p:spPr bwMode="auto">
          <a:xfrm>
            <a:off x="5257800" y="5480050"/>
            <a:ext cx="37338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/>
              <a:t>Experimental data: Vanhove et al. PCI 2005</a:t>
            </a:r>
          </a:p>
          <a:p>
            <a:r>
              <a:rPr lang="en-US" sz="1200"/>
              <a:t>Simulations: Mehl, Vanhove, Pitz, Ranzi Combustion and Flame  155 (2008) 756—772. </a:t>
            </a:r>
          </a:p>
        </p:txBody>
      </p:sp>
      <p:pic>
        <p:nvPicPr>
          <p:cNvPr id="206856" name="Picture 9" descr="lln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6286500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7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83BA720-C125-42DE-9EBC-4605172D011C}" type="slidenum">
              <a:rPr lang="en-GB" sz="1600">
                <a:latin typeface="Calibri" pitchFamily="34" charset="0"/>
              </a:rPr>
              <a:pPr algn="ctr"/>
              <a:t>40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Novel fuels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8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381675-287D-438B-B4EA-E9820B8DA5E3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3" y="1143000"/>
            <a:ext cx="38528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Furans </a:t>
            </a:r>
            <a:r>
              <a:rPr lang="en-IE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I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bio-ethanol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92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123950"/>
            <a:ext cx="5133975" cy="5010150"/>
          </a:xfrm>
        </p:spPr>
        <p:txBody>
          <a:bodyPr/>
          <a:lstStyle/>
          <a:p>
            <a:pPr eaLnBrk="1" hangingPunct="1"/>
            <a:r>
              <a:rPr lang="en-IE" sz="2000" dirty="0" smtClean="0">
                <a:latin typeface="Arial" charset="0"/>
                <a:cs typeface="Arial" charset="0"/>
              </a:rPr>
              <a:t>Promising Next Generation Biofuels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 smtClean="0">
                <a:latin typeface="Arial" charset="0"/>
                <a:cs typeface="Arial" charset="0"/>
              </a:rPr>
              <a:t>Roman-</a:t>
            </a:r>
            <a:r>
              <a:rPr lang="en-US" sz="1600" dirty="0" err="1" smtClean="0">
                <a:latin typeface="Arial" charset="0"/>
                <a:cs typeface="Arial" charset="0"/>
              </a:rPr>
              <a:t>Leshkov</a:t>
            </a:r>
            <a:r>
              <a:rPr lang="en-US" sz="1600" dirty="0" smtClean="0">
                <a:latin typeface="Arial" charset="0"/>
                <a:cs typeface="Arial" charset="0"/>
              </a:rPr>
              <a:t> et al., Nature (2007) </a:t>
            </a:r>
            <a:r>
              <a:rPr lang="en-US" sz="1600" i="1" dirty="0" smtClean="0">
                <a:latin typeface="Arial" charset="0"/>
                <a:cs typeface="Arial" charset="0"/>
              </a:rPr>
              <a:t>447:</a:t>
            </a:r>
            <a:r>
              <a:rPr lang="en-US" sz="1600" dirty="0" smtClean="0">
                <a:latin typeface="Arial" charset="0"/>
                <a:cs typeface="Arial" charset="0"/>
              </a:rPr>
              <a:t> 982-985. (2</a:t>
            </a:r>
            <a:r>
              <a:rPr lang="en-US" sz="1600" baseline="30000" dirty="0" smtClean="0">
                <a:latin typeface="Arial" charset="0"/>
                <a:cs typeface="Arial" charset="0"/>
              </a:rPr>
              <a:t>nd</a:t>
            </a:r>
            <a:r>
              <a:rPr lang="en-US" sz="1600" dirty="0" smtClean="0">
                <a:latin typeface="Arial" charset="0"/>
                <a:cs typeface="Arial" charset="0"/>
              </a:rPr>
              <a:t> generation) </a:t>
            </a:r>
          </a:p>
          <a:p>
            <a:pPr eaLnBrk="1" hangingPunct="1">
              <a:lnSpc>
                <a:spcPct val="150000"/>
              </a:lnSpc>
            </a:pPr>
            <a:r>
              <a:rPr lang="en-IE" sz="2000" dirty="0" smtClean="0">
                <a:latin typeface="Arial" charset="0"/>
                <a:cs typeface="Arial" charset="0"/>
              </a:rPr>
              <a:t>Novel renewable production process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Biomass (</a:t>
            </a:r>
            <a:r>
              <a:rPr lang="en-IE" sz="1600" dirty="0" err="1" smtClean="0">
                <a:latin typeface="Arial" charset="0"/>
                <a:cs typeface="Arial" charset="0"/>
              </a:rPr>
              <a:t>lignocellulosic</a:t>
            </a:r>
            <a:r>
              <a:rPr lang="en-IE" sz="1600" dirty="0" smtClean="0">
                <a:latin typeface="Arial" charset="0"/>
                <a:cs typeface="Arial" charset="0"/>
              </a:rPr>
              <a:t>) feedstock not destined for human/animal consumption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Highly efficient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Large scale and low cost</a:t>
            </a:r>
          </a:p>
          <a:p>
            <a:pPr eaLnBrk="1" hangingPunct="1">
              <a:lnSpc>
                <a:spcPct val="150000"/>
              </a:lnSpc>
            </a:pPr>
            <a:r>
              <a:rPr lang="en-IE" sz="2000" dirty="0" smtClean="0">
                <a:latin typeface="Arial" charset="0"/>
                <a:cs typeface="Arial" charset="0"/>
              </a:rPr>
              <a:t>Desirable physicochemical properties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Higher energy density (40%)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Direct combustion in unmodified engine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RON = 119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IE" sz="1600" dirty="0" smtClean="0">
                <a:latin typeface="Arial" charset="0"/>
                <a:cs typeface="Arial" charset="0"/>
              </a:rPr>
              <a:t>Lower aqueous solubility and less volatile</a:t>
            </a:r>
          </a:p>
          <a:p>
            <a:pPr eaLnBrk="1" hangingPunct="1"/>
            <a:endParaRPr lang="en-IE" dirty="0" smtClean="0">
              <a:latin typeface="Arial" charset="0"/>
              <a:cs typeface="Arial" charset="0"/>
            </a:endParaRPr>
          </a:p>
        </p:txBody>
      </p:sp>
      <p:pic>
        <p:nvPicPr>
          <p:cNvPr id="2099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28575"/>
            <a:ext cx="13620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5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5195888" y="3970338"/>
            <a:ext cx="3995737" cy="468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smtClean="0">
                <a:latin typeface="Arial" charset="0"/>
                <a:cs typeface="Arial" charset="0"/>
              </a:rPr>
              <a:t>Laminar Flame Speed Measurements of DMF, Ethanol and Gasoline, Tian et al., Energy Fuels, </a:t>
            </a:r>
            <a:r>
              <a:rPr lang="en-US" sz="1200" b="1" smtClean="0">
                <a:latin typeface="Arial" charset="0"/>
                <a:cs typeface="Arial" charset="0"/>
              </a:rPr>
              <a:t>2010</a:t>
            </a:r>
            <a:endParaRPr lang="en-US" sz="1200" smtClean="0">
              <a:latin typeface="Arial" charset="0"/>
              <a:cs typeface="Arial" charset="0"/>
            </a:endParaRPr>
          </a:p>
          <a:p>
            <a:pPr marL="0" indent="0" eaLnBrk="1" hangingPunct="1"/>
            <a:endParaRPr lang="en-US" sz="1800" smtClean="0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5476875" y="4486275"/>
            <a:ext cx="3543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Energy Densities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Gasoline:      35 MJ/L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2,5-DMF:      31 MJ/L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Bio-Ethanol:  23 MJ/L</a:t>
            </a:r>
          </a:p>
        </p:txBody>
      </p:sp>
      <p:sp>
        <p:nvSpPr>
          <p:cNvPr id="209927" name="TextBox 9"/>
          <p:cNvSpPr txBox="1">
            <a:spLocks noChangeArrowheads="1"/>
          </p:cNvSpPr>
          <p:nvPr/>
        </p:nvSpPr>
        <p:spPr bwMode="auto">
          <a:xfrm>
            <a:off x="763170" y="6057900"/>
            <a:ext cx="53062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solidFill>
                  <a:srgbClr val="FF0000"/>
                </a:solidFill>
                <a:cs typeface="Arial" charset="0"/>
              </a:rPr>
              <a:t>Session 1: Monday morning: “Kinetics of Cyclic </a:t>
            </a:r>
            <a:r>
              <a:rPr lang="de-DE" sz="1600" dirty="0" smtClean="0">
                <a:solidFill>
                  <a:srgbClr val="FF0000"/>
                </a:solidFill>
                <a:cs typeface="Arial" charset="0"/>
              </a:rPr>
              <a:t>Ethers</a:t>
            </a:r>
            <a:r>
              <a:rPr lang="en-IE" sz="1600" dirty="0" smtClean="0">
                <a:solidFill>
                  <a:srgbClr val="FF0000"/>
                </a:solidFill>
                <a:cs typeface="Arial" charset="0"/>
              </a:rPr>
              <a:t>”</a:t>
            </a:r>
            <a:endParaRPr lang="en-IE" sz="1600" baseline="30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9928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EB10396-ED70-4540-B152-04CDE3D60E30}" type="slidenum">
              <a:rPr lang="en-GB" sz="1600">
                <a:latin typeface="Calibri" pitchFamily="34" charset="0"/>
              </a:rPr>
              <a:pPr algn="ctr"/>
              <a:t>42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kieren\Desktop\Current_Work\Presentations_etc\World_Symposium_2012\PES\beta_carbene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0" y="733233"/>
            <a:ext cx="8446993" cy="6322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657600" y="65659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A88AF61-535A-416D-A993-BA25AA4E9A7F}" type="slidenum">
              <a:rPr lang="en-GB" sz="1600">
                <a:latin typeface="Calibri" pitchFamily="34" charset="0"/>
              </a:rPr>
              <a:pPr algn="ctr"/>
              <a:t>43</a:t>
            </a:fld>
            <a:endParaRPr lang="en-GB" sz="1600" dirty="0">
              <a:latin typeface="Calibri" pitchFamily="34" charset="0"/>
            </a:endParaRPr>
          </a:p>
        </p:txBody>
      </p:sp>
      <p:pic>
        <p:nvPicPr>
          <p:cNvPr id="86019" name="Picture 3" descr="C:\Documents and Settings\kieren\Desktop\tes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941712"/>
            <a:ext cx="2771774" cy="22364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2MF: Unimolecular 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1" y="6033869"/>
            <a:ext cx="734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Energies (0 K, kJ / mol) CBS-QB3,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CBS-APNO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G3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Somers et al. 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Comb. Inst. (2012) in press.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Paper1D01 Monday 30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July</a:t>
            </a:r>
          </a:p>
        </p:txBody>
      </p:sp>
    </p:spTree>
    <p:extLst>
      <p:ext uri="{BB962C8B-B14F-4D97-AF65-F5344CB8AC3E}">
        <p14:creationId xmlns="" xmlns:p14="http://schemas.microsoft.com/office/powerpoint/2010/main" val="4174470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0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451850" cy="2703512"/>
          </a:xfrm>
        </p:spPr>
        <p:txBody>
          <a:bodyPr/>
          <a:lstStyle/>
          <a:p>
            <a:r>
              <a:rPr lang="en-IE" sz="2800" smtClean="0">
                <a:latin typeface="Arial" charset="0"/>
                <a:cs typeface="Arial" charset="0"/>
              </a:rPr>
              <a:t>General chemical reaction schemes of HCs can be applied to oxygenated fuels</a:t>
            </a:r>
          </a:p>
          <a:p>
            <a:pPr>
              <a:buFont typeface="Wingdings" pitchFamily="2" charset="2"/>
              <a:buNone/>
            </a:pPr>
            <a:endParaRPr lang="en-IE" sz="2800" smtClean="0">
              <a:latin typeface="Arial" charset="0"/>
              <a:cs typeface="Arial" charset="0"/>
            </a:endParaRPr>
          </a:p>
          <a:p>
            <a:r>
              <a:rPr lang="en-IE" sz="2800" smtClean="0">
                <a:latin typeface="Arial" charset="0"/>
                <a:cs typeface="Arial" charset="0"/>
              </a:rPr>
              <a:t>Details of oxygenated fuel combustion are quite different!</a:t>
            </a:r>
          </a:p>
        </p:txBody>
      </p:sp>
      <p:sp>
        <p:nvSpPr>
          <p:cNvPr id="222211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ABEF09D-B359-40FC-A783-8262959651CB}" type="slidenum">
              <a:rPr lang="en-GB" sz="1600">
                <a:latin typeface="Calibri" pitchFamily="34" charset="0"/>
              </a:rPr>
              <a:pPr algn="ctr"/>
              <a:t>44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0" y="15240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42" name="Slide Number Placeholder 3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IE"/>
          </a:p>
        </p:txBody>
      </p:sp>
      <p:sp>
        <p:nvSpPr>
          <p:cNvPr id="215045" name="TextBox 10"/>
          <p:cNvSpPr txBox="1">
            <a:spLocks noChangeArrowheads="1"/>
          </p:cNvSpPr>
          <p:nvPr/>
        </p:nvSpPr>
        <p:spPr bwMode="auto">
          <a:xfrm>
            <a:off x="4090988" y="2295525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/>
              <a:t>Fuel</a:t>
            </a:r>
          </a:p>
        </p:txBody>
      </p:sp>
      <p:sp>
        <p:nvSpPr>
          <p:cNvPr id="215046" name="Down Arrow 11"/>
          <p:cNvSpPr>
            <a:spLocks noChangeArrowheads="1"/>
          </p:cNvSpPr>
          <p:nvPr/>
        </p:nvSpPr>
        <p:spPr bwMode="auto">
          <a:xfrm>
            <a:off x="4419600" y="2781300"/>
            <a:ext cx="123825" cy="4191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47" name="TextBox 13"/>
          <p:cNvSpPr txBox="1">
            <a:spLocks noChangeArrowheads="1"/>
          </p:cNvSpPr>
          <p:nvPr/>
        </p:nvSpPr>
        <p:spPr bwMode="auto">
          <a:xfrm>
            <a:off x="4298950" y="33147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Ṙ</a:t>
            </a:r>
          </a:p>
        </p:txBody>
      </p:sp>
      <p:sp>
        <p:nvSpPr>
          <p:cNvPr id="215048" name="TextBox 14"/>
          <p:cNvSpPr txBox="1">
            <a:spLocks noChangeArrowheads="1"/>
          </p:cNvSpPr>
          <p:nvPr/>
        </p:nvSpPr>
        <p:spPr bwMode="auto">
          <a:xfrm>
            <a:off x="5611813" y="330517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RO</a:t>
            </a:r>
            <a:r>
              <a:rPr lang="en-IE" baseline="-25000">
                <a:cs typeface="Arial" charset="0"/>
              </a:rPr>
              <a:t>2</a:t>
            </a:r>
            <a:endParaRPr lang="en-IE">
              <a:cs typeface="Arial" charset="0"/>
            </a:endParaRPr>
          </a:p>
        </p:txBody>
      </p:sp>
      <p:sp>
        <p:nvSpPr>
          <p:cNvPr id="215049" name="Down Arrow 15"/>
          <p:cNvSpPr>
            <a:spLocks noChangeArrowheads="1"/>
          </p:cNvSpPr>
          <p:nvPr/>
        </p:nvSpPr>
        <p:spPr bwMode="auto">
          <a:xfrm rot="5400000" flipV="1">
            <a:off x="5048250" y="3143250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50" name="Right Arrow 16"/>
          <p:cNvSpPr>
            <a:spLocks noChangeArrowheads="1"/>
          </p:cNvSpPr>
          <p:nvPr/>
        </p:nvSpPr>
        <p:spPr bwMode="auto">
          <a:xfrm rot="10800000">
            <a:off x="2943225" y="345757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51" name="TextBox 18"/>
          <p:cNvSpPr txBox="1">
            <a:spLocks noChangeArrowheads="1"/>
          </p:cNvSpPr>
          <p:nvPr/>
        </p:nvSpPr>
        <p:spPr bwMode="auto">
          <a:xfrm>
            <a:off x="706438" y="33147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smaller molecules</a:t>
            </a:r>
          </a:p>
        </p:txBody>
      </p:sp>
      <p:sp>
        <p:nvSpPr>
          <p:cNvPr id="215052" name="TextBox 22"/>
          <p:cNvSpPr txBox="1">
            <a:spLocks noChangeArrowheads="1"/>
          </p:cNvSpPr>
          <p:nvPr/>
        </p:nvSpPr>
        <p:spPr bwMode="auto">
          <a:xfrm>
            <a:off x="2990850" y="3181350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β</a:t>
            </a:r>
            <a:r>
              <a:rPr lang="en-IE" sz="1600"/>
              <a:t>-scission</a:t>
            </a:r>
          </a:p>
        </p:txBody>
      </p:sp>
      <p:sp>
        <p:nvSpPr>
          <p:cNvPr id="215053" name="TextBox 23"/>
          <p:cNvSpPr txBox="1">
            <a:spLocks noChangeArrowheads="1"/>
          </p:cNvSpPr>
          <p:nvPr/>
        </p:nvSpPr>
        <p:spPr bwMode="auto">
          <a:xfrm>
            <a:off x="892175" y="2038350"/>
            <a:ext cx="230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C00000"/>
                </a:solidFill>
              </a:rPr>
              <a:t>High temperature</a:t>
            </a:r>
          </a:p>
        </p:txBody>
      </p:sp>
      <p:sp>
        <p:nvSpPr>
          <p:cNvPr id="215054" name="TextBox 24"/>
          <p:cNvSpPr txBox="1">
            <a:spLocks noChangeArrowheads="1"/>
          </p:cNvSpPr>
          <p:nvPr/>
        </p:nvSpPr>
        <p:spPr bwMode="auto">
          <a:xfrm>
            <a:off x="4803775" y="318135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215055" name="Down Arrow 25"/>
          <p:cNvSpPr>
            <a:spLocks noChangeArrowheads="1"/>
          </p:cNvSpPr>
          <p:nvPr/>
        </p:nvSpPr>
        <p:spPr bwMode="auto">
          <a:xfrm rot="10800000" flipV="1">
            <a:off x="5872163" y="3748088"/>
            <a:ext cx="166687" cy="7429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56" name="TextBox 26"/>
          <p:cNvSpPr txBox="1">
            <a:spLocks noChangeArrowheads="1"/>
          </p:cNvSpPr>
          <p:nvPr/>
        </p:nvSpPr>
        <p:spPr bwMode="auto">
          <a:xfrm>
            <a:off x="5449888" y="466725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>
                <a:cs typeface="Arial" charset="0"/>
              </a:rPr>
              <a:t>QOOH</a:t>
            </a:r>
          </a:p>
        </p:txBody>
      </p:sp>
      <p:sp>
        <p:nvSpPr>
          <p:cNvPr id="215057" name="Down Arrow 27"/>
          <p:cNvSpPr>
            <a:spLocks noChangeArrowheads="1"/>
          </p:cNvSpPr>
          <p:nvPr/>
        </p:nvSpPr>
        <p:spPr bwMode="auto">
          <a:xfrm rot="5400000" flipV="1">
            <a:off x="6924675" y="4505325"/>
            <a:ext cx="152400" cy="8001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58" name="TextBox 28"/>
          <p:cNvSpPr txBox="1">
            <a:spLocks noChangeArrowheads="1"/>
          </p:cNvSpPr>
          <p:nvPr/>
        </p:nvSpPr>
        <p:spPr bwMode="auto">
          <a:xfrm>
            <a:off x="7440613" y="4457700"/>
            <a:ext cx="157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000">
                <a:cs typeface="Arial" charset="0"/>
              </a:rPr>
              <a:t>chain branching</a:t>
            </a:r>
          </a:p>
        </p:txBody>
      </p:sp>
      <p:sp>
        <p:nvSpPr>
          <p:cNvPr id="215059" name="TextBox 29"/>
          <p:cNvSpPr txBox="1">
            <a:spLocks noChangeArrowheads="1"/>
          </p:cNvSpPr>
          <p:nvPr/>
        </p:nvSpPr>
        <p:spPr bwMode="auto">
          <a:xfrm>
            <a:off x="6689725" y="4533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215060" name="Down Arrow 30"/>
          <p:cNvSpPr>
            <a:spLocks noChangeArrowheads="1"/>
          </p:cNvSpPr>
          <p:nvPr/>
        </p:nvSpPr>
        <p:spPr bwMode="auto">
          <a:xfrm rot="16200000" flipV="1">
            <a:off x="4607719" y="4534694"/>
            <a:ext cx="169862" cy="742950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61" name="TextBox 31"/>
          <p:cNvSpPr txBox="1">
            <a:spLocks noChangeArrowheads="1"/>
          </p:cNvSpPr>
          <p:nvPr/>
        </p:nvSpPr>
        <p:spPr bwMode="auto">
          <a:xfrm>
            <a:off x="2092325" y="5467350"/>
            <a:ext cx="325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3333FF"/>
                </a:solidFill>
              </a:rPr>
              <a:t>Intermediate temperature</a:t>
            </a:r>
          </a:p>
        </p:txBody>
      </p:sp>
      <p:sp>
        <p:nvSpPr>
          <p:cNvPr id="215062" name="TextBox 32"/>
          <p:cNvSpPr txBox="1">
            <a:spLocks noChangeArrowheads="1"/>
          </p:cNvSpPr>
          <p:nvPr/>
        </p:nvSpPr>
        <p:spPr bwMode="auto">
          <a:xfrm>
            <a:off x="6588125" y="4029075"/>
            <a:ext cx="224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 b="1">
                <a:solidFill>
                  <a:srgbClr val="002060"/>
                </a:solidFill>
              </a:rPr>
              <a:t>Low temperature</a:t>
            </a:r>
          </a:p>
        </p:txBody>
      </p:sp>
      <p:sp>
        <p:nvSpPr>
          <p:cNvPr id="215063" name="TextBox 33"/>
          <p:cNvSpPr txBox="1">
            <a:spLocks noChangeArrowheads="1"/>
          </p:cNvSpPr>
          <p:nvPr/>
        </p:nvSpPr>
        <p:spPr bwMode="auto">
          <a:xfrm>
            <a:off x="2452688" y="4352925"/>
            <a:ext cx="173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2000"/>
              <a:t>olefins,</a:t>
            </a:r>
          </a:p>
          <a:p>
            <a:pPr algn="ctr"/>
            <a:r>
              <a:rPr lang="en-IE" sz="2000"/>
              <a:t>cyclic ethers, </a:t>
            </a:r>
          </a:p>
          <a:p>
            <a:pPr algn="ctr"/>
            <a:r>
              <a:rPr lang="el-GR" sz="2000"/>
              <a:t>β</a:t>
            </a:r>
            <a:r>
              <a:rPr lang="en-IE" sz="2000"/>
              <a:t>-scission </a:t>
            </a:r>
          </a:p>
        </p:txBody>
      </p:sp>
      <p:cxnSp>
        <p:nvCxnSpPr>
          <p:cNvPr id="215064" name="Straight Connector 35"/>
          <p:cNvCxnSpPr>
            <a:cxnSpLocks noChangeShapeType="1"/>
          </p:cNvCxnSpPr>
          <p:nvPr/>
        </p:nvCxnSpPr>
        <p:spPr bwMode="auto">
          <a:xfrm>
            <a:off x="5667375" y="4933950"/>
            <a:ext cx="104775" cy="762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065" name="Down Arrow 15"/>
          <p:cNvSpPr>
            <a:spLocks noChangeArrowheads="1"/>
          </p:cNvSpPr>
          <p:nvPr/>
        </p:nvSpPr>
        <p:spPr bwMode="auto">
          <a:xfrm rot="14074454" flipV="1">
            <a:off x="3927475" y="3675063"/>
            <a:ext cx="139700" cy="800100"/>
          </a:xfrm>
          <a:prstGeom prst="downArrow">
            <a:avLst>
              <a:gd name="adj1" fmla="val 50000"/>
              <a:gd name="adj2" fmla="val 4958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66" name="TextBox 24"/>
          <p:cNvSpPr txBox="1">
            <a:spLocks noChangeArrowheads="1"/>
          </p:cNvSpPr>
          <p:nvPr/>
        </p:nvSpPr>
        <p:spPr bwMode="auto">
          <a:xfrm>
            <a:off x="3327400" y="37719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+ O</a:t>
            </a:r>
            <a:r>
              <a:rPr lang="en-IE" sz="1600" baseline="-25000"/>
              <a:t>2</a:t>
            </a:r>
            <a:endParaRPr lang="en-IE" sz="1600"/>
          </a:p>
        </p:txBody>
      </p:sp>
      <p:sp>
        <p:nvSpPr>
          <p:cNvPr id="215067" name="Down Arrow 15"/>
          <p:cNvSpPr>
            <a:spLocks noChangeArrowheads="1"/>
          </p:cNvSpPr>
          <p:nvPr/>
        </p:nvSpPr>
        <p:spPr bwMode="auto">
          <a:xfrm rot="14074454" flipV="1">
            <a:off x="4768850" y="3435350"/>
            <a:ext cx="128588" cy="1627188"/>
          </a:xfrm>
          <a:prstGeom prst="downArrow">
            <a:avLst>
              <a:gd name="adj1" fmla="val 50000"/>
              <a:gd name="adj2" fmla="val 5014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68" name="Right Arrow 16"/>
          <p:cNvSpPr>
            <a:spLocks noChangeArrowheads="1"/>
          </p:cNvSpPr>
          <p:nvPr/>
        </p:nvSpPr>
        <p:spPr bwMode="auto">
          <a:xfrm rot="9213458">
            <a:off x="2914650" y="2905125"/>
            <a:ext cx="1200150" cy="17145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215069" name="TextBox 33"/>
          <p:cNvSpPr txBox="1">
            <a:spLocks noChangeArrowheads="1"/>
          </p:cNvSpPr>
          <p:nvPr/>
        </p:nvSpPr>
        <p:spPr bwMode="auto">
          <a:xfrm rot="-1631806">
            <a:off x="2530475" y="2581275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600"/>
              <a:t>decomposition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333625" y="2324100"/>
            <a:ext cx="2009775" cy="1019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IE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539750" y="85725"/>
            <a:ext cx="8353425" cy="769938"/>
          </a:xfrm>
          <a:prstGeom prst="rect">
            <a:avLst/>
          </a:prstGeom>
        </p:spPr>
        <p:txBody>
          <a:bodyPr lIns="91344" tIns="45672" rIns="91344" bIns="45672" anchor="ctr"/>
          <a:lstStyle/>
          <a:p>
            <a:pPr algn="ctr" eaLnBrk="0" hangingPunct="0">
              <a:defRPr/>
            </a:pPr>
            <a:r>
              <a:rPr lang="en-IE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General reaction scheme</a:t>
            </a:r>
          </a:p>
        </p:txBody>
      </p:sp>
      <p:sp>
        <p:nvSpPr>
          <p:cNvPr id="215072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76CC855-2696-4150-9811-CD7D96D14A10}" type="slidenum">
              <a:rPr lang="en-GB" sz="1600">
                <a:latin typeface="Calibri" pitchFamily="34" charset="0"/>
              </a:rPr>
              <a:pPr algn="ctr"/>
              <a:t>5</a:t>
            </a:fld>
            <a:endParaRPr lang="en-GB" sz="160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11800" y="45847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05500" y="322580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latin typeface="Lucida Sans Unicode"/>
                <a:cs typeface="Lucida Sans Unicode"/>
              </a:rPr>
              <a:t>∙</a:t>
            </a:r>
            <a:endParaRPr lang="en-I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 decomposition reactions</a:t>
            </a:r>
            <a:endParaRPr lang="en-I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56716-C8C2-4508-9612-95BD34B97361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30338" y="884238"/>
          <a:ext cx="6586537" cy="5545137"/>
        </p:xfrm>
        <a:graphic>
          <a:graphicData uri="http://schemas.openxmlformats.org/presentationml/2006/ole">
            <p:oleObj spid="_x0000_s2064" name="Graph" r:id="rId4" imgW="3699053" imgH="3115056" progId="Origin50.Graph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09550" y="76200"/>
            <a:ext cx="82296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120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Propanol isomers: Comparison of reactivity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1938338" y="1028700"/>
            <a:ext cx="573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>
                <a:cs typeface="Arial" charset="0"/>
              </a:rPr>
              <a:t>0.5% fuel, 2.25% O</a:t>
            </a:r>
            <a:r>
              <a:rPr lang="en-GB" baseline="-25000">
                <a:cs typeface="Arial" charset="0"/>
              </a:rPr>
              <a:t>2,</a:t>
            </a:r>
            <a:r>
              <a:rPr lang="en-GB">
                <a:cs typeface="Arial" charset="0"/>
              </a:rPr>
              <a:t> </a:t>
            </a:r>
            <a:r>
              <a:rPr lang="en-GB">
                <a:latin typeface="Symbol" pitchFamily="18" charset="2"/>
                <a:cs typeface="Arial" charset="0"/>
              </a:rPr>
              <a:t>f</a:t>
            </a:r>
            <a:r>
              <a:rPr lang="en-GB">
                <a:cs typeface="Arial" charset="0"/>
              </a:rPr>
              <a:t> = 1.0, P = 1 atm</a:t>
            </a:r>
            <a:endParaRPr lang="en-US">
              <a:cs typeface="Arial" charset="0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1908175" y="6191250"/>
            <a:ext cx="505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cs typeface="Arial" charset="0"/>
              </a:rPr>
              <a:t>Johnson </a:t>
            </a:r>
            <a:r>
              <a:rPr lang="de-DE" sz="1600" i="1" dirty="0">
                <a:cs typeface="Arial" charset="0"/>
              </a:rPr>
              <a:t>et al. </a:t>
            </a:r>
            <a:r>
              <a:rPr lang="de-DE" sz="1600" dirty="0">
                <a:cs typeface="Arial" charset="0"/>
              </a:rPr>
              <a:t>Energy &amp; Fuels (2009) </a:t>
            </a:r>
            <a:r>
              <a:rPr lang="de-DE" sz="1600" i="1" dirty="0">
                <a:cs typeface="Arial" charset="0"/>
              </a:rPr>
              <a:t>23</a:t>
            </a:r>
            <a:r>
              <a:rPr lang="de-DE" sz="1600" dirty="0">
                <a:cs typeface="Arial" charset="0"/>
              </a:rPr>
              <a:t> 5886–5898.</a:t>
            </a:r>
            <a:endParaRPr lang="en-IE" sz="1600" dirty="0">
              <a:cs typeface="Arial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076825" y="3732213"/>
          <a:ext cx="1428750" cy="163512"/>
        </p:xfrm>
        <a:graphic>
          <a:graphicData uri="http://schemas.openxmlformats.org/presentationml/2006/ole">
            <p:oleObj spid="_x0000_s2065" name="CS ChemDraw Drawing" r:id="rId5" imgW="1846722" imgH="211501" progId="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519488" y="2924175"/>
          <a:ext cx="1027112" cy="485775"/>
        </p:xfrm>
        <a:graphic>
          <a:graphicData uri="http://schemas.openxmlformats.org/presentationml/2006/ole">
            <p:oleObj spid="_x0000_s2066" name="CS ChemDraw Drawing" r:id="rId6" imgW="1247607" imgH="590885" progId="">
              <p:embed/>
            </p:oleObj>
          </a:graphicData>
        </a:graphic>
      </p:graphicFrame>
      <p:sp>
        <p:nvSpPr>
          <p:cNvPr id="2059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CB70210-1E68-47C1-9B1B-EB6838BDDF38}" type="slidenum">
              <a:rPr lang="en-GB" sz="1600">
                <a:latin typeface="Calibri" pitchFamily="34" charset="0"/>
              </a:rPr>
              <a:pPr algn="ctr"/>
              <a:t>7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 molecular elimination</a:t>
            </a:r>
            <a:endParaRPr lang="en-I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Content Placeholder 7"/>
          <p:cNvSpPr>
            <a:spLocks noGrp="1"/>
          </p:cNvSpPr>
          <p:nvPr>
            <p:ph sz="half" idx="2"/>
          </p:nvPr>
        </p:nvSpPr>
        <p:spPr>
          <a:xfrm>
            <a:off x="2819400" y="3028950"/>
            <a:ext cx="4324350" cy="38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IE" sz="1800" smtClean="0">
                <a:latin typeface="Arial" charset="0"/>
                <a:cs typeface="Arial" charset="0"/>
              </a:rPr>
              <a:t>k = 3.52 x 10</a:t>
            </a:r>
            <a:r>
              <a:rPr lang="en-IE" sz="1800" baseline="30000" smtClean="0">
                <a:latin typeface="Arial" charset="0"/>
                <a:cs typeface="Arial" charset="0"/>
              </a:rPr>
              <a:t>13</a:t>
            </a:r>
            <a:r>
              <a:rPr lang="en-IE" sz="1800" smtClean="0">
                <a:latin typeface="Arial" charset="0"/>
                <a:cs typeface="Arial" charset="0"/>
              </a:rPr>
              <a:t> 0.  67300. s</a:t>
            </a:r>
            <a:r>
              <a:rPr lang="en-IE" sz="1800" baseline="30000" smtClean="0">
                <a:latin typeface="Arial" charset="0"/>
                <a:cs typeface="Arial" charset="0"/>
              </a:rPr>
              <a:t>-1</a:t>
            </a:r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  <a:p>
            <a:pPr>
              <a:buFont typeface="Wingdings" pitchFamily="2" charset="2"/>
              <a:buNone/>
            </a:pPr>
            <a:endParaRPr lang="en-IE" sz="1800" baseline="30000" smtClean="0"/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2657475" y="51657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800">
                <a:cs typeface="Arial" charset="0"/>
              </a:rPr>
              <a:t>k = 2.11 x 10</a:t>
            </a:r>
            <a:r>
              <a:rPr lang="en-IE" sz="1800" baseline="30000">
                <a:cs typeface="Arial" charset="0"/>
              </a:rPr>
              <a:t>14</a:t>
            </a:r>
            <a:r>
              <a:rPr lang="en-IE" sz="1800">
                <a:cs typeface="Arial" charset="0"/>
              </a:rPr>
              <a:t> 0. 67300. s</a:t>
            </a:r>
            <a:r>
              <a:rPr lang="en-IE" sz="1800" baseline="30000">
                <a:cs typeface="Arial" charset="0"/>
              </a:rPr>
              <a:t>-1</a:t>
            </a:r>
            <a:r>
              <a:rPr lang="en-IE" sz="1800">
                <a:cs typeface="Arial" charset="0"/>
              </a:rPr>
              <a:t> </a:t>
            </a:r>
            <a:endParaRPr lang="en-IE" sz="1800" baseline="-25000">
              <a:cs typeface="Arial" charset="0"/>
            </a:endParaRP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2036763" y="6238875"/>
            <a:ext cx="485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>
                <a:cs typeface="Arial" charset="0"/>
              </a:rPr>
              <a:t>Tsang, W. Int. J. Chem. Kinet. (1976) 8: 173–192.</a:t>
            </a:r>
            <a:endParaRPr lang="en-IE" sz="1600">
              <a:cs typeface="Arial" charset="0"/>
            </a:endParaRPr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963" y="1255713"/>
            <a:ext cx="463073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3408363"/>
            <a:ext cx="47244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3B15670-5F85-4A1A-B0F2-43C11A59E839}" type="slidenum">
              <a:rPr lang="en-GB" sz="1600">
                <a:latin typeface="Calibri" pitchFamily="34" charset="0"/>
              </a:rPr>
              <a:pPr algn="ctr"/>
              <a:t>8</a:t>
            </a:fld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50" y="57150"/>
            <a:ext cx="82296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Water elimination is much more important for iso-propanol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941388"/>
            <a:ext cx="4953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172200" y="1485900"/>
            <a:ext cx="27051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0.5%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-propanol</a:t>
            </a:r>
          </a:p>
          <a:p>
            <a:pPr>
              <a:spcAft>
                <a:spcPts val="600"/>
              </a:spcAft>
              <a:defRPr/>
            </a:pPr>
            <a:r>
              <a:rPr lang="en-GB" sz="2000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= 1.0,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T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= 1600 K</a:t>
            </a:r>
          </a:p>
          <a:p>
            <a:pPr>
              <a:spcAft>
                <a:spcPts val="600"/>
              </a:spcAf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30% fuel consumed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 cstate="print"/>
          <a:srcRect t="2519"/>
          <a:stretch>
            <a:fillRect/>
          </a:stretch>
        </p:blipFill>
        <p:spPr bwMode="auto">
          <a:xfrm>
            <a:off x="3657600" y="34290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838200" y="4152900"/>
            <a:ext cx="2590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0.5%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iso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-propanol</a:t>
            </a:r>
          </a:p>
          <a:p>
            <a:pPr>
              <a:spcAft>
                <a:spcPts val="600"/>
              </a:spcAft>
              <a:buFont typeface="Symbol" pitchFamily="18" charset="2"/>
              <a:buChar char="f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= 1.0,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T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= 1600 K</a:t>
            </a:r>
          </a:p>
          <a:p>
            <a:pPr>
              <a:spcAft>
                <a:spcPts val="600"/>
              </a:spcAft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30%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fuel consumed</a:t>
            </a:r>
          </a:p>
        </p:txBody>
      </p:sp>
      <p:cxnSp>
        <p:nvCxnSpPr>
          <p:cNvPr id="48135" name="Straight Connector 7"/>
          <p:cNvCxnSpPr>
            <a:cxnSpLocks noChangeShapeType="1"/>
          </p:cNvCxnSpPr>
          <p:nvPr/>
        </p:nvCxnSpPr>
        <p:spPr bwMode="auto">
          <a:xfrm>
            <a:off x="685800" y="3505200"/>
            <a:ext cx="8229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8136" name="Oval 10"/>
          <p:cNvSpPr>
            <a:spLocks noChangeArrowheads="1"/>
          </p:cNvSpPr>
          <p:nvPr/>
        </p:nvSpPr>
        <p:spPr bwMode="auto">
          <a:xfrm>
            <a:off x="5334000" y="5486400"/>
            <a:ext cx="1752600" cy="990600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7" name="Oval 11"/>
          <p:cNvSpPr>
            <a:spLocks noChangeArrowheads="1"/>
          </p:cNvSpPr>
          <p:nvPr/>
        </p:nvSpPr>
        <p:spPr bwMode="auto">
          <a:xfrm>
            <a:off x="2305050" y="2752725"/>
            <a:ext cx="1724025" cy="742950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12750" y="6276975"/>
            <a:ext cx="4629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Johnson </a:t>
            </a:r>
            <a:r>
              <a:rPr lang="de-DE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Energy &amp; Fuels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2009) </a:t>
            </a:r>
            <a:r>
              <a:rPr lang="de-DE" sz="1400" i="1" dirty="0">
                <a:latin typeface="Arial" pitchFamily="34" charset="0"/>
                <a:cs typeface="Arial" pitchFamily="34" charset="0"/>
              </a:rPr>
              <a:t>23: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5886–5898.</a:t>
            </a:r>
            <a:endParaRPr lang="en-I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48175" y="2190750"/>
            <a:ext cx="1285875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38650" y="952500"/>
            <a:ext cx="1381125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48550" y="3454400"/>
            <a:ext cx="1466850" cy="271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95700" y="3581400"/>
            <a:ext cx="146685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CB70210-1E68-47C1-9B1B-EB6838BDDF38}" type="slidenum">
              <a:rPr lang="en-GB" sz="1600">
                <a:latin typeface="Calibri" pitchFamily="34" charset="0"/>
              </a:rPr>
              <a:pPr algn="ctr"/>
              <a:t>9</a:t>
            </a:fld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Default Design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7779</TotalTime>
  <Words>1830</Words>
  <Application>Microsoft Office PowerPoint</Application>
  <PresentationFormat>On-screen Show (4:3)</PresentationFormat>
  <Paragraphs>411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Default Design</vt:lpstr>
      <vt:lpstr>Graph</vt:lpstr>
      <vt:lpstr>CS ChemDraw Drawing</vt:lpstr>
      <vt:lpstr>Equation</vt:lpstr>
      <vt:lpstr>Slide 1</vt:lpstr>
      <vt:lpstr>Slide 2</vt:lpstr>
      <vt:lpstr>Slide 3</vt:lpstr>
      <vt:lpstr>Oxygenated fuels</vt:lpstr>
      <vt:lpstr>Slide 5</vt:lpstr>
      <vt:lpstr>Fuel decomposition reactions</vt:lpstr>
      <vt:lpstr>Slide 7</vt:lpstr>
      <vt:lpstr>Alcohol molecular elimination</vt:lpstr>
      <vt:lpstr>Slide 9</vt:lpstr>
      <vt:lpstr>Slide 10</vt:lpstr>
      <vt:lpstr>Sub-mechanism</vt:lpstr>
      <vt:lpstr>Reactivity of ethers </vt:lpstr>
      <vt:lpstr>Ether molecular elimination</vt:lpstr>
      <vt:lpstr>Ether molecular elimination</vt:lpstr>
      <vt:lpstr>Ethylene is very fast to ignite</vt:lpstr>
      <vt:lpstr>Slide 16</vt:lpstr>
      <vt:lpstr>H-atom abstraction reactions</vt:lpstr>
      <vt:lpstr>Acetone: Low p, High T</vt:lpstr>
      <vt:lpstr>CH3COCH3 + OH = CH3COCH2 + H2O</vt:lpstr>
      <vt:lpstr>CH3OCH3 + OH = CH3OCH2 + H2O</vt:lpstr>
      <vt:lpstr>CH3OCH3 + OH = CH3OCH2 + H2O</vt:lpstr>
      <vt:lpstr>H-atom Abstraction</vt:lpstr>
      <vt:lpstr>H-atom Abstraction</vt:lpstr>
      <vt:lpstr>Slide 24</vt:lpstr>
      <vt:lpstr>Acetone: α' hydrogen reactivity</vt:lpstr>
      <vt:lpstr>Acetone: α' hydrogen reactivity</vt:lpstr>
      <vt:lpstr>α' hydrogen reactivity in DME</vt:lpstr>
      <vt:lpstr>α' Reactivity Compared to Alkanes</vt:lpstr>
      <vt:lpstr>Comparative Reactivity</vt:lpstr>
      <vt:lpstr>General reaction scheme</vt:lpstr>
      <vt:lpstr>Low-temperature chemistry</vt:lpstr>
      <vt:lpstr>Alcohol Oxidation</vt:lpstr>
      <vt:lpstr>Alcohol Oxidation</vt:lpstr>
      <vt:lpstr>Comparison: Alcohol/Alkane Oxidation</vt:lpstr>
      <vt:lpstr>Effect of chain length</vt:lpstr>
      <vt:lpstr>Alcohol Oxidation</vt:lpstr>
      <vt:lpstr>Slide 37</vt:lpstr>
      <vt:lpstr>Biodiesel components ignite in order of number of double bonds</vt:lpstr>
      <vt:lpstr>C = C double bonds reduce low T reactivity</vt:lpstr>
      <vt:lpstr>Slide 40</vt:lpstr>
      <vt:lpstr>Novel fuels</vt:lpstr>
      <vt:lpstr>Furans vs bio-ethanol</vt:lpstr>
      <vt:lpstr>2MF: Unimolecular Decomposition</vt:lpstr>
      <vt:lpstr>Conclusions</vt:lpstr>
    </vt:vector>
  </TitlesOfParts>
  <Company>NCLA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Mullan</dc:creator>
  <cp:lastModifiedBy>Yiguang Ju</cp:lastModifiedBy>
  <cp:revision>654</cp:revision>
  <dcterms:created xsi:type="dcterms:W3CDTF">2005-05-12T14:33:59Z</dcterms:created>
  <dcterms:modified xsi:type="dcterms:W3CDTF">2012-07-28T08:36:46Z</dcterms:modified>
</cp:coreProperties>
</file>